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60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9304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172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822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370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676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2778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2865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6744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148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460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028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820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1715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9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2680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1840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7E8031A-BC28-4E25-BA3B-2F90F41770A3}" type="datetimeFigureOut">
              <a:rPr lang="hu-HU" smtClean="0"/>
              <a:t>2024. 12. 19.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FC695-AE5B-4E2F-B4CB-59ABDE3CEA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98422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683171" y="1864228"/>
            <a:ext cx="8825658" cy="1333537"/>
          </a:xfrm>
        </p:spPr>
        <p:txBody>
          <a:bodyPr/>
          <a:lstStyle/>
          <a:p>
            <a:r>
              <a:rPr lang="hu-HU" altLang="hu-HU" sz="4800" dirty="0"/>
              <a:t>Olvasástanítási alapelvek és lépések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236842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35225" y="0"/>
            <a:ext cx="9404723" cy="80821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altLang="hu-HU" sz="4000" dirty="0"/>
              <a:t/>
            </a:r>
            <a:br>
              <a:rPr lang="hu-HU" altLang="hu-HU" sz="4000" dirty="0"/>
            </a:br>
            <a:r>
              <a:rPr lang="hu-HU" altLang="hu-HU" sz="4000" dirty="0">
                <a:solidFill>
                  <a:srgbClr val="FFFF00"/>
                </a:solidFill>
              </a:rPr>
              <a:t>Betűk izolált tanítása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748438" y="1384662"/>
            <a:ext cx="10239602" cy="469174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endParaRPr lang="hu-HU" altLang="hu-HU" dirty="0"/>
          </a:p>
          <a:p>
            <a:pPr>
              <a:defRPr/>
            </a:pPr>
            <a:r>
              <a:rPr lang="hu-HU" altLang="hu-HU" sz="2600" dirty="0"/>
              <a:t>Homogén gátlások kiküszöbölése (amikor a hasonlót elkezdjük tanulni, átmenetileg eltűnik a párja)</a:t>
            </a:r>
          </a:p>
          <a:p>
            <a:pPr marL="0" indent="0">
              <a:buNone/>
              <a:defRPr/>
            </a:pPr>
            <a:endParaRPr lang="hu-HU" altLang="hu-HU" sz="2600" dirty="0"/>
          </a:p>
          <a:p>
            <a:pPr>
              <a:defRPr/>
            </a:pPr>
            <a:r>
              <a:rPr lang="hu-HU" altLang="hu-HU" sz="2600" dirty="0"/>
              <a:t>Magánhangzók tanítása artikuláció/szájállás alapján + fonomimikai jelekkel</a:t>
            </a:r>
          </a:p>
          <a:p>
            <a:pPr marL="0" indent="0">
              <a:buNone/>
              <a:defRPr/>
            </a:pPr>
            <a:endParaRPr lang="hu-HU" altLang="hu-HU" sz="2600" dirty="0"/>
          </a:p>
          <a:p>
            <a:pPr>
              <a:defRPr/>
            </a:pPr>
            <a:r>
              <a:rPr lang="hu-HU" altLang="hu-HU" sz="2600" dirty="0"/>
              <a:t>Mássalhangzók tanítása hangutánzással + fonomimikai jelekkel</a:t>
            </a:r>
          </a:p>
          <a:p>
            <a:pPr>
              <a:defRPr/>
            </a:pPr>
            <a:endParaRPr lang="hu-HU" altLang="hu-HU" sz="2600" dirty="0"/>
          </a:p>
          <a:p>
            <a:pPr>
              <a:defRPr/>
            </a:pPr>
            <a:r>
              <a:rPr lang="hu-HU" altLang="hu-HU" sz="2600" dirty="0"/>
              <a:t>A hagyományos út elhagyása (nem az első hang leválasztása!)</a:t>
            </a:r>
          </a:p>
        </p:txBody>
      </p:sp>
    </p:spTree>
    <p:extLst>
      <p:ext uri="{BB962C8B-B14F-4D97-AF65-F5344CB8AC3E}">
        <p14:creationId xmlns:p14="http://schemas.microsoft.com/office/powerpoint/2010/main" val="120584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280455"/>
            <a:ext cx="8229600" cy="853440"/>
          </a:xfrm>
        </p:spPr>
        <p:txBody>
          <a:bodyPr/>
          <a:lstStyle/>
          <a:p>
            <a:pPr eaLnBrk="1" hangingPunct="1">
              <a:defRPr/>
            </a:pPr>
            <a:r>
              <a:rPr lang="hu-HU" altLang="hu-HU" dirty="0"/>
              <a:t>Hasonló betűk és hangok</a:t>
            </a:r>
          </a:p>
        </p:txBody>
      </p:sp>
      <p:graphicFrame>
        <p:nvGraphicFramePr>
          <p:cNvPr id="48165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7440816"/>
              </p:ext>
            </p:extLst>
          </p:nvPr>
        </p:nvGraphicFramePr>
        <p:xfrm>
          <a:off x="2057400" y="1371601"/>
          <a:ext cx="8229600" cy="5205944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7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optikailag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akusztikailag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mindkét szempontból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06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t-f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t-j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h-n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k-v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v-r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d-p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u-n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a-e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Char char="-"/>
                        <a:tabLst/>
                      </a:pPr>
                      <a:r>
                        <a:rPr kumimoji="0" lang="hu-HU" altLang="hu-H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Zöngés-zöngétlen párok:</a:t>
                      </a:r>
                      <a:r>
                        <a:rPr kumimoji="0" lang="hu-HU" altLang="hu-H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 v-f, g-k, b-p, z-sz, zs.s, gy-ty, d-t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Char char="-"/>
                        <a:tabLst/>
                      </a:pPr>
                      <a:r>
                        <a:rPr kumimoji="0" lang="hu-HU" altLang="hu-H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Palatizált formák:</a:t>
                      </a:r>
                      <a:r>
                        <a:rPr kumimoji="0" lang="hu-HU" altLang="hu-H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 n-ny, ny-j, t-ty, d-gy, gy-j,    ty-ny, gy-ny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Tx/>
                        <a:buChar char="-"/>
                        <a:tabLst/>
                      </a:pPr>
                      <a:r>
                        <a:rPr kumimoji="0" lang="hu-HU" altLang="hu-H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Egyéb fonetikai hasonlóság:</a:t>
                      </a:r>
                      <a:r>
                        <a:rPr kumimoji="0" lang="hu-HU" altLang="hu-H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 r-l, s-sz, c-t, d-n, t-n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b-d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m-n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zs</a:t>
                      </a:r>
                      <a:r>
                        <a:rPr kumimoji="0" lang="hu-HU" altLang="hu-HU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anose="020B0604030504040204" pitchFamily="34" charset="0"/>
                        </a:rPr>
                        <a:t>-sz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04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24340" y="0"/>
            <a:ext cx="9404723" cy="140053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sz="4000" dirty="0"/>
              <a:t/>
            </a:r>
            <a:br>
              <a:rPr lang="hu-HU" altLang="hu-HU" sz="4000" dirty="0"/>
            </a:br>
            <a:r>
              <a:rPr lang="hu-HU" altLang="hu-HU" sz="4000" dirty="0">
                <a:solidFill>
                  <a:srgbClr val="FFFF00"/>
                </a:solidFill>
              </a:rPr>
              <a:t>Az összeolvasás tanítása: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103312" y="1578430"/>
            <a:ext cx="10500859" cy="4669970"/>
          </a:xfrm>
        </p:spPr>
        <p:txBody>
          <a:bodyPr>
            <a:normAutofit/>
          </a:bodyPr>
          <a:lstStyle/>
          <a:p>
            <a:pPr>
              <a:defRPr/>
            </a:pPr>
            <a:endParaRPr lang="hu-HU" altLang="hu-HU" dirty="0"/>
          </a:p>
          <a:p>
            <a:pPr>
              <a:defRPr/>
            </a:pPr>
            <a:r>
              <a:rPr lang="hu-HU" altLang="hu-HU" sz="2400" dirty="0"/>
              <a:t>Zárt / nyitott szótagokkal (ás, só) – </a:t>
            </a:r>
            <a:r>
              <a:rPr lang="hu-HU" altLang="hu-HU" sz="2400" dirty="0">
                <a:solidFill>
                  <a:srgbClr val="FFFF00"/>
                </a:solidFill>
              </a:rPr>
              <a:t>értelmes szavak </a:t>
            </a:r>
            <a:r>
              <a:rPr lang="hu-HU" altLang="hu-HU" sz="2400" dirty="0"/>
              <a:t>alkotása</a:t>
            </a:r>
          </a:p>
          <a:p>
            <a:pPr marL="0" indent="0">
              <a:buNone/>
              <a:defRPr/>
            </a:pPr>
            <a:endParaRPr lang="hu-HU" altLang="hu-HU" sz="2400" dirty="0"/>
          </a:p>
          <a:p>
            <a:pPr>
              <a:defRPr/>
            </a:pPr>
            <a:r>
              <a:rPr lang="hu-HU" altLang="hu-HU" sz="2400" dirty="0">
                <a:solidFill>
                  <a:srgbClr val="FFFF00"/>
                </a:solidFill>
              </a:rPr>
              <a:t>Szótagtudatosság</a:t>
            </a:r>
            <a:r>
              <a:rPr lang="hu-HU" altLang="hu-HU" sz="2400" dirty="0"/>
              <a:t> megerősítése</a:t>
            </a:r>
          </a:p>
          <a:p>
            <a:pPr marL="0" indent="0">
              <a:buNone/>
              <a:defRPr/>
            </a:pPr>
            <a:endParaRPr lang="hu-HU" altLang="hu-HU" sz="2400" dirty="0"/>
          </a:p>
          <a:p>
            <a:pPr>
              <a:defRPr/>
            </a:pPr>
            <a:r>
              <a:rPr lang="hu-HU" altLang="hu-HU" sz="2400" dirty="0"/>
              <a:t>Jelentés felismertetése, </a:t>
            </a:r>
            <a:r>
              <a:rPr lang="hu-HU" altLang="hu-HU" sz="2400" dirty="0">
                <a:solidFill>
                  <a:srgbClr val="FFFF00"/>
                </a:solidFill>
              </a:rPr>
              <a:t>tevékenység</a:t>
            </a:r>
            <a:r>
              <a:rPr lang="hu-HU" altLang="hu-HU" sz="2400" dirty="0"/>
              <a:t>re serkentő feladatok</a:t>
            </a:r>
          </a:p>
          <a:p>
            <a:pPr marL="0" indent="0">
              <a:buNone/>
              <a:defRPr/>
            </a:pPr>
            <a:endParaRPr lang="hu-HU" altLang="hu-HU" sz="2400" dirty="0"/>
          </a:p>
          <a:p>
            <a:pPr>
              <a:defRPr/>
            </a:pPr>
            <a:r>
              <a:rPr lang="hu-HU" altLang="hu-HU" sz="2400" dirty="0"/>
              <a:t>Szókártyák egymáshoz illesztése (</a:t>
            </a:r>
            <a:r>
              <a:rPr lang="hu-HU" altLang="hu-HU" sz="2400" dirty="0">
                <a:solidFill>
                  <a:srgbClr val="FFFF00"/>
                </a:solidFill>
              </a:rPr>
              <a:t>átívelés </a:t>
            </a:r>
            <a:r>
              <a:rPr lang="hu-HU" altLang="hu-HU" sz="2400" dirty="0"/>
              <a:t>a két hang között vizuális megerősítéssel!)</a:t>
            </a:r>
          </a:p>
        </p:txBody>
      </p:sp>
    </p:spTree>
    <p:extLst>
      <p:ext uri="{BB962C8B-B14F-4D97-AF65-F5344CB8AC3E}">
        <p14:creationId xmlns:p14="http://schemas.microsoft.com/office/powerpoint/2010/main" val="4120779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786636" y="0"/>
            <a:ext cx="9404723" cy="57001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u-HU" altLang="hu-HU" sz="4000" dirty="0"/>
              <a:t/>
            </a:r>
            <a:br>
              <a:rPr lang="hu-HU" altLang="hu-HU" sz="4000" dirty="0"/>
            </a:br>
            <a:r>
              <a:rPr lang="hu-HU" altLang="hu-HU" sz="4000" dirty="0">
                <a:solidFill>
                  <a:srgbClr val="FFFF00"/>
                </a:solidFill>
              </a:rPr>
              <a:t>Szavak olvasása kézjelekkel szótípusok alapján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02568" y="1807029"/>
            <a:ext cx="11254151" cy="470262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defRPr/>
            </a:pPr>
            <a:endParaRPr lang="hu-HU" altLang="hu-HU" sz="2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hu-HU" altLang="hu-HU" sz="2800" dirty="0"/>
          </a:p>
          <a:p>
            <a:pPr>
              <a:lnSpc>
                <a:spcPct val="80000"/>
              </a:lnSpc>
              <a:defRPr/>
            </a:pPr>
            <a:r>
              <a:rPr lang="hu-HU" altLang="hu-HU" sz="2800" dirty="0"/>
              <a:t>2+</a:t>
            </a:r>
            <a:r>
              <a:rPr lang="hu-HU" altLang="hu-HU" sz="2800" dirty="0" err="1"/>
              <a:t>2</a:t>
            </a:r>
            <a:r>
              <a:rPr lang="hu-HU" altLang="hu-HU" sz="2800" dirty="0"/>
              <a:t> – es nyitott szótag (</a:t>
            </a:r>
            <a:r>
              <a:rPr lang="hu-HU" altLang="hu-HU" sz="2800" dirty="0" err="1"/>
              <a:t>fé-sű</a:t>
            </a:r>
            <a:r>
              <a:rPr lang="hu-HU" altLang="hu-HU" sz="2800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800" dirty="0"/>
              <a:t>3 betűs zárt (mák)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800" dirty="0"/>
              <a:t>2+3 – </a:t>
            </a:r>
            <a:r>
              <a:rPr lang="hu-HU" altLang="hu-HU" sz="2800" dirty="0" err="1"/>
              <a:t>as</a:t>
            </a:r>
            <a:r>
              <a:rPr lang="hu-HU" altLang="hu-HU" sz="2800" dirty="0"/>
              <a:t> (</a:t>
            </a:r>
            <a:r>
              <a:rPr lang="hu-HU" altLang="hu-HU" sz="2800" dirty="0" err="1"/>
              <a:t>li-get</a:t>
            </a:r>
            <a:r>
              <a:rPr lang="hu-HU" altLang="hu-HU" sz="2800" dirty="0"/>
              <a:t>)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800" dirty="0"/>
              <a:t>3+2 – es (bál-na)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800" dirty="0"/>
              <a:t>4 betűs (kincs)</a:t>
            </a:r>
          </a:p>
          <a:p>
            <a:pPr>
              <a:lnSpc>
                <a:spcPct val="80000"/>
              </a:lnSpc>
              <a:defRPr/>
            </a:pPr>
            <a:r>
              <a:rPr lang="hu-HU" altLang="hu-HU" sz="2800" dirty="0"/>
              <a:t>kombinált típusok(</a:t>
            </a:r>
            <a:r>
              <a:rPr lang="hu-HU" altLang="hu-HU" sz="2800" dirty="0" err="1"/>
              <a:t>kro-ko-dil</a:t>
            </a:r>
            <a:r>
              <a:rPr lang="hu-HU" altLang="hu-HU" sz="2800" dirty="0"/>
              <a:t>)</a:t>
            </a:r>
          </a:p>
          <a:p>
            <a:pPr>
              <a:lnSpc>
                <a:spcPct val="80000"/>
              </a:lnSpc>
              <a:defRPr/>
            </a:pPr>
            <a:endParaRPr lang="hu-HU" altLang="hu-HU" sz="2800" dirty="0"/>
          </a:p>
          <a:p>
            <a:pPr>
              <a:lnSpc>
                <a:spcPct val="80000"/>
              </a:lnSpc>
              <a:defRPr/>
            </a:pPr>
            <a:endParaRPr lang="hu-HU" altLang="hu-HU" sz="2800" dirty="0"/>
          </a:p>
          <a:p>
            <a:pPr>
              <a:lnSpc>
                <a:spcPct val="80000"/>
              </a:lnSpc>
              <a:defRPr/>
            </a:pPr>
            <a:r>
              <a:rPr lang="hu-HU" altLang="hu-HU" sz="2800" dirty="0"/>
              <a:t>SZÓOSZLOPOK!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hu-HU" altLang="hu-HU" sz="2800" dirty="0"/>
              <a:t>    a szó egysége egy sorban van, </a:t>
            </a: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hu-HU" altLang="hu-HU" sz="2800" dirty="0"/>
              <a:t>    később segít a szavak tagolásában</a:t>
            </a:r>
          </a:p>
        </p:txBody>
      </p:sp>
    </p:spTree>
    <p:extLst>
      <p:ext uri="{BB962C8B-B14F-4D97-AF65-F5344CB8AC3E}">
        <p14:creationId xmlns:p14="http://schemas.microsoft.com/office/powerpoint/2010/main" val="15974203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190</Words>
  <Application>Microsoft Office PowerPoint</Application>
  <PresentationFormat>Szélesvásznú</PresentationFormat>
  <Paragraphs>52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Tahoma</vt:lpstr>
      <vt:lpstr>Wingdings</vt:lpstr>
      <vt:lpstr>Wingdings 3</vt:lpstr>
      <vt:lpstr>Ion</vt:lpstr>
      <vt:lpstr>Olvasástanítási alapelvek és lépések</vt:lpstr>
      <vt:lpstr> Betűk izolált tanítása</vt:lpstr>
      <vt:lpstr>Hasonló betűk és hangok</vt:lpstr>
      <vt:lpstr> Az összeolvasás tanítása:</vt:lpstr>
      <vt:lpstr> Szavak olvasása kézjelekkel szótípusok alapján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Beszédfejlesztésbe épített jelrendszer</dc:title>
  <dc:creator>Demeter Gáborné</dc:creator>
  <cp:lastModifiedBy>Erika Viktória Németh</cp:lastModifiedBy>
  <cp:revision>13</cp:revision>
  <dcterms:created xsi:type="dcterms:W3CDTF">2019-05-03T17:09:47Z</dcterms:created>
  <dcterms:modified xsi:type="dcterms:W3CDTF">2024-12-19T09:13:44Z</dcterms:modified>
</cp:coreProperties>
</file>