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5" r:id="rId2"/>
    <p:sldId id="273" r:id="rId3"/>
    <p:sldId id="272" r:id="rId4"/>
    <p:sldId id="287" r:id="rId5"/>
    <p:sldId id="266" r:id="rId6"/>
    <p:sldId id="290" r:id="rId7"/>
    <p:sldId id="268" r:id="rId8"/>
    <p:sldId id="269" r:id="rId9"/>
    <p:sldId id="270" r:id="rId10"/>
    <p:sldId id="271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91" r:id="rId22"/>
    <p:sldId id="285" r:id="rId23"/>
    <p:sldId id="292" r:id="rId24"/>
    <p:sldId id="539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Közepesen sötét stílus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Világos stílus 1 – 1. jelölőszín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E1EFC-BA92-4E59-B474-1B7133C99A64}" type="datetimeFigureOut">
              <a:rPr lang="hu-HU" smtClean="0"/>
              <a:t>2024. 12. 19.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3575D-9AAC-49B0-958F-D8EDD1ED6E7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213494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E1EFC-BA92-4E59-B474-1B7133C99A64}" type="datetimeFigureOut">
              <a:rPr lang="hu-HU" smtClean="0"/>
              <a:t>2024. 12. 19.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3575D-9AAC-49B0-958F-D8EDD1ED6E7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77101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E1EFC-BA92-4E59-B474-1B7133C99A64}" type="datetimeFigureOut">
              <a:rPr lang="hu-HU" smtClean="0"/>
              <a:t>2024. 12. 19.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3575D-9AAC-49B0-958F-D8EDD1ED6E7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684750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hu-HU"/>
              <a:t>Mintaszöveg szerkesztése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E1EFC-BA92-4E59-B474-1B7133C99A64}" type="datetimeFigureOut">
              <a:rPr lang="hu-HU" smtClean="0"/>
              <a:t>2024. 12. 19.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3575D-9AAC-49B0-958F-D8EDD1ED6E78}" type="slidenum">
              <a:rPr lang="hu-HU" smtClean="0"/>
              <a:t>‹#›</a:t>
            </a:fld>
            <a:endParaRPr lang="hu-H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376461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E1EFC-BA92-4E59-B474-1B7133C99A64}" type="datetimeFigureOut">
              <a:rPr lang="hu-HU" smtClean="0"/>
              <a:t>2024. 12. 19.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3575D-9AAC-49B0-958F-D8EDD1ED6E7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09650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E1EFC-BA92-4E59-B474-1B7133C99A64}" type="datetimeFigureOut">
              <a:rPr lang="hu-HU" smtClean="0"/>
              <a:t>2024. 12. 19.</a:t>
            </a:fld>
            <a:endParaRPr lang="hu-H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3575D-9AAC-49B0-958F-D8EDD1ED6E7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314555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ép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E1EFC-BA92-4E59-B474-1B7133C99A64}" type="datetimeFigureOut">
              <a:rPr lang="hu-HU" smtClean="0"/>
              <a:t>2024. 12. 19.</a:t>
            </a:fld>
            <a:endParaRPr lang="hu-H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3575D-9AAC-49B0-958F-D8EDD1ED6E7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28160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E1EFC-BA92-4E59-B474-1B7133C99A64}" type="datetimeFigureOut">
              <a:rPr lang="hu-HU" smtClean="0"/>
              <a:t>2024. 12. 19.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3575D-9AAC-49B0-958F-D8EDD1ED6E7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959843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E1EFC-BA92-4E59-B474-1B7133C99A64}" type="datetimeFigureOut">
              <a:rPr lang="hu-HU" smtClean="0"/>
              <a:t>2024. 12. 19.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3575D-9AAC-49B0-958F-D8EDD1ED6E7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92739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E1EFC-BA92-4E59-B474-1B7133C99A64}" type="datetimeFigureOut">
              <a:rPr lang="hu-HU" smtClean="0"/>
              <a:t>2024. 12. 19.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3575D-9AAC-49B0-958F-D8EDD1ED6E7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7540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E1EFC-BA92-4E59-B474-1B7133C99A64}" type="datetimeFigureOut">
              <a:rPr lang="hu-HU" smtClean="0"/>
              <a:t>2024. 12. 19.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3575D-9AAC-49B0-958F-D8EDD1ED6E7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58878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E1EFC-BA92-4E59-B474-1B7133C99A64}" type="datetimeFigureOut">
              <a:rPr lang="hu-HU" smtClean="0"/>
              <a:t>2024. 12. 19.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3575D-9AAC-49B0-958F-D8EDD1ED6E7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09709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E1EFC-BA92-4E59-B474-1B7133C99A64}" type="datetimeFigureOut">
              <a:rPr lang="hu-HU" smtClean="0"/>
              <a:t>2024. 12. 19.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3575D-9AAC-49B0-958F-D8EDD1ED6E7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14729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E1EFC-BA92-4E59-B474-1B7133C99A64}" type="datetimeFigureOut">
              <a:rPr lang="hu-HU" smtClean="0"/>
              <a:t>2024. 12. 19.</a:t>
            </a:fld>
            <a:endParaRPr lang="hu-H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3575D-9AAC-49B0-958F-D8EDD1ED6E7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85100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E1EFC-BA92-4E59-B474-1B7133C99A64}" type="datetimeFigureOut">
              <a:rPr lang="hu-HU" smtClean="0"/>
              <a:t>2024. 12. 19.</a:t>
            </a:fld>
            <a:endParaRPr lang="hu-H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3575D-9AAC-49B0-958F-D8EDD1ED6E7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072931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E1EFC-BA92-4E59-B474-1B7133C99A64}" type="datetimeFigureOut">
              <a:rPr lang="hu-HU" smtClean="0"/>
              <a:t>2024. 12. 19.</a:t>
            </a:fld>
            <a:endParaRPr lang="hu-H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3575D-9AAC-49B0-958F-D8EDD1ED6E7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58412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E1EFC-BA92-4E59-B474-1B7133C99A64}" type="datetimeFigureOut">
              <a:rPr lang="hu-HU" smtClean="0"/>
              <a:t>2024. 12. 19.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3575D-9AAC-49B0-958F-D8EDD1ED6E7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18129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52E1EFC-BA92-4E59-B474-1B7133C99A64}" type="datetimeFigureOut">
              <a:rPr lang="hu-HU" smtClean="0"/>
              <a:t>2024. 12. 19.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3575D-9AAC-49B0-958F-D8EDD1ED6E7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3070944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5373295-AF3B-4007-BCB2-5233C14847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840" y="231048"/>
            <a:ext cx="9665507" cy="1384391"/>
          </a:xfrm>
        </p:spPr>
        <p:txBody>
          <a:bodyPr/>
          <a:lstStyle/>
          <a:p>
            <a:r>
              <a:rPr lang="hu-HU" dirty="0"/>
              <a:t>A szövegértés fejlesztésének alapozása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ABDA56B-A146-4260-973B-EF06335ED1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840" y="1950720"/>
            <a:ext cx="10657279" cy="467623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r>
              <a:rPr lang="hu-HU" sz="2800" b="1" dirty="0">
                <a:solidFill>
                  <a:srgbClr val="92D050"/>
                </a:solidFill>
              </a:rPr>
              <a:t>I. A szövegértés differenciált szintjeinek ismerete</a:t>
            </a:r>
          </a:p>
          <a:p>
            <a:pPr>
              <a:buFontTx/>
              <a:buChar char="-"/>
            </a:pPr>
            <a:endParaRPr lang="hu-HU" sz="29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>
              <a:buFontTx/>
              <a:buChar char="-"/>
            </a:pPr>
            <a:r>
              <a:rPr lang="hu-HU" sz="2900" i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felszínes szint</a:t>
            </a:r>
            <a:r>
              <a:rPr lang="hu-HU" sz="29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: </a:t>
            </a:r>
            <a:r>
              <a:rPr lang="hu-HU" sz="2900" dirty="0"/>
              <a:t>tények, adatok, konkrét információk visszakeresésének szintje</a:t>
            </a:r>
          </a:p>
          <a:p>
            <a:pPr marL="0" indent="0">
              <a:buNone/>
            </a:pPr>
            <a:endParaRPr lang="hu-HU" sz="2900" dirty="0"/>
          </a:p>
          <a:p>
            <a:pPr>
              <a:buFontTx/>
              <a:buChar char="-"/>
            </a:pPr>
            <a:r>
              <a:rPr lang="hu-HU" sz="2900" i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mélyebb megértés szintje: </a:t>
            </a:r>
            <a:r>
              <a:rPr lang="hu-HU" sz="2900" dirty="0"/>
              <a:t>a belső beszéd, a gondolkodás útján nyert, megértett információ szintje</a:t>
            </a:r>
          </a:p>
          <a:p>
            <a:pPr marL="0" indent="0">
              <a:buNone/>
            </a:pPr>
            <a:endParaRPr lang="hu-HU" sz="2900" dirty="0"/>
          </a:p>
          <a:p>
            <a:pPr marL="0" indent="0">
              <a:buNone/>
            </a:pPr>
            <a:r>
              <a:rPr lang="hu-HU" sz="2900" dirty="0"/>
              <a:t>-  </a:t>
            </a:r>
            <a:r>
              <a:rPr lang="hu-HU" sz="2900" i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konstrukciós szint: </a:t>
            </a:r>
            <a:r>
              <a:rPr lang="hu-HU" sz="2900" dirty="0"/>
              <a:t>a transzferálható tudás szintje</a:t>
            </a: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5482724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1CB14DEA-2F3B-4633-B400-1EB5B4CCF0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787792"/>
            <a:ext cx="8946541" cy="5795888"/>
          </a:xfrm>
        </p:spPr>
        <p:txBody>
          <a:bodyPr/>
          <a:lstStyle/>
          <a:p>
            <a:r>
              <a:rPr lang="hu-HU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Vizuális megjelenítés a felidézés segítéséhez: </a:t>
            </a:r>
            <a:r>
              <a:rPr lang="hu-HU" dirty="0"/>
              <a:t>gondolattérkép (mind map) alkalmazása sorrendiség, ok-okozat, gondolkodási és felidézési irány szemléltetése nyilakkal táblázatba foglalás, lényeges elemek kiemelése és rendszerezése </a:t>
            </a:r>
          </a:p>
          <a:p>
            <a:pPr marL="0" indent="0">
              <a:buNone/>
            </a:pPr>
            <a:endParaRPr lang="hu-HU" dirty="0"/>
          </a:p>
          <a:p>
            <a:r>
              <a:rPr lang="hu-HU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Rövid, átlátható szövegek feldolgozása: </a:t>
            </a:r>
            <a:r>
              <a:rPr lang="hu-HU" dirty="0"/>
              <a:t>először egységben látás (átfogó vázlatpontok vagy tartalomjegyzék), majd részekre bontás hosszú szöveg, tananyag egységekre bontása külön lapokon különböző ismeretcsoportok, témák kivonatolása alfejezetekre bontva </a:t>
            </a:r>
          </a:p>
          <a:p>
            <a:pPr marL="0" indent="0">
              <a:buNone/>
            </a:pPr>
            <a:endParaRPr lang="hu-HU" dirty="0"/>
          </a:p>
          <a:p>
            <a:r>
              <a:rPr lang="hu-HU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Kompenzáló infokommunikációs technikák használata:</a:t>
            </a:r>
            <a:r>
              <a:rPr lang="hu-HU" dirty="0"/>
              <a:t> számítógépes szövegszerkesztő használata (betűformák, vastagítás, színek, betűnagyság változtatásával). 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4077774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DE7B04A-60A7-4358-9396-AF4AC5CB87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sz="3200" b="1" dirty="0">
                <a:solidFill>
                  <a:srgbClr val="00B050"/>
                </a:solidFill>
              </a:rPr>
              <a:t>Szövegértést fejlesztő gyakorlatok típusai</a:t>
            </a:r>
            <a:r>
              <a:rPr lang="hu-HU" dirty="0"/>
              <a:t/>
            </a:r>
            <a:br>
              <a:rPr lang="hu-HU" dirty="0"/>
            </a:b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B3D6144-FC3A-4804-9AA9-7CD347C6D4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293" y="1853248"/>
            <a:ext cx="8946541" cy="4195481"/>
          </a:xfrm>
        </p:spPr>
        <p:txBody>
          <a:bodyPr>
            <a:normAutofit/>
          </a:bodyPr>
          <a:lstStyle/>
          <a:p>
            <a:r>
              <a:rPr lang="hu-HU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Mondatszintű gyakorlatok</a:t>
            </a:r>
          </a:p>
          <a:p>
            <a:pPr marL="0" indent="0">
              <a:buNone/>
            </a:pPr>
            <a:r>
              <a:rPr lang="hu-HU" dirty="0"/>
              <a:t>- mondatok kiegészítése (adott szavak közül vagy szabadon; kötőszóval, főnévvel, igével)</a:t>
            </a:r>
          </a:p>
          <a:p>
            <a:pPr marL="0" indent="0">
              <a:buNone/>
            </a:pPr>
            <a:r>
              <a:rPr lang="hu-HU" dirty="0"/>
              <a:t>- mondatok befejezése (a kötőszó adott)</a:t>
            </a:r>
          </a:p>
          <a:p>
            <a:pPr marL="0" indent="0">
              <a:buNone/>
            </a:pPr>
            <a:r>
              <a:rPr lang="hu-HU" dirty="0"/>
              <a:t>- mondatok válogatása (Melyik mondat jelenti ugyanazt? Kakukktojás: Melyik nem ugyanazt jelenti? A költői nyelv értelmezése: Mit jelent?)</a:t>
            </a:r>
          </a:p>
          <a:p>
            <a:pPr marL="0" indent="0">
              <a:buNone/>
            </a:pPr>
            <a:r>
              <a:rPr lang="hu-HU" dirty="0"/>
              <a:t>- mondatok elemzése (ok/okozat megkülönböztetése: Mi történt? Miért?)</a:t>
            </a:r>
          </a:p>
          <a:p>
            <a:pPr marL="0" indent="0">
              <a:buNone/>
            </a:pPr>
            <a:r>
              <a:rPr lang="hu-HU" dirty="0"/>
              <a:t>- mondatok egyszerűsítése (lényegkiemelés)</a:t>
            </a:r>
          </a:p>
          <a:p>
            <a:pPr marL="0" indent="0">
              <a:buNone/>
            </a:pPr>
            <a:r>
              <a:rPr lang="hu-HU" dirty="0"/>
              <a:t>- mondatok átalakítása (szórend), hibás mondatok javítása</a:t>
            </a:r>
          </a:p>
        </p:txBody>
      </p:sp>
    </p:spTree>
    <p:extLst>
      <p:ext uri="{BB962C8B-B14F-4D97-AF65-F5344CB8AC3E}">
        <p14:creationId xmlns:p14="http://schemas.microsoft.com/office/powerpoint/2010/main" val="10267500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C811C6C0-D721-470D-93A0-DFD7D4DF03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2636" y="1025976"/>
            <a:ext cx="8946541" cy="5402959"/>
          </a:xfrm>
        </p:spPr>
        <p:txBody>
          <a:bodyPr/>
          <a:lstStyle/>
          <a:p>
            <a:r>
              <a:rPr lang="hu-HU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Mondattömbszintű gyakorlatok</a:t>
            </a:r>
          </a:p>
          <a:p>
            <a:endParaRPr lang="hu-HU" dirty="0"/>
          </a:p>
          <a:p>
            <a:pPr>
              <a:buFontTx/>
              <a:buChar char="-"/>
            </a:pPr>
            <a:r>
              <a:rPr lang="hu-HU" dirty="0"/>
              <a:t>mondatalkotás megadott mondat folytatására (következmény megfogalmazása)</a:t>
            </a:r>
          </a:p>
          <a:p>
            <a:pPr>
              <a:buFontTx/>
              <a:buChar char="-"/>
            </a:pPr>
            <a:r>
              <a:rPr lang="hu-HU" dirty="0"/>
              <a:t> a kapcsolóelemek összekötése </a:t>
            </a:r>
          </a:p>
          <a:p>
            <a:pPr>
              <a:buFontTx/>
              <a:buChar char="-"/>
            </a:pPr>
            <a:r>
              <a:rPr lang="hu-HU" dirty="0"/>
              <a:t>a kapcsolat felismerése (kötőszóválasztás) </a:t>
            </a:r>
          </a:p>
          <a:p>
            <a:pPr>
              <a:buFontTx/>
              <a:buChar char="-"/>
            </a:pPr>
            <a:r>
              <a:rPr lang="hu-HU" dirty="0"/>
              <a:t>mondatokra tagolás </a:t>
            </a:r>
          </a:p>
          <a:p>
            <a:pPr>
              <a:buFontTx/>
              <a:buChar char="-"/>
            </a:pPr>
            <a:r>
              <a:rPr lang="hu-HU" dirty="0"/>
              <a:t>több mondatból egy - egy mondatból több </a:t>
            </a:r>
          </a:p>
          <a:p>
            <a:pPr>
              <a:buFontTx/>
              <a:buChar char="-"/>
            </a:pPr>
            <a:r>
              <a:rPr lang="hu-HU" dirty="0"/>
              <a:t>szavak jelentésének kikövetkeztetése a szövegkörnyezetből </a:t>
            </a:r>
          </a:p>
          <a:p>
            <a:pPr>
              <a:buFontTx/>
              <a:buChar char="-"/>
            </a:pPr>
            <a:r>
              <a:rPr lang="hu-HU" dirty="0"/>
              <a:t>hibák javítása</a:t>
            </a:r>
          </a:p>
        </p:txBody>
      </p:sp>
    </p:spTree>
    <p:extLst>
      <p:ext uri="{BB962C8B-B14F-4D97-AF65-F5344CB8AC3E}">
        <p14:creationId xmlns:p14="http://schemas.microsoft.com/office/powerpoint/2010/main" val="42126740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1A868BC9-1398-4A79-A374-058DA01E12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787792"/>
            <a:ext cx="8946541" cy="5460608"/>
          </a:xfrm>
        </p:spPr>
        <p:txBody>
          <a:bodyPr>
            <a:normAutofit lnSpcReduction="10000"/>
          </a:bodyPr>
          <a:lstStyle/>
          <a:p>
            <a:r>
              <a:rPr lang="hu-HU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Bekezdésszintű gyakorlatok </a:t>
            </a:r>
          </a:p>
          <a:p>
            <a:endParaRPr lang="hu-HU" dirty="0"/>
          </a:p>
          <a:p>
            <a:pPr>
              <a:buFontTx/>
              <a:buChar char="-"/>
            </a:pPr>
            <a:r>
              <a:rPr lang="hu-HU" dirty="0"/>
              <a:t>igaz-hamis állítások megkülönböztetése (a döntést támogató részletek aláhúzása) </a:t>
            </a:r>
          </a:p>
          <a:p>
            <a:pPr>
              <a:buFontTx/>
              <a:buChar char="-"/>
            </a:pPr>
            <a:r>
              <a:rPr lang="hu-HU" dirty="0"/>
              <a:t>címadás </a:t>
            </a:r>
          </a:p>
          <a:p>
            <a:pPr>
              <a:buFontTx/>
              <a:buChar char="-"/>
            </a:pPr>
            <a:r>
              <a:rPr lang="hu-HU" dirty="0"/>
              <a:t>a tételmondat felismerése, azonosítása a bekezdésben </a:t>
            </a:r>
          </a:p>
          <a:p>
            <a:pPr>
              <a:buFontTx/>
              <a:buChar char="-"/>
            </a:pPr>
            <a:r>
              <a:rPr lang="hu-HU" dirty="0"/>
              <a:t>a tételmondat megfogalmazása </a:t>
            </a:r>
          </a:p>
          <a:p>
            <a:pPr>
              <a:buFontTx/>
              <a:buChar char="-"/>
            </a:pPr>
            <a:r>
              <a:rPr lang="hu-HU" dirty="0"/>
              <a:t>a tartalom megértésének igazolása: válasz kérdésekre, rajzolás, cselekvés: némajáték, állókép, az információk vizuális megjelenítése: belső képben, fürtábrában, T-táblázatban, </a:t>
            </a:r>
            <a:r>
              <a:rPr lang="hu-HU" dirty="0" err="1"/>
              <a:t>Venn</a:t>
            </a:r>
            <a:r>
              <a:rPr lang="hu-HU" dirty="0"/>
              <a:t>-diagramban </a:t>
            </a:r>
          </a:p>
          <a:p>
            <a:pPr>
              <a:buFontTx/>
              <a:buChar char="-"/>
            </a:pPr>
            <a:r>
              <a:rPr lang="hu-HU" dirty="0"/>
              <a:t>kép és szöveg összehasonlítása, a különbség keresése </a:t>
            </a:r>
          </a:p>
          <a:p>
            <a:pPr>
              <a:buFontTx/>
              <a:buChar char="-"/>
            </a:pPr>
            <a:r>
              <a:rPr lang="hu-HU" dirty="0"/>
              <a:t>kérdések alkotása - egymás tanítása</a:t>
            </a:r>
          </a:p>
          <a:p>
            <a:pPr>
              <a:buFontTx/>
              <a:buChar char="-"/>
            </a:pPr>
            <a:r>
              <a:rPr lang="hu-HU" dirty="0"/>
              <a:t> összekevert mondatok sorrendjének megállapítása</a:t>
            </a:r>
          </a:p>
          <a:p>
            <a:pPr>
              <a:buFontTx/>
              <a:buChar char="-"/>
            </a:pPr>
            <a:r>
              <a:rPr lang="hu-HU" dirty="0"/>
              <a:t> hiányok kiegészítése </a:t>
            </a:r>
          </a:p>
        </p:txBody>
      </p:sp>
    </p:spTree>
    <p:extLst>
      <p:ext uri="{BB962C8B-B14F-4D97-AF65-F5344CB8AC3E}">
        <p14:creationId xmlns:p14="http://schemas.microsoft.com/office/powerpoint/2010/main" val="1906723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E6B3A98A-F7E2-4F80-9EF4-DE97B1DF84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492369"/>
            <a:ext cx="8946541" cy="6133513"/>
          </a:xfrm>
        </p:spPr>
        <p:txBody>
          <a:bodyPr>
            <a:normAutofit fontScale="85000" lnSpcReduction="20000"/>
          </a:bodyPr>
          <a:lstStyle/>
          <a:p>
            <a:r>
              <a:rPr lang="hu-HU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Szövegszintű gyakorlatok</a:t>
            </a:r>
          </a:p>
          <a:p>
            <a:pPr marL="0" indent="0">
              <a:buNone/>
            </a:pPr>
            <a:r>
              <a:rPr lang="hu-HU" dirty="0"/>
              <a:t> - címjóslás </a:t>
            </a:r>
          </a:p>
          <a:p>
            <a:pPr marL="0" indent="0">
              <a:buNone/>
            </a:pPr>
            <a:r>
              <a:rPr lang="hu-HU" dirty="0"/>
              <a:t> - ötletbörze </a:t>
            </a:r>
          </a:p>
          <a:p>
            <a:pPr>
              <a:buFontTx/>
              <a:buChar char="-"/>
            </a:pPr>
            <a:r>
              <a:rPr lang="hu-HU" dirty="0"/>
              <a:t>jóslás kulcskifejezések alapján </a:t>
            </a:r>
          </a:p>
          <a:p>
            <a:pPr>
              <a:buFontTx/>
              <a:buChar char="-"/>
            </a:pPr>
            <a:r>
              <a:rPr lang="hu-HU" dirty="0"/>
              <a:t>a cím és a szöveg összefüggésének magyarázata </a:t>
            </a:r>
          </a:p>
          <a:p>
            <a:pPr>
              <a:buFontTx/>
              <a:buChar char="-"/>
            </a:pPr>
            <a:r>
              <a:rPr lang="hu-HU" dirty="0"/>
              <a:t>a bekezdések sorrendjének megállapítása (a kapcsolóelemek megkeresése) </a:t>
            </a:r>
          </a:p>
          <a:p>
            <a:pPr>
              <a:buFontTx/>
              <a:buChar char="-"/>
            </a:pPr>
            <a:r>
              <a:rPr lang="hu-HU" dirty="0"/>
              <a:t>a szöveg tagolása adott vázlat alapján - kevert vázlatpontok sorba rendezése - önálló vázlatkészítés, hiányos vázlat kiegészítése - vázlat átalakítása (rajzból mondat, mondatból címszó) - vázlat bővítése jegyzetté </a:t>
            </a:r>
          </a:p>
          <a:p>
            <a:pPr>
              <a:buFontTx/>
              <a:buChar char="-"/>
            </a:pPr>
            <a:r>
              <a:rPr lang="hu-HU" dirty="0"/>
              <a:t>szövegkiemelés, jegyzetelés - bő jegyzet szűkítése - hiányos jegyzet kiegészítése - önálló jegyzetkészítés </a:t>
            </a:r>
          </a:p>
          <a:p>
            <a:pPr>
              <a:buFontTx/>
              <a:buChar char="-"/>
            </a:pPr>
            <a:r>
              <a:rPr lang="hu-HU" dirty="0"/>
              <a:t>tagolatlan szöveg bekezdésekre bontása </a:t>
            </a:r>
          </a:p>
          <a:p>
            <a:pPr>
              <a:buFontTx/>
              <a:buChar char="-"/>
            </a:pPr>
            <a:r>
              <a:rPr lang="hu-HU" dirty="0"/>
              <a:t>TTM (tudom, tudni szeretném, megtanulom) </a:t>
            </a:r>
          </a:p>
          <a:p>
            <a:pPr>
              <a:buFontTx/>
              <a:buChar char="-"/>
            </a:pPr>
            <a:r>
              <a:rPr lang="hu-HU" dirty="0"/>
              <a:t>cselekménytáblázat - történettérkép (hely, idő, szereplők, mi a probléma)</a:t>
            </a:r>
          </a:p>
          <a:p>
            <a:pPr>
              <a:buFontTx/>
              <a:buChar char="-"/>
            </a:pPr>
            <a:r>
              <a:rPr lang="hu-HU" dirty="0"/>
              <a:t>V.I.P. (nagyon fontos pontok) </a:t>
            </a:r>
          </a:p>
          <a:p>
            <a:pPr>
              <a:buFontTx/>
              <a:buChar char="-"/>
            </a:pPr>
            <a:r>
              <a:rPr lang="hu-HU" dirty="0"/>
              <a:t>a szöveg folytatása, átalakítása - szövegalkotás (írott értelmezés, szabad írás olvasás előtt vagy után, hír, hirdetés, levél, naplójegyzet írása) </a:t>
            </a:r>
          </a:p>
          <a:p>
            <a:pPr>
              <a:buFontTx/>
              <a:buChar char="-"/>
            </a:pPr>
            <a:r>
              <a:rPr lang="hu-HU" dirty="0"/>
              <a:t>kooperatív technikák alkalmazása (Mozaik, Szakértői mozaik módszer, Páros szövegfeldolgozás, </a:t>
            </a:r>
            <a:r>
              <a:rPr lang="hu-HU" dirty="0" err="1"/>
              <a:t>Jigsaw</a:t>
            </a:r>
            <a:r>
              <a:rPr lang="hu-HU" dirty="0"/>
              <a:t> módszer) </a:t>
            </a:r>
          </a:p>
        </p:txBody>
      </p:sp>
    </p:spTree>
    <p:extLst>
      <p:ext uri="{BB962C8B-B14F-4D97-AF65-F5344CB8AC3E}">
        <p14:creationId xmlns:p14="http://schemas.microsoft.com/office/powerpoint/2010/main" val="9765096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75F98ACE-3FB9-4BAD-9623-3C7D70EF46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534572"/>
            <a:ext cx="8946541" cy="6105379"/>
          </a:xfrm>
        </p:spPr>
        <p:txBody>
          <a:bodyPr>
            <a:normAutofit fontScale="92500" lnSpcReduction="10000"/>
          </a:bodyPr>
          <a:lstStyle/>
          <a:p>
            <a:r>
              <a:rPr lang="hu-HU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INSERT (JELÖLÉS)</a:t>
            </a:r>
          </a:p>
          <a:p>
            <a:endParaRPr lang="hu-HU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marL="0" indent="0" algn="ctr">
              <a:buNone/>
            </a:pPr>
            <a:r>
              <a:rPr lang="hu-HU" dirty="0" err="1"/>
              <a:t>Interactive</a:t>
            </a:r>
            <a:r>
              <a:rPr lang="hu-HU" dirty="0"/>
              <a:t> </a:t>
            </a:r>
            <a:r>
              <a:rPr lang="hu-HU" dirty="0" err="1"/>
              <a:t>Noting</a:t>
            </a:r>
            <a:r>
              <a:rPr lang="hu-HU" dirty="0"/>
              <a:t> System </a:t>
            </a:r>
            <a:r>
              <a:rPr lang="hu-HU" dirty="0" err="1"/>
              <a:t>for</a:t>
            </a:r>
            <a:r>
              <a:rPr lang="hu-HU" dirty="0"/>
              <a:t> </a:t>
            </a:r>
            <a:r>
              <a:rPr lang="hu-HU" dirty="0" err="1"/>
              <a:t>Effective</a:t>
            </a:r>
            <a:r>
              <a:rPr lang="hu-HU" dirty="0"/>
              <a:t> Reading and </a:t>
            </a:r>
            <a:r>
              <a:rPr lang="hu-HU" dirty="0" err="1"/>
              <a:t>Thinking</a:t>
            </a:r>
            <a:r>
              <a:rPr lang="hu-HU" dirty="0"/>
              <a:t> = </a:t>
            </a:r>
          </a:p>
          <a:p>
            <a:pPr marL="0" indent="0" algn="ctr">
              <a:buNone/>
            </a:pPr>
            <a:r>
              <a:rPr lang="hu-HU" dirty="0"/>
              <a:t>interaktív jegyzetelési eljárás, </a:t>
            </a:r>
          </a:p>
          <a:p>
            <a:pPr marL="0" indent="0" algn="ctr">
              <a:buNone/>
            </a:pPr>
            <a:r>
              <a:rPr lang="hu-HU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a tanulók olvasás közben nyomon követik</a:t>
            </a:r>
          </a:p>
          <a:p>
            <a:pPr marL="0" indent="0" algn="ctr">
              <a:buNone/>
            </a:pPr>
            <a:r>
              <a:rPr lang="hu-HU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saját megértési folyamataikat</a:t>
            </a:r>
          </a:p>
          <a:p>
            <a:pPr marL="0" indent="0" algn="ctr">
              <a:buNone/>
            </a:pPr>
            <a:endParaRPr lang="hu-HU" dirty="0"/>
          </a:p>
          <a:p>
            <a:pPr marL="0" indent="0">
              <a:buNone/>
            </a:pPr>
            <a:r>
              <a:rPr lang="hu-HU" dirty="0"/>
              <a:t>Olvasás közben szimbolikus jeleket teszünk az olvasott szöveg margójára: </a:t>
            </a:r>
          </a:p>
          <a:p>
            <a:pPr>
              <a:buFontTx/>
              <a:buChar char="-"/>
            </a:pPr>
            <a:r>
              <a:rPr lang="hu-HU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√ az olvasottak megegyeznek előzetes ismereteimmel vagy feltételezéseimmel </a:t>
            </a:r>
          </a:p>
          <a:p>
            <a:pPr>
              <a:buFontTx/>
              <a:buChar char="-"/>
            </a:pPr>
            <a:r>
              <a:rPr lang="hu-HU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– az olvasottak ellentmondanak előzetes ismereteimnek vagy feltételezéseimnek, illetve eltérnek azoktól </a:t>
            </a:r>
          </a:p>
          <a:p>
            <a:pPr>
              <a:buFontTx/>
              <a:buChar char="-"/>
            </a:pPr>
            <a:r>
              <a:rPr lang="hu-HU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+ az olvasottak új információt tartalmaznak számomra és beleillenek az eddigi tudásomba </a:t>
            </a:r>
          </a:p>
          <a:p>
            <a:pPr>
              <a:buFontTx/>
              <a:buChar char="-"/>
            </a:pPr>
            <a:r>
              <a:rPr lang="hu-HU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? az olvasottak további kutatásokra vagy kérdésekre ösztönöznek </a:t>
            </a:r>
          </a:p>
          <a:p>
            <a:pPr>
              <a:buFontTx/>
              <a:buChar char="-"/>
            </a:pPr>
            <a:r>
              <a:rPr lang="hu-HU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* az olvasottakról kiegészítő információ jutott eszembe</a:t>
            </a:r>
          </a:p>
        </p:txBody>
      </p:sp>
    </p:spTree>
    <p:extLst>
      <p:ext uri="{BB962C8B-B14F-4D97-AF65-F5344CB8AC3E}">
        <p14:creationId xmlns:p14="http://schemas.microsoft.com/office/powerpoint/2010/main" val="17922646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33F71EE-E4F2-4454-AF96-0AFF37FB12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24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GONDOLATTÉRKÉP (mind map)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A4D2584-0577-4445-8960-1EF3B39C6B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1620" y="1331259"/>
            <a:ext cx="9404723" cy="4774119"/>
          </a:xfrm>
        </p:spPr>
        <p:txBody>
          <a:bodyPr/>
          <a:lstStyle/>
          <a:p>
            <a:r>
              <a:rPr lang="hu-HU" dirty="0"/>
              <a:t>ASSZOCIÁCIÓS</a:t>
            </a:r>
          </a:p>
          <a:p>
            <a:r>
              <a:rPr lang="hu-HU" dirty="0"/>
              <a:t>HIERARCHIZÁLT</a:t>
            </a:r>
          </a:p>
          <a:p>
            <a:endParaRPr lang="hu-HU" dirty="0"/>
          </a:p>
          <a:p>
            <a:r>
              <a:rPr lang="hu-HU" dirty="0"/>
              <a:t>a jobb (kreatív) és a bal (racionális) agyfélteke egyszerre, összehangoltan működik</a:t>
            </a:r>
          </a:p>
          <a:p>
            <a:r>
              <a:rPr lang="hu-HU" dirty="0"/>
              <a:t>nagyobb anyagrészt is egy-egy lapra tudsz kijegyzetelni</a:t>
            </a:r>
          </a:p>
          <a:p>
            <a:r>
              <a:rPr lang="hu-HU" dirty="0"/>
              <a:t>megtanulod az olvasott/hallott anyagrészből a lényeget kiszűrni</a:t>
            </a:r>
          </a:p>
          <a:p>
            <a:r>
              <a:rPr lang="hu-HU" dirty="0"/>
              <a:t>logikus, strukturált, átlátható</a:t>
            </a:r>
          </a:p>
          <a:p>
            <a:r>
              <a:rPr lang="hu-HU" dirty="0"/>
              <a:t>könnyen kezelhető, bármikor tovább bővíthető</a:t>
            </a:r>
          </a:p>
          <a:p>
            <a:r>
              <a:rPr lang="hu-HU" dirty="0"/>
              <a:t>vizualizálva könnyebb felidézni</a:t>
            </a:r>
          </a:p>
        </p:txBody>
      </p:sp>
    </p:spTree>
    <p:extLst>
      <p:ext uri="{BB962C8B-B14F-4D97-AF65-F5344CB8AC3E}">
        <p14:creationId xmlns:p14="http://schemas.microsoft.com/office/powerpoint/2010/main" val="33974953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953E690-034C-43D2-AEA6-8E0B9C83A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644562"/>
          </a:xfrm>
        </p:spPr>
        <p:txBody>
          <a:bodyPr/>
          <a:lstStyle/>
          <a:p>
            <a:pPr algn="ctr"/>
            <a:r>
              <a:rPr lang="hu-HU" sz="2400" b="1" dirty="0">
                <a:solidFill>
                  <a:srgbClr val="92D050"/>
                </a:solidFill>
              </a:rPr>
              <a:t>Az egyéni tanulási stílusok ismeretének szerepe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1A1052F-C3E1-46D2-BB98-99FA014AA5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097280"/>
            <a:ext cx="8946541" cy="5151119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hu-HU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Auditív: </a:t>
            </a:r>
            <a:r>
              <a:rPr lang="hu-HU" dirty="0"/>
              <a:t>Önálló tanuláskor a hangos olvasásra és „felmondásra" épít, verbális ingerek feldolgozása az elsődleges. </a:t>
            </a:r>
          </a:p>
          <a:p>
            <a:pPr algn="just"/>
            <a:r>
              <a:rPr lang="hu-HU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Vizuális: </a:t>
            </a:r>
            <a:r>
              <a:rPr lang="hu-HU" dirty="0"/>
              <a:t>A látottakra támaszkodik, nemcsak a memorizálás, hanem a rögzített anyag felidézése is képileg történik. </a:t>
            </a:r>
          </a:p>
          <a:p>
            <a:pPr algn="just"/>
            <a:r>
              <a:rPr lang="hu-HU" sz="21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Motorikus: </a:t>
            </a:r>
            <a:r>
              <a:rPr lang="hu-HU" dirty="0"/>
              <a:t>A cselekvés, a mozgás játszik vezető szerepet, a memorizálást gyakran mozdulatokkal való leírással segíti. </a:t>
            </a:r>
          </a:p>
          <a:p>
            <a:pPr algn="just"/>
            <a:r>
              <a:rPr lang="hu-HU" sz="21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Társas: </a:t>
            </a:r>
            <a:r>
              <a:rPr lang="hu-HU" dirty="0"/>
              <a:t>Igényli a barátok, szülők, tanárok segítő jelenlétét, kedveli, ha a tananyagot megbeszélheti valakivel.</a:t>
            </a:r>
          </a:p>
          <a:p>
            <a:pPr algn="just"/>
            <a:r>
              <a:rPr lang="hu-HU" sz="21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Egyéni: </a:t>
            </a:r>
            <a:r>
              <a:rPr lang="hu-HU" dirty="0"/>
              <a:t>A nyugalmat, csendet kedveli, zavarják a környezet ingerei, zavarják a körülötte levő emberek. </a:t>
            </a:r>
          </a:p>
          <a:p>
            <a:pPr algn="just"/>
            <a:r>
              <a:rPr lang="hu-HU" sz="21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Impulzív: </a:t>
            </a:r>
            <a:r>
              <a:rPr lang="hu-HU" dirty="0"/>
              <a:t>A válaszokat inkább intuitív (megérzéses) módon közlik, gyakran előbb beszélnek, minthogy mérlegeltek volna, ez olykor lerontja az egyén teljesítményét. </a:t>
            </a:r>
          </a:p>
          <a:p>
            <a:pPr algn="just"/>
            <a:r>
              <a:rPr lang="hu-HU" sz="21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Mechanikus: </a:t>
            </a:r>
            <a:r>
              <a:rPr lang="hu-HU" dirty="0"/>
              <a:t>Csak memorizálásra támaszkodik, nem törekszik a megértésre, logikai feldolgozás nélküli bevésés jellemzi.</a:t>
            </a:r>
          </a:p>
        </p:txBody>
      </p:sp>
    </p:spTree>
    <p:extLst>
      <p:ext uri="{BB962C8B-B14F-4D97-AF65-F5344CB8AC3E}">
        <p14:creationId xmlns:p14="http://schemas.microsoft.com/office/powerpoint/2010/main" val="3693639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C255C39-3A21-448E-9969-EE2C281D3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3200" b="1" dirty="0">
                <a:solidFill>
                  <a:srgbClr val="92D050"/>
                </a:solidFill>
              </a:rPr>
              <a:t>Olvasási stratégiák alkalmazása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A657A1F-332E-4803-BBB5-2CB3C1F402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561514"/>
            <a:ext cx="8946541" cy="5022166"/>
          </a:xfrm>
        </p:spPr>
        <p:txBody>
          <a:bodyPr>
            <a:normAutofit lnSpcReduction="10000"/>
          </a:bodyPr>
          <a:lstStyle/>
          <a:p>
            <a:r>
              <a:rPr lang="hu-HU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Felkészülés az olvasásra: </a:t>
            </a:r>
          </a:p>
          <a:p>
            <a:pPr marL="0" indent="0" algn="just">
              <a:buNone/>
            </a:pPr>
            <a:r>
              <a:rPr lang="hu-HU" dirty="0"/>
              <a:t>• </a:t>
            </a:r>
            <a:r>
              <a:rPr lang="hu-HU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Az olvasás céljának tisztázása. </a:t>
            </a:r>
          </a:p>
          <a:p>
            <a:pPr marL="0" indent="0" algn="just">
              <a:buNone/>
            </a:pPr>
            <a:r>
              <a:rPr lang="hu-HU" dirty="0"/>
              <a:t>• </a:t>
            </a:r>
            <a:r>
              <a:rPr lang="hu-HU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A szöveg átfutása, </a:t>
            </a:r>
            <a:r>
              <a:rPr lang="hu-HU" dirty="0"/>
              <a:t>hogy információt szerezzünk a szöveg hosszúságáról, szerkezetéről, előzetes áttekintés (Milyen hosszú, tartalmaz-e párbeszédet, vajon mennyi idő alatt olvassuk el (de ügyeljünk rá, tudatosítsuk a gyerekekkel, hogy nem a tempó a lényeg). Megvizsgáljuk a címet, hogy a szerző, a keletkezés ideje fel van-e tüntetve a szöveg elején, vagy a végén, tartozik-e kép az olvasmányhoz, az mit ábrázolhat, hogy tetszik a gyerekeknek. Látunk-e kiemelt, vastagon szedett, dőlt betűvel szedett szavakat a szövegben, esetleg mottót az elején?) </a:t>
            </a:r>
          </a:p>
          <a:p>
            <a:pPr marL="0" indent="0" algn="just">
              <a:buNone/>
            </a:pPr>
            <a:r>
              <a:rPr lang="hu-HU" dirty="0"/>
              <a:t>• </a:t>
            </a:r>
            <a:r>
              <a:rPr lang="hu-HU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Az előzetes tudás aktiválása </a:t>
            </a:r>
            <a:r>
              <a:rPr lang="hu-HU" dirty="0"/>
              <a:t>(Foglaljátok össze az olvasmány címe alapján, hogy mit tudtok a szöveg témájáról! Beszéljétek meg, hogy milyen élményeitek, emlékeitek, tapasztalataitok vannak a ...-</a:t>
            </a:r>
            <a:r>
              <a:rPr lang="hu-HU" dirty="0" err="1"/>
              <a:t>ról</a:t>
            </a:r>
            <a:r>
              <a:rPr lang="hu-HU" dirty="0"/>
              <a:t>! Jóslás, előrejelzés, anticipáció. Mit gondolsz... Az olvasás céljának, módjának tisztázása.) </a:t>
            </a:r>
          </a:p>
        </p:txBody>
      </p:sp>
    </p:spTree>
    <p:extLst>
      <p:ext uri="{BB962C8B-B14F-4D97-AF65-F5344CB8AC3E}">
        <p14:creationId xmlns:p14="http://schemas.microsoft.com/office/powerpoint/2010/main" val="27729729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0D341CEE-446F-4D78-97A8-04CE485ECF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703385"/>
            <a:ext cx="8946541" cy="5838091"/>
          </a:xfrm>
        </p:spPr>
        <p:txBody>
          <a:bodyPr/>
          <a:lstStyle/>
          <a:p>
            <a:r>
              <a:rPr lang="hu-HU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Jelentésalkotás olvasás közben: </a:t>
            </a:r>
          </a:p>
          <a:p>
            <a:pPr marL="0" indent="0">
              <a:buNone/>
            </a:pPr>
            <a:endParaRPr lang="hu-HU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r>
              <a:rPr lang="hu-HU" dirty="0"/>
              <a:t>• </a:t>
            </a:r>
            <a:r>
              <a:rPr lang="hu-HU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Szelektív olvasás: </a:t>
            </a:r>
            <a:r>
              <a:rPr lang="hu-HU" dirty="0"/>
              <a:t>irreleváns információk gyors olvasása, fontos információk kiválasztása, nehéz, érdekes szöveg ismételt átolvasása. </a:t>
            </a:r>
          </a:p>
          <a:p>
            <a:pPr marL="0" indent="0">
              <a:buNone/>
            </a:pPr>
            <a:r>
              <a:rPr lang="hu-HU" dirty="0"/>
              <a:t>• </a:t>
            </a:r>
            <a:r>
              <a:rPr lang="hu-HU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Érzékszervi képek alkotása </a:t>
            </a:r>
            <a:r>
              <a:rPr lang="hu-HU" dirty="0"/>
              <a:t>(Csukd be a szemed! Milyennek képzeled el? Rajzold le, milyennek képzeled el...) </a:t>
            </a:r>
          </a:p>
          <a:p>
            <a:pPr marL="0" indent="0">
              <a:buNone/>
            </a:pPr>
            <a:r>
              <a:rPr lang="hu-HU" dirty="0"/>
              <a:t>• </a:t>
            </a:r>
            <a:r>
              <a:rPr lang="hu-HU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Legfontosabb gondolatok meghatározása. </a:t>
            </a:r>
          </a:p>
          <a:p>
            <a:pPr marL="0" indent="0">
              <a:buNone/>
            </a:pPr>
            <a:r>
              <a:rPr lang="hu-HU" dirty="0"/>
              <a:t>• </a:t>
            </a:r>
            <a:r>
              <a:rPr lang="hu-HU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Jóslások. </a:t>
            </a:r>
          </a:p>
          <a:p>
            <a:pPr marL="0" indent="0">
              <a:buNone/>
            </a:pPr>
            <a:r>
              <a:rPr lang="hu-HU" dirty="0"/>
              <a:t>• </a:t>
            </a:r>
            <a:r>
              <a:rPr lang="hu-HU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Következtetések</a:t>
            </a:r>
            <a:r>
              <a:rPr lang="hu-HU" dirty="0"/>
              <a:t>. </a:t>
            </a:r>
          </a:p>
          <a:p>
            <a:pPr marL="0" indent="0">
              <a:buNone/>
            </a:pPr>
            <a:r>
              <a:rPr lang="hu-HU" dirty="0"/>
              <a:t>• </a:t>
            </a:r>
            <a:r>
              <a:rPr lang="hu-HU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Értelmezés és értékelés. </a:t>
            </a:r>
          </a:p>
          <a:p>
            <a:pPr marL="0" indent="0">
              <a:buNone/>
            </a:pPr>
            <a:r>
              <a:rPr lang="hu-HU" dirty="0"/>
              <a:t>• </a:t>
            </a:r>
            <a:r>
              <a:rPr lang="hu-HU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A gondolatok integrálása </a:t>
            </a:r>
            <a:r>
              <a:rPr lang="hu-HU" dirty="0"/>
              <a:t>a szöveg összefüggéseibe. </a:t>
            </a:r>
          </a:p>
          <a:p>
            <a:pPr marL="0" indent="0">
              <a:buNone/>
            </a:pPr>
            <a:r>
              <a:rPr lang="hu-HU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• A megértés monitorozása </a:t>
            </a:r>
            <a:r>
              <a:rPr lang="hu-HU" dirty="0"/>
              <a:t>(az olvasás lelassítása, az újra olvasás, a pedagógus, a társak segítségének kérése, ismeretlen szavak jelentésének kiderítése)</a:t>
            </a:r>
          </a:p>
        </p:txBody>
      </p:sp>
    </p:spTree>
    <p:extLst>
      <p:ext uri="{BB962C8B-B14F-4D97-AF65-F5344CB8AC3E}">
        <p14:creationId xmlns:p14="http://schemas.microsoft.com/office/powerpoint/2010/main" val="40078448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áblázat 4">
            <a:extLst>
              <a:ext uri="{FF2B5EF4-FFF2-40B4-BE49-F238E27FC236}">
                <a16:creationId xmlns:a16="http://schemas.microsoft.com/office/drawing/2014/main" id="{8D34AE3D-8D67-4D06-ACBA-1C8F258F9BB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061110" y="350447"/>
          <a:ext cx="8947150" cy="603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73575">
                  <a:extLst>
                    <a:ext uri="{9D8B030D-6E8A-4147-A177-3AD203B41FA5}">
                      <a16:colId xmlns:a16="http://schemas.microsoft.com/office/drawing/2014/main" val="2677292287"/>
                    </a:ext>
                  </a:extLst>
                </a:gridCol>
                <a:gridCol w="4473575">
                  <a:extLst>
                    <a:ext uri="{9D8B030D-6E8A-4147-A177-3AD203B41FA5}">
                      <a16:colId xmlns:a16="http://schemas.microsoft.com/office/drawing/2014/main" val="25099646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hu-HU" sz="1600" dirty="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</a:rPr>
                        <a:t>Értő olvasás</a:t>
                      </a:r>
                    </a:p>
                    <a:p>
                      <a:r>
                        <a:rPr lang="hu-HU" sz="1600" dirty="0"/>
                        <a:t>- a szövegben kifejtett gondolatok, információk szó szerinti megértése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600" dirty="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</a:rPr>
                        <a:t>Értelmező olvasás</a:t>
                      </a:r>
                    </a:p>
                    <a:p>
                      <a:r>
                        <a:rPr lang="hu-HU" sz="1600" dirty="0"/>
                        <a:t>- a nyelvi utalások, implikációk megértése</a:t>
                      </a:r>
                    </a:p>
                    <a:p>
                      <a:r>
                        <a:rPr lang="hu-HU" sz="1600" dirty="0"/>
                        <a:t>- hiányzó szavak kiderítése</a:t>
                      </a:r>
                    </a:p>
                    <a:p>
                      <a:r>
                        <a:rPr lang="hu-HU" sz="1600" dirty="0"/>
                        <a:t>- fordítás (átfogalmazás, rajz, cselekvés)</a:t>
                      </a:r>
                    </a:p>
                    <a:p>
                      <a:r>
                        <a:rPr lang="hu-HU" sz="1600" dirty="0"/>
                        <a:t>- a rejtett gondolatok, a mögöttes, illetve alkalmi jelentés feltárása</a:t>
                      </a:r>
                    </a:p>
                    <a:p>
                      <a:r>
                        <a:rPr lang="hu-HU" sz="1600" dirty="0"/>
                        <a:t>- következtetések</a:t>
                      </a:r>
                    </a:p>
                    <a:p>
                      <a:r>
                        <a:rPr lang="hu-HU" sz="1600" dirty="0"/>
                        <a:t>- ok-okozati viszonyok megértése</a:t>
                      </a:r>
                    </a:p>
                    <a:p>
                      <a:r>
                        <a:rPr lang="hu-HU" sz="1600" dirty="0"/>
                        <a:t>- a költői nyelv megértése</a:t>
                      </a:r>
                    </a:p>
                    <a:p>
                      <a:r>
                        <a:rPr lang="hu-HU" sz="1600" dirty="0"/>
                        <a:t>- a szerkesztés által közvetített jelentések megértése</a:t>
                      </a:r>
                    </a:p>
                    <a:p>
                      <a:r>
                        <a:rPr lang="hu-HU" sz="1600" dirty="0"/>
                        <a:t>- az író szándékának kiderítése</a:t>
                      </a:r>
                    </a:p>
                    <a:p>
                      <a:endParaRPr lang="hu-H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97597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sz="1600" b="1" dirty="0">
                          <a:solidFill>
                            <a:schemeClr val="accent1"/>
                          </a:solidFill>
                        </a:rPr>
                        <a:t>Bíráló (kritikai) olvasás</a:t>
                      </a:r>
                    </a:p>
                    <a:p>
                      <a:r>
                        <a:rPr lang="hu-HU" sz="1600" b="1" dirty="0"/>
                        <a:t>- összevetés saját tapasztalatokkal, más forrásokkal</a:t>
                      </a:r>
                    </a:p>
                    <a:p>
                      <a:r>
                        <a:rPr lang="hu-HU" sz="1600" b="1" dirty="0"/>
                        <a:t>- hiányok, ellentmondások, hibák felfedezése</a:t>
                      </a:r>
                    </a:p>
                    <a:p>
                      <a:r>
                        <a:rPr lang="hu-HU" sz="1600" b="1" dirty="0"/>
                        <a:t>- tény és vélemény elkülönítése</a:t>
                      </a:r>
                    </a:p>
                    <a:p>
                      <a:r>
                        <a:rPr lang="hu-HU" sz="1600" b="1" dirty="0"/>
                        <a:t>- a szerző és a téma viszonyának feltárása</a:t>
                      </a:r>
                    </a:p>
                    <a:p>
                      <a:r>
                        <a:rPr lang="hu-HU" sz="1600" b="1" dirty="0"/>
                        <a:t>- ítélet-, véleményalkotás</a:t>
                      </a:r>
                    </a:p>
                    <a:p>
                      <a:r>
                        <a:rPr lang="hu-HU" sz="1600" b="1" dirty="0"/>
                        <a:t>- értékelés (viszonyítás erkölcsi normához, más szöveghez)</a:t>
                      </a:r>
                    </a:p>
                    <a:p>
                      <a:endParaRPr lang="hu-H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600" b="1" dirty="0">
                          <a:solidFill>
                            <a:schemeClr val="accent1"/>
                          </a:solidFill>
                        </a:rPr>
                        <a:t>Alkotó (kreatív) olvasás</a:t>
                      </a:r>
                    </a:p>
                    <a:p>
                      <a:r>
                        <a:rPr lang="hu-HU" sz="1600" b="1" dirty="0"/>
                        <a:t>- jóslás</a:t>
                      </a:r>
                    </a:p>
                    <a:p>
                      <a:r>
                        <a:rPr lang="hu-HU" sz="1600" b="1" dirty="0"/>
                        <a:t>- kérdések előzetes megfogalmazása</a:t>
                      </a:r>
                    </a:p>
                    <a:p>
                      <a:r>
                        <a:rPr lang="hu-HU" sz="1600" b="1" dirty="0"/>
                        <a:t>- a hiányok, ellentmondások megszüntetése</a:t>
                      </a:r>
                    </a:p>
                    <a:p>
                      <a:r>
                        <a:rPr lang="hu-HU" sz="1600" b="1" dirty="0"/>
                        <a:t>- a hibák javítása</a:t>
                      </a:r>
                    </a:p>
                    <a:p>
                      <a:r>
                        <a:rPr lang="hu-HU" sz="1600" b="1" dirty="0"/>
                        <a:t>- belső képek megalkotása</a:t>
                      </a:r>
                    </a:p>
                    <a:p>
                      <a:r>
                        <a:rPr lang="hu-HU" sz="1600" b="1" dirty="0"/>
                        <a:t>- az olvasottak megjelenítése, dramatizálás</a:t>
                      </a:r>
                    </a:p>
                    <a:p>
                      <a:r>
                        <a:rPr lang="hu-HU" sz="1600" b="1" dirty="0"/>
                        <a:t>- a történet folytatása, megváltoztatása</a:t>
                      </a:r>
                    </a:p>
                    <a:p>
                      <a:endParaRPr lang="hu-HU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95624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82973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52BAFDE1-E334-4E97-A757-7A9F7D5A00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177" y="871232"/>
            <a:ext cx="8946541" cy="5388891"/>
          </a:xfrm>
        </p:spPr>
        <p:txBody>
          <a:bodyPr>
            <a:normAutofit fontScale="92500" lnSpcReduction="10000"/>
          </a:bodyPr>
          <a:lstStyle/>
          <a:p>
            <a:r>
              <a:rPr lang="hu-HU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Az olvasottak áttekintése, reflektálás a szövegre: </a:t>
            </a:r>
          </a:p>
          <a:p>
            <a:endParaRPr lang="hu-HU" dirty="0"/>
          </a:p>
          <a:p>
            <a:pPr marL="0" indent="0">
              <a:buNone/>
            </a:pPr>
            <a:r>
              <a:rPr lang="hu-HU" dirty="0"/>
              <a:t>• </a:t>
            </a:r>
            <a:r>
              <a:rPr lang="hu-HU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Kérdések megfogalmazása </a:t>
            </a:r>
            <a:r>
              <a:rPr lang="hu-HU" dirty="0"/>
              <a:t>a megértés céljából. </a:t>
            </a:r>
          </a:p>
          <a:p>
            <a:pPr marL="0" indent="0">
              <a:buNone/>
            </a:pPr>
            <a:r>
              <a:rPr lang="hu-HU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• Összefoglalás. </a:t>
            </a:r>
          </a:p>
          <a:p>
            <a:pPr marL="0" indent="0">
              <a:buNone/>
            </a:pPr>
            <a:r>
              <a:rPr lang="hu-HU" dirty="0"/>
              <a:t>• </a:t>
            </a:r>
            <a:r>
              <a:rPr lang="hu-HU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A használt stratégiák felidézése, </a:t>
            </a:r>
            <a:r>
              <a:rPr lang="hu-HU" dirty="0"/>
              <a:t>saját olvasási hibáink kijavítása, ezek lehetőségeinek ismerete.</a:t>
            </a:r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r>
              <a:rPr lang="hu-HU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Grafikus szervezők alkalmazása:</a:t>
            </a:r>
          </a:p>
          <a:p>
            <a:pPr marL="0" indent="0">
              <a:buNone/>
            </a:pPr>
            <a:r>
              <a:rPr lang="hu-HU" dirty="0"/>
              <a:t>Összefoglaló tábla</a:t>
            </a:r>
          </a:p>
          <a:p>
            <a:pPr marL="0" indent="0">
              <a:buNone/>
            </a:pPr>
            <a:r>
              <a:rPr lang="hu-HU" dirty="0"/>
              <a:t>Jellemtérkép</a:t>
            </a:r>
          </a:p>
          <a:p>
            <a:pPr marL="0" indent="0">
              <a:buNone/>
            </a:pPr>
            <a:r>
              <a:rPr lang="hu-HU" dirty="0"/>
              <a:t>Hierarchia tábla</a:t>
            </a:r>
          </a:p>
          <a:p>
            <a:pPr marL="0" indent="0">
              <a:buNone/>
            </a:pPr>
            <a:r>
              <a:rPr lang="hu-HU" dirty="0"/>
              <a:t>Vázlatlánc</a:t>
            </a:r>
          </a:p>
          <a:p>
            <a:pPr marL="0" indent="0">
              <a:buNone/>
            </a:pPr>
            <a:r>
              <a:rPr lang="hu-HU" dirty="0"/>
              <a:t>Vázlatkör</a:t>
            </a:r>
          </a:p>
        </p:txBody>
      </p:sp>
    </p:spTree>
    <p:extLst>
      <p:ext uri="{BB962C8B-B14F-4D97-AF65-F5344CB8AC3E}">
        <p14:creationId xmlns:p14="http://schemas.microsoft.com/office/powerpoint/2010/main" val="1025925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AC0A238-5DFB-4D41-A0A7-AF57228829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151" y="443510"/>
            <a:ext cx="9869489" cy="6140170"/>
          </a:xfrm>
        </p:spPr>
        <p:txBody>
          <a:bodyPr/>
          <a:lstStyle/>
          <a:p>
            <a:r>
              <a:rPr lang="hu-HU" sz="3600" b="1" dirty="0">
                <a:solidFill>
                  <a:srgbClr val="92D050"/>
                </a:solidFill>
              </a:rPr>
              <a:t>A </a:t>
            </a:r>
            <a:r>
              <a:rPr lang="hu-HU" sz="3600" b="1" dirty="0" err="1">
                <a:solidFill>
                  <a:srgbClr val="92D050"/>
                </a:solidFill>
              </a:rPr>
              <a:t>metakognitív</a:t>
            </a:r>
            <a:r>
              <a:rPr lang="hu-HU" sz="3600" b="1" dirty="0">
                <a:solidFill>
                  <a:srgbClr val="92D050"/>
                </a:solidFill>
              </a:rPr>
              <a:t> fejlesztés szerepe</a:t>
            </a:r>
            <a:r>
              <a:rPr lang="hu-HU" dirty="0"/>
              <a:t/>
            </a:r>
            <a:br>
              <a:rPr lang="hu-HU" dirty="0"/>
            </a:br>
            <a:r>
              <a:rPr lang="hu-HU" sz="3200" dirty="0"/>
              <a:t/>
            </a:r>
            <a:br>
              <a:rPr lang="hu-HU" sz="3200" dirty="0"/>
            </a:br>
            <a:r>
              <a:rPr lang="hu-HU" sz="3200" dirty="0"/>
              <a:t>- a tanuló bevonása a szövegértési problémák azonosításába</a:t>
            </a:r>
            <a:br>
              <a:rPr lang="hu-HU" sz="3200" dirty="0"/>
            </a:br>
            <a:r>
              <a:rPr lang="hu-HU" sz="3200" dirty="0"/>
              <a:t/>
            </a:r>
            <a:br>
              <a:rPr lang="hu-HU" sz="3200" dirty="0"/>
            </a:br>
            <a:r>
              <a:rPr lang="hu-HU" sz="3200" dirty="0"/>
              <a:t>- a tanulónak legyen rálátása saját olvasási, megértési folyamataira (3-4. osztálytól képes rá)</a:t>
            </a:r>
            <a:br>
              <a:rPr lang="hu-HU" sz="3200" dirty="0"/>
            </a:br>
            <a:r>
              <a:rPr lang="hu-HU" sz="3200" dirty="0"/>
              <a:t/>
            </a:r>
            <a:br>
              <a:rPr lang="hu-HU" sz="3200" dirty="0"/>
            </a:br>
            <a:r>
              <a:rPr lang="hu-HU" sz="3200" dirty="0"/>
              <a:t>- az életkorral párhuzamosan erősített tanulási felelősség kialakítása</a:t>
            </a:r>
            <a:br>
              <a:rPr lang="hu-HU" sz="3200" dirty="0"/>
            </a:br>
            <a:r>
              <a:rPr lang="hu-HU" sz="3200" dirty="0"/>
              <a:t/>
            </a:r>
            <a:br>
              <a:rPr lang="hu-HU" sz="3200" dirty="0"/>
            </a:br>
            <a:r>
              <a:rPr lang="hu-HU" sz="3200" dirty="0"/>
              <a:t>- a gyakorlat teszi a mestert</a:t>
            </a:r>
          </a:p>
        </p:txBody>
      </p:sp>
    </p:spTree>
    <p:extLst>
      <p:ext uri="{BB962C8B-B14F-4D97-AF65-F5344CB8AC3E}">
        <p14:creationId xmlns:p14="http://schemas.microsoft.com/office/powerpoint/2010/main" val="37310777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4290EE7-08D4-4A2B-B8BF-C04F26FB4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130" y="232117"/>
            <a:ext cx="9404723" cy="1108796"/>
          </a:xfrm>
        </p:spPr>
        <p:txBody>
          <a:bodyPr/>
          <a:lstStyle/>
          <a:p>
            <a:pPr algn="ctr"/>
            <a:r>
              <a:rPr lang="hu-HU" sz="2400" b="1" dirty="0">
                <a:solidFill>
                  <a:srgbClr val="92D050"/>
                </a:solidFill>
              </a:rPr>
              <a:t>Különleges bánásmódot igénylő tanulók </a:t>
            </a:r>
            <a:br>
              <a:rPr lang="hu-HU" sz="2400" b="1" dirty="0">
                <a:solidFill>
                  <a:srgbClr val="92D050"/>
                </a:solidFill>
              </a:rPr>
            </a:br>
            <a:r>
              <a:rPr lang="hu-HU" sz="2400" b="1" dirty="0">
                <a:solidFill>
                  <a:srgbClr val="92D050"/>
                </a:solidFill>
              </a:rPr>
              <a:t>szövegértésének fejlesztése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53586A12-C8A4-4253-9F0F-BD71C2D2C7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701225"/>
            <a:ext cx="8946541" cy="4572965"/>
          </a:xfrm>
        </p:spPr>
        <p:txBody>
          <a:bodyPr>
            <a:normAutofit lnSpcReduction="10000"/>
          </a:bodyPr>
          <a:lstStyle/>
          <a:p>
            <a:r>
              <a:rPr lang="hu-HU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Szociokulturális hátrányok: </a:t>
            </a:r>
            <a:r>
              <a:rPr lang="hu-HU" dirty="0"/>
              <a:t>nyelvi fejlődés, szókincs, eltérő nyelvi kód</a:t>
            </a:r>
          </a:p>
          <a:p>
            <a:pPr marL="0" indent="0">
              <a:buNone/>
            </a:pPr>
            <a:endParaRPr lang="hu-HU" dirty="0"/>
          </a:p>
          <a:p>
            <a:r>
              <a:rPr lang="hu-HU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Tanulási nehézséggel küzdő tanulók</a:t>
            </a:r>
            <a:r>
              <a:rPr lang="hu-HU" b="1" dirty="0"/>
              <a:t>: </a:t>
            </a:r>
            <a:r>
              <a:rPr lang="hu-HU" dirty="0"/>
              <a:t>pontos megismerésre épülő készségfejlesztés, egyéni haladási tempó és értékelés</a:t>
            </a:r>
          </a:p>
          <a:p>
            <a:pPr marL="0" indent="0">
              <a:buNone/>
            </a:pPr>
            <a:endParaRPr lang="hu-HU" dirty="0"/>
          </a:p>
          <a:p>
            <a:r>
              <a:rPr lang="hu-HU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Tanulási zavarral küzdő (</a:t>
            </a:r>
            <a:r>
              <a:rPr lang="hu-HU" b="1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dyslexiás</a:t>
            </a:r>
            <a:r>
              <a:rPr lang="hu-HU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) tanulók</a:t>
            </a:r>
            <a:r>
              <a:rPr lang="hu-HU" b="1" dirty="0"/>
              <a:t>: </a:t>
            </a:r>
            <a:r>
              <a:rPr lang="hu-HU" dirty="0"/>
              <a:t>speciális, preventív olvasástanítási módszerek (</a:t>
            </a:r>
            <a:r>
              <a:rPr lang="hu-HU" dirty="0" err="1"/>
              <a:t>Meixner</a:t>
            </a:r>
            <a:r>
              <a:rPr lang="hu-HU" dirty="0"/>
              <a:t>, fonomimika), kis lépések elve, fokozatosság, toleráns értékelés, hallási kompenzáció</a:t>
            </a:r>
          </a:p>
          <a:p>
            <a:pPr marL="0" indent="0">
              <a:buNone/>
            </a:pPr>
            <a:endParaRPr lang="hu-HU" dirty="0"/>
          </a:p>
          <a:p>
            <a:r>
              <a:rPr lang="hu-HU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Tanulásban akadályozott tanulók</a:t>
            </a:r>
            <a:r>
              <a:rPr lang="hu-HU" b="1" dirty="0"/>
              <a:t>: </a:t>
            </a:r>
            <a:r>
              <a:rPr lang="hu-HU" dirty="0"/>
              <a:t>eltérő tanterv, eltérő olvasmányok, a kognitív képességek fejletlensége miatt a szövegértés visszakérdezése az elvonatkoztatás első két formájában (felismerés, reprodukció), egyéni értékelés</a:t>
            </a:r>
          </a:p>
        </p:txBody>
      </p:sp>
    </p:spTree>
    <p:extLst>
      <p:ext uri="{BB962C8B-B14F-4D97-AF65-F5344CB8AC3E}">
        <p14:creationId xmlns:p14="http://schemas.microsoft.com/office/powerpoint/2010/main" val="20970867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CB0E38D-F83C-46F9-97BD-FFF593194F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leghosszabb út is egyetlen lépéssel kezdődik         </a:t>
            </a:r>
            <a:r>
              <a:rPr lang="hu-HU" sz="2400" i="1" dirty="0"/>
              <a:t>(</a:t>
            </a:r>
            <a:r>
              <a:rPr lang="hu-HU" sz="2400" i="1" dirty="0" err="1"/>
              <a:t>Hioszi</a:t>
            </a:r>
            <a:r>
              <a:rPr lang="hu-HU" sz="2400" i="1" dirty="0"/>
              <a:t> </a:t>
            </a:r>
            <a:r>
              <a:rPr lang="hu-HU" sz="2400" i="1" dirty="0" err="1"/>
              <a:t>Tatiosz</a:t>
            </a:r>
            <a:r>
              <a:rPr lang="hu-HU" sz="2400" i="1" dirty="0"/>
              <a:t>)</a:t>
            </a:r>
            <a:r>
              <a:rPr lang="hu-HU" dirty="0"/>
              <a:t/>
            </a:r>
            <a:br>
              <a:rPr lang="hu-HU" dirty="0"/>
            </a:br>
            <a:r>
              <a:rPr lang="hu-HU" dirty="0"/>
              <a:t/>
            </a:r>
            <a:br>
              <a:rPr lang="hu-HU" dirty="0"/>
            </a:br>
            <a:r>
              <a:rPr lang="hu-HU" dirty="0"/>
              <a:t>				</a:t>
            </a:r>
            <a:endParaRPr lang="hu-HU" sz="3200" i="1" dirty="0"/>
          </a:p>
        </p:txBody>
      </p:sp>
      <p:pic>
        <p:nvPicPr>
          <p:cNvPr id="4" name="Picture 2" descr="Én vagyok! – Az út – Evangélizációs sorozat – VIDEÓ ...">
            <a:extLst>
              <a:ext uri="{FF2B5EF4-FFF2-40B4-BE49-F238E27FC236}">
                <a16:creationId xmlns:a16="http://schemas.microsoft.com/office/drawing/2014/main" id="{C73CEEBE-F206-4903-BAE6-AD50D6892F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6271" y="2571078"/>
            <a:ext cx="5723835" cy="3577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33131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44141E9-3FE9-FA46-E3B4-04B03EC589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90800" y="457200"/>
            <a:ext cx="7543800" cy="4648200"/>
          </a:xfrm>
        </p:spPr>
        <p:txBody>
          <a:bodyPr>
            <a:normAutofit fontScale="90000"/>
          </a:bodyPr>
          <a:lstStyle/>
          <a:p>
            <a:pPr algn="r">
              <a:defRPr/>
            </a:pPr>
            <a:r>
              <a:rPr lang="hu-HU" sz="2700" dirty="0"/>
              <a:t/>
            </a:r>
            <a:br>
              <a:rPr lang="hu-HU" sz="2700" dirty="0"/>
            </a:br>
            <a:r>
              <a:rPr lang="hu-HU" sz="2700" b="1" i="1" dirty="0">
                <a:solidFill>
                  <a:schemeClr val="accent1"/>
                </a:solidFill>
              </a:rPr>
              <a:t/>
            </a:r>
            <a:br>
              <a:rPr lang="hu-HU" sz="2700" b="1" i="1" dirty="0">
                <a:solidFill>
                  <a:schemeClr val="accent1"/>
                </a:solidFill>
              </a:rPr>
            </a:br>
            <a:r>
              <a:rPr lang="hu-HU" sz="2200" b="1" i="1" dirty="0">
                <a:solidFill>
                  <a:schemeClr val="accent1"/>
                </a:solidFill>
              </a:rPr>
              <a:t/>
            </a:r>
            <a:br>
              <a:rPr lang="hu-HU" sz="2200" b="1" i="1" dirty="0">
                <a:solidFill>
                  <a:schemeClr val="accent1"/>
                </a:solidFill>
              </a:rPr>
            </a:br>
            <a:r>
              <a:rPr lang="hu-HU" sz="2200" b="1" i="1" dirty="0">
                <a:solidFill>
                  <a:schemeClr val="accent1"/>
                </a:solidFill>
              </a:rPr>
              <a:t/>
            </a:r>
            <a:br>
              <a:rPr lang="hu-HU" sz="2200" b="1" i="1" dirty="0">
                <a:solidFill>
                  <a:schemeClr val="accent1"/>
                </a:solidFill>
              </a:rPr>
            </a:br>
            <a:r>
              <a:rPr lang="hu-HU" sz="2200" b="1" i="1" dirty="0">
                <a:solidFill>
                  <a:schemeClr val="accent1"/>
                </a:solidFill>
              </a:rPr>
              <a:t/>
            </a:r>
            <a:br>
              <a:rPr lang="hu-HU" sz="2200" b="1" i="1" dirty="0">
                <a:solidFill>
                  <a:schemeClr val="accent1"/>
                </a:solidFill>
              </a:rPr>
            </a:br>
            <a:r>
              <a:rPr lang="hu-HU" sz="2200" b="1" i="1" dirty="0">
                <a:solidFill>
                  <a:schemeClr val="accent1"/>
                </a:solidFill>
              </a:rPr>
              <a:t/>
            </a:r>
            <a:br>
              <a:rPr lang="hu-HU" sz="2200" b="1" i="1" dirty="0">
                <a:solidFill>
                  <a:schemeClr val="accent1"/>
                </a:solidFill>
              </a:rPr>
            </a:br>
            <a:r>
              <a:rPr lang="hu-HU" sz="2200" b="1" i="1" dirty="0">
                <a:solidFill>
                  <a:schemeClr val="tx1"/>
                </a:solidFill>
              </a:rPr>
              <a:t>„Mindenki csak önmagát tudja kiolvasni a könyvből. </a:t>
            </a:r>
            <a:br>
              <a:rPr lang="hu-HU" sz="2200" b="1" i="1" dirty="0">
                <a:solidFill>
                  <a:schemeClr val="tx1"/>
                </a:solidFill>
              </a:rPr>
            </a:br>
            <a:r>
              <a:rPr lang="hu-HU" sz="2200" b="1" i="1" dirty="0">
                <a:solidFill>
                  <a:schemeClr val="tx1"/>
                </a:solidFill>
              </a:rPr>
              <a:t>A saját szerelmét, a saját emlékét és a maga tapasztalatát.</a:t>
            </a:r>
            <a:br>
              <a:rPr lang="hu-HU" sz="2200" b="1" i="1" dirty="0">
                <a:solidFill>
                  <a:schemeClr val="tx1"/>
                </a:solidFill>
              </a:rPr>
            </a:br>
            <a:r>
              <a:rPr lang="hu-HU" sz="2200" b="1" i="1" dirty="0">
                <a:solidFill>
                  <a:schemeClr val="tx1"/>
                </a:solidFill>
              </a:rPr>
              <a:t/>
            </a:r>
            <a:br>
              <a:rPr lang="hu-HU" sz="2200" b="1" i="1" dirty="0">
                <a:solidFill>
                  <a:schemeClr val="tx1"/>
                </a:solidFill>
              </a:rPr>
            </a:br>
            <a:r>
              <a:rPr lang="hu-HU" sz="2200" b="1" i="1" dirty="0">
                <a:solidFill>
                  <a:schemeClr val="tx1"/>
                </a:solidFill>
              </a:rPr>
              <a:t/>
            </a:r>
            <a:br>
              <a:rPr lang="hu-HU" sz="2200" b="1" i="1" dirty="0">
                <a:solidFill>
                  <a:schemeClr val="tx1"/>
                </a:solidFill>
              </a:rPr>
            </a:br>
            <a:r>
              <a:rPr lang="hu-HU" sz="2200" b="1" i="1" dirty="0">
                <a:solidFill>
                  <a:schemeClr val="tx1"/>
                </a:solidFill>
              </a:rPr>
              <a:t>Mert hiába olvasol valamit, azt még a saját képzeletedben is meg kell teremtened. </a:t>
            </a:r>
            <a:br>
              <a:rPr lang="hu-HU" sz="2200" b="1" i="1" dirty="0">
                <a:solidFill>
                  <a:schemeClr val="tx1"/>
                </a:solidFill>
              </a:rPr>
            </a:br>
            <a:r>
              <a:rPr lang="hu-HU" sz="2200" b="1" i="1" dirty="0">
                <a:solidFill>
                  <a:schemeClr val="tx1"/>
                </a:solidFill>
              </a:rPr>
              <a:t>A te valóságodban, </a:t>
            </a:r>
            <a:br>
              <a:rPr lang="hu-HU" sz="2200" b="1" i="1" dirty="0">
                <a:solidFill>
                  <a:schemeClr val="tx1"/>
                </a:solidFill>
              </a:rPr>
            </a:br>
            <a:r>
              <a:rPr lang="hu-HU" sz="2200" b="1" i="1" dirty="0">
                <a:solidFill>
                  <a:schemeClr val="tx1"/>
                </a:solidFill>
              </a:rPr>
              <a:t>amely más, mint az enyém vagy bárkié. </a:t>
            </a:r>
            <a:br>
              <a:rPr lang="hu-HU" sz="2200" b="1" i="1" dirty="0">
                <a:solidFill>
                  <a:schemeClr val="tx1"/>
                </a:solidFill>
              </a:rPr>
            </a:br>
            <a:r>
              <a:rPr lang="hu-HU" sz="2700" b="1" i="1" dirty="0">
                <a:solidFill>
                  <a:schemeClr val="tx1"/>
                </a:solidFill>
              </a:rPr>
              <a:t/>
            </a:r>
            <a:br>
              <a:rPr lang="hu-HU" sz="2700" b="1" i="1" dirty="0">
                <a:solidFill>
                  <a:schemeClr val="tx1"/>
                </a:solidFill>
              </a:rPr>
            </a:br>
            <a:r>
              <a:rPr lang="hu-HU" sz="2700" b="1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Minden olvasás: </a:t>
            </a:r>
            <a:br>
              <a:rPr lang="hu-HU" sz="2700" b="1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hu-HU" sz="2700" b="1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újrateremtés</a:t>
            </a:r>
            <a:r>
              <a:rPr lang="hu-HU" sz="2200" b="1" i="1" dirty="0">
                <a:solidFill>
                  <a:schemeClr val="accent2"/>
                </a:solidFill>
              </a:rPr>
              <a:t>”</a:t>
            </a:r>
            <a:r>
              <a:rPr lang="hu-HU" sz="2700" b="1" i="1" dirty="0">
                <a:solidFill>
                  <a:schemeClr val="tx1"/>
                </a:solidFill>
              </a:rPr>
              <a:t/>
            </a:r>
            <a:br>
              <a:rPr lang="hu-HU" sz="2700" b="1" i="1" dirty="0">
                <a:solidFill>
                  <a:schemeClr val="tx1"/>
                </a:solidFill>
              </a:rPr>
            </a:br>
            <a:r>
              <a:rPr lang="hu-HU" sz="2700" b="1" i="1" dirty="0">
                <a:solidFill>
                  <a:schemeClr val="tx1"/>
                </a:solidFill>
              </a:rPr>
              <a:t/>
            </a:r>
            <a:br>
              <a:rPr lang="hu-HU" sz="2700" b="1" i="1" dirty="0">
                <a:solidFill>
                  <a:schemeClr val="tx1"/>
                </a:solidFill>
              </a:rPr>
            </a:br>
            <a:r>
              <a:rPr lang="hu-HU" sz="1800" b="1" i="1" dirty="0">
                <a:solidFill>
                  <a:schemeClr val="tx1"/>
                </a:solidFill>
              </a:rPr>
              <a:t>                                                                 (Müller Péter)</a:t>
            </a:r>
            <a:r>
              <a:rPr lang="hu-HU" sz="2700" dirty="0">
                <a:solidFill>
                  <a:schemeClr val="tx1"/>
                </a:solidFill>
              </a:rPr>
              <a:t/>
            </a:r>
            <a:br>
              <a:rPr lang="hu-HU" sz="2700" dirty="0">
                <a:solidFill>
                  <a:schemeClr val="tx1"/>
                </a:solidFill>
              </a:rPr>
            </a:br>
            <a:endParaRPr lang="hu-HU" sz="2700" dirty="0">
              <a:solidFill>
                <a:schemeClr val="tx1"/>
              </a:solidFill>
            </a:endParaRPr>
          </a:p>
        </p:txBody>
      </p:sp>
      <p:pic>
        <p:nvPicPr>
          <p:cNvPr id="41987" name="Picture 8">
            <a:extLst>
              <a:ext uri="{FF2B5EF4-FFF2-40B4-BE49-F238E27FC236}">
                <a16:creationId xmlns:a16="http://schemas.microsoft.com/office/drawing/2014/main" id="{B05B4441-2874-D56A-BA3A-E8A291FACD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5257800"/>
            <a:ext cx="2971800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43A5012-A334-47DC-9FB6-47E8427257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18882"/>
          </a:xfrm>
        </p:spPr>
        <p:txBody>
          <a:bodyPr/>
          <a:lstStyle/>
          <a:p>
            <a:pPr algn="ctr"/>
            <a:r>
              <a:rPr lang="hu-HU" sz="32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A visszacsatolás szintjei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8837B67F-8613-4666-A3BD-80FA267F5B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508760"/>
            <a:ext cx="8946541" cy="47396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dirty="0"/>
              <a:t>• Elvárhatjuk néhány ismeretelem </a:t>
            </a:r>
            <a:r>
              <a:rPr lang="hu-HU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felismerés</a:t>
            </a:r>
            <a:r>
              <a:rPr lang="hu-HU" dirty="0"/>
              <a:t> szintű kiválasztását: pl. teszt alkalmazásával. </a:t>
            </a:r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r>
              <a:rPr lang="hu-HU" dirty="0"/>
              <a:t>• Visszakérdezhetjük ugyanazt az ismeretet, amit a szöveg szó szerint tartalmazott: megadott válaszok nélkül, önálló </a:t>
            </a:r>
            <a:r>
              <a:rPr lang="hu-HU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reprodukció</a:t>
            </a:r>
            <a:r>
              <a:rPr lang="hu-HU" dirty="0"/>
              <a:t>val.</a:t>
            </a:r>
          </a:p>
          <a:p>
            <a:pPr marL="0" indent="0">
              <a:buNone/>
            </a:pPr>
            <a:r>
              <a:rPr lang="hu-HU" dirty="0"/>
              <a:t>-------------------------------------------------------------------------------------------------------</a:t>
            </a:r>
          </a:p>
          <a:p>
            <a:pPr marL="0" indent="0">
              <a:buNone/>
            </a:pPr>
            <a:r>
              <a:rPr lang="hu-HU" dirty="0"/>
              <a:t>• Kérhetjük egyszerűbb </a:t>
            </a:r>
            <a:r>
              <a:rPr lang="hu-HU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összefüggés </a:t>
            </a:r>
            <a:r>
              <a:rPr lang="hu-HU" dirty="0"/>
              <a:t>megállapítását a leírtak alapján. </a:t>
            </a:r>
          </a:p>
          <a:p>
            <a:pPr marL="0" indent="0">
              <a:buNone/>
            </a:pPr>
            <a:r>
              <a:rPr lang="hu-HU" dirty="0"/>
              <a:t>• Elvárhatjuk a megtanultak </a:t>
            </a:r>
            <a:r>
              <a:rPr lang="hu-HU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gyakorlati alkalmazását </a:t>
            </a:r>
            <a:r>
              <a:rPr lang="hu-HU" dirty="0"/>
              <a:t>egy feladatban. </a:t>
            </a:r>
          </a:p>
          <a:p>
            <a:pPr marL="0" indent="0">
              <a:buNone/>
            </a:pPr>
            <a:r>
              <a:rPr lang="hu-HU" dirty="0"/>
              <a:t>• Kérhetjük az olvasott szövegből levont </a:t>
            </a:r>
            <a:r>
              <a:rPr lang="hu-HU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következtetés </a:t>
            </a:r>
            <a:r>
              <a:rPr lang="hu-HU" dirty="0"/>
              <a:t>megfogalmazását. </a:t>
            </a:r>
          </a:p>
          <a:p>
            <a:pPr marL="0" indent="0">
              <a:buNone/>
            </a:pPr>
            <a:r>
              <a:rPr lang="hu-HU" dirty="0"/>
              <a:t>• Elvárhatjuk az elsajátított </a:t>
            </a:r>
            <a:r>
              <a:rPr lang="hu-HU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szöveg kritikáját</a:t>
            </a:r>
            <a:r>
              <a:rPr lang="hu-HU" dirty="0"/>
              <a:t>, értékelését, önálló vélemény alkotását. </a:t>
            </a:r>
          </a:p>
        </p:txBody>
      </p:sp>
      <p:sp>
        <p:nvSpPr>
          <p:cNvPr id="4" name="Nyíl: lefelé mutató 3">
            <a:extLst>
              <a:ext uri="{FF2B5EF4-FFF2-40B4-BE49-F238E27FC236}">
                <a16:creationId xmlns:a16="http://schemas.microsoft.com/office/drawing/2014/main" id="{DCD5D72C-B31C-475D-BE66-C355F88AC42B}"/>
              </a:ext>
            </a:extLst>
          </p:cNvPr>
          <p:cNvSpPr/>
          <p:nvPr/>
        </p:nvSpPr>
        <p:spPr>
          <a:xfrm>
            <a:off x="10438228" y="2052918"/>
            <a:ext cx="253219" cy="3517888"/>
          </a:xfrm>
          <a:prstGeom prst="down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789599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48D26A18-348C-42F2-9D94-FE38D1842C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746760"/>
            <a:ext cx="9915208" cy="580644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hu-HU" sz="2000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r>
              <a:rPr lang="hu-HU" sz="2000" b="1" dirty="0">
                <a:solidFill>
                  <a:srgbClr val="92D050"/>
                </a:solidFill>
              </a:rPr>
              <a:t>II. </a:t>
            </a:r>
            <a:r>
              <a:rPr lang="hu-HU" b="1" dirty="0">
                <a:solidFill>
                  <a:srgbClr val="92D050"/>
                </a:solidFill>
              </a:rPr>
              <a:t>A tanuló szövegértési teljesítményének megismerése</a:t>
            </a:r>
          </a:p>
          <a:p>
            <a:pPr marL="0" indent="0">
              <a:buNone/>
            </a:pPr>
            <a:endParaRPr lang="hu-HU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r>
              <a:rPr lang="hu-HU" dirty="0"/>
              <a:t>- </a:t>
            </a:r>
            <a:r>
              <a:rPr lang="hu-HU" sz="2000" dirty="0"/>
              <a:t>Milyen </a:t>
            </a:r>
            <a:r>
              <a:rPr lang="hu-HU" sz="20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képességprofil</a:t>
            </a:r>
            <a:r>
              <a:rPr lang="hu-HU" sz="2000" dirty="0"/>
              <a:t>lal rendelkezik?</a:t>
            </a:r>
          </a:p>
          <a:p>
            <a:pPr marL="0" indent="0">
              <a:buNone/>
            </a:pPr>
            <a:r>
              <a:rPr lang="hu-HU" sz="2000" dirty="0"/>
              <a:t>- Melyik </a:t>
            </a:r>
            <a:r>
              <a:rPr lang="hu-HU" sz="20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típusú szövegben </a:t>
            </a:r>
            <a:r>
              <a:rPr lang="hu-HU" sz="2000" dirty="0"/>
              <a:t>van megértési problémája?</a:t>
            </a:r>
          </a:p>
          <a:p>
            <a:pPr marL="0" indent="0">
              <a:buNone/>
            </a:pPr>
            <a:r>
              <a:rPr lang="hu-HU" sz="2000" dirty="0"/>
              <a:t>- Melyik </a:t>
            </a:r>
            <a:r>
              <a:rPr lang="hu-HU" sz="20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feladattípusban </a:t>
            </a:r>
            <a:r>
              <a:rPr lang="hu-HU" sz="2000" dirty="0"/>
              <a:t>akad el rendszeresen?</a:t>
            </a:r>
          </a:p>
          <a:p>
            <a:pPr marL="0" indent="0">
              <a:buNone/>
            </a:pPr>
            <a:r>
              <a:rPr lang="hu-HU" dirty="0"/>
              <a:t>- Milyen kérdéstípust alkalmazunk? (pl. feleletválasztást, nyílt végű kérdéseket)</a:t>
            </a:r>
          </a:p>
          <a:p>
            <a:pPr marL="0" indent="0">
              <a:buNone/>
            </a:pPr>
            <a:r>
              <a:rPr lang="hu-HU" dirty="0"/>
              <a:t>- Milyen szövegtípussal dolgozunk? (pl. élményszerző, magyarázó, adatközlő)</a:t>
            </a:r>
          </a:p>
          <a:p>
            <a:pPr marL="0" indent="0">
              <a:buNone/>
            </a:pPr>
            <a:endParaRPr lang="hu-HU" dirty="0"/>
          </a:p>
          <a:p>
            <a:pPr>
              <a:buFontTx/>
              <a:buChar char="-"/>
            </a:pPr>
            <a:endParaRPr lang="hu-HU" dirty="0"/>
          </a:p>
          <a:p>
            <a:pPr marL="0" indent="0">
              <a:buNone/>
            </a:pPr>
            <a:r>
              <a:rPr lang="hu-HU" b="1" dirty="0">
                <a:solidFill>
                  <a:srgbClr val="92D050"/>
                </a:solidFill>
              </a:rPr>
              <a:t>III. Az osztályszintű szövegértési teljesítmények elemzése</a:t>
            </a:r>
          </a:p>
          <a:p>
            <a:pPr marL="0" indent="0">
              <a:buNone/>
            </a:pPr>
            <a:endParaRPr lang="hu-HU" b="1" dirty="0">
              <a:solidFill>
                <a:srgbClr val="92D050"/>
              </a:solidFill>
            </a:endParaRPr>
          </a:p>
          <a:p>
            <a:pPr marL="0" indent="0">
              <a:buNone/>
            </a:pPr>
            <a:r>
              <a:rPr lang="hu-HU" sz="2000" dirty="0"/>
              <a:t>- </a:t>
            </a:r>
            <a:r>
              <a:rPr lang="hu-HU" dirty="0"/>
              <a:t>A </a:t>
            </a:r>
            <a:r>
              <a:rPr lang="hu-HU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ko</a:t>
            </a:r>
            <a:r>
              <a:rPr lang="hu-HU" sz="20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mpetenciamérések</a:t>
            </a:r>
            <a:r>
              <a:rPr lang="hu-HU" sz="2000" dirty="0"/>
              <a:t> visszajelzései alapján</a:t>
            </a:r>
          </a:p>
          <a:p>
            <a:pPr marL="0" indent="0">
              <a:buNone/>
            </a:pPr>
            <a:r>
              <a:rPr lang="hu-HU" sz="2000" dirty="0"/>
              <a:t>- Az </a:t>
            </a:r>
            <a:r>
              <a:rPr lang="hu-HU" sz="20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osztályra jellemző típushibák </a:t>
            </a:r>
            <a:r>
              <a:rPr lang="hu-HU" sz="2000" dirty="0"/>
              <a:t>azonosításával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6340807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2BA1E07-043C-4297-A0F6-711F97AA84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3200" dirty="0">
                <a:solidFill>
                  <a:srgbClr val="92D050"/>
                </a:solidFill>
              </a:rPr>
              <a:t>IV. Készségterületek ismerete a szövegértés hátterében 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88D83A28-3DF2-41FB-B9EF-671317494E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630680"/>
            <a:ext cx="9404723" cy="4937760"/>
          </a:xfrm>
        </p:spPr>
        <p:txBody>
          <a:bodyPr>
            <a:normAutofit fontScale="92500" lnSpcReduction="10000"/>
          </a:bodyPr>
          <a:lstStyle/>
          <a:p>
            <a:r>
              <a:rPr lang="hu-HU" sz="2400" dirty="0"/>
              <a:t>Általános </a:t>
            </a:r>
            <a:r>
              <a:rPr lang="hu-HU" sz="24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tájékozottság, </a:t>
            </a:r>
            <a:r>
              <a:rPr lang="hu-HU" sz="2400" dirty="0"/>
              <a:t>tárgyi tudás, háttérismeretek adott témáról</a:t>
            </a:r>
          </a:p>
          <a:p>
            <a:r>
              <a:rPr lang="hu-HU" sz="24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Beszéd- és nyelvi fejlettség</a:t>
            </a:r>
            <a:r>
              <a:rPr lang="hu-HU" sz="2400" dirty="0"/>
              <a:t>, kommunikációs készségek</a:t>
            </a:r>
          </a:p>
          <a:p>
            <a:r>
              <a:rPr lang="hu-HU" sz="2400" dirty="0"/>
              <a:t>A </a:t>
            </a:r>
            <a:r>
              <a:rPr lang="hu-HU" sz="24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szókincs, a mentális lexikon (nyelvi készlet) </a:t>
            </a:r>
            <a:r>
              <a:rPr lang="hu-HU" sz="2400" dirty="0"/>
              <a:t>kapacitásának szerepe (általános- és szakszókincs is)</a:t>
            </a:r>
          </a:p>
          <a:p>
            <a:r>
              <a:rPr lang="hu-HU" sz="24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Gondolkodás, összefüggések </a:t>
            </a:r>
            <a:r>
              <a:rPr lang="hu-HU" sz="2400" dirty="0"/>
              <a:t>felismerése és alkotása</a:t>
            </a:r>
          </a:p>
          <a:p>
            <a:pPr marL="0" indent="0">
              <a:buNone/>
            </a:pPr>
            <a:endParaRPr lang="hu-HU" sz="2400" dirty="0"/>
          </a:p>
          <a:p>
            <a:r>
              <a:rPr lang="hu-HU" sz="2400" dirty="0"/>
              <a:t>Olvasástechnikai fejlettség, </a:t>
            </a:r>
            <a:r>
              <a:rPr lang="hu-HU" sz="24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olvasási </a:t>
            </a:r>
            <a:r>
              <a:rPr lang="hu-HU" sz="2400" b="1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fluencia</a:t>
            </a:r>
            <a:r>
              <a:rPr lang="hu-HU" sz="24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, </a:t>
            </a:r>
            <a:r>
              <a:rPr lang="hu-HU" sz="2400" dirty="0"/>
              <a:t>szóképes olvasási szint, RAN- gyors, automatikus megnevezés</a:t>
            </a:r>
          </a:p>
          <a:p>
            <a:r>
              <a:rPr lang="hu-HU" sz="2400" b="1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Figyelmi</a:t>
            </a:r>
            <a:r>
              <a:rPr lang="hu-HU" sz="24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hu-HU" sz="2400" dirty="0"/>
              <a:t>koncentráció</a:t>
            </a:r>
          </a:p>
          <a:p>
            <a:r>
              <a:rPr lang="hu-HU" sz="2400" dirty="0"/>
              <a:t>Vizuális </a:t>
            </a:r>
            <a:r>
              <a:rPr lang="hu-HU" sz="24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észlelés</a:t>
            </a:r>
          </a:p>
          <a:p>
            <a:r>
              <a:rPr lang="hu-HU" sz="24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Memória</a:t>
            </a:r>
            <a:r>
              <a:rPr lang="hu-HU" sz="2400" dirty="0"/>
              <a:t>funkciók</a:t>
            </a: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254042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áblázat 4">
            <a:extLst>
              <a:ext uri="{FF2B5EF4-FFF2-40B4-BE49-F238E27FC236}">
                <a16:creationId xmlns:a16="http://schemas.microsoft.com/office/drawing/2014/main" id="{05F30967-D2DF-4D08-B855-959AEB1172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648504"/>
              </p:ext>
            </p:extLst>
          </p:nvPr>
        </p:nvGraphicFramePr>
        <p:xfrm>
          <a:off x="1803400" y="963506"/>
          <a:ext cx="8127999" cy="37693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2431853799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351361482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762934518"/>
                    </a:ext>
                  </a:extLst>
                </a:gridCol>
              </a:tblGrid>
              <a:tr h="926254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dirty="0"/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dirty="0"/>
                        <a:t>Miért olvassak? 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dirty="0"/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dirty="0"/>
                        <a:t>                         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dirty="0"/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dirty="0"/>
                        <a:t>Mit olvassak? 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dirty="0"/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dirty="0"/>
                        <a:t>                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dirty="0"/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dirty="0"/>
                        <a:t>Hogyan olvassak?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dirty="0"/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dirty="0"/>
                        <a:t>                 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6750056"/>
                  </a:ext>
                </a:extLst>
              </a:tr>
              <a:tr h="1483387">
                <a:tc>
                  <a:txBody>
                    <a:bodyPr/>
                    <a:lstStyle/>
                    <a:p>
                      <a:pPr algn="ctr"/>
                      <a:endParaRPr lang="hu-HU" b="1" i="1" dirty="0"/>
                    </a:p>
                    <a:p>
                      <a:pPr algn="ctr"/>
                      <a:r>
                        <a:rPr lang="hu-HU" b="1" i="1" dirty="0"/>
                        <a:t>Hasznosítható, motiváló legyen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b="1" i="1" dirty="0"/>
                    </a:p>
                    <a:p>
                      <a:pPr algn="ctr"/>
                      <a:r>
                        <a:rPr lang="hu-HU" b="1" i="1" dirty="0"/>
                        <a:t>Élmény, különböző szövegtípusok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b="1" i="1" dirty="0"/>
                    </a:p>
                    <a:p>
                      <a:pPr algn="ctr"/>
                      <a:r>
                        <a:rPr lang="hu-HU" b="1" i="1" dirty="0"/>
                        <a:t>Sémák, stratégiák, feldolgozási technikák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734594"/>
                  </a:ext>
                </a:extLst>
              </a:tr>
              <a:tr h="859423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2400" b="1" dirty="0">
                        <a:solidFill>
                          <a:srgbClr val="FF0000"/>
                        </a:solidFill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400" b="1" dirty="0">
                          <a:solidFill>
                            <a:srgbClr val="FF0000"/>
                          </a:solidFill>
                        </a:rPr>
                        <a:t>– a cél</a:t>
                      </a:r>
                    </a:p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24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4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– a tartalom</a:t>
                      </a:r>
                    </a:p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24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4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– a módszer</a:t>
                      </a:r>
                    </a:p>
                    <a:p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14602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55530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31475EA9-E779-4FF9-BBD2-E838F80F43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853440"/>
            <a:ext cx="10305586" cy="578651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hu-HU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r>
              <a:rPr lang="hu-HU" sz="2400" b="1" dirty="0">
                <a:solidFill>
                  <a:srgbClr val="00B050"/>
                </a:solidFill>
              </a:rPr>
              <a:t>Az olvasási motívumok fejlődését elősegítő tanulási környezet kialakítása</a:t>
            </a:r>
          </a:p>
          <a:p>
            <a:pPr marL="0" indent="0">
              <a:buNone/>
            </a:pPr>
            <a:r>
              <a:rPr lang="hu-HU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</a:p>
          <a:p>
            <a:pPr marL="457200" indent="-457200" algn="just">
              <a:buAutoNum type="arabicParenR"/>
            </a:pPr>
            <a:r>
              <a:rPr lang="hu-HU" b="1" i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képességfejlettségnek megfelelő, érdeklődést kiváltó szövegek </a:t>
            </a:r>
            <a:r>
              <a:rPr lang="hu-HU" dirty="0"/>
              <a:t>(olyan téma választása, amely a lehető legtöbb tanuló érdeklődésének megfelel, az érdeklődési körök felmérése, tisztázása a tervezés előtt, tanulók bevonása a témaválasztásba, meglepő információ nyújtása előzetesen, megoldandó problémafelvetés)</a:t>
            </a:r>
          </a:p>
          <a:p>
            <a:pPr marL="457200" indent="-457200" algn="just">
              <a:buAutoNum type="arabicParenR"/>
            </a:pPr>
            <a:endParaRPr lang="hu-HU" dirty="0"/>
          </a:p>
          <a:p>
            <a:pPr marL="457200" indent="-457200" algn="just">
              <a:buAutoNum type="arabicParenR"/>
            </a:pPr>
            <a:r>
              <a:rPr lang="hu-HU" b="1" i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célok kitűzése, </a:t>
            </a:r>
            <a:r>
              <a:rPr lang="hu-HU" b="1" i="1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bevonódás</a:t>
            </a:r>
            <a:r>
              <a:rPr lang="hu-HU" b="1" i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hu-HU" dirty="0"/>
              <a:t>(előzetes kérdések, tanulói kérdések, hipotézisek megfogalmazása, előzetes megfigyelési szempontok, jóslás, játékos elemek beépítése) </a:t>
            </a:r>
          </a:p>
          <a:p>
            <a:pPr marL="457200" indent="-457200" algn="just">
              <a:buAutoNum type="arabicParenR"/>
            </a:pPr>
            <a:endParaRPr lang="hu-HU" dirty="0"/>
          </a:p>
          <a:p>
            <a:pPr marL="457200" indent="-457200" algn="just">
              <a:buAutoNum type="arabicParenR"/>
            </a:pPr>
            <a:r>
              <a:rPr lang="hu-HU" b="1" i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az életszerűség erősítése, élményszerzés a témáról </a:t>
            </a:r>
            <a:r>
              <a:rPr lang="hu-HU" dirty="0"/>
              <a:t>- tegyük az elvontat személyessé, konkréttá vagy ismerőssé (képek, videók, tanulói kísérletek, tárgyak, hanganyag, zene segítségével; új ismeretek és meglévő tudás összekapcsolása ismert példák, analógiák segítségével) </a:t>
            </a:r>
          </a:p>
        </p:txBody>
      </p:sp>
    </p:spTree>
    <p:extLst>
      <p:ext uri="{BB962C8B-B14F-4D97-AF65-F5344CB8AC3E}">
        <p14:creationId xmlns:p14="http://schemas.microsoft.com/office/powerpoint/2010/main" val="15743539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E520A137-CA01-4F3A-866E-07B4D795DF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173480"/>
            <a:ext cx="8946541" cy="5074919"/>
          </a:xfrm>
        </p:spPr>
        <p:txBody>
          <a:bodyPr/>
          <a:lstStyle/>
          <a:p>
            <a:pPr marL="0" indent="0">
              <a:buNone/>
            </a:pPr>
            <a:r>
              <a:rPr lang="hu-HU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4) </a:t>
            </a:r>
            <a:r>
              <a:rPr lang="hu-HU" b="1" i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kollaboráció lehetőségének biztosítása, társas helyzetek</a:t>
            </a:r>
            <a:r>
              <a:rPr lang="hu-HU" dirty="0"/>
              <a:t> (beszélgetés, vita, szerepjáték, szimuláció, a szöveg elolvasása előtt, után, a hasznosítás tanulók általi megítélése, lehetőségeinek összegyűjtése, az olvasottak bemutatása a társaknak - tanulói előadások, prezentációk, poszterek) </a:t>
            </a:r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r>
              <a:rPr lang="hu-HU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5) </a:t>
            </a:r>
            <a:r>
              <a:rPr lang="hu-HU" b="1" i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tanulói autonómia támogatása </a:t>
            </a:r>
            <a:r>
              <a:rPr lang="hu-HU" dirty="0"/>
              <a:t>(választásai lehetőségek felkínálása, nyomozást, problémamegoldást igénylő feladatok, a szövegek, feladatok tanulók általi véleményezése) </a:t>
            </a:r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r>
              <a:rPr lang="hu-HU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6) </a:t>
            </a:r>
            <a:r>
              <a:rPr lang="hu-HU" b="1" i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a jutalmazás és az értékelés megfelelő eszközei és módjai</a:t>
            </a:r>
            <a:r>
              <a:rPr lang="hu-HU" b="1" i="1" dirty="0"/>
              <a:t> </a:t>
            </a:r>
            <a:r>
              <a:rPr lang="hu-HU" dirty="0"/>
              <a:t>(pozitívumok kiemelése, versengés kerülése, szorongást okozó helyzetek kerülése, jelképes jutalmazás) 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9596290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90ECE75-5FCD-4690-9543-096E158700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83713"/>
          </a:xfrm>
        </p:spPr>
        <p:txBody>
          <a:bodyPr/>
          <a:lstStyle/>
          <a:p>
            <a:pPr algn="ctr"/>
            <a:r>
              <a:rPr lang="hu-HU" sz="2800" b="1" dirty="0">
                <a:solidFill>
                  <a:srgbClr val="00B050"/>
                </a:solidFill>
              </a:rPr>
              <a:t>Fokozatosan bővülő pedagógiai segítségnyújtás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D16D315-79E2-4CC7-97EC-49102F9A23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336431"/>
            <a:ext cx="8946541" cy="5289451"/>
          </a:xfrm>
        </p:spPr>
        <p:txBody>
          <a:bodyPr>
            <a:normAutofit/>
          </a:bodyPr>
          <a:lstStyle/>
          <a:p>
            <a:r>
              <a:rPr lang="hu-HU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Tájékozódást segítő stabil pontok kialakítása: </a:t>
            </a:r>
            <a:r>
              <a:rPr lang="hu-HU" dirty="0"/>
              <a:t>rend, átláthatóság kialakítása a környezetben az olvasási tevékenység megkezdése előtt </a:t>
            </a:r>
          </a:p>
          <a:p>
            <a:pPr marL="0" indent="0">
              <a:buNone/>
            </a:pPr>
            <a:endParaRPr lang="hu-HU" dirty="0"/>
          </a:p>
          <a:p>
            <a:r>
              <a:rPr lang="hu-HU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Vizuális segítségnyújtás a szemvezetéshez: </a:t>
            </a:r>
            <a:r>
              <a:rPr lang="hu-HU" dirty="0"/>
              <a:t>szemvezetési technikák alkalmazása az egyenletes szemmozgási beidegződés kialakításához: fehér lappal letakarjuk azt a szövegrészt, amelyet most még nem kell elolvasni vonalzóval vagy fehér csíkkal alátámasztjuk az aktuális sort </a:t>
            </a:r>
          </a:p>
          <a:p>
            <a:pPr marL="0" indent="0">
              <a:buNone/>
            </a:pPr>
            <a:endParaRPr lang="hu-HU" dirty="0"/>
          </a:p>
          <a:p>
            <a:r>
              <a:rPr lang="hu-HU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Lényeges elemek megerősítése: </a:t>
            </a:r>
            <a:r>
              <a:rPr lang="hu-HU" dirty="0"/>
              <a:t>szövegkiemelési technikák alkalmazása (színezés, aláhúzás, a szöveg tagolása) kulcsszavak, tételmondatok gyűjtése adott szövegrészből vázlatírás, egyéni jegyzetelési technika kialakítása egy-egy szövegrészben az új ismeretet közlő mondatok, szavak megjelölése </a:t>
            </a:r>
          </a:p>
        </p:txBody>
      </p:sp>
    </p:spTree>
    <p:extLst>
      <p:ext uri="{BB962C8B-B14F-4D97-AF65-F5344CB8AC3E}">
        <p14:creationId xmlns:p14="http://schemas.microsoft.com/office/powerpoint/2010/main" val="284749661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215</TotalTime>
  <Words>1865</Words>
  <Application>Microsoft Office PowerPoint</Application>
  <PresentationFormat>Szélesvásznú</PresentationFormat>
  <Paragraphs>229</Paragraphs>
  <Slides>24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24</vt:i4>
      </vt:variant>
    </vt:vector>
  </HeadingPairs>
  <TitlesOfParts>
    <vt:vector size="28" baseType="lpstr">
      <vt:lpstr>Arial</vt:lpstr>
      <vt:lpstr>Century Gothic</vt:lpstr>
      <vt:lpstr>Wingdings 3</vt:lpstr>
      <vt:lpstr>Ion</vt:lpstr>
      <vt:lpstr>A szövegértés fejlesztésének alapozása</vt:lpstr>
      <vt:lpstr>PowerPoint-bemutató</vt:lpstr>
      <vt:lpstr>A visszacsatolás szintjei</vt:lpstr>
      <vt:lpstr>PowerPoint-bemutató</vt:lpstr>
      <vt:lpstr>IV. Készségterületek ismerete a szövegértés hátterében </vt:lpstr>
      <vt:lpstr>PowerPoint-bemutató</vt:lpstr>
      <vt:lpstr>PowerPoint-bemutató</vt:lpstr>
      <vt:lpstr>PowerPoint-bemutató</vt:lpstr>
      <vt:lpstr>Fokozatosan bővülő pedagógiai segítségnyújtás</vt:lpstr>
      <vt:lpstr>PowerPoint-bemutató</vt:lpstr>
      <vt:lpstr>Szövegértést fejlesztő gyakorlatok típusai </vt:lpstr>
      <vt:lpstr>PowerPoint-bemutató</vt:lpstr>
      <vt:lpstr>PowerPoint-bemutató</vt:lpstr>
      <vt:lpstr>PowerPoint-bemutató</vt:lpstr>
      <vt:lpstr>PowerPoint-bemutató</vt:lpstr>
      <vt:lpstr>GONDOLATTÉRKÉP (mind map)</vt:lpstr>
      <vt:lpstr>Az egyéni tanulási stílusok ismeretének szerepe</vt:lpstr>
      <vt:lpstr>Olvasási stratégiák alkalmazása</vt:lpstr>
      <vt:lpstr>PowerPoint-bemutató</vt:lpstr>
      <vt:lpstr>PowerPoint-bemutató</vt:lpstr>
      <vt:lpstr>A metakognitív fejlesztés szerepe  - a tanuló bevonása a szövegértési problémák azonosításába  - a tanulónak legyen rálátása saját olvasási, megértési folyamataira (3-4. osztálytól képes rá)  - az életkorral párhuzamosan erősített tanulási felelősség kialakítása  - a gyakorlat teszi a mestert</vt:lpstr>
      <vt:lpstr>Különleges bánásmódot igénylő tanulók  szövegértésének fejlesztése</vt:lpstr>
      <vt:lpstr>A leghosszabb út is egyetlen lépéssel kezdődik         (Hioszi Tatiosz)      </vt:lpstr>
      <vt:lpstr>      „Mindenki csak önmagát tudja kiolvasni a könyvből.  A saját szerelmét, a saját emlékét és a maga tapasztalatát.   Mert hiába olvasol valamit, azt még a saját képzeletedben is meg kell teremtened.  A te valóságodban,  amely más, mint az enyém vagy bárkié.   Minden olvasás:  újrateremtés”                                                                   (Müller Péter)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Szakmai eszköztár a szövegértés tantárgyközi fejlesztéséhez</dc:title>
  <dc:creator>Szivarvany_2020@sulid.hu</dc:creator>
  <cp:lastModifiedBy>Erika Viktória Németh</cp:lastModifiedBy>
  <cp:revision>75</cp:revision>
  <dcterms:created xsi:type="dcterms:W3CDTF">2021-02-08T18:22:08Z</dcterms:created>
  <dcterms:modified xsi:type="dcterms:W3CDTF">2024-12-19T09:15:21Z</dcterms:modified>
</cp:coreProperties>
</file>