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0160000" cy="8191500"/>
  <p:notesSz cx="6858000" cy="9144000"/>
  <p:embeddedFontLs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860" y="-108"/>
      </p:cViewPr>
      <p:guideLst>
        <p:guide orient="horz" pos="258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62000" y="2544676"/>
            <a:ext cx="8636000" cy="17558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641850"/>
            <a:ext cx="7112000" cy="209338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366000" y="328041"/>
            <a:ext cx="2286000" cy="698932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8001" y="328041"/>
            <a:ext cx="6688667" cy="698932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2570" y="5263799"/>
            <a:ext cx="8636000" cy="162692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02570" y="3471908"/>
            <a:ext cx="8636000" cy="179189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08000" y="1911352"/>
            <a:ext cx="4487333" cy="5406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64667" y="1911352"/>
            <a:ext cx="4487333" cy="5406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08000" y="1833607"/>
            <a:ext cx="4489098" cy="7641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8000" y="2597767"/>
            <a:ext cx="4489098" cy="47195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161141" y="1833607"/>
            <a:ext cx="4490861" cy="7641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161141" y="2597767"/>
            <a:ext cx="4490861" cy="47195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8001" y="326143"/>
            <a:ext cx="3342570" cy="138800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72278" y="326145"/>
            <a:ext cx="5679722" cy="699121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08001" y="1714149"/>
            <a:ext cx="3342570" cy="56032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91431" y="5734050"/>
            <a:ext cx="6096000" cy="676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991431" y="731926"/>
            <a:ext cx="6096000" cy="4914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991431" y="6410987"/>
            <a:ext cx="6096000" cy="961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508000" y="328040"/>
            <a:ext cx="9144000" cy="1365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08000" y="1911352"/>
            <a:ext cx="9144000" cy="5406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508001" y="7592309"/>
            <a:ext cx="2370667" cy="436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4248C-8468-473B-A1AF-BD1A57B020E0}" type="datetimeFigureOut">
              <a:rPr lang="hu-HU" smtClean="0"/>
              <a:pPr/>
              <a:t>2021.08.28.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471335" y="7592309"/>
            <a:ext cx="3217333" cy="436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281334" y="7592309"/>
            <a:ext cx="2370667" cy="436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B7D44-C2F3-4BDB-9E56-2112A0A2E6A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Felhaszn&#225;l&#243;\Desktop\Smart%20k&#233;pek%20export&#225;l&#225;sa\tvz\Versik&#233;k%20mond&#243;k&#225;k\versikek_mondokak\J&#225;t&#233;kok%20gy&#369;jtem&#233;nye.docx" TargetMode="External"/><Relationship Id="rId13" Type="http://schemas.openxmlformats.org/officeDocument/2006/relationships/slide" Target="slide7.xml"/><Relationship Id="rId18" Type="http://schemas.openxmlformats.org/officeDocument/2006/relationships/slide" Target="slide13.xml"/><Relationship Id="rId26" Type="http://schemas.openxmlformats.org/officeDocument/2006/relationships/slide" Target="slide21.xml"/><Relationship Id="rId39" Type="http://schemas.openxmlformats.org/officeDocument/2006/relationships/slide" Target="slide27.xml"/><Relationship Id="rId3" Type="http://schemas.openxmlformats.org/officeDocument/2006/relationships/hyperlink" Target="http://nevel&#233;sitan&#225;csad&#243;.hu/bid42/Letoltheto-anyagok_Versek-es-mondokak" TargetMode="External"/><Relationship Id="rId21" Type="http://schemas.openxmlformats.org/officeDocument/2006/relationships/slide" Target="slide16.xml"/><Relationship Id="rId34" Type="http://schemas.openxmlformats.org/officeDocument/2006/relationships/slide" Target="slide32.xml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slide" Target="slide12.xml"/><Relationship Id="rId25" Type="http://schemas.openxmlformats.org/officeDocument/2006/relationships/slide" Target="slide20.xml"/><Relationship Id="rId33" Type="http://schemas.openxmlformats.org/officeDocument/2006/relationships/slide" Target="slide31.xml"/><Relationship Id="rId38" Type="http://schemas.openxmlformats.org/officeDocument/2006/relationships/slide" Target="slide36.xml"/><Relationship Id="rId2" Type="http://schemas.openxmlformats.org/officeDocument/2006/relationships/image" Target="../media/image4.png"/><Relationship Id="rId16" Type="http://schemas.openxmlformats.org/officeDocument/2006/relationships/slide" Target="slide9.xml"/><Relationship Id="rId20" Type="http://schemas.openxmlformats.org/officeDocument/2006/relationships/slide" Target="slide15.xml"/><Relationship Id="rId29" Type="http://schemas.openxmlformats.org/officeDocument/2006/relationships/slide" Target="slide24.xml"/><Relationship Id="rId41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24" Type="http://schemas.openxmlformats.org/officeDocument/2006/relationships/slide" Target="slide19.xml"/><Relationship Id="rId32" Type="http://schemas.openxmlformats.org/officeDocument/2006/relationships/slide" Target="slide30.xml"/><Relationship Id="rId37" Type="http://schemas.openxmlformats.org/officeDocument/2006/relationships/slide" Target="slide35.xml"/><Relationship Id="rId40" Type="http://schemas.openxmlformats.org/officeDocument/2006/relationships/slide" Target="slide28.xml"/><Relationship Id="rId5" Type="http://schemas.openxmlformats.org/officeDocument/2006/relationships/image" Target="../media/image6.png"/><Relationship Id="rId15" Type="http://schemas.openxmlformats.org/officeDocument/2006/relationships/slide" Target="slide11.xml"/><Relationship Id="rId23" Type="http://schemas.openxmlformats.org/officeDocument/2006/relationships/slide" Target="slide18.xml"/><Relationship Id="rId28" Type="http://schemas.openxmlformats.org/officeDocument/2006/relationships/slide" Target="slide23.xml"/><Relationship Id="rId36" Type="http://schemas.openxmlformats.org/officeDocument/2006/relationships/slide" Target="slide34.xml"/><Relationship Id="rId10" Type="http://schemas.openxmlformats.org/officeDocument/2006/relationships/slide" Target="slide4.xml"/><Relationship Id="rId19" Type="http://schemas.openxmlformats.org/officeDocument/2006/relationships/slide" Target="slide14.xml"/><Relationship Id="rId31" Type="http://schemas.openxmlformats.org/officeDocument/2006/relationships/slide" Target="slide26.xml"/><Relationship Id="rId4" Type="http://schemas.openxmlformats.org/officeDocument/2006/relationships/image" Target="../media/image5.gif"/><Relationship Id="rId9" Type="http://schemas.openxmlformats.org/officeDocument/2006/relationships/hyperlink" Target="file:///C:\Users\Felhaszn&#225;l&#243;\Desktop\Smart%20k&#233;pek%20export&#225;l&#225;sa\tvz\Versik&#233;k%20mond&#243;k&#225;k\versikek_mondokak\Bet&#369;mes&#233;k.doc" TargetMode="External"/><Relationship Id="rId14" Type="http://schemas.openxmlformats.org/officeDocument/2006/relationships/slide" Target="slide8.xml"/><Relationship Id="rId22" Type="http://schemas.openxmlformats.org/officeDocument/2006/relationships/slide" Target="slide17.xml"/><Relationship Id="rId27" Type="http://schemas.openxmlformats.org/officeDocument/2006/relationships/slide" Target="slide22.xml"/><Relationship Id="rId30" Type="http://schemas.openxmlformats.org/officeDocument/2006/relationships/slide" Target="slide25.xml"/><Relationship Id="rId35" Type="http://schemas.openxmlformats.org/officeDocument/2006/relationships/slide" Target="slide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slide" Target="slide3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icasaweb.google.com/gerenyi.brigitta1/MondKSkNyv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prezi.com/a7kmaefpgqjz/portfolio-molnarne-toth-ibolya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790700" y="1397000"/>
            <a:ext cx="6591301" cy="4749801"/>
          </a:xfrm>
          <a:custGeom>
            <a:avLst/>
            <a:gdLst/>
            <a:ahLst/>
            <a:cxnLst/>
            <a:rect l="0" t="0" r="0" b="0"/>
            <a:pathLst>
              <a:path w="6591301" h="4749801">
                <a:moveTo>
                  <a:pt x="0" y="0"/>
                </a:moveTo>
                <a:lnTo>
                  <a:pt x="6591300" y="0"/>
                </a:lnTo>
                <a:lnTo>
                  <a:pt x="6591300" y="4749800"/>
                </a:lnTo>
                <a:lnTo>
                  <a:pt x="0" y="4749800"/>
                </a:lnTo>
                <a:close/>
              </a:path>
            </a:pathLst>
          </a:custGeom>
          <a:solidFill>
            <a:srgbClr val="AFEEEE"/>
          </a:solidFill>
          <a:ln w="38100" cap="flat" cmpd="sng" algn="ctr">
            <a:solidFill>
              <a:srgbClr val="AFEEE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3467100" y="1384300"/>
            <a:ext cx="4508117" cy="112338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6700" smtClean="0">
                <a:solidFill>
                  <a:srgbClr val="000000"/>
                </a:solidFill>
                <a:latin typeface="Monotype Corsiva - 89"/>
              </a:rPr>
              <a:t>Mondókák</a:t>
            </a:r>
            <a:endParaRPr lang="hu-HU" sz="6700">
              <a:solidFill>
                <a:srgbClr val="000000"/>
              </a:solidFill>
              <a:latin typeface="Monotype Corsiva - 89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543300" y="69723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pic>
        <p:nvPicPr>
          <p:cNvPr id="5" name="Kép 4" descr="temp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900" y="2019300"/>
            <a:ext cx="3546094" cy="500100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6" name="Szövegdoboz 5"/>
          <p:cNvSpPr txBox="1"/>
          <p:nvPr/>
        </p:nvSpPr>
        <p:spPr>
          <a:xfrm>
            <a:off x="4457700" y="2857500"/>
            <a:ext cx="3039393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3200" smtClean="0">
                <a:solidFill>
                  <a:srgbClr val="000000"/>
                </a:solidFill>
                <a:latin typeface="Monotype Corsiva - 43"/>
              </a:rPr>
              <a:t>betűtanításhoz</a:t>
            </a:r>
            <a:endParaRPr lang="hu-HU" sz="3200">
              <a:solidFill>
                <a:srgbClr val="000000"/>
              </a:solidFill>
              <a:latin typeface="Monotype Corsiva - 43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105400" y="3835400"/>
            <a:ext cx="1999253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3200" smtClean="0">
                <a:solidFill>
                  <a:srgbClr val="000000"/>
                </a:solidFill>
                <a:latin typeface="Monotype Corsiva - 43"/>
              </a:rPr>
              <a:t>1. osztály</a:t>
            </a:r>
            <a:endParaRPr lang="hu-HU" sz="3200">
              <a:solidFill>
                <a:srgbClr val="000000"/>
              </a:solidFill>
              <a:latin typeface="Monotype Corsiva - 43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25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899" y="596899"/>
            <a:ext cx="952500" cy="800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grpSp>
        <p:nvGrpSpPr>
          <p:cNvPr id="5" name="Csoportba foglalás 4"/>
          <p:cNvGrpSpPr/>
          <p:nvPr/>
        </p:nvGrpSpPr>
        <p:grpSpPr>
          <a:xfrm>
            <a:off x="2057400" y="368300"/>
            <a:ext cx="6273801" cy="793751"/>
            <a:chOff x="2057400" y="368300"/>
            <a:chExt cx="6273801" cy="793751"/>
          </a:xfrm>
        </p:grpSpPr>
        <p:sp>
          <p:nvSpPr>
            <p:cNvPr id="3" name="Szabadkézi sokszög 2"/>
            <p:cNvSpPr/>
            <p:nvPr/>
          </p:nvSpPr>
          <p:spPr>
            <a:xfrm>
              <a:off x="2057400" y="4000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3111500" y="3683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5181600" y="1320800"/>
            <a:ext cx="2730797" cy="31085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it-IT" sz="1200" b="1" smtClean="0">
                <a:solidFill>
                  <a:srgbClr val="000000"/>
                </a:solidFill>
                <a:latin typeface="Times New Roman - 16"/>
              </a:rPr>
              <a:t>A mi utcánkban kicsi utca,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van benne egy hosszú bodza.</a:t>
            </a:r>
          </a:p>
          <a:p>
            <a:r>
              <a:rPr lang="en-US" sz="1200" b="1" smtClean="0">
                <a:solidFill>
                  <a:srgbClr val="000000"/>
                </a:solidFill>
                <a:latin typeface="Times New Roman - 16"/>
              </a:rPr>
              <a:t>Ősz felé már hull a bodza,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kis bogyóját dobja, dobja.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Kis bogyóját dobja, dobja,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lila lesz az utca-hossza,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kiabál is Bandi bácsi,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az autóját szappanozza.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Nem gondolok semmi rosszra,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de örülök, drága bodza: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tarthatom a gumitömlőt,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míg az autót szappanozza.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Őszi fényes napsütésben,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víztől fényes járdaszélen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szappanozza és lemossa -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hull a bodza,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pic>
        <p:nvPicPr>
          <p:cNvPr id="7" name="Kép 6" descr="temp(42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199" y="901699"/>
            <a:ext cx="4575428" cy="604177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8" name="Szabadkézi sokszög 7">
            <a:hlinkClick r:id="rId5" action="ppaction://hlinksldjump"/>
          </p:cNvPr>
          <p:cNvSpPr/>
          <p:nvPr/>
        </p:nvSpPr>
        <p:spPr>
          <a:xfrm>
            <a:off x="952500" y="5397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3594100" y="70866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38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4800" y="673100"/>
            <a:ext cx="596900" cy="939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37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999" y="698499"/>
            <a:ext cx="635000" cy="889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406400" y="4991100"/>
            <a:ext cx="4365277" cy="123110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Egy, kettő, három, négy</a:t>
            </a:r>
            <a:r>
              <a:rPr lang="hu-HU" sz="1000" smtClean="0">
                <a:solidFill>
                  <a:srgbClr val="000000"/>
                </a:solidFill>
                <a:latin typeface="Times New Roman - 14"/>
              </a:rPr>
              <a:t>, (hüvelyujjak tapsolása)</a:t>
            </a:r>
          </a:p>
          <a:p>
            <a:r>
              <a:rPr lang="hu-HU" sz="1000" smtClean="0">
                <a:solidFill>
                  <a:srgbClr val="000000"/>
                </a:solidFill>
                <a:latin typeface="Times New Roman - 14"/>
              </a:rPr>
              <a:t>k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opasz barát, hová mégy?</a:t>
            </a:r>
            <a:r>
              <a:rPr lang="hu-HU" sz="1000" smtClean="0">
                <a:solidFill>
                  <a:srgbClr val="000000"/>
                </a:solidFill>
                <a:latin typeface="Times New Roman - 14"/>
              </a:rPr>
              <a:t> (mutató)</a:t>
            </a:r>
          </a:p>
          <a:p>
            <a:r>
              <a:rPr lang="hu-HU" sz="1000" smtClean="0">
                <a:solidFill>
                  <a:srgbClr val="000000"/>
                </a:solidFill>
                <a:latin typeface="Times New Roman - 14"/>
              </a:rPr>
              <a:t>P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ápára dohányért, </a:t>
            </a:r>
            <a:r>
              <a:rPr lang="hu-HU" sz="1000" smtClean="0">
                <a:solidFill>
                  <a:srgbClr val="000000"/>
                </a:solidFill>
                <a:latin typeface="Times New Roman - 14"/>
              </a:rPr>
              <a:t> (középső)</a:t>
            </a:r>
          </a:p>
          <a:p>
            <a:r>
              <a:rPr lang="hu-HU" sz="1000" smtClean="0">
                <a:solidFill>
                  <a:srgbClr val="000000"/>
                </a:solidFill>
                <a:latin typeface="Times New Roman - 14"/>
              </a:rPr>
              <a:t>D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ebrecenbe pipáért. </a:t>
            </a:r>
            <a:r>
              <a:rPr lang="hu-HU" sz="1000" smtClean="0">
                <a:solidFill>
                  <a:srgbClr val="000000"/>
                </a:solidFill>
                <a:latin typeface="Times New Roman - 14"/>
              </a:rPr>
              <a:t>(gyűrűs)</a:t>
            </a:r>
          </a:p>
          <a:p>
            <a:r>
              <a:rPr lang="hu-HU" sz="1000" smtClean="0">
                <a:solidFill>
                  <a:srgbClr val="000000"/>
                </a:solidFill>
                <a:latin typeface="Times New Roman - 14"/>
              </a:rPr>
              <a:t>A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dok neked bundácskát,</a:t>
            </a:r>
            <a:r>
              <a:rPr lang="hu-HU" sz="1000" smtClean="0">
                <a:solidFill>
                  <a:srgbClr val="000000"/>
                </a:solidFill>
                <a:latin typeface="Times New Roman - 14"/>
              </a:rPr>
              <a:t> (kis)</a:t>
            </a:r>
          </a:p>
          <a:p>
            <a:r>
              <a:rPr lang="hu-HU" sz="1000" smtClean="0">
                <a:solidFill>
                  <a:srgbClr val="000000"/>
                </a:solidFill>
                <a:latin typeface="Times New Roman - 14"/>
              </a:rPr>
              <a:t>t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akard bele a cicát!</a:t>
            </a:r>
            <a:r>
              <a:rPr lang="hu-HU" sz="1000" smtClean="0">
                <a:solidFill>
                  <a:srgbClr val="000000"/>
                </a:solidFill>
                <a:latin typeface="Times New Roman - 14"/>
              </a:rPr>
              <a:t> (mindegyik)</a:t>
            </a:r>
            <a:endParaRPr lang="hu-HU" sz="1000">
              <a:solidFill>
                <a:srgbClr val="000000"/>
              </a:solidFill>
              <a:latin typeface="Times New Roman - 14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12800" y="3632200"/>
            <a:ext cx="3304282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Elszökött a kemence tele pogácsával,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Utána ment a bíró üres tarisznyával.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Befutott a kemence feneketlen tóba,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Utána ment a bíró, ott is van azóta.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305300" y="1257300"/>
            <a:ext cx="4390429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sv-SE" sz="1200" b="1" smtClean="0">
                <a:solidFill>
                  <a:srgbClr val="000000"/>
                </a:solidFill>
                <a:latin typeface="Times New Roman - 16"/>
              </a:rPr>
              <a:t>Egy boszorka van, három fia van.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Iskolába jár az egy, másik bocskort varrni megy.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 harmadik itt a padon a dudáját fújja nagyon,</a:t>
            </a:r>
          </a:p>
          <a:p>
            <a:r>
              <a:rPr lang="nl-NL" sz="1200" b="1" smtClean="0">
                <a:solidFill>
                  <a:srgbClr val="000000"/>
                </a:solidFill>
                <a:latin typeface="Times New Roman - 16"/>
              </a:rPr>
              <a:t>De szép hangja van, danadanadan.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63600" y="1460500"/>
            <a:ext cx="287516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Egyedem, begyedem tengertánc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Hajdú sógor, mit kívánsz?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Nem kívánok egyebet,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Csak egy falat kenyeret.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Szíl, szál, szalmaszál,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Ecki, becki, tengerecki Pál.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305300" y="3022600"/>
            <a:ext cx="2652216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Év múlik, évet ér,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Egymást hajtja négy testvér.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Víg tavasz virághintő,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Koszorús nyár kalászt döntő,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Az ősz gyümölcs érlelő,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 tél havat terelő. 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2324100" y="406400"/>
            <a:ext cx="6273801" cy="800101"/>
            <a:chOff x="2324100" y="406400"/>
            <a:chExt cx="6273801" cy="800101"/>
          </a:xfrm>
        </p:grpSpPr>
        <p:sp>
          <p:nvSpPr>
            <p:cNvPr id="9" name="Szabadkézi sokszög 8"/>
            <p:cNvSpPr/>
            <p:nvPr/>
          </p:nvSpPr>
          <p:spPr>
            <a:xfrm>
              <a:off x="2324100" y="4445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3378200" y="4064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2" name="Szövegdoboz 11"/>
          <p:cNvSpPr txBox="1"/>
          <p:nvPr/>
        </p:nvSpPr>
        <p:spPr>
          <a:xfrm>
            <a:off x="3594100" y="70485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pic>
        <p:nvPicPr>
          <p:cNvPr id="13" name="Kép 12" descr="temp(8)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2401" y="3479800"/>
            <a:ext cx="2769361" cy="335203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4" name="Szabadkézi sokszög 13">
            <a:hlinkClick r:id="rId6" action="ppaction://hlinksldjump"/>
          </p:cNvPr>
          <p:cNvSpPr/>
          <p:nvPr/>
        </p:nvSpPr>
        <p:spPr>
          <a:xfrm>
            <a:off x="787400" y="7048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abadkézi sokszög 14">
            <a:hlinkClick r:id="rId6" action="ppaction://hlinksldjump"/>
          </p:cNvPr>
          <p:cNvSpPr/>
          <p:nvPr/>
        </p:nvSpPr>
        <p:spPr>
          <a:xfrm>
            <a:off x="1612900" y="5270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27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399" y="711200"/>
            <a:ext cx="635000" cy="1092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Szövegdoboz 2"/>
          <p:cNvSpPr txBox="1"/>
          <p:nvPr/>
        </p:nvSpPr>
        <p:spPr>
          <a:xfrm>
            <a:off x="1346200" y="1651000"/>
            <a:ext cx="5554265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Fekete bikapata kopog a patika pepita kövezetén.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537200" y="3238500"/>
            <a:ext cx="2435721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Felmászott a nyúl a fára,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Csizmát húzott a lábára.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Kalapot tett a fejére,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Ne süssön a nap a szemébe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368800" y="2159000"/>
            <a:ext cx="202326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Fújj, szél, meleg szél,</a:t>
            </a:r>
          </a:p>
          <a:p>
            <a:r>
              <a:rPr lang="fr-FR" sz="1200" b="1" smtClean="0">
                <a:solidFill>
                  <a:srgbClr val="000000"/>
                </a:solidFill>
                <a:latin typeface="Times New Roman - 16"/>
              </a:rPr>
              <a:t>Jön a tavasz, fut a tél!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880100" y="5295900"/>
            <a:ext cx="1786334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Fújjad szél a fákat,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Letöröd az ágat: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Reccs, reccs, reccs!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150100" y="1917700"/>
            <a:ext cx="1414065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Fütyül a rigó,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Huncut a bíró!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689100" y="431800"/>
            <a:ext cx="6273801" cy="800101"/>
            <a:chOff x="1689100" y="431800"/>
            <a:chExt cx="6273801" cy="800101"/>
          </a:xfrm>
        </p:grpSpPr>
        <p:sp>
          <p:nvSpPr>
            <p:cNvPr id="8" name="Szabadkézi sokszög 7"/>
            <p:cNvSpPr/>
            <p:nvPr/>
          </p:nvSpPr>
          <p:spPr>
            <a:xfrm>
              <a:off x="1689100" y="4699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743200" y="4318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pic>
        <p:nvPicPr>
          <p:cNvPr id="11" name="Kép 10" descr="temp(9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199" y="2133600"/>
            <a:ext cx="3598798" cy="474510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2" name="Szövegdoboz 11"/>
          <p:cNvSpPr txBox="1"/>
          <p:nvPr/>
        </p:nvSpPr>
        <p:spPr>
          <a:xfrm>
            <a:off x="3378200" y="69215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3" name="Szabadkézi sokszög 12">
            <a:hlinkClick r:id="rId5" action="ppaction://hlinksldjump"/>
          </p:cNvPr>
          <p:cNvSpPr/>
          <p:nvPr/>
        </p:nvSpPr>
        <p:spPr>
          <a:xfrm>
            <a:off x="736600" y="6921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26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2299" y="2324100"/>
            <a:ext cx="3524250" cy="437515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28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7099" y="711199"/>
            <a:ext cx="558800" cy="825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5016500" y="1498600"/>
            <a:ext cx="2837358" cy="101566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Gólya, gólya, gilice,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Mitől véres a lábad?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Török gyerek megvágta,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Magyar gyerek gyógyítja,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Síppal, dobbal, nádi hegedűvel.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41400" y="3949700"/>
            <a:ext cx="2198687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Gomba, gomba, gomba,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Nincsen semmi gondja,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Ha az eső esik rája,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Nagyra nő a karimája.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Az esőt csak neveti,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Van kalapja, teheti.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333500" y="1739900"/>
            <a:ext cx="2198588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Gólya, gólya, vaslapát,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Hozzál nekem kisbabát.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Ha nem hozol kisbabát,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Ellopom a kisgólyát! 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581400" y="4584700"/>
            <a:ext cx="1935063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Giling-galang,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Szól a harang,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Fél tizenkettő,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Szamár mind a kettő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841500" y="368300"/>
            <a:ext cx="6273801" cy="800101"/>
            <a:chOff x="1841500" y="368300"/>
            <a:chExt cx="6273801" cy="800101"/>
          </a:xfrm>
        </p:grpSpPr>
        <p:sp>
          <p:nvSpPr>
            <p:cNvPr id="8" name="Szabadkézi sokszög 7"/>
            <p:cNvSpPr/>
            <p:nvPr/>
          </p:nvSpPr>
          <p:spPr>
            <a:xfrm>
              <a:off x="1841500" y="4064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895600" y="3683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1" name="Szövegdoboz 10"/>
          <p:cNvSpPr txBox="1"/>
          <p:nvPr/>
        </p:nvSpPr>
        <p:spPr>
          <a:xfrm>
            <a:off x="3429000" y="70104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2" name="Szabadkézi sokszög 11">
            <a:hlinkClick r:id="rId5" action="ppaction://hlinksldjump"/>
          </p:cNvPr>
          <p:cNvSpPr/>
          <p:nvPr/>
        </p:nvSpPr>
        <p:spPr>
          <a:xfrm>
            <a:off x="762000" y="5524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803020" y="663320"/>
            <a:ext cx="8340219" cy="6264912"/>
          </a:xfrm>
          <a:custGeom>
            <a:avLst/>
            <a:gdLst/>
            <a:ahLst/>
            <a:cxnLst/>
            <a:rect l="0" t="0" r="0" b="0"/>
            <a:pathLst>
              <a:path w="8340219" h="6264912">
                <a:moveTo>
                  <a:pt x="0" y="0"/>
                </a:moveTo>
                <a:lnTo>
                  <a:pt x="8340218" y="0"/>
                </a:lnTo>
                <a:lnTo>
                  <a:pt x="8340218" y="6264911"/>
                </a:lnTo>
                <a:lnTo>
                  <a:pt x="0" y="6264911"/>
                </a:lnTo>
                <a:close/>
              </a:path>
            </a:pathLst>
          </a:custGeom>
          <a:solidFill>
            <a:schemeClr val="accent1">
              <a:alpha val="1000"/>
            </a:schemeClr>
          </a:solidFill>
          <a:ln w="38100" cap="flat" cmpd="sng" algn="ctr">
            <a:solidFill>
              <a:srgbClr val="AFEEE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 descr="temp(36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9" y="1943100"/>
            <a:ext cx="4572000" cy="4610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4" name="Kép 3" descr="clipboard(29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600" y="800100"/>
            <a:ext cx="1079500" cy="863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Szövegdoboz 4"/>
          <p:cNvSpPr txBox="1"/>
          <p:nvPr/>
        </p:nvSpPr>
        <p:spPr>
          <a:xfrm>
            <a:off x="1130300" y="1663700"/>
            <a:ext cx="3514526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Gyerekek, gyerekek, szeretik a perecet.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Sósat, sósat, jó ropogósat!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Aki vesz, annak lesz,</a:t>
            </a:r>
          </a:p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Aki nem vesz, éhes lesz!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092200" y="3213100"/>
            <a:ext cx="2583457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Gyertek, gyertek, gyerekek,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 kiscsibék kikeltek,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Kilenc sárga, kilenc tarka,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Egyiknek sincs füle, farka.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Anyjuk alá futnak, bújnak,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Kiszaladnak, összebújnak.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143000" y="5486400"/>
            <a:ext cx="2661542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Gyere tavasz, várva várlak,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Hozz zöld ruhát fűnek, fának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854200" y="406400"/>
            <a:ext cx="6273801" cy="800101"/>
            <a:chOff x="1854200" y="406400"/>
            <a:chExt cx="6273801" cy="800101"/>
          </a:xfrm>
        </p:grpSpPr>
        <p:sp>
          <p:nvSpPr>
            <p:cNvPr id="8" name="Szabadkézi sokszög 7"/>
            <p:cNvSpPr/>
            <p:nvPr/>
          </p:nvSpPr>
          <p:spPr>
            <a:xfrm>
              <a:off x="1854200" y="4445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908300" y="4064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1" name="Szövegdoboz 10"/>
          <p:cNvSpPr txBox="1"/>
          <p:nvPr/>
        </p:nvSpPr>
        <p:spPr>
          <a:xfrm>
            <a:off x="3327400" y="69469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2" name="Szabadkézi sokszög 11">
            <a:hlinkClick r:id="rId5" action="ppaction://hlinksldjump"/>
          </p:cNvPr>
          <p:cNvSpPr/>
          <p:nvPr/>
        </p:nvSpPr>
        <p:spPr>
          <a:xfrm>
            <a:off x="762000" y="5651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30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7100" y="838200"/>
            <a:ext cx="850900" cy="914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Szövegdoboz 2"/>
          <p:cNvSpPr txBox="1"/>
          <p:nvPr/>
        </p:nvSpPr>
        <p:spPr>
          <a:xfrm>
            <a:off x="876300" y="1790700"/>
            <a:ext cx="2740719" cy="13849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Hétfőn hentereg,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Kedden kecmereg,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Szerdán szendereg,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Csütörtökön csak csücsül,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Pénteken párnára dűl,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Szombaton szundít szorgosan,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Vasárnap horkol hangosan.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771900" y="1625600"/>
            <a:ext cx="1967110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Húzz, húzz engemet,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Én is húzlak tégedet,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Amelyikünk elesik,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Az lesz a legkisebbik.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65200" y="4584700"/>
            <a:ext cx="2362001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Hüvelykujjam almafa,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Mutatóujjam megrázta,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Középsõ ujjam felszedte,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Gyűrűsujjam hazavitte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 kisujjam mind megette,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Megfájdult a hasa tõle! 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1803400" y="406400"/>
            <a:ext cx="6273801" cy="800101"/>
            <a:chOff x="1803400" y="406400"/>
            <a:chExt cx="6273801" cy="800101"/>
          </a:xfrm>
        </p:grpSpPr>
        <p:sp>
          <p:nvSpPr>
            <p:cNvPr id="6" name="Szabadkézi sokszög 5"/>
            <p:cNvSpPr/>
            <p:nvPr/>
          </p:nvSpPr>
          <p:spPr>
            <a:xfrm>
              <a:off x="1803400" y="4445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2857500" y="4064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3492500" y="69850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pic>
        <p:nvPicPr>
          <p:cNvPr id="10" name="Kép 9" descr="temp(32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4900" y="2006600"/>
            <a:ext cx="4182236" cy="488556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1" name="Szabadkézi sokszög 10">
            <a:hlinkClick r:id="rId5" action="ppaction://hlinksldjump"/>
          </p:cNvPr>
          <p:cNvSpPr/>
          <p:nvPr/>
        </p:nvSpPr>
        <p:spPr>
          <a:xfrm>
            <a:off x="774700" y="6540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30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7000" y="1739899"/>
            <a:ext cx="3874515" cy="499008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32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9099" y="889000"/>
            <a:ext cx="800100" cy="863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4" name="Kép 3" descr="clipboard(31)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939800"/>
            <a:ext cx="762000" cy="850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Szövegdoboz 4"/>
          <p:cNvSpPr txBox="1"/>
          <p:nvPr/>
        </p:nvSpPr>
        <p:spPr>
          <a:xfrm>
            <a:off x="927100" y="2057400"/>
            <a:ext cx="2256432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Icarica-kukorica,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Megfőtt már a kukorica.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Eheti a kis Katica,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Rágcsálhatja Ica, Vica.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041400" y="3810000"/>
            <a:ext cx="2333922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Ilyen fogó mellett, </a:t>
            </a:r>
          </a:p>
          <a:p>
            <a:r>
              <a:rPr lang="nl-NL" sz="1200" b="1" smtClean="0">
                <a:solidFill>
                  <a:srgbClr val="000000"/>
                </a:solidFill>
                <a:latin typeface="Times New Roman - 16"/>
              </a:rPr>
              <a:t>Aludni is lehet! Ide nézz!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Törökméz!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Fele cukor, fele méz! 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77900" y="5588000"/>
            <a:ext cx="2497832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sv-SE" sz="1200" b="1" smtClean="0">
                <a:solidFill>
                  <a:srgbClr val="000000"/>
                </a:solidFill>
                <a:latin typeface="Times New Roman - 16"/>
              </a:rPr>
              <a:t>Itt a köcsög, mi van benne?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Arany alma, arany körte!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Add tovább, add tovább,</a:t>
            </a:r>
          </a:p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Te meg fizesd az árát!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517900" y="3035300"/>
            <a:ext cx="1678979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Íze van a sónak,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Értelme a szónak,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Hidege a hónak,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Tüze a jó lónak,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Feneke a tónak,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Jutalma a jónak.</a:t>
            </a:r>
            <a:r>
              <a:rPr lang="hu-HU" sz="1200" b="1" smtClean="0">
                <a:solidFill>
                  <a:srgbClr val="000000"/>
                </a:solidFill>
                <a:latin typeface="Arial - 16"/>
              </a:rPr>
              <a:t> </a:t>
            </a:r>
            <a:endParaRPr lang="hu-HU" sz="1200" b="1">
              <a:solidFill>
                <a:srgbClr val="000000"/>
              </a:solidFill>
              <a:latin typeface="Arial - 16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2463800" y="368300"/>
            <a:ext cx="6273801" cy="800101"/>
            <a:chOff x="2463800" y="368300"/>
            <a:chExt cx="6273801" cy="800101"/>
          </a:xfrm>
        </p:grpSpPr>
        <p:sp>
          <p:nvSpPr>
            <p:cNvPr id="9" name="Szabadkézi sokszög 8"/>
            <p:cNvSpPr/>
            <p:nvPr/>
          </p:nvSpPr>
          <p:spPr>
            <a:xfrm>
              <a:off x="2463800" y="4064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3517900" y="3683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2" name="Szövegdoboz 11"/>
          <p:cNvSpPr txBox="1"/>
          <p:nvPr/>
        </p:nvSpPr>
        <p:spPr>
          <a:xfrm>
            <a:off x="3340100" y="69850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3" name="Szabadkézi sokszög 12">
            <a:hlinkClick r:id="rId6" action="ppaction://hlinksldjump"/>
          </p:cNvPr>
          <p:cNvSpPr/>
          <p:nvPr/>
        </p:nvSpPr>
        <p:spPr>
          <a:xfrm>
            <a:off x="838200" y="8572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 13">
            <a:hlinkClick r:id="rId6" action="ppaction://hlinksldjump"/>
          </p:cNvPr>
          <p:cNvSpPr/>
          <p:nvPr/>
        </p:nvSpPr>
        <p:spPr>
          <a:xfrm>
            <a:off x="1638300" y="8191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31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800" y="2768600"/>
            <a:ext cx="3058541" cy="420585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33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599" y="749300"/>
            <a:ext cx="723900" cy="1066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5080000" y="4229100"/>
            <a:ext cx="4168080" cy="13849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Jöjj el hozzám hétfőn, de ne gyere későn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Jöjj el hozzám kedden, hadd nőjön a kedvem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Jöjj el hozzám szerdán , kopogtass a meggyfán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Csütörtökön jönnél, tán még itthon lelnél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Pénteken a kedvem szétgurult a kertben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Szombaton barátom a világot járom</a:t>
            </a:r>
          </a:p>
          <a:p>
            <a:r>
              <a:rPr lang="nl-NL" sz="1200" b="1" smtClean="0">
                <a:solidFill>
                  <a:srgbClr val="000000"/>
                </a:solidFill>
                <a:latin typeface="Times New Roman - 16"/>
              </a:rPr>
              <a:t>Vasárnap, vasárnap engemet is várnak.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178300" y="1498600"/>
            <a:ext cx="4268192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Jobb egy lúdnyak tíz tyúknyaknál.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14600" y="1181100"/>
            <a:ext cx="2471042" cy="236988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Január elől jár.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 nyomán február.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Március szántó-vetõ.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Április nevettetõ.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Május szépen zöldellõ.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Június nevelõ.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Július érlelõ.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Augusztus csépelõ.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Szeptember gyümölcshozó.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Október borozó.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November télelõ.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December pihenõ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651500" y="2362200"/>
            <a:ext cx="2486025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it-IT" sz="1200" b="1" smtClean="0">
                <a:solidFill>
                  <a:srgbClr val="000000"/>
                </a:solidFill>
                <a:latin typeface="Times New Roman - 16"/>
              </a:rPr>
              <a:t>Jön a róka, ne nézz hátra,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Tüzet viszen a markába',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Meg ne fordulj, szépen állj,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Mert a róka közel jár!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955800" y="317500"/>
            <a:ext cx="6273801" cy="800101"/>
            <a:chOff x="1955800" y="317500"/>
            <a:chExt cx="6273801" cy="800101"/>
          </a:xfrm>
        </p:grpSpPr>
        <p:sp>
          <p:nvSpPr>
            <p:cNvPr id="8" name="Szabadkézi sokszög 7"/>
            <p:cNvSpPr/>
            <p:nvPr/>
          </p:nvSpPr>
          <p:spPr>
            <a:xfrm>
              <a:off x="1955800" y="3556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3009900" y="3175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1" name="Szövegdoboz 10"/>
          <p:cNvSpPr txBox="1"/>
          <p:nvPr/>
        </p:nvSpPr>
        <p:spPr>
          <a:xfrm>
            <a:off x="3416300" y="69850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2" name="Szabadkézi sokszög 11">
            <a:hlinkClick r:id="rId5" action="ppaction://hlinksldjump"/>
          </p:cNvPr>
          <p:cNvSpPr/>
          <p:nvPr/>
        </p:nvSpPr>
        <p:spPr>
          <a:xfrm>
            <a:off x="812800" y="8572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34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8999" y="736600"/>
            <a:ext cx="812800" cy="914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Szövegdoboz 2"/>
          <p:cNvSpPr txBox="1"/>
          <p:nvPr/>
        </p:nvSpPr>
        <p:spPr>
          <a:xfrm>
            <a:off x="3314700" y="5575300"/>
            <a:ext cx="2238077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Kotkodács! Kotkodács!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Minden napra egy tojás.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263900" y="3581400"/>
            <a:ext cx="2824857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Két domb között völgy tövében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Meglapulok puhán szépen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Ne szoríts, mert fáj nekem</a:t>
            </a:r>
          </a:p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Ha rágsz azt nem szeretem.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108200" y="3175000"/>
            <a:ext cx="359906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Két pék két szép képet kér.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901700" y="2590800"/>
            <a:ext cx="6547842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Két kis mókás mókus-munkás makkos-mákos rétest majszol.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12800" y="1574800"/>
            <a:ext cx="811807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Egy kupac kopasz kukac, meg még egy kupac kopasz kukac, az két kupac kopasz kukac.</a:t>
            </a:r>
          </a:p>
          <a:p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032000" y="2082800"/>
            <a:ext cx="61849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Kőkút, körül út, körülfutja kurta nyakú,rövid farkú tarka tyúk.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1854200" y="342900"/>
            <a:ext cx="6273801" cy="800101"/>
            <a:chOff x="1854200" y="342900"/>
            <a:chExt cx="6273801" cy="800101"/>
          </a:xfrm>
        </p:grpSpPr>
        <p:sp>
          <p:nvSpPr>
            <p:cNvPr id="9" name="Szabadkézi sokszög 8"/>
            <p:cNvSpPr/>
            <p:nvPr/>
          </p:nvSpPr>
          <p:spPr>
            <a:xfrm>
              <a:off x="1854200" y="3810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2908300" y="3429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2" name="Szövegdoboz 11"/>
          <p:cNvSpPr txBox="1"/>
          <p:nvPr/>
        </p:nvSpPr>
        <p:spPr>
          <a:xfrm>
            <a:off x="3492500" y="69596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pic>
        <p:nvPicPr>
          <p:cNvPr id="13" name="Kép 12" descr="temp(35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300" y="4241800"/>
            <a:ext cx="2122423" cy="255117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4" name="Szabadkézi sokszög 13">
            <a:hlinkClick r:id="rId5" action="ppaction://hlinksldjump"/>
          </p:cNvPr>
          <p:cNvSpPr/>
          <p:nvPr/>
        </p:nvSpPr>
        <p:spPr>
          <a:xfrm>
            <a:off x="876300" y="6413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 descr="temp(18).pn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03900" y="2184400"/>
            <a:ext cx="3111754" cy="46225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36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900" y="762000"/>
            <a:ext cx="838200" cy="914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temp(19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1" y="2565400"/>
            <a:ext cx="3041777" cy="414642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4" name="Kép 3" descr="clipboard(39)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" y="1714499"/>
            <a:ext cx="838200" cy="965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Szövegdoboz 4"/>
          <p:cNvSpPr txBox="1"/>
          <p:nvPr/>
        </p:nvSpPr>
        <p:spPr>
          <a:xfrm>
            <a:off x="6515100" y="1752600"/>
            <a:ext cx="2091233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Laci megy az iskolába </a:t>
            </a:r>
          </a:p>
          <a:p>
            <a:r>
              <a:rPr lang="pl-PL" sz="1200" b="1" smtClean="0">
                <a:solidFill>
                  <a:srgbClr val="000000"/>
                </a:solidFill>
                <a:latin typeface="Times New Roman - 16"/>
              </a:rPr>
              <a:t>Lötyög a tej a hasába.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Inc-pinc, Lőrinc,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Te vagy odakint!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559300" y="3416300"/>
            <a:ext cx="2119114" cy="101566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Liccs-loccs, liccs-loccs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Megy a hajó a Dunán,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Lemaradt a kapitány.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Kiabál, trombitál,</a:t>
            </a:r>
          </a:p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De a hajó meg nem áll!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819400" y="2184400"/>
            <a:ext cx="191660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Lányok, lányok,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Földi boszorkányok!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413500" y="5283200"/>
            <a:ext cx="2158702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Legszebb állat a fecske,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Odaszáll az ereszre.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Eresz alatt csicsereg,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Irigylik a verebek.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2044700" y="381000"/>
            <a:ext cx="6273801" cy="793751"/>
            <a:chOff x="2044700" y="381000"/>
            <a:chExt cx="6273801" cy="793751"/>
          </a:xfrm>
        </p:grpSpPr>
        <p:sp>
          <p:nvSpPr>
            <p:cNvPr id="9" name="Szabadkézi sokszög 8"/>
            <p:cNvSpPr/>
            <p:nvPr/>
          </p:nvSpPr>
          <p:spPr>
            <a:xfrm>
              <a:off x="2044700" y="4127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3098800" y="3810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2" name="Szövegdoboz 11"/>
          <p:cNvSpPr txBox="1"/>
          <p:nvPr/>
        </p:nvSpPr>
        <p:spPr>
          <a:xfrm>
            <a:off x="3429000" y="69215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3" name="Szabadkézi sokszög 12">
            <a:hlinkClick r:id="rId6" action="ppaction://hlinksldjump"/>
          </p:cNvPr>
          <p:cNvSpPr/>
          <p:nvPr/>
        </p:nvSpPr>
        <p:spPr>
          <a:xfrm>
            <a:off x="825500" y="15811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abadkézi sokszög 13">
            <a:hlinkClick r:id="rId6" action="ppaction://hlinksldjump"/>
          </p:cNvPr>
          <p:cNvSpPr/>
          <p:nvPr/>
        </p:nvSpPr>
        <p:spPr>
          <a:xfrm>
            <a:off x="723900" y="6286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1100" y="1181100"/>
            <a:ext cx="3168230" cy="29647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Egyesztendős voltam,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épphogy elindultam.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Aztán kettő lettem,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épp, hogy megszülettem.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Hároméves lettem,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én voltam? Nem értem.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Négyesztendős múltam,</a:t>
            </a:r>
          </a:p>
          <a:p>
            <a:r>
              <a:rPr lang="pt-BR" sz="1300" b="1" smtClean="0">
                <a:solidFill>
                  <a:srgbClr val="000000"/>
                </a:solidFill>
                <a:latin typeface="Times New Roman - 17"/>
              </a:rPr>
              <a:t>s nem volt semmi múltam.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Évem száma öt lett,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nem volt bennem ötlet.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De most, hatéves vagyok,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és okos vagyok nagyon, nagyon,</a:t>
            </a:r>
          </a:p>
          <a:p>
            <a:r>
              <a:rPr lang="pl-PL" sz="1300" b="1" smtClean="0">
                <a:solidFill>
                  <a:srgbClr val="000000"/>
                </a:solidFill>
                <a:latin typeface="Times New Roman - 17"/>
              </a:rPr>
              <a:t>így azt hiszem, ezt a kort már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7"/>
              </a:rPr>
              <a:t>soha-soha el nem hagyom!</a:t>
            </a:r>
            <a:endParaRPr lang="hu-HU" sz="1300" b="1">
              <a:solidFill>
                <a:srgbClr val="000000"/>
              </a:solidFill>
              <a:latin typeface="Times New Roman - 17"/>
            </a:endParaRPr>
          </a:p>
        </p:txBody>
      </p:sp>
      <p:sp>
        <p:nvSpPr>
          <p:cNvPr id="3" name="Szabadkézi sokszög 2"/>
          <p:cNvSpPr/>
          <p:nvPr/>
        </p:nvSpPr>
        <p:spPr>
          <a:xfrm>
            <a:off x="1524000" y="228600"/>
            <a:ext cx="6273801" cy="762001"/>
          </a:xfrm>
          <a:custGeom>
            <a:avLst/>
            <a:gdLst/>
            <a:ahLst/>
            <a:cxnLst/>
            <a:rect l="0" t="0" r="0" b="0"/>
            <a:pathLst>
              <a:path w="6273801" h="762001">
                <a:moveTo>
                  <a:pt x="0" y="0"/>
                </a:moveTo>
                <a:lnTo>
                  <a:pt x="6273800" y="0"/>
                </a:lnTo>
                <a:lnTo>
                  <a:pt x="6273800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AFEEEE"/>
          </a:solidFill>
          <a:ln w="38100" cap="flat" cmpd="sng" algn="ctr">
            <a:solidFill>
              <a:srgbClr val="AFEEE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149600" y="152400"/>
            <a:ext cx="2891096" cy="73866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4200" smtClean="0">
                <a:solidFill>
                  <a:srgbClr val="000000"/>
                </a:solidFill>
                <a:latin typeface="Monotype Corsiva - 56"/>
              </a:rPr>
              <a:t>Mondókák</a:t>
            </a:r>
            <a:endParaRPr lang="hu-HU" sz="4200">
              <a:solidFill>
                <a:srgbClr val="000000"/>
              </a:solidFill>
              <a:latin typeface="Monotype Corsiva - 56"/>
            </a:endParaRPr>
          </a:p>
        </p:txBody>
      </p:sp>
      <p:pic>
        <p:nvPicPr>
          <p:cNvPr id="5" name="Kép 4" descr="temp(44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899" y="431800"/>
            <a:ext cx="4686554" cy="64767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6" name="Szövegdoboz 5"/>
          <p:cNvSpPr txBox="1"/>
          <p:nvPr/>
        </p:nvSpPr>
        <p:spPr>
          <a:xfrm>
            <a:off x="3543300" y="69723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28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9401" y="1587500"/>
            <a:ext cx="3538219" cy="522478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40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2799" y="673099"/>
            <a:ext cx="889000" cy="889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711200" y="4775200"/>
            <a:ext cx="242441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Tenyeres-talpas, hatalmas,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Barna bundás óriás.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Meglesi a méheket,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Mézet rabol, ha lehet,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Szamócát is szedeget.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Átalussza a telet.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638300" y="1651000"/>
            <a:ext cx="5221783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Mit sütsz, kis szűcs? Sós húst sütsz, kis szűcs?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11200" y="1701800"/>
            <a:ext cx="2509242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Mese, mese, mátka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Fekete madárka,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Úri bunda, kopasz egér,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Ugorjon a nyakadba!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Mese, mese, fakakas,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Bújj a lyukba, ott hallgass!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Kata, Kata, két garas,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Neked adom, csak hallgass!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352800" y="2159000"/>
            <a:ext cx="2384325" cy="101566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Madarak voltunk,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Földre szálltunk.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Búzaszemet szedegettünk,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Mondd meg nékem, te,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Hányat mondasz te!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263900" y="4749800"/>
            <a:ext cx="2303958" cy="13849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Mackó, mackó, ugorjál,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Sürögjél és forogjál!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Tartsad fel a mancsodat,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Tegyed szét a lábadat!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Ugorj ki!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1752600" y="368300"/>
            <a:ext cx="6273801" cy="793751"/>
            <a:chOff x="1752600" y="368300"/>
            <a:chExt cx="6273801" cy="793751"/>
          </a:xfrm>
        </p:grpSpPr>
        <p:sp>
          <p:nvSpPr>
            <p:cNvPr id="9" name="Szabadkézi sokszög 8"/>
            <p:cNvSpPr/>
            <p:nvPr/>
          </p:nvSpPr>
          <p:spPr>
            <a:xfrm>
              <a:off x="1752600" y="4000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2806700" y="3683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2" name="Szövegdoboz 11"/>
          <p:cNvSpPr txBox="1"/>
          <p:nvPr/>
        </p:nvSpPr>
        <p:spPr>
          <a:xfrm>
            <a:off x="3251200" y="70104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3" name="Szabadkézi sokszög 12">
            <a:hlinkClick r:id="rId5" action="ppaction://hlinksldjump"/>
          </p:cNvPr>
          <p:cNvSpPr/>
          <p:nvPr/>
        </p:nvSpPr>
        <p:spPr>
          <a:xfrm>
            <a:off x="711200" y="5651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29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3100" y="990600"/>
            <a:ext cx="3973321" cy="569137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41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700" y="723900"/>
            <a:ext cx="673100" cy="927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1270000" y="2743200"/>
            <a:ext cx="2627808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Nincs szebb állat, mint a lúd,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Nem kell neki gyalogút.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Télen, nyáron mezítláb,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Úgy kíméli a csizmát.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270000" y="4483100"/>
            <a:ext cx="2544663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Nézzétek csak emberek,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Nagy csizmában kis gyerek!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Komoly képpel lépeget,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Hátrafelé nézeget.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397000" y="1816100"/>
            <a:ext cx="2493466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Nem fúj már és nem havaz,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Itt van, itt a szép tavasz.</a:t>
            </a:r>
          </a:p>
          <a:p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1739900" y="393700"/>
            <a:ext cx="6273801" cy="800101"/>
            <a:chOff x="1739900" y="393700"/>
            <a:chExt cx="6273801" cy="800101"/>
          </a:xfrm>
        </p:grpSpPr>
        <p:sp>
          <p:nvSpPr>
            <p:cNvPr id="7" name="Szabadkézi sokszög 6"/>
            <p:cNvSpPr/>
            <p:nvPr/>
          </p:nvSpPr>
          <p:spPr>
            <a:xfrm>
              <a:off x="1739900" y="4318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2794000" y="3937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3048000" y="69596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1" name="Szabadkézi sokszög 10">
            <a:hlinkClick r:id="rId5" action="ppaction://hlinksldjump"/>
          </p:cNvPr>
          <p:cNvSpPr/>
          <p:nvPr/>
        </p:nvSpPr>
        <p:spPr>
          <a:xfrm>
            <a:off x="762000" y="6540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21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2700" y="3060701"/>
            <a:ext cx="2549906" cy="366039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42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9800" y="711199"/>
            <a:ext cx="1016000" cy="952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3441700" y="1879600"/>
            <a:ext cx="6059090" cy="123110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Nyuszi fülét hegyezi,</a:t>
            </a:r>
            <a:r>
              <a:rPr lang="hu-HU" sz="1200" smtClean="0">
                <a:solidFill>
                  <a:srgbClr val="000000"/>
                </a:solidFill>
                <a:latin typeface="Times New Roman - 16"/>
              </a:rPr>
              <a:t> </a:t>
            </a:r>
            <a:r>
              <a:rPr lang="hu-HU" sz="1200" i="1" smtClean="0">
                <a:solidFill>
                  <a:srgbClr val="000000"/>
                </a:solidFill>
                <a:latin typeface="Times New Roman - 16"/>
              </a:rPr>
              <a:t>(fülünk mellett a kezünkkel integetünk)</a:t>
            </a:r>
          </a:p>
          <a:p>
            <a:r>
              <a:rPr lang="hu-HU" sz="1200" i="1" smtClean="0">
                <a:solidFill>
                  <a:srgbClr val="000000"/>
                </a:solidFill>
                <a:latin typeface="Times New Roman - 16"/>
              </a:rPr>
              <a:t>a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 bajuszát pödöri,</a:t>
            </a:r>
            <a:r>
              <a:rPr lang="hu-HU" sz="1200" smtClean="0">
                <a:solidFill>
                  <a:srgbClr val="000000"/>
                </a:solidFill>
                <a:latin typeface="Times New Roman - 16"/>
              </a:rPr>
              <a:t> </a:t>
            </a:r>
            <a:r>
              <a:rPr lang="hu-HU" sz="1200" i="1" smtClean="0">
                <a:solidFill>
                  <a:srgbClr val="000000"/>
                </a:solidFill>
                <a:latin typeface="Times New Roman - 16"/>
              </a:rPr>
              <a:t>(bajuszt pödrünk)</a:t>
            </a:r>
          </a:p>
          <a:p>
            <a:r>
              <a:rPr lang="hu-HU" sz="1200" i="1" smtClean="0">
                <a:solidFill>
                  <a:srgbClr val="000000"/>
                </a:solidFill>
                <a:latin typeface="Times New Roman - 16"/>
              </a:rPr>
              <a:t>s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árgarépát ropogtat, </a:t>
            </a:r>
            <a:r>
              <a:rPr lang="hu-HU" sz="1200" i="1" smtClean="0">
                <a:solidFill>
                  <a:srgbClr val="000000"/>
                </a:solidFill>
                <a:latin typeface="Times New Roman - 16"/>
              </a:rPr>
              <a:t>( mozgatjuk a fogunkat, mintha rágcsálnánk)</a:t>
            </a:r>
          </a:p>
          <a:p>
            <a:r>
              <a:rPr lang="hu-HU" sz="1200" i="1" smtClean="0">
                <a:solidFill>
                  <a:srgbClr val="000000"/>
                </a:solidFill>
                <a:latin typeface="Times New Roman - 16"/>
              </a:rPr>
              <a:t>r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opp, ropp, ropp,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nagyot ugrik,</a:t>
            </a:r>
            <a:r>
              <a:rPr lang="hu-HU" sz="1200" smtClean="0">
                <a:solidFill>
                  <a:srgbClr val="000000"/>
                </a:solidFill>
                <a:latin typeface="Times New Roman - 16"/>
              </a:rPr>
              <a:t> </a:t>
            </a:r>
            <a:r>
              <a:rPr lang="hu-HU" sz="1200" i="1" smtClean="0">
                <a:solidFill>
                  <a:srgbClr val="000000"/>
                </a:solidFill>
                <a:latin typeface="Times New Roman - 16"/>
              </a:rPr>
              <a:t>(ugrunk egyet)</a:t>
            </a:r>
          </a:p>
          <a:p>
            <a:r>
              <a:rPr lang="hu-HU" sz="1200" i="1" smtClean="0">
                <a:solidFill>
                  <a:srgbClr val="000000"/>
                </a:solidFill>
                <a:latin typeface="Times New Roman - 16"/>
              </a:rPr>
              <a:t>h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opp, hopp, hopp</a:t>
            </a:r>
            <a:r>
              <a:rPr lang="hu-HU" sz="1000" b="1" smtClean="0">
                <a:solidFill>
                  <a:srgbClr val="000000"/>
                </a:solidFill>
                <a:latin typeface="Times New Roman - 14"/>
              </a:rPr>
              <a:t>!</a:t>
            </a:r>
            <a:endParaRPr lang="hu-HU" sz="1000" b="1">
              <a:solidFill>
                <a:srgbClr val="000000"/>
              </a:solidFill>
              <a:latin typeface="Times New Roman - 14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14400" y="1727200"/>
            <a:ext cx="5077321" cy="29238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Nyuszi fülét hegyezi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 bajuszát megpödöri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Répát eszik ropp, ropp, ropp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Nagyot ugrik hopp, hopp, hopp.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Egyszer a kis Kati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Mit gondolt magába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Lekváros gombócot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Főzött vacsorára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Gyúrta kézzel, lábbal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Tüzet rakott fával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Mégis úgy kellett szétvágni baltával.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Nyuszi, nyuszi nyulacskám Ne félj tőlem! Nincs puskám!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Van énnékem egyebem. Friss káposzta levelem.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454400" y="4191000"/>
            <a:ext cx="3021111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Nyuszi, nyuszi, nyulacskám,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Ne félj tőlem, nincs puskám.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Van ám nekem egyebem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Friss káposzta levelem.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1917700" y="406400"/>
            <a:ext cx="6273801" cy="800101"/>
            <a:chOff x="1917700" y="406400"/>
            <a:chExt cx="6273801" cy="800101"/>
          </a:xfrm>
        </p:grpSpPr>
        <p:sp>
          <p:nvSpPr>
            <p:cNvPr id="7" name="Szabadkézi sokszög 6"/>
            <p:cNvSpPr/>
            <p:nvPr/>
          </p:nvSpPr>
          <p:spPr>
            <a:xfrm>
              <a:off x="1917700" y="4445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2971800" y="4064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3314700" y="70104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1" name="Szabadkézi sokszög 10">
            <a:hlinkClick r:id="rId5" action="ppaction://hlinksldjump"/>
          </p:cNvPr>
          <p:cNvSpPr/>
          <p:nvPr/>
        </p:nvSpPr>
        <p:spPr>
          <a:xfrm>
            <a:off x="927100" y="5524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22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6300" y="3136900"/>
            <a:ext cx="2930905" cy="355879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43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" y="381000"/>
            <a:ext cx="1689100" cy="939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grpSp>
        <p:nvGrpSpPr>
          <p:cNvPr id="6" name="Csoportba foglalás 5"/>
          <p:cNvGrpSpPr/>
          <p:nvPr/>
        </p:nvGrpSpPr>
        <p:grpSpPr>
          <a:xfrm>
            <a:off x="1841500" y="368300"/>
            <a:ext cx="6273801" cy="793751"/>
            <a:chOff x="1841500" y="368300"/>
            <a:chExt cx="6273801" cy="793751"/>
          </a:xfrm>
        </p:grpSpPr>
        <p:sp>
          <p:nvSpPr>
            <p:cNvPr id="4" name="Szabadkézi sokszög 3"/>
            <p:cNvSpPr/>
            <p:nvPr/>
          </p:nvSpPr>
          <p:spPr>
            <a:xfrm>
              <a:off x="1841500" y="4000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2895600" y="3683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3581400" y="69850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009900" y="1295400"/>
            <a:ext cx="3270349" cy="230832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Orrom krumpli, hajam kóc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Nagy-nagy művész a bohóc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Fűrészbűvész, erőművész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Ez is művész, az is művész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Orrom krumpli, hajam kóc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 legnagyobb a bohóc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Fenn tornáz a légtornász, légtornász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Bátor, aki odamász, odamász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Hős az állatidom, idomár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Tigriseket vacsorál, vacsorál</a:t>
            </a:r>
          </a:p>
          <a:p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578600" y="2286000"/>
            <a:ext cx="2959794" cy="236988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Jár a toronyóra, </a:t>
            </a:r>
            <a:r>
              <a:rPr lang="hu-HU" sz="1200" smtClean="0">
                <a:solidFill>
                  <a:srgbClr val="000000"/>
                </a:solidFill>
                <a:latin typeface="Times New Roman - 16"/>
              </a:rPr>
              <a:t>(lassan)</a:t>
            </a:r>
          </a:p>
          <a:p>
            <a:r>
              <a:rPr lang="hu-HU" sz="1200" smtClean="0">
                <a:solidFill>
                  <a:srgbClr val="000000"/>
                </a:solidFill>
                <a:latin typeface="Times New Roman - 16"/>
              </a:rPr>
              <a:t>b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imm-bamm,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bimm-bamm.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Jár a falióra, </a:t>
            </a:r>
            <a:r>
              <a:rPr lang="hu-HU" sz="1200" smtClean="0">
                <a:solidFill>
                  <a:srgbClr val="000000"/>
                </a:solidFill>
                <a:latin typeface="Times New Roman - 16"/>
              </a:rPr>
              <a:t>(picit gyorsabban)</a:t>
            </a:r>
          </a:p>
          <a:p>
            <a:r>
              <a:rPr lang="hu-HU" sz="1200" smtClean="0">
                <a:solidFill>
                  <a:srgbClr val="000000"/>
                </a:solidFill>
                <a:latin typeface="Times New Roman - 16"/>
              </a:rPr>
              <a:t>t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iki-taki,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tiki-taki.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 zsebóra azt kattogja: </a:t>
            </a:r>
            <a:r>
              <a:rPr lang="hu-HU" sz="1200" smtClean="0">
                <a:solidFill>
                  <a:srgbClr val="000000"/>
                </a:solidFill>
                <a:latin typeface="Times New Roman - 16"/>
              </a:rPr>
              <a:t>(gyorsan)</a:t>
            </a:r>
          </a:p>
          <a:p>
            <a:r>
              <a:rPr lang="hu-HU" sz="1200" smtClean="0">
                <a:solidFill>
                  <a:srgbClr val="000000"/>
                </a:solidFill>
                <a:latin typeface="Times New Roman - 16"/>
              </a:rPr>
              <a:t>t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ikitaki,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tikitaki,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tikitaki,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tikitaki,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TIKK! 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10" name="Szabadkézi sokszög 9">
            <a:hlinkClick r:id="rId5" action="ppaction://hlinksldjump"/>
          </p:cNvPr>
          <p:cNvSpPr/>
          <p:nvPr/>
        </p:nvSpPr>
        <p:spPr>
          <a:xfrm>
            <a:off x="431800" y="133350"/>
            <a:ext cx="1054228" cy="1098423"/>
          </a:xfrm>
          <a:custGeom>
            <a:avLst/>
            <a:gdLst/>
            <a:ahLst/>
            <a:cxnLst/>
            <a:rect l="0" t="0" r="0" b="0"/>
            <a:pathLst>
              <a:path w="1054228" h="1098423">
                <a:moveTo>
                  <a:pt x="0" y="0"/>
                </a:moveTo>
                <a:lnTo>
                  <a:pt x="1054227" y="0"/>
                </a:lnTo>
                <a:lnTo>
                  <a:pt x="1054227" y="1098422"/>
                </a:lnTo>
                <a:lnTo>
                  <a:pt x="0" y="109842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44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500" y="673100"/>
            <a:ext cx="1536700" cy="914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Szövegdoboz 2"/>
          <p:cNvSpPr txBox="1"/>
          <p:nvPr/>
        </p:nvSpPr>
        <p:spPr>
          <a:xfrm>
            <a:off x="3022600" y="1676400"/>
            <a:ext cx="1571724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Örök harag,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Csutkadarab,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Míg a kutya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Meg nem harap!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2400300" y="368300"/>
            <a:ext cx="6273801" cy="800101"/>
            <a:chOff x="2400300" y="368300"/>
            <a:chExt cx="6273801" cy="800101"/>
          </a:xfrm>
        </p:grpSpPr>
        <p:sp>
          <p:nvSpPr>
            <p:cNvPr id="4" name="Szabadkézi sokszög 3"/>
            <p:cNvSpPr/>
            <p:nvPr/>
          </p:nvSpPr>
          <p:spPr>
            <a:xfrm>
              <a:off x="2400300" y="4064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3454400" y="3683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3403600" y="70104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pic>
        <p:nvPicPr>
          <p:cNvPr id="8" name="Kép 7" descr="temp(4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1800" y="1155700"/>
            <a:ext cx="4787900" cy="5702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9" name="Szövegdoboz 8"/>
          <p:cNvSpPr txBox="1"/>
          <p:nvPr/>
        </p:nvSpPr>
        <p:spPr>
          <a:xfrm>
            <a:off x="825500" y="1612900"/>
            <a:ext cx="2356643" cy="28623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Őszi éjjel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izzik a galagonya,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izzik a galagonya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ruhája.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Zúg a tüske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szél szalad ide-oda,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reszket a galagonya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magába.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Hogyha a hold rá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fátylat ereszt: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lánnyá válik,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sírni kezd.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Őszi éjjel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izzik a galagonya,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izzik a galagonya ruhája. 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10" name="Szabadkézi sokszög 9">
            <a:hlinkClick r:id="rId5" action="ppaction://hlinksldjump"/>
          </p:cNvPr>
          <p:cNvSpPr/>
          <p:nvPr/>
        </p:nvSpPr>
        <p:spPr>
          <a:xfrm>
            <a:off x="762000" y="3365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24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2222500"/>
            <a:ext cx="3138551" cy="354164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45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812799"/>
            <a:ext cx="939800" cy="901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889000" y="1879600"/>
            <a:ext cx="3096517" cy="273921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Pesten jártam iskolába,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Térdig érő ibolyába.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Hipp-hopp, csavarodj,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Te kiskutya takarodj! 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Pál, Kata, Péter, jó reggelt.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Már odakinn a nap felkelt.</a:t>
            </a:r>
          </a:p>
          <a:p>
            <a:r>
              <a:rPr lang="pl-PL" sz="1200" b="1" smtClean="0">
                <a:solidFill>
                  <a:srgbClr val="000000"/>
                </a:solidFill>
                <a:latin typeface="Times New Roman - 16"/>
              </a:rPr>
              <a:t>Szól a kakasunk, az a nagy tarajú,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Gyere ki a rétre, kukorikú! 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Piros alma csüng a fán,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Szakítsd le te barna lány!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Leszakítom, megeszem,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Mert az almát szeretem. 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937000" y="4381500"/>
            <a:ext cx="3936702" cy="13849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Pesten jártam iskolába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Térdig érő rokolyában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Öreganyám tanított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Hóna alá szorított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Sígatott, rígatott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Mint egy koszos malacot.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Guggolócska, ülőcske, te vagy a kergetőcske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987800" y="2451100"/>
            <a:ext cx="2388294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Piros kendő, pi-pi-pi,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Alatta van valami.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Két kisegér, meg egy nyúl,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Kimehet az ifiúr!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2006600" y="393700"/>
            <a:ext cx="6273801" cy="800101"/>
            <a:chOff x="2006600" y="393700"/>
            <a:chExt cx="6273801" cy="800101"/>
          </a:xfrm>
        </p:grpSpPr>
        <p:sp>
          <p:nvSpPr>
            <p:cNvPr id="7" name="Szabadkézi sokszög 6"/>
            <p:cNvSpPr/>
            <p:nvPr/>
          </p:nvSpPr>
          <p:spPr>
            <a:xfrm>
              <a:off x="2006600" y="4318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3060700" y="3937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3251200" y="70231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1" name="Szabadkézi sokszög 10">
            <a:hlinkClick r:id="rId5" action="ppaction://hlinksldjump"/>
          </p:cNvPr>
          <p:cNvSpPr/>
          <p:nvPr/>
        </p:nvSpPr>
        <p:spPr>
          <a:xfrm>
            <a:off x="889000" y="6667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11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9999" y="2082800"/>
            <a:ext cx="3933570" cy="475322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46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" y="634999"/>
            <a:ext cx="774700" cy="876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1003300" y="1485900"/>
            <a:ext cx="6240462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Répa, retek, mogyoró, korán reggel ritkán rikkant a rigó.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50900" y="1993900"/>
            <a:ext cx="4330303" cy="273921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Rajzolok egy kerekecskét,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Gömbölyűre, mint a zsemlét.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Kerekecskén kis gombocska,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Akárcsak egy baba volna.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Gombocskának két nagy füle,</a:t>
            </a:r>
          </a:p>
          <a:p>
            <a:r>
              <a:rPr lang="pl-PL" sz="1200" b="1" smtClean="0">
                <a:solidFill>
                  <a:srgbClr val="000000"/>
                </a:solidFill>
                <a:latin typeface="Times New Roman - 16"/>
              </a:rPr>
              <a:t>Vajon mi néz ki belőle?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Bajuszkája, farkincája,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Kerekecske, gombocska,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Itt csücsül a nyulacska! Rívó, pityogó,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Elszaladt a kiscsikó! Répa, retek mogyoró,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Korán reggel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Ritkán rikkant a rigó!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Rajta, aki épkézláb,Ha így nem bír, négykézláb! </a:t>
            </a:r>
          </a:p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Rétes a rongyos, Kalács a búbos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2032000" y="304800"/>
            <a:ext cx="6273801" cy="793751"/>
            <a:chOff x="2032000" y="304800"/>
            <a:chExt cx="6273801" cy="793751"/>
          </a:xfrm>
        </p:grpSpPr>
        <p:sp>
          <p:nvSpPr>
            <p:cNvPr id="6" name="Szabadkézi sokszög 5"/>
            <p:cNvSpPr/>
            <p:nvPr/>
          </p:nvSpPr>
          <p:spPr>
            <a:xfrm>
              <a:off x="2032000" y="3365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3086100" y="3048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3302000" y="69850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0" name="Szabadkézi sokszög 9">
            <a:hlinkClick r:id="rId5" action="ppaction://hlinksldjump"/>
          </p:cNvPr>
          <p:cNvSpPr/>
          <p:nvPr/>
        </p:nvSpPr>
        <p:spPr>
          <a:xfrm>
            <a:off x="787400" y="5397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20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899" y="1765300"/>
            <a:ext cx="3568572" cy="520712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47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774700"/>
            <a:ext cx="698500" cy="863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1892300" y="1689100"/>
            <a:ext cx="35144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Sárga bögre, görbe bögre.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965700" y="3746500"/>
            <a:ext cx="2904926" cy="13849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Süss fel nap,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Fényes nap!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Kertek alatt a ludaim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Megfagynak! Süni, süni, sünike,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Sétálgat az erdőben.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Tüskés hátán falevél,</a:t>
            </a:r>
          </a:p>
          <a:p>
            <a:r>
              <a:rPr lang="it-IT" sz="1200" b="1" smtClean="0">
                <a:solidFill>
                  <a:srgbClr val="000000"/>
                </a:solidFill>
                <a:latin typeface="Times New Roman - 16"/>
              </a:rPr>
              <a:t>Megvédi ha jön a tél. 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889500" y="2044700"/>
            <a:ext cx="2203946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Sárga rózsa, vadvirág,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álljál gyorsan mezitláb. 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1549400" y="406400"/>
            <a:ext cx="6273801" cy="800101"/>
            <a:chOff x="1549400" y="406400"/>
            <a:chExt cx="6273801" cy="800101"/>
          </a:xfrm>
        </p:grpSpPr>
        <p:sp>
          <p:nvSpPr>
            <p:cNvPr id="7" name="Szabadkézi sokszög 6"/>
            <p:cNvSpPr/>
            <p:nvPr/>
          </p:nvSpPr>
          <p:spPr>
            <a:xfrm>
              <a:off x="1549400" y="4445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2603500" y="4064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3784600" y="69342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1" name="Szabadkézi sokszög 10">
            <a:hlinkClick r:id="rId5" action="ppaction://hlinksldjump"/>
          </p:cNvPr>
          <p:cNvSpPr/>
          <p:nvPr/>
        </p:nvSpPr>
        <p:spPr>
          <a:xfrm>
            <a:off x="698500" y="6032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803020" y="663320"/>
            <a:ext cx="8340219" cy="6264912"/>
          </a:xfrm>
          <a:custGeom>
            <a:avLst/>
            <a:gdLst/>
            <a:ahLst/>
            <a:cxnLst/>
            <a:rect l="0" t="0" r="0" b="0"/>
            <a:pathLst>
              <a:path w="8340219" h="6264912">
                <a:moveTo>
                  <a:pt x="0" y="0"/>
                </a:moveTo>
                <a:lnTo>
                  <a:pt x="8340218" y="0"/>
                </a:lnTo>
                <a:lnTo>
                  <a:pt x="8340218" y="6264911"/>
                </a:lnTo>
                <a:lnTo>
                  <a:pt x="0" y="6264911"/>
                </a:lnTo>
                <a:close/>
              </a:path>
            </a:pathLst>
          </a:custGeom>
          <a:solidFill>
            <a:schemeClr val="accent1">
              <a:alpha val="1000"/>
            </a:schemeClr>
          </a:solidFill>
          <a:ln w="38100" cap="flat" cmpd="sng" algn="ctr">
            <a:solidFill>
              <a:srgbClr val="AFEEE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 descr="clipboard(48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800" y="838200"/>
            <a:ext cx="990600" cy="863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5207000" y="4064000"/>
            <a:ext cx="2841625" cy="163121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Szitakötő, mit csinálsz?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Hogy egész nap meg nem állsz?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Kicsi szita, nagy szita,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Haragszik a Katica.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Szitakötő kislányok,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Rózsalisztet szitálok.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Kicsi szita, nagy szita,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Ne haragudj, Katica!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283200" y="1371600"/>
            <a:ext cx="2632571" cy="13849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Szedtem virágot,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Sárga tulipánt,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Fehér rezedát.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Valakinek odaadom,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De előbb még megszámolom.</a:t>
            </a:r>
          </a:p>
          <a:p>
            <a:r>
              <a:rPr lang="en-US" sz="1200" b="1" smtClean="0">
                <a:solidFill>
                  <a:srgbClr val="000000"/>
                </a:solidFill>
                <a:latin typeface="Times New Roman - 16"/>
              </a:rPr>
              <a:t>Ha neked jut a tizenhárom,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Te leszel a párom!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222500" y="1447800"/>
            <a:ext cx="1942405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Száz liba egy sorba,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Mennek a nagy tóra.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Elől megy a gúnár,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Jajj, de begyesen jár.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1739900" y="368300"/>
            <a:ext cx="6273801" cy="800101"/>
            <a:chOff x="1739900" y="368300"/>
            <a:chExt cx="6273801" cy="800101"/>
          </a:xfrm>
        </p:grpSpPr>
        <p:sp>
          <p:nvSpPr>
            <p:cNvPr id="7" name="Szabadkézi sokszög 6"/>
            <p:cNvSpPr/>
            <p:nvPr/>
          </p:nvSpPr>
          <p:spPr>
            <a:xfrm>
              <a:off x="1739900" y="4064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2794000" y="3683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3721100" y="69469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pic>
        <p:nvPicPr>
          <p:cNvPr id="11" name="Kép 10" descr="temp(12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952499"/>
            <a:ext cx="4234307" cy="628129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2" name="Szabadkézi sokszög 11">
            <a:hlinkClick r:id="rId5" action="ppaction://hlinksldjump"/>
          </p:cNvPr>
          <p:cNvSpPr/>
          <p:nvPr/>
        </p:nvSpPr>
        <p:spPr>
          <a:xfrm>
            <a:off x="800100" y="5270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803020" y="663320"/>
            <a:ext cx="8340219" cy="6264912"/>
          </a:xfrm>
          <a:custGeom>
            <a:avLst/>
            <a:gdLst/>
            <a:ahLst/>
            <a:cxnLst/>
            <a:rect l="0" t="0" r="0" b="0"/>
            <a:pathLst>
              <a:path w="8340219" h="6264912">
                <a:moveTo>
                  <a:pt x="0" y="0"/>
                </a:moveTo>
                <a:lnTo>
                  <a:pt x="8340218" y="0"/>
                </a:lnTo>
                <a:lnTo>
                  <a:pt x="8340218" y="6264911"/>
                </a:lnTo>
                <a:lnTo>
                  <a:pt x="0" y="6264911"/>
                </a:lnTo>
                <a:close/>
              </a:path>
            </a:pathLst>
          </a:custGeom>
          <a:solidFill>
            <a:schemeClr val="accent1">
              <a:alpha val="1000"/>
            </a:schemeClr>
          </a:solidFill>
          <a:ln w="38100" cap="flat" cmpd="sng" algn="ctr">
            <a:solidFill>
              <a:srgbClr val="AFEEE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 descr="temp(15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800" y="2374900"/>
            <a:ext cx="3969765" cy="450113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4" name="Kép 3" descr="clipboard(49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899" y="749299"/>
            <a:ext cx="571500" cy="977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Szövegdoboz 4"/>
          <p:cNvSpPr txBox="1"/>
          <p:nvPr/>
        </p:nvSpPr>
        <p:spPr>
          <a:xfrm>
            <a:off x="1778000" y="1562100"/>
            <a:ext cx="7193458" cy="101566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Tudja-e kend merre van </a:t>
            </a:r>
            <a:r>
              <a:rPr lang="nl-NL" sz="1200" b="1" smtClean="0">
                <a:solidFill>
                  <a:srgbClr val="000000"/>
                </a:solidFill>
                <a:latin typeface="Times New Roman - 16"/>
              </a:rPr>
              <a:t>fent, merre van lent, merre van kint, merre van bent?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Megmondom mind! </a:t>
            </a:r>
          </a:p>
          <a:p>
            <a:r>
              <a:rPr lang="nl-NL" sz="1200" b="1" smtClean="0">
                <a:solidFill>
                  <a:srgbClr val="000000"/>
                </a:solidFill>
                <a:latin typeface="Times New Roman - 16"/>
              </a:rPr>
              <a:t>Ha itt van kend :erre van fent, erre van lent, erre van kint, erre van bent.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Ha ott van kend :arra van  fent, amarra van lent, arra van kint, amarra van bent.</a:t>
            </a:r>
          </a:p>
          <a:p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537200" y="3860800"/>
            <a:ext cx="2872568" cy="101566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000" b="1" smtClean="0">
                <a:solidFill>
                  <a:srgbClr val="000000"/>
                </a:solidFill>
                <a:latin typeface="Times New Roman - 14"/>
              </a:rPr>
              <a:t>Füvek sűrűjében</a:t>
            </a:r>
          </a:p>
          <a:p>
            <a:r>
              <a:rPr lang="hu-HU" sz="1000" b="1" smtClean="0">
                <a:solidFill>
                  <a:srgbClr val="000000"/>
                </a:solidFill>
                <a:latin typeface="Times New Roman - 14"/>
              </a:rPr>
              <a:t>	Barna zenész csücsül,</a:t>
            </a:r>
          </a:p>
          <a:p>
            <a:r>
              <a:rPr lang="hu-HU" sz="1000" b="1" smtClean="0">
                <a:solidFill>
                  <a:srgbClr val="000000"/>
                </a:solidFill>
                <a:latin typeface="Times New Roman - 14"/>
              </a:rPr>
              <a:t>	A lábával hegedül.</a:t>
            </a:r>
          </a:p>
          <a:p>
            <a:r>
              <a:rPr lang="hu-HU" sz="1000" b="1" smtClean="0">
                <a:solidFill>
                  <a:srgbClr val="000000"/>
                </a:solidFill>
                <a:latin typeface="Times New Roman - 14"/>
              </a:rPr>
              <a:t>	</a:t>
            </a:r>
            <a:r>
              <a:rPr lang="pt-BR" sz="1000" b="1" smtClean="0">
                <a:solidFill>
                  <a:srgbClr val="000000"/>
                </a:solidFill>
                <a:latin typeface="Times New Roman - 14"/>
              </a:rPr>
              <a:t>Cirr, cirr, szól a nóta</a:t>
            </a:r>
          </a:p>
          <a:p>
            <a:r>
              <a:rPr lang="hu-HU" sz="1000" b="1" smtClean="0">
                <a:solidFill>
                  <a:srgbClr val="000000"/>
                </a:solidFill>
                <a:latin typeface="Times New Roman - 14"/>
              </a:rPr>
              <a:t>	Reggel óta.</a:t>
            </a:r>
          </a:p>
          <a:p>
            <a:r>
              <a:rPr lang="hu-HU" sz="1000" b="1" smtClean="0">
                <a:solidFill>
                  <a:srgbClr val="000000"/>
                </a:solidFill>
                <a:latin typeface="Times New Roman - 14"/>
              </a:rPr>
              <a:t>- Milyen állatra gondoltam? </a:t>
            </a:r>
            <a:r>
              <a:rPr lang="hu-HU" sz="1000" i="1" smtClean="0">
                <a:solidFill>
                  <a:srgbClr val="000000"/>
                </a:solidFill>
                <a:latin typeface="Times New Roman - 14"/>
              </a:rPr>
              <a:t>(tücsok)</a:t>
            </a:r>
            <a:endParaRPr lang="hu-HU" sz="1000" i="1">
              <a:solidFill>
                <a:srgbClr val="000000"/>
              </a:solidFill>
              <a:latin typeface="Times New Roman - 14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1879600" y="368300"/>
            <a:ext cx="6273801" cy="800101"/>
            <a:chOff x="1879600" y="368300"/>
            <a:chExt cx="6273801" cy="800101"/>
          </a:xfrm>
        </p:grpSpPr>
        <p:sp>
          <p:nvSpPr>
            <p:cNvPr id="7" name="Szabadkézi sokszög 6"/>
            <p:cNvSpPr/>
            <p:nvPr/>
          </p:nvSpPr>
          <p:spPr>
            <a:xfrm>
              <a:off x="1879600" y="4064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2933700" y="3683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3860800" y="69469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1" name="Szabadkézi sokszög 10">
            <a:hlinkClick r:id="rId5" action="ppaction://hlinksldjump"/>
          </p:cNvPr>
          <p:cNvSpPr/>
          <p:nvPr/>
        </p:nvSpPr>
        <p:spPr>
          <a:xfrm>
            <a:off x="723900" y="6413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642100" y="1981200"/>
            <a:ext cx="884415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Monotype Corsiva - 17"/>
              </a:rPr>
              <a:t>Vissza is!</a:t>
            </a:r>
            <a:endParaRPr lang="hu-HU" sz="1200" b="1">
              <a:solidFill>
                <a:srgbClr val="000000"/>
              </a:solidFill>
              <a:latin typeface="Monotype Corsiva - 17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261100" y="1676400"/>
            <a:ext cx="1523041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Monotype Corsiva - 17"/>
              </a:rPr>
              <a:t>Klikkej a betűkre!</a:t>
            </a:r>
            <a:endParaRPr lang="hu-HU" sz="1200" b="1">
              <a:solidFill>
                <a:srgbClr val="000000"/>
              </a:solidFill>
              <a:latin typeface="Monotype Corsiva - 17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1841500" y="254000"/>
            <a:ext cx="6273801" cy="800101"/>
            <a:chOff x="1841500" y="254000"/>
            <a:chExt cx="6273801" cy="800101"/>
          </a:xfrm>
        </p:grpSpPr>
        <p:sp>
          <p:nvSpPr>
            <p:cNvPr id="4" name="Szabadkézi sokszög 3"/>
            <p:cNvSpPr/>
            <p:nvPr/>
          </p:nvSpPr>
          <p:spPr>
            <a:xfrm>
              <a:off x="1841500" y="2921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2895600" y="2540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7" name="Szövegdoboz 6">
            <a:hlinkClick r:id="rId3"/>
          </p:cNvPr>
          <p:cNvSpPr txBox="1"/>
          <p:nvPr/>
        </p:nvSpPr>
        <p:spPr>
          <a:xfrm>
            <a:off x="1574800" y="1892300"/>
            <a:ext cx="2484809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500" smtClean="0">
                <a:solidFill>
                  <a:srgbClr val="000000"/>
                </a:solidFill>
                <a:latin typeface="Arial - 20"/>
              </a:rPr>
              <a:t>Versek és mondókák</a:t>
            </a:r>
            <a:endParaRPr lang="hu-HU" sz="1500">
              <a:solidFill>
                <a:srgbClr val="000000"/>
              </a:solidFill>
              <a:latin typeface="Arial - 20"/>
            </a:endParaRPr>
          </a:p>
        </p:txBody>
      </p:sp>
      <p:pic>
        <p:nvPicPr>
          <p:cNvPr id="8" name="Kép 7" descr="www_tvn_hu_66c2dd28e874a7b911ad65d141553cff[1].gif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2500" y="946150"/>
            <a:ext cx="2128773" cy="209397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9" name="Kép 8" descr="clipboard(4)(1)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901" y="2540000"/>
            <a:ext cx="8188959" cy="439674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0" name="Kép 9" descr="temp(39).pn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4400" y="2336801"/>
            <a:ext cx="751205" cy="36639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1" name="Kép 10" descr="temp(40).pn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27900" y="2324100"/>
            <a:ext cx="890396" cy="41770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2" name="Szövegdoboz 11">
            <a:hlinkClick r:id="rId8" action="ppaction://hlinkfile"/>
          </p:cNvPr>
          <p:cNvSpPr txBox="1"/>
          <p:nvPr/>
        </p:nvSpPr>
        <p:spPr>
          <a:xfrm>
            <a:off x="1638300" y="1270000"/>
            <a:ext cx="1002357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500" smtClean="0">
                <a:solidFill>
                  <a:srgbClr val="000000"/>
                </a:solidFill>
                <a:latin typeface="Arial - 20"/>
              </a:rPr>
              <a:t>Játékok</a:t>
            </a:r>
            <a:endParaRPr lang="hu-HU" sz="1500">
              <a:solidFill>
                <a:srgbClr val="000000"/>
              </a:solidFill>
              <a:latin typeface="Arial - 20"/>
            </a:endParaRPr>
          </a:p>
        </p:txBody>
      </p:sp>
      <p:sp>
        <p:nvSpPr>
          <p:cNvPr id="13" name="Szövegdoboz 12">
            <a:hlinkClick r:id="rId9" action="ppaction://hlinkfile"/>
          </p:cNvPr>
          <p:cNvSpPr txBox="1"/>
          <p:nvPr/>
        </p:nvSpPr>
        <p:spPr>
          <a:xfrm>
            <a:off x="3162300" y="1219200"/>
            <a:ext cx="139762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500" smtClean="0">
                <a:solidFill>
                  <a:srgbClr val="000000"/>
                </a:solidFill>
                <a:latin typeface="Arial - 20"/>
              </a:rPr>
              <a:t>Betűmesék</a:t>
            </a:r>
            <a:endParaRPr lang="hu-HU" sz="1500">
              <a:solidFill>
                <a:srgbClr val="000000"/>
              </a:solidFill>
              <a:latin typeface="Arial - 20"/>
            </a:endParaRPr>
          </a:p>
        </p:txBody>
      </p:sp>
      <p:sp>
        <p:nvSpPr>
          <p:cNvPr id="14" name="Szabadkézi sokszög 13">
            <a:hlinkClick r:id="rId10" action="ppaction://hlinksldjump"/>
          </p:cNvPr>
          <p:cNvSpPr/>
          <p:nvPr/>
        </p:nvSpPr>
        <p:spPr>
          <a:xfrm>
            <a:off x="889000" y="26670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abadkézi sokszög 14">
            <a:hlinkClick r:id="rId11" action="ppaction://hlinksldjump"/>
          </p:cNvPr>
          <p:cNvSpPr/>
          <p:nvPr/>
        </p:nvSpPr>
        <p:spPr>
          <a:xfrm>
            <a:off x="1600200" y="26670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abadkézi sokszög 15">
            <a:hlinkClick r:id="rId12" action="ppaction://hlinksldjump"/>
          </p:cNvPr>
          <p:cNvSpPr/>
          <p:nvPr/>
        </p:nvSpPr>
        <p:spPr>
          <a:xfrm>
            <a:off x="2438400" y="27051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abadkézi sokszög 16">
            <a:hlinkClick r:id="rId13" action="ppaction://hlinksldjump"/>
          </p:cNvPr>
          <p:cNvSpPr/>
          <p:nvPr/>
        </p:nvSpPr>
        <p:spPr>
          <a:xfrm>
            <a:off x="3238500" y="27178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abadkézi sokszög 17">
            <a:hlinkClick r:id="rId14" action="ppaction://hlinksldjump"/>
          </p:cNvPr>
          <p:cNvSpPr/>
          <p:nvPr/>
        </p:nvSpPr>
        <p:spPr>
          <a:xfrm>
            <a:off x="3962400" y="27178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abadkézi sokszög 18">
            <a:hlinkClick r:id="rId15" action="ppaction://hlinksldjump"/>
          </p:cNvPr>
          <p:cNvSpPr/>
          <p:nvPr/>
        </p:nvSpPr>
        <p:spPr>
          <a:xfrm>
            <a:off x="8026400" y="26924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abadkézi sokszög 19">
            <a:hlinkClick r:id="rId16" action="ppaction://hlinksldjump"/>
          </p:cNvPr>
          <p:cNvSpPr/>
          <p:nvPr/>
        </p:nvSpPr>
        <p:spPr>
          <a:xfrm>
            <a:off x="4991100" y="27051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abadkézi sokszög 20">
            <a:hlinkClick r:id="rId16" action="ppaction://hlinksldjump"/>
          </p:cNvPr>
          <p:cNvSpPr/>
          <p:nvPr/>
        </p:nvSpPr>
        <p:spPr>
          <a:xfrm>
            <a:off x="5829300" y="27051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abadkézi sokszög 21">
            <a:hlinkClick r:id="rId16" action="ppaction://hlinksldjump"/>
          </p:cNvPr>
          <p:cNvSpPr/>
          <p:nvPr/>
        </p:nvSpPr>
        <p:spPr>
          <a:xfrm>
            <a:off x="7010400" y="27051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abadkézi sokszög 22">
            <a:hlinkClick r:id="rId15" action="ppaction://hlinksldjump"/>
          </p:cNvPr>
          <p:cNvSpPr/>
          <p:nvPr/>
        </p:nvSpPr>
        <p:spPr>
          <a:xfrm>
            <a:off x="8610600" y="26797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abadkézi sokszög 23">
            <a:hlinkClick r:id="rId17" action="ppaction://hlinksldjump"/>
          </p:cNvPr>
          <p:cNvSpPr/>
          <p:nvPr/>
        </p:nvSpPr>
        <p:spPr>
          <a:xfrm>
            <a:off x="787400" y="37846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abadkézi sokszög 24">
            <a:hlinkClick r:id="rId18" action="ppaction://hlinksldjump"/>
          </p:cNvPr>
          <p:cNvSpPr/>
          <p:nvPr/>
        </p:nvSpPr>
        <p:spPr>
          <a:xfrm>
            <a:off x="1498600" y="37973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Szabadkézi sokszög 25">
            <a:hlinkClick r:id="rId19" action="ppaction://hlinksldjump"/>
          </p:cNvPr>
          <p:cNvSpPr/>
          <p:nvPr/>
        </p:nvSpPr>
        <p:spPr>
          <a:xfrm>
            <a:off x="2273300" y="38354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Szabadkézi sokszög 26">
            <a:hlinkClick r:id="rId20" action="ppaction://hlinksldjump"/>
          </p:cNvPr>
          <p:cNvSpPr/>
          <p:nvPr/>
        </p:nvSpPr>
        <p:spPr>
          <a:xfrm>
            <a:off x="3124200" y="37973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abadkézi sokszög 27">
            <a:hlinkClick r:id="rId21" action="ppaction://hlinksldjump"/>
          </p:cNvPr>
          <p:cNvSpPr/>
          <p:nvPr/>
        </p:nvSpPr>
        <p:spPr>
          <a:xfrm>
            <a:off x="3949700" y="37973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abadkézi sokszög 28">
            <a:hlinkClick r:id="rId21" action="ppaction://hlinksldjump"/>
          </p:cNvPr>
          <p:cNvSpPr/>
          <p:nvPr/>
        </p:nvSpPr>
        <p:spPr>
          <a:xfrm>
            <a:off x="4597400" y="37973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abadkézi sokszög 29">
            <a:hlinkClick r:id="rId22" action="ppaction://hlinksldjump"/>
          </p:cNvPr>
          <p:cNvSpPr/>
          <p:nvPr/>
        </p:nvSpPr>
        <p:spPr>
          <a:xfrm>
            <a:off x="5283200" y="37973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abadkézi sokszög 30">
            <a:hlinkClick r:id="rId23" action="ppaction://hlinksldjump"/>
          </p:cNvPr>
          <p:cNvSpPr/>
          <p:nvPr/>
        </p:nvSpPr>
        <p:spPr>
          <a:xfrm>
            <a:off x="5981700" y="37719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Szabadkézi sokszög 31">
            <a:hlinkClick r:id="rId24" action="ppaction://hlinksldjump"/>
          </p:cNvPr>
          <p:cNvSpPr/>
          <p:nvPr/>
        </p:nvSpPr>
        <p:spPr>
          <a:xfrm>
            <a:off x="6680200" y="37719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Szabadkézi sokszög 32">
            <a:hlinkClick r:id="rId24" action="ppaction://hlinksldjump"/>
          </p:cNvPr>
          <p:cNvSpPr/>
          <p:nvPr/>
        </p:nvSpPr>
        <p:spPr>
          <a:xfrm>
            <a:off x="7404100" y="37338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abadkézi sokszög 33">
            <a:hlinkClick r:id="rId25" action="ppaction://hlinksldjump"/>
          </p:cNvPr>
          <p:cNvSpPr/>
          <p:nvPr/>
        </p:nvSpPr>
        <p:spPr>
          <a:xfrm>
            <a:off x="8356600" y="37338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abadkézi sokszög 34">
            <a:hlinkClick r:id="rId26" action="ppaction://hlinksldjump"/>
          </p:cNvPr>
          <p:cNvSpPr/>
          <p:nvPr/>
        </p:nvSpPr>
        <p:spPr>
          <a:xfrm>
            <a:off x="812800" y="48006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Szabadkézi sokszög 35">
            <a:hlinkClick r:id="rId27" action="ppaction://hlinksldjump"/>
          </p:cNvPr>
          <p:cNvSpPr/>
          <p:nvPr/>
        </p:nvSpPr>
        <p:spPr>
          <a:xfrm>
            <a:off x="1790700" y="48006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Szabadkézi sokszög 36">
            <a:hlinkClick r:id="rId28" action="ppaction://hlinksldjump"/>
          </p:cNvPr>
          <p:cNvSpPr/>
          <p:nvPr/>
        </p:nvSpPr>
        <p:spPr>
          <a:xfrm>
            <a:off x="2628900" y="48006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Szabadkézi sokszög 37">
            <a:hlinkClick r:id="rId28" action="ppaction://hlinksldjump"/>
          </p:cNvPr>
          <p:cNvSpPr/>
          <p:nvPr/>
        </p:nvSpPr>
        <p:spPr>
          <a:xfrm>
            <a:off x="3365500" y="48387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Szabadkézi sokszög 38">
            <a:hlinkClick r:id="rId29" action="ppaction://hlinksldjump"/>
          </p:cNvPr>
          <p:cNvSpPr/>
          <p:nvPr/>
        </p:nvSpPr>
        <p:spPr>
          <a:xfrm>
            <a:off x="3975100" y="48260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Szabadkézi sokszög 39">
            <a:hlinkClick r:id="rId29" action="ppaction://hlinksldjump"/>
          </p:cNvPr>
          <p:cNvSpPr/>
          <p:nvPr/>
        </p:nvSpPr>
        <p:spPr>
          <a:xfrm>
            <a:off x="4648200" y="48387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Szabadkézi sokszög 40">
            <a:hlinkClick r:id="rId30" action="ppaction://hlinksldjump"/>
          </p:cNvPr>
          <p:cNvSpPr/>
          <p:nvPr/>
        </p:nvSpPr>
        <p:spPr>
          <a:xfrm>
            <a:off x="5461000" y="48895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Szabadkézi sokszög 41">
            <a:hlinkClick r:id="rId31" action="ppaction://hlinksldjump"/>
          </p:cNvPr>
          <p:cNvSpPr/>
          <p:nvPr/>
        </p:nvSpPr>
        <p:spPr>
          <a:xfrm>
            <a:off x="6134100" y="49022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Szabadkézi sokszög 42">
            <a:hlinkClick r:id="rId32" action="ppaction://hlinksldjump"/>
          </p:cNvPr>
          <p:cNvSpPr/>
          <p:nvPr/>
        </p:nvSpPr>
        <p:spPr>
          <a:xfrm>
            <a:off x="901700" y="58801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Szabadkézi sokszög 43">
            <a:hlinkClick r:id="rId33" action="ppaction://hlinksldjump"/>
          </p:cNvPr>
          <p:cNvSpPr/>
          <p:nvPr/>
        </p:nvSpPr>
        <p:spPr>
          <a:xfrm>
            <a:off x="1701800" y="58801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Szabadkézi sokszög 44">
            <a:hlinkClick r:id="rId33" action="ppaction://hlinksldjump"/>
          </p:cNvPr>
          <p:cNvSpPr/>
          <p:nvPr/>
        </p:nvSpPr>
        <p:spPr>
          <a:xfrm>
            <a:off x="2438400" y="58547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Szabadkézi sokszög 45">
            <a:hlinkClick r:id="rId34" action="ppaction://hlinksldjump"/>
          </p:cNvPr>
          <p:cNvSpPr/>
          <p:nvPr/>
        </p:nvSpPr>
        <p:spPr>
          <a:xfrm>
            <a:off x="3187700" y="58166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Szabadkézi sokszög 46">
            <a:hlinkClick r:id="rId34" action="ppaction://hlinksldjump"/>
          </p:cNvPr>
          <p:cNvSpPr/>
          <p:nvPr/>
        </p:nvSpPr>
        <p:spPr>
          <a:xfrm>
            <a:off x="3886200" y="58166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Szabadkézi sokszög 47">
            <a:hlinkClick r:id="rId35" action="ppaction://hlinksldjump"/>
          </p:cNvPr>
          <p:cNvSpPr/>
          <p:nvPr/>
        </p:nvSpPr>
        <p:spPr>
          <a:xfrm>
            <a:off x="4660900" y="58547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Szabadkézi sokszög 48">
            <a:hlinkClick r:id="rId35" action="ppaction://hlinksldjump"/>
          </p:cNvPr>
          <p:cNvSpPr/>
          <p:nvPr/>
        </p:nvSpPr>
        <p:spPr>
          <a:xfrm>
            <a:off x="5384800" y="58674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Szabadkézi sokszög 49">
            <a:hlinkClick r:id="rId36" action="ppaction://hlinksldjump"/>
          </p:cNvPr>
          <p:cNvSpPr/>
          <p:nvPr/>
        </p:nvSpPr>
        <p:spPr>
          <a:xfrm>
            <a:off x="6261100" y="58547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Szabadkézi sokszög 50">
            <a:hlinkClick r:id="rId36" action="ppaction://hlinksldjump"/>
          </p:cNvPr>
          <p:cNvSpPr/>
          <p:nvPr/>
        </p:nvSpPr>
        <p:spPr>
          <a:xfrm>
            <a:off x="6972300" y="58420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Szabadkézi sokszög 51">
            <a:hlinkClick r:id="rId37" action="ppaction://hlinksldjump"/>
          </p:cNvPr>
          <p:cNvSpPr/>
          <p:nvPr/>
        </p:nvSpPr>
        <p:spPr>
          <a:xfrm>
            <a:off x="7683500" y="58166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Szabadkézi sokszög 52">
            <a:hlinkClick r:id="rId38" action="ppaction://hlinksldjump"/>
          </p:cNvPr>
          <p:cNvSpPr/>
          <p:nvPr/>
        </p:nvSpPr>
        <p:spPr>
          <a:xfrm>
            <a:off x="8394700" y="58166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Szabadkézi sokszög 53">
            <a:hlinkClick r:id="rId39" action="ppaction://hlinksldjump"/>
          </p:cNvPr>
          <p:cNvSpPr/>
          <p:nvPr/>
        </p:nvSpPr>
        <p:spPr>
          <a:xfrm>
            <a:off x="6934200" y="48514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Szabadkézi sokszög 54">
            <a:hlinkClick r:id="rId40" action="ppaction://hlinksldjump"/>
          </p:cNvPr>
          <p:cNvSpPr/>
          <p:nvPr/>
        </p:nvSpPr>
        <p:spPr>
          <a:xfrm>
            <a:off x="7721600" y="48514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Szabadkézi sokszög 55">
            <a:hlinkClick r:id="rId41" action="ppaction://hlinksldjump"/>
          </p:cNvPr>
          <p:cNvSpPr/>
          <p:nvPr/>
        </p:nvSpPr>
        <p:spPr>
          <a:xfrm>
            <a:off x="8445500" y="4813300"/>
            <a:ext cx="596901" cy="520701"/>
          </a:xfrm>
          <a:custGeom>
            <a:avLst/>
            <a:gdLst/>
            <a:ahLst/>
            <a:cxnLst/>
            <a:rect l="0" t="0" r="0" b="0"/>
            <a:pathLst>
              <a:path w="596901" h="520701">
                <a:moveTo>
                  <a:pt x="0" y="0"/>
                </a:moveTo>
                <a:lnTo>
                  <a:pt x="596900" y="0"/>
                </a:lnTo>
                <a:lnTo>
                  <a:pt x="596900" y="520700"/>
                </a:lnTo>
                <a:lnTo>
                  <a:pt x="0" y="520700"/>
                </a:lnTo>
                <a:close/>
              </a:path>
            </a:pathLst>
          </a:custGeom>
          <a:solidFill>
            <a:srgbClr val="00008B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Szövegdoboz 56"/>
          <p:cNvSpPr txBox="1"/>
          <p:nvPr/>
        </p:nvSpPr>
        <p:spPr>
          <a:xfrm>
            <a:off x="3759200" y="71374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803020" y="663320"/>
            <a:ext cx="8340219" cy="6264912"/>
          </a:xfrm>
          <a:custGeom>
            <a:avLst/>
            <a:gdLst/>
            <a:ahLst/>
            <a:cxnLst/>
            <a:rect l="0" t="0" r="0" b="0"/>
            <a:pathLst>
              <a:path w="8340219" h="6264912">
                <a:moveTo>
                  <a:pt x="0" y="0"/>
                </a:moveTo>
                <a:lnTo>
                  <a:pt x="8340218" y="0"/>
                </a:lnTo>
                <a:lnTo>
                  <a:pt x="8340218" y="6264911"/>
                </a:lnTo>
                <a:lnTo>
                  <a:pt x="0" y="6264911"/>
                </a:lnTo>
                <a:close/>
              </a:path>
            </a:pathLst>
          </a:custGeom>
          <a:solidFill>
            <a:schemeClr val="accent1">
              <a:alpha val="1000"/>
            </a:schemeClr>
          </a:solidFill>
          <a:ln w="38100" cap="flat" cmpd="sng" algn="ctr">
            <a:solidFill>
              <a:srgbClr val="AFEEE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 descr="clipboard(50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499" y="723900"/>
            <a:ext cx="749300" cy="1016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grpSp>
        <p:nvGrpSpPr>
          <p:cNvPr id="6" name="Csoportba foglalás 5"/>
          <p:cNvGrpSpPr/>
          <p:nvPr/>
        </p:nvGrpSpPr>
        <p:grpSpPr>
          <a:xfrm>
            <a:off x="1879600" y="393700"/>
            <a:ext cx="6273801" cy="793751"/>
            <a:chOff x="1879600" y="393700"/>
            <a:chExt cx="6273801" cy="793751"/>
          </a:xfrm>
        </p:grpSpPr>
        <p:sp>
          <p:nvSpPr>
            <p:cNvPr id="4" name="Szabadkézi sokszög 3"/>
            <p:cNvSpPr/>
            <p:nvPr/>
          </p:nvSpPr>
          <p:spPr>
            <a:xfrm>
              <a:off x="1879600" y="4254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2933700" y="3937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3568700" y="69850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00100" y="1638300"/>
            <a:ext cx="3818135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Erre kakas, erre tyúk, erre van a gyalogút,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Taréja, haréja,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ugorj a fazékba, zsupsz!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pic>
        <p:nvPicPr>
          <p:cNvPr id="9" name="Kép 8" descr="temp(16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2800" y="3873500"/>
            <a:ext cx="2503932" cy="303326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0" name="Szabadkézi sokszög 9">
            <a:hlinkClick r:id="rId5" action="ppaction://hlinksldjump"/>
          </p:cNvPr>
          <p:cNvSpPr/>
          <p:nvPr/>
        </p:nvSpPr>
        <p:spPr>
          <a:xfrm>
            <a:off x="711200" y="6667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3632200" y="2057400"/>
            <a:ext cx="1823789" cy="263149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Volt egy török, Mehemed,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sose látott tehenet.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Nem is tudta Mehemed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milyenek a tehenek.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Egyszer aztán Mehemed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lát egy csomó tehenet.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Csudálkozik Mehemed,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“Ilyenek a tehenek?”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Én vagyok a Mehemed,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Mi vagyunk a tehenek.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Számlálgatja Mehemed,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Hány félék a tehenek.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Meg is számol Mehemed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három féle tehenet: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fehéret, feketét, tarkát,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Meg ne fogd a tehén farkát!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Nem tudta ezt Mehemed,</a:t>
            </a:r>
          </a:p>
          <a:p>
            <a:r>
              <a:rPr lang="hu-HU" sz="900" smtClean="0">
                <a:solidFill>
                  <a:srgbClr val="000000"/>
                </a:solidFill>
                <a:latin typeface="Times New Roman - 12"/>
              </a:rPr>
              <a:t>S felrúgták a tehenek!</a:t>
            </a:r>
            <a:endParaRPr lang="hu-HU" sz="900">
              <a:solidFill>
                <a:srgbClr val="000000"/>
              </a:solidFill>
              <a:latin typeface="Times New Roman - 12"/>
            </a:endParaRPr>
          </a:p>
        </p:txBody>
      </p:sp>
      <p:pic>
        <p:nvPicPr>
          <p:cNvPr id="12" name="Kép 11" descr="temp(43).pn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7700" y="2222499"/>
            <a:ext cx="3320415" cy="452818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1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3200" y="1765300"/>
            <a:ext cx="4252976" cy="518312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51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" y="660400"/>
            <a:ext cx="1612900" cy="1003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1257300" y="2692400"/>
            <a:ext cx="2401689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200" b="1" smtClean="0">
                <a:solidFill>
                  <a:srgbClr val="000000"/>
                </a:solidFill>
                <a:latin typeface="Times New Roman - 16"/>
              </a:rPr>
              <a:t>Uccu lábam, járd ki most,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Nem parancsol senki most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2400300" y="406400"/>
            <a:ext cx="6273801" cy="793751"/>
            <a:chOff x="2400300" y="406400"/>
            <a:chExt cx="6273801" cy="793751"/>
          </a:xfrm>
        </p:grpSpPr>
        <p:sp>
          <p:nvSpPr>
            <p:cNvPr id="5" name="Szabadkézi sokszög 4"/>
            <p:cNvSpPr/>
            <p:nvPr/>
          </p:nvSpPr>
          <p:spPr>
            <a:xfrm>
              <a:off x="2400300" y="4381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3454400" y="4064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3581400" y="70104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9" name="Szabadkézi sokszög 8">
            <a:hlinkClick r:id="rId5" action="ppaction://hlinksldjump"/>
          </p:cNvPr>
          <p:cNvSpPr/>
          <p:nvPr/>
        </p:nvSpPr>
        <p:spPr>
          <a:xfrm>
            <a:off x="939800" y="6667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1206500" y="3797300"/>
            <a:ext cx="2546163" cy="129266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300" b="1" smtClean="0">
                <a:solidFill>
                  <a:srgbClr val="000000"/>
                </a:solidFill>
                <a:latin typeface="Times New Roman - 18"/>
              </a:rPr>
              <a:t>Kukuriku, kikeriki,</a:t>
            </a:r>
          </a:p>
          <a:p>
            <a:r>
              <a:rPr lang="nl-NL" sz="1300" b="1" smtClean="0">
                <a:solidFill>
                  <a:srgbClr val="000000"/>
                </a:solidFill>
                <a:latin typeface="Times New Roman - 18"/>
              </a:rPr>
              <a:t>Te, kis szőke, te gyere ki!</a:t>
            </a:r>
          </a:p>
          <a:p>
            <a:endParaRPr lang="hu-HU" sz="1300" b="1" smtClean="0">
              <a:solidFill>
                <a:srgbClr val="000000"/>
              </a:solidFill>
              <a:latin typeface="Times New Roman - 18"/>
            </a:endParaRPr>
          </a:p>
          <a:p>
            <a:r>
              <a:rPr lang="hu-HU" sz="1300" b="1" smtClean="0">
                <a:solidFill>
                  <a:srgbClr val="000000"/>
                </a:solidFill>
                <a:latin typeface="Times New Roman - 18"/>
              </a:rPr>
              <a:t>Gurigával gurigáztam,</a:t>
            </a:r>
          </a:p>
          <a:p>
            <a:r>
              <a:rPr lang="hu-HU" sz="1300" b="1" smtClean="0">
                <a:solidFill>
                  <a:srgbClr val="000000"/>
                </a:solidFill>
                <a:latin typeface="Times New Roman - 18"/>
              </a:rPr>
              <a:t>kerek réten bőrig áztam.</a:t>
            </a:r>
          </a:p>
          <a:p>
            <a:endParaRPr lang="hu-HU" sz="1300" b="1">
              <a:solidFill>
                <a:srgbClr val="000000"/>
              </a:solidFill>
              <a:latin typeface="Times New Roman - 1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13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599" y="2197100"/>
            <a:ext cx="3701034" cy="459206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52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099" y="673100"/>
            <a:ext cx="1739900" cy="990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grpSp>
        <p:nvGrpSpPr>
          <p:cNvPr id="6" name="Csoportba foglalás 5"/>
          <p:cNvGrpSpPr/>
          <p:nvPr/>
        </p:nvGrpSpPr>
        <p:grpSpPr>
          <a:xfrm>
            <a:off x="2413000" y="355600"/>
            <a:ext cx="6273801" cy="793751"/>
            <a:chOff x="2413000" y="355600"/>
            <a:chExt cx="6273801" cy="793751"/>
          </a:xfrm>
        </p:grpSpPr>
        <p:sp>
          <p:nvSpPr>
            <p:cNvPr id="4" name="Szabadkézi sokszög 3"/>
            <p:cNvSpPr/>
            <p:nvPr/>
          </p:nvSpPr>
          <p:spPr>
            <a:xfrm>
              <a:off x="2413000" y="3873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3467100" y="3556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3390900" y="69850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8" name="Szabadkézi sokszög 7">
            <a:hlinkClick r:id="rId5" action="ppaction://hlinksldjump"/>
          </p:cNvPr>
          <p:cNvSpPr/>
          <p:nvPr/>
        </p:nvSpPr>
        <p:spPr>
          <a:xfrm>
            <a:off x="990600" y="387350"/>
            <a:ext cx="1091693" cy="1137159"/>
          </a:xfrm>
          <a:custGeom>
            <a:avLst/>
            <a:gdLst/>
            <a:ahLst/>
            <a:cxnLst/>
            <a:rect l="0" t="0" r="0" b="0"/>
            <a:pathLst>
              <a:path w="1091693" h="1137159">
                <a:moveTo>
                  <a:pt x="0" y="0"/>
                </a:moveTo>
                <a:lnTo>
                  <a:pt x="1091692" y="0"/>
                </a:lnTo>
                <a:lnTo>
                  <a:pt x="1091692" y="1137158"/>
                </a:lnTo>
                <a:lnTo>
                  <a:pt x="0" y="1137158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333500" y="2032000"/>
            <a:ext cx="2079823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Ürge van a gödörbe,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nincsen aki kiöntse,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megállj, ürge kiöntlek,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piros szalagra kötlek.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244600" y="3505200"/>
            <a:ext cx="3398639" cy="200054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u-HU" smtClean="0"/>
          </a:p>
          <a:p>
            <a:r>
              <a:rPr lang="nb-NO" smtClean="0"/>
              <a:t>K</a:t>
            </a:r>
            <a:r>
              <a:rPr lang="nb-NO" sz="1200" b="1" smtClean="0">
                <a:solidFill>
                  <a:srgbClr val="000000"/>
                </a:solidFill>
                <a:latin typeface="Times New Roman - 16"/>
              </a:rPr>
              <a:t>inn voltam a rengeteg erdőn,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Medvét láttam kúszni a lejtőn,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Tíz körömmel másztam a fára,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Megszökött a medve vacsorája.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Lompos medve brummogva ballag: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“Mászni könnyű ilyen fiatalnak!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Mennyi szégyen ér most vénkoromba,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Kulloghatok éhesen odumba.”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NBKImageTemp(2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8000" y="2882900"/>
            <a:ext cx="3544189" cy="393611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53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299" y="825499"/>
            <a:ext cx="1943100" cy="965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863600" y="5194300"/>
            <a:ext cx="3433167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Valamennyit ugrik életében a szarka,</a:t>
            </a:r>
          </a:p>
          <a:p>
            <a:r>
              <a:rPr lang="sv-SE" sz="1200" b="1" smtClean="0">
                <a:solidFill>
                  <a:srgbClr val="000000"/>
                </a:solidFill>
                <a:latin typeface="Times New Roman - 16"/>
              </a:rPr>
              <a:t>Valahányat billent annak tarka farka,</a:t>
            </a:r>
          </a:p>
          <a:p>
            <a:r>
              <a:rPr lang="fi-FI" sz="1200" b="1" smtClean="0">
                <a:solidFill>
                  <a:srgbClr val="000000"/>
                </a:solidFill>
                <a:latin typeface="Times New Roman - 16"/>
              </a:rPr>
              <a:t>Valahány szarkának farka tolla tarka,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Oly sokáig tartson a szerencse marka!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279900" y="2082800"/>
            <a:ext cx="2589708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Volt egyszer egy dinnyeföld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Dinnyeföldön dinnye nőtt</a:t>
            </a:r>
          </a:p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Egy sem piros , egy sem zöld</a:t>
            </a:r>
          </a:p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Csupa sárga volt a föld!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63600" y="2095500"/>
            <a:ext cx="2778521" cy="163121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Volt egy dongó, meg egy légy,</a:t>
            </a:r>
          </a:p>
          <a:p>
            <a:r>
              <a:rPr lang="nl-NL" sz="1200" b="1" smtClean="0">
                <a:solidFill>
                  <a:srgbClr val="000000"/>
                </a:solidFill>
                <a:latin typeface="Times New Roman - 16"/>
              </a:rPr>
              <a:t>Tovább is van, mondjam még?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Igen!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Volt egy dongó, meg egy légy,</a:t>
            </a:r>
          </a:p>
          <a:p>
            <a:r>
              <a:rPr lang="nl-NL" sz="1200" b="1" smtClean="0">
                <a:solidFill>
                  <a:srgbClr val="000000"/>
                </a:solidFill>
                <a:latin typeface="Times New Roman - 16"/>
              </a:rPr>
              <a:t>Tovább is van, mondjam még?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Igen!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Ha neked ez nem elég,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Öleld meg a kemencét!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2692400" y="419100"/>
            <a:ext cx="6273801" cy="793751"/>
            <a:chOff x="2692400" y="419100"/>
            <a:chExt cx="6273801" cy="793751"/>
          </a:xfrm>
        </p:grpSpPr>
        <p:sp>
          <p:nvSpPr>
            <p:cNvPr id="7" name="Szabadkézi sokszög 6"/>
            <p:cNvSpPr/>
            <p:nvPr/>
          </p:nvSpPr>
          <p:spPr>
            <a:xfrm>
              <a:off x="2692400" y="4508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3746500" y="4191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3225800" y="69723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1" name="Szabadkézi sokszög 10">
            <a:hlinkClick r:id="rId5" action="ppaction://hlinksldjump"/>
          </p:cNvPr>
          <p:cNvSpPr/>
          <p:nvPr/>
        </p:nvSpPr>
        <p:spPr>
          <a:xfrm>
            <a:off x="1079500" y="6286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54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200" y="634999"/>
            <a:ext cx="1600200" cy="1117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grpSp>
        <p:nvGrpSpPr>
          <p:cNvPr id="5" name="Csoportba foglalás 4"/>
          <p:cNvGrpSpPr/>
          <p:nvPr/>
        </p:nvGrpSpPr>
        <p:grpSpPr>
          <a:xfrm>
            <a:off x="2374900" y="406400"/>
            <a:ext cx="6273801" cy="793751"/>
            <a:chOff x="2374900" y="406400"/>
            <a:chExt cx="6273801" cy="793751"/>
          </a:xfrm>
        </p:grpSpPr>
        <p:sp>
          <p:nvSpPr>
            <p:cNvPr id="3" name="Szabadkézi sokszög 2"/>
            <p:cNvSpPr/>
            <p:nvPr/>
          </p:nvSpPr>
          <p:spPr>
            <a:xfrm>
              <a:off x="2374900" y="4381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3429000" y="4064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3238500" y="69850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pic>
        <p:nvPicPr>
          <p:cNvPr id="7" name="Kép 6" descr="temp(14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2654300"/>
            <a:ext cx="3254883" cy="420001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8" name="Szabadkézi sokszög 7">
            <a:hlinkClick r:id="rId5" action="ppaction://hlinksldjump"/>
          </p:cNvPr>
          <p:cNvSpPr/>
          <p:nvPr/>
        </p:nvSpPr>
        <p:spPr>
          <a:xfrm>
            <a:off x="914400" y="5651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016000" y="1828800"/>
            <a:ext cx="2097682" cy="267765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Apacuka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Fundaluka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fundakávé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kamanduka,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abcug fundaluk,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fundakávé kamanduk!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Ekete-pekete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Cukota-pé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Ábel-bábel-dominé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Csiszi-á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Csiszi-bé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csiszi-csuszi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kompodé</a:t>
            </a:r>
          </a:p>
          <a:p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619500" y="1816100"/>
            <a:ext cx="2030908" cy="181588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Éni, péni, jupi, téni,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Efer, gefer, gumi néni.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Ipsziló, ipsziló,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Te vagy a fogó.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Antanténusz,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szórakaténusz,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szóraka-tiki-taka.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alá-balá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bim-bam-bum.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55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900" y="749299"/>
            <a:ext cx="711200" cy="965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grpSp>
        <p:nvGrpSpPr>
          <p:cNvPr id="5" name="Csoportba foglalás 4"/>
          <p:cNvGrpSpPr/>
          <p:nvPr/>
        </p:nvGrpSpPr>
        <p:grpSpPr>
          <a:xfrm>
            <a:off x="1625600" y="355600"/>
            <a:ext cx="6273801" cy="793751"/>
            <a:chOff x="1625600" y="355600"/>
            <a:chExt cx="6273801" cy="793751"/>
          </a:xfrm>
        </p:grpSpPr>
        <p:sp>
          <p:nvSpPr>
            <p:cNvPr id="3" name="Szabadkézi sokszög 2"/>
            <p:cNvSpPr/>
            <p:nvPr/>
          </p:nvSpPr>
          <p:spPr>
            <a:xfrm>
              <a:off x="1625600" y="3873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2679700" y="3556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3111500" y="69596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pic>
        <p:nvPicPr>
          <p:cNvPr id="7" name="Kép 6" descr="temp(23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3999" y="2451100"/>
            <a:ext cx="3457320" cy="456907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8" name="Szövegdoboz 7"/>
          <p:cNvSpPr txBox="1"/>
          <p:nvPr/>
        </p:nvSpPr>
        <p:spPr>
          <a:xfrm>
            <a:off x="5156200" y="1663700"/>
            <a:ext cx="1966416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Ziki-zaka-zakatol,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ez a vonat valahol.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Én vagyok a vasutas,</a:t>
            </a:r>
          </a:p>
          <a:p>
            <a:r>
              <a:rPr lang="nb-NO" sz="1200" b="1" smtClean="0">
                <a:solidFill>
                  <a:srgbClr val="000000"/>
                </a:solidFill>
                <a:latin typeface="Times New Roman - 16"/>
              </a:rPr>
              <a:t>te meg legyél az utas!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50900" y="1409700"/>
            <a:ext cx="2012553" cy="36009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u-HU" smtClean="0"/>
          </a:p>
          <a:p>
            <a:r>
              <a:rPr lang="hu-HU" smtClean="0"/>
              <a:t>Z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aka-Zaka-Zakariás!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Zakatolás! bakfütty!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Zaka-Zaka-Zakariás!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Zakatolás! bakfütty!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Legelőn a nyomán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bika fut, tehenek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kormos, bojtos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fekete- serege!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Zaka-Zaka-Zakariás!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Zakatolás! bakfütty!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Zaka-Zaka-Zakariás!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Zakatolás! bakfütty!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48000" y="1384300"/>
            <a:ext cx="2012553" cy="34163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u-HU" smtClean="0"/>
          </a:p>
          <a:p>
            <a:r>
              <a:rPr lang="hu-HU" smtClean="0"/>
              <a:t>D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 hiszen a nyomán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mozdony, pöttöm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csattog a vagonok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kereke: serege!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Zaka-Zaka-Zakariás!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Zakatolás! bakfütty!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Zaka-Zaka-Zakariás!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Zakatolás! bakfütty!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r>
              <a:rPr lang="es-ES" sz="1200" b="1" smtClean="0">
                <a:solidFill>
                  <a:srgbClr val="000000"/>
                </a:solidFill>
                <a:latin typeface="Times New Roman - 16"/>
              </a:rPr>
              <a:t>De hisz egy a nyomán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asszony, gyerekek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suhogó csipegő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 haja, csapata!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11" name="Szabadkézi sokszög 10">
            <a:hlinkClick r:id="rId5" action="ppaction://hlinksldjump"/>
          </p:cNvPr>
          <p:cNvSpPr/>
          <p:nvPr/>
        </p:nvSpPr>
        <p:spPr>
          <a:xfrm>
            <a:off x="723900" y="4254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6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482599"/>
            <a:ext cx="2298700" cy="2044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temp(5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3700" y="2260600"/>
            <a:ext cx="4838700" cy="4622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4" name="Kép 3" descr="clipboard(56)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5499" y="1143000"/>
            <a:ext cx="800100" cy="939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Szövegdoboz 4"/>
          <p:cNvSpPr txBox="1"/>
          <p:nvPr/>
        </p:nvSpPr>
        <p:spPr>
          <a:xfrm>
            <a:off x="1130300" y="2997200"/>
            <a:ext cx="2063452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Hátamon a zsákom,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Zsákomban a mákom,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Mákomban a rákom,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Kirágta a zsákom,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Kihullott a mákom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Elveszett a rákom,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Aki szánja károm,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Szedje fel a mákom.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1460500" y="393700"/>
            <a:ext cx="6273801" cy="793751"/>
            <a:chOff x="1460500" y="393700"/>
            <a:chExt cx="6273801" cy="793751"/>
          </a:xfrm>
        </p:grpSpPr>
        <p:sp>
          <p:nvSpPr>
            <p:cNvPr id="6" name="Szabadkézi sokszög 5"/>
            <p:cNvSpPr/>
            <p:nvPr/>
          </p:nvSpPr>
          <p:spPr>
            <a:xfrm>
              <a:off x="1460500" y="4254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2514600" y="3937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9" name="Szabadkézi sokszög 8">
            <a:hlinkClick r:id="rId6" action="ppaction://hlinksldjump"/>
          </p:cNvPr>
          <p:cNvSpPr/>
          <p:nvPr/>
        </p:nvSpPr>
        <p:spPr>
          <a:xfrm>
            <a:off x="698500" y="8953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505200" y="71374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65200" y="1066800"/>
            <a:ext cx="2841922" cy="34163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Móra Ferenc: Zengő abc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Aranyalma ághegyen.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Bari bég a zöld gyepen.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Cirmos cica egerész.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Csengő csikó heverész.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Dongó darázs döngicsél.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Esik eső, fúj a szél.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Füsti fecske ficsereg.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Gerle, galamb kesereg.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Gyom között gyors gyík szalad.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Harmatos hajnal hasad.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Itt van már a zivatar!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Jó az anya, jót akar.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Kivirít a kikelet.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Leveles lesz a liget.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Lyukas fazék fekete.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388100" y="800100"/>
            <a:ext cx="2447032" cy="34778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u-HU" smtClean="0"/>
          </a:p>
          <a:p>
            <a:r>
              <a:rPr lang="hu-HU" smtClean="0"/>
              <a:t>M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ese, mese, meskete…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Nádat a szél legyezi.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Nyúl a fülét hegyezi.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Orgonafán méhike.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Összerezzen őzike.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Patakparton pipitér.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Róka szava kicsit ér.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Susog a sok sasmadár.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Szilvafára szarka száll.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Tücsök tarlón hegedül.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Tyúk az árkon átrepül.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Uccu, csípd meg, hóha, hó!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Ürgét fogott a Sajó.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Vércse vijjog délelőtt.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Zörgetik a vasfedőt.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Zsindelyezik a tetőt.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pic>
        <p:nvPicPr>
          <p:cNvPr id="4" name="Kép 3" descr="temp(46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1562100"/>
            <a:ext cx="3635375" cy="535622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grpSp>
        <p:nvGrpSpPr>
          <p:cNvPr id="7" name="Csoportba foglalás 6"/>
          <p:cNvGrpSpPr/>
          <p:nvPr/>
        </p:nvGrpSpPr>
        <p:grpSpPr>
          <a:xfrm>
            <a:off x="1562100" y="139700"/>
            <a:ext cx="6273801" cy="793751"/>
            <a:chOff x="1562100" y="139700"/>
            <a:chExt cx="6273801" cy="793751"/>
          </a:xfrm>
        </p:grpSpPr>
        <p:sp>
          <p:nvSpPr>
            <p:cNvPr id="5" name="Szabadkézi sokszög 4"/>
            <p:cNvSpPr/>
            <p:nvPr/>
          </p:nvSpPr>
          <p:spPr>
            <a:xfrm>
              <a:off x="1562100" y="1714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616200" y="1397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2997200" y="70104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.png">
            <a:hlinkClick r:id="rId3"/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08300" y="1651000"/>
            <a:ext cx="3343783" cy="483501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Szabadkézi sokszög 2"/>
          <p:cNvSpPr/>
          <p:nvPr/>
        </p:nvSpPr>
        <p:spPr>
          <a:xfrm>
            <a:off x="1651000" y="266700"/>
            <a:ext cx="6273801" cy="762001"/>
          </a:xfrm>
          <a:custGeom>
            <a:avLst/>
            <a:gdLst/>
            <a:ahLst/>
            <a:cxnLst/>
            <a:rect l="0" t="0" r="0" b="0"/>
            <a:pathLst>
              <a:path w="6273801" h="762001">
                <a:moveTo>
                  <a:pt x="0" y="0"/>
                </a:moveTo>
                <a:lnTo>
                  <a:pt x="6273800" y="0"/>
                </a:lnTo>
                <a:lnTo>
                  <a:pt x="6273800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AFEEEE"/>
          </a:solidFill>
          <a:ln w="38100" cap="flat" cmpd="sng" algn="ctr">
            <a:solidFill>
              <a:srgbClr val="AFEEE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441700" y="228600"/>
            <a:ext cx="1983440" cy="73866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4200" smtClean="0">
                <a:solidFill>
                  <a:srgbClr val="000000"/>
                </a:solidFill>
                <a:latin typeface="Monotype Corsiva - 56"/>
              </a:rPr>
              <a:t>Forrás:</a:t>
            </a:r>
            <a:endParaRPr lang="hu-HU" sz="4200">
              <a:solidFill>
                <a:srgbClr val="000000"/>
              </a:solidFill>
              <a:latin typeface="Monotype Corsiva - 5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175000" y="69977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pic>
        <p:nvPicPr>
          <p:cNvPr id="6" name="Kép 5" descr="temp(38)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34150" y="3117851"/>
            <a:ext cx="1975104" cy="340969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-25400" y="88900"/>
            <a:ext cx="10160000" cy="7079487"/>
            <a:chOff x="-25400" y="88900"/>
            <a:chExt cx="10160000" cy="7079487"/>
          </a:xfrm>
        </p:grpSpPr>
        <p:pic>
          <p:nvPicPr>
            <p:cNvPr id="2" name="Kép 1" descr="clipboard(2).png">
              <a:hlinkClick r:id="rId2"/>
            </p:cNvPr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5400" y="571499"/>
              <a:ext cx="10160000" cy="6596888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sp>
          <p:nvSpPr>
            <p:cNvPr id="3" name="Szövegdoboz 2">
              <a:hlinkClick r:id="rId2"/>
            </p:cNvPr>
            <p:cNvSpPr txBox="1"/>
            <p:nvPr/>
          </p:nvSpPr>
          <p:spPr>
            <a:xfrm>
              <a:off x="3048000" y="88900"/>
              <a:ext cx="2746244" cy="1415772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300" b="1" smtClean="0">
                  <a:solidFill>
                    <a:srgbClr val="00008B"/>
                  </a:solidFill>
                  <a:latin typeface="matekos - 58"/>
                </a:rPr>
                <a:t>Készítette:</a:t>
              </a:r>
              <a:endParaRPr lang="hu-HU" sz="4300" b="1">
                <a:solidFill>
                  <a:srgbClr val="00008B"/>
                </a:solidFill>
                <a:latin typeface="matekos - 58"/>
              </a:endParaRPr>
            </a:p>
          </p:txBody>
        </p:sp>
        <p:pic>
          <p:nvPicPr>
            <p:cNvPr id="4" name="Kép 3" descr="0.6.png">
              <a:hlinkClick r:id="rId2"/>
            </p:cNvPr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9500" y="3340101"/>
              <a:ext cx="843026" cy="833373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</p:grpSp>
      <p:sp>
        <p:nvSpPr>
          <p:cNvPr id="6" name="Szabadkézi sokszög 5"/>
          <p:cNvSpPr/>
          <p:nvPr/>
        </p:nvSpPr>
        <p:spPr>
          <a:xfrm>
            <a:off x="114300" y="114300"/>
            <a:ext cx="9817101" cy="7302501"/>
          </a:xfrm>
          <a:custGeom>
            <a:avLst/>
            <a:gdLst/>
            <a:ahLst/>
            <a:cxnLst/>
            <a:rect l="0" t="0" r="0" b="0"/>
            <a:pathLst>
              <a:path w="9817101" h="7302501">
                <a:moveTo>
                  <a:pt x="0" y="0"/>
                </a:moveTo>
                <a:lnTo>
                  <a:pt x="9817100" y="0"/>
                </a:lnTo>
                <a:lnTo>
                  <a:pt x="9817100" y="7302500"/>
                </a:lnTo>
                <a:lnTo>
                  <a:pt x="0" y="7302500"/>
                </a:lnTo>
                <a:close/>
              </a:path>
            </a:pathLst>
          </a:custGeom>
          <a:solidFill>
            <a:schemeClr val="accent1">
              <a:alpha val="1000"/>
            </a:schemeClr>
          </a:solidFill>
          <a:ln w="127000" cap="flat" cmpd="sng" algn="ctr">
            <a:solidFill>
              <a:srgbClr val="A52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abadkézi sokszög 6"/>
          <p:cNvSpPr/>
          <p:nvPr/>
        </p:nvSpPr>
        <p:spPr>
          <a:xfrm>
            <a:off x="279400" y="292100"/>
            <a:ext cx="9432926" cy="6975476"/>
          </a:xfrm>
          <a:custGeom>
            <a:avLst/>
            <a:gdLst/>
            <a:ahLst/>
            <a:cxnLst/>
            <a:rect l="0" t="0" r="0" b="0"/>
            <a:pathLst>
              <a:path w="9432926" h="6975476">
                <a:moveTo>
                  <a:pt x="0" y="0"/>
                </a:moveTo>
                <a:lnTo>
                  <a:pt x="9432925" y="0"/>
                </a:lnTo>
                <a:lnTo>
                  <a:pt x="9432925" y="6975475"/>
                </a:lnTo>
                <a:lnTo>
                  <a:pt x="0" y="6975475"/>
                </a:lnTo>
                <a:close/>
              </a:path>
            </a:pathLst>
          </a:custGeom>
          <a:solidFill>
            <a:schemeClr val="accent1">
              <a:alpha val="1000"/>
            </a:schemeClr>
          </a:solidFill>
          <a:ln w="38100" cap="flat" cmpd="sng" algn="ctr">
            <a:solidFill>
              <a:srgbClr val="FF68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34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2600" y="1409699"/>
            <a:ext cx="4791709" cy="544449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1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500" y="622299"/>
            <a:ext cx="815339" cy="96266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1257300" y="4025900"/>
            <a:ext cx="2214959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Aki fázik, vacogjon,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fújja körmét, topogjon,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földig érő kucsmába,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burkolózzék bundába,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bújjon be a dunyhába,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üljön rá a kályhára -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mindjárt megmelegszik.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(</a:t>
            </a:r>
            <a:r>
              <a:rPr lang="hu-HU" sz="900" b="1" smtClean="0">
                <a:solidFill>
                  <a:srgbClr val="000000"/>
                </a:solidFill>
                <a:latin typeface="Times New Roman - 12"/>
              </a:rPr>
              <a:t>Kányádi Sándor)</a:t>
            </a:r>
            <a:endParaRPr lang="hu-HU" sz="900" b="1">
              <a:solidFill>
                <a:srgbClr val="000000"/>
              </a:solidFill>
              <a:latin typeface="Times New Roman - 12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295400" y="1943100"/>
            <a:ext cx="2604988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Antanténusz, szórakaténusz,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Szóraka tiki-taka,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Alabala bambuszka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Vigyen el a krampuszka!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343400" y="1866900"/>
            <a:ext cx="2430264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 kis tücsök ciripel,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hátán semmit sem cipel.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Balra dűl, meg jobbra dűl,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talán bizony hegedül.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abadkézi sokszög 6"/>
          <p:cNvSpPr/>
          <p:nvPr/>
        </p:nvSpPr>
        <p:spPr>
          <a:xfrm>
            <a:off x="1651000" y="660400"/>
            <a:ext cx="6273801" cy="762001"/>
          </a:xfrm>
          <a:custGeom>
            <a:avLst/>
            <a:gdLst/>
            <a:ahLst/>
            <a:cxnLst/>
            <a:rect l="0" t="0" r="0" b="0"/>
            <a:pathLst>
              <a:path w="6273801" h="762001">
                <a:moveTo>
                  <a:pt x="0" y="0"/>
                </a:moveTo>
                <a:lnTo>
                  <a:pt x="6273800" y="0"/>
                </a:lnTo>
                <a:lnTo>
                  <a:pt x="6273800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AFEEEE"/>
          </a:solidFill>
          <a:ln w="38100" cap="flat" cmpd="sng" algn="ctr">
            <a:solidFill>
              <a:srgbClr val="AFEEE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2705100" y="622300"/>
            <a:ext cx="2891096" cy="73866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4200" smtClean="0">
                <a:solidFill>
                  <a:srgbClr val="000000"/>
                </a:solidFill>
                <a:latin typeface="Monotype Corsiva - 56"/>
              </a:rPr>
              <a:t>Mondókák</a:t>
            </a:r>
            <a:endParaRPr lang="hu-HU" sz="4200">
              <a:solidFill>
                <a:srgbClr val="000000"/>
              </a:solidFill>
              <a:latin typeface="Monotype Corsiva - 56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454400" y="69342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0" name="Szabadkézi sokszög 9">
            <a:hlinkClick r:id="rId5" action="ppaction://hlinksldjump"/>
          </p:cNvPr>
          <p:cNvSpPr/>
          <p:nvPr/>
        </p:nvSpPr>
        <p:spPr>
          <a:xfrm>
            <a:off x="749300" y="64770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70000" y="635000"/>
            <a:ext cx="889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mtClean="0"/>
              <a:t>Mellékletek</a:t>
            </a:r>
            <a:endParaRPr lang="hu-HU"/>
          </a:p>
        </p:txBody>
      </p:sp>
      <p:cxnSp>
        <p:nvCxnSpPr>
          <p:cNvPr id="3" name="Egyenes összekötő 2"/>
          <p:cNvCxnSpPr/>
          <p:nvPr/>
        </p:nvCxnSpPr>
        <p:spPr>
          <a:xfrm>
            <a:off x="1270000" y="1270000"/>
            <a:ext cx="7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1270000" y="1587500"/>
            <a:ext cx="889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mtClean="0"/>
              <a:t>Betűmesék.doc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270000" y="2222500"/>
            <a:ext cx="889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mtClean="0"/>
              <a:t>Játékok gyűjteménye.docx</a:t>
            </a:r>
            <a:endParaRPr lang="hu-H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37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4900" y="3022600"/>
            <a:ext cx="4162425" cy="383857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3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9000" y="711200"/>
            <a:ext cx="787400" cy="774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1219200" y="2489200"/>
            <a:ext cx="1616769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Áspis, kerekes,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Úti füves, leveles,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Bíbola, bíbola,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Pacs, pacs, pacs.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77900" y="1765300"/>
            <a:ext cx="65151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Ádám bátyám pávát látván, száját tátván pávává vált.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257300" y="4851400"/>
            <a:ext cx="2069207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Áll a baba, áll a baba,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Édesanya tanítgatja.</a:t>
            </a:r>
          </a:p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Áll a baba, áll a baba,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Édesapa tanítgatja.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327400" y="2425700"/>
            <a:ext cx="1972270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Án-tom, ti-ti-om,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Bokros liliom.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Akár erre, akár arra,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Seje-huja hopp!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854200" y="368300"/>
            <a:ext cx="6273801" cy="800101"/>
            <a:chOff x="1854200" y="368300"/>
            <a:chExt cx="6273801" cy="800101"/>
          </a:xfrm>
        </p:grpSpPr>
        <p:sp>
          <p:nvSpPr>
            <p:cNvPr id="8" name="Szabadkézi sokszög 7"/>
            <p:cNvSpPr/>
            <p:nvPr/>
          </p:nvSpPr>
          <p:spPr>
            <a:xfrm>
              <a:off x="1854200" y="4064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908300" y="3683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1" name="Szövegdoboz 10"/>
          <p:cNvSpPr txBox="1"/>
          <p:nvPr/>
        </p:nvSpPr>
        <p:spPr>
          <a:xfrm>
            <a:off x="3606800" y="69596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2" name="Szabadkézi sokszög 11">
            <a:hlinkClick r:id="rId5" action="ppaction://hlinksldjump"/>
          </p:cNvPr>
          <p:cNvSpPr/>
          <p:nvPr/>
        </p:nvSpPr>
        <p:spPr>
          <a:xfrm>
            <a:off x="850900" y="6540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21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6299" y="749300"/>
            <a:ext cx="723900" cy="711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Szövegdoboz 2"/>
          <p:cNvSpPr txBox="1"/>
          <p:nvPr/>
        </p:nvSpPr>
        <p:spPr>
          <a:xfrm>
            <a:off x="4203700" y="1346200"/>
            <a:ext cx="2958603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Bodri kutya sétál,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Füle-farka szétáll.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          Itatója kicsi tál,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          Etetője mély tál.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         Kőkerítés szélinél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        Tarka macska üldögél.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                Észreveszi a kutyát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                Megmássza a szilvafát.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63600" y="1092200"/>
            <a:ext cx="4191000" cy="378565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u-HU" smtClean="0"/>
          </a:p>
          <a:p>
            <a:r>
              <a:rPr lang="hu-HU" smtClean="0"/>
              <a:t>B</a:t>
            </a:r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ékakirály papucsának elveszett a párja,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Nézi erre, nézi arra, seholse találja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Kereste a gyereke,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Ebihalak serege,</a:t>
            </a:r>
          </a:p>
          <a:p>
            <a:r>
              <a:rPr lang="nb-NO" sz="1200" b="1" smtClean="0">
                <a:solidFill>
                  <a:srgbClr val="000000"/>
                </a:solidFill>
                <a:latin typeface="Times New Roman - 16"/>
              </a:rPr>
              <a:t>Egy se lelte, úgy elnyelte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Fekete tó feneke!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Szalajtották a kis gyíkot, nézze meg az árkot,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Keresték a náderdőben szitakötő lányok.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Kereste a gyereke,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Ebihalak serege,</a:t>
            </a:r>
          </a:p>
          <a:p>
            <a:r>
              <a:rPr lang="nb-NO" sz="1200" b="1" smtClean="0">
                <a:solidFill>
                  <a:srgbClr val="000000"/>
                </a:solidFill>
                <a:latin typeface="Times New Roman - 16"/>
              </a:rPr>
              <a:t>Egy se lelte, úgy elnyelte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Fekete tó feneke</a:t>
            </a:r>
          </a:p>
          <a:p>
            <a:r>
              <a:rPr lang="pt-BR" sz="1200" b="1" smtClean="0">
                <a:solidFill>
                  <a:srgbClr val="000000"/>
                </a:solidFill>
                <a:latin typeface="Times New Roman - 16"/>
              </a:rPr>
              <a:t>Nem találták a papucsot sehol a világon,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Ezért ugrál békakirály ma is mezítlábon!</a:t>
            </a:r>
          </a:p>
          <a:p>
            <a:r>
              <a:rPr lang="nb-NO" sz="1200" b="1" smtClean="0">
                <a:solidFill>
                  <a:srgbClr val="000000"/>
                </a:solidFill>
                <a:latin typeface="Times New Roman - 16"/>
              </a:rPr>
              <a:t>Kereste a gyereke, ebihalak serege,egy se lelte, úgy elnyeltefekete tó feneke!Brekeke…</a:t>
            </a:r>
          </a:p>
          <a:p>
            <a:endParaRPr lang="hu-HU" sz="1200" b="1" smtClean="0">
              <a:solidFill>
                <a:srgbClr val="000000"/>
              </a:solidFill>
              <a:latin typeface="Times New Roman - 16"/>
            </a:endParaRP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	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727200" y="495300"/>
            <a:ext cx="6273801" cy="800101"/>
            <a:chOff x="1727200" y="495300"/>
            <a:chExt cx="6273801" cy="800101"/>
          </a:xfrm>
        </p:grpSpPr>
        <p:sp>
          <p:nvSpPr>
            <p:cNvPr id="5" name="Szabadkézi sokszög 4"/>
            <p:cNvSpPr/>
            <p:nvPr/>
          </p:nvSpPr>
          <p:spPr>
            <a:xfrm>
              <a:off x="1727200" y="53340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781300" y="4953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3581400" y="69723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pic>
        <p:nvPicPr>
          <p:cNvPr id="9" name="Kép 8" descr="temp(3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384799" y="4178300"/>
            <a:ext cx="3775836" cy="272656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0" name="Kép 9" descr="temp(2)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489699" y="228600"/>
            <a:ext cx="3783076" cy="311302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1" name="Szabadkézi sokszög 10">
            <a:hlinkClick r:id="rId6" action="ppaction://hlinksldjump"/>
          </p:cNvPr>
          <p:cNvSpPr/>
          <p:nvPr/>
        </p:nvSpPr>
        <p:spPr>
          <a:xfrm>
            <a:off x="800100" y="4762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lipboard(22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6299" y="736600"/>
            <a:ext cx="660400" cy="673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Szövegdoboz 2"/>
          <p:cNvSpPr txBox="1"/>
          <p:nvPr/>
        </p:nvSpPr>
        <p:spPr>
          <a:xfrm>
            <a:off x="3517900" y="3200400"/>
            <a:ext cx="2765425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Cirmos cica dorombol,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Hallgatja egy komondor.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Azt gondolja magába',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hogy szebb az ő nótája.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Rá is kezdi, vau-vau,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Fut a cica, nyau-nyau.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108700" y="1485900"/>
            <a:ext cx="2441674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Cini-cini muzsika,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Táncol a kis Zsuzsika.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Jobbra dűl, meg balra dűl,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Tücsök koma hegedül.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181100" y="1536700"/>
            <a:ext cx="2468959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Ciróka-maróka,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Nem láttál egy kismalacot?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Itt a nyoma, itt a nyoma,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Itt a csiklandója!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051300" y="5778500"/>
            <a:ext cx="217031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Cini-cini kisegér,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Minden lyukba belefér!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1841500" y="393700"/>
            <a:ext cx="6273801" cy="793751"/>
            <a:chOff x="1841500" y="393700"/>
            <a:chExt cx="6273801" cy="793751"/>
          </a:xfrm>
        </p:grpSpPr>
        <p:sp>
          <p:nvSpPr>
            <p:cNvPr id="7" name="Szabadkézi sokszög 6"/>
            <p:cNvSpPr/>
            <p:nvPr/>
          </p:nvSpPr>
          <p:spPr>
            <a:xfrm>
              <a:off x="1841500" y="4254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2895600" y="3937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pic>
        <p:nvPicPr>
          <p:cNvPr id="10" name="Kép 9" descr="temp(41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5754" y="3327400"/>
            <a:ext cx="2644267" cy="352767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1" name="Kép 10" descr="temp(17)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7200" y="3441701"/>
            <a:ext cx="2264536" cy="329806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2" name="Szövegdoboz 11"/>
          <p:cNvSpPr txBox="1"/>
          <p:nvPr/>
        </p:nvSpPr>
        <p:spPr>
          <a:xfrm>
            <a:off x="3517900" y="69723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3" name="Szabadkézi sokszög 12">
            <a:hlinkClick r:id="rId6" action="ppaction://hlinksldjump"/>
          </p:cNvPr>
          <p:cNvSpPr/>
          <p:nvPr/>
        </p:nvSpPr>
        <p:spPr>
          <a:xfrm>
            <a:off x="825500" y="4889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930400" y="355600"/>
            <a:ext cx="6273801" cy="762001"/>
          </a:xfrm>
          <a:custGeom>
            <a:avLst/>
            <a:gdLst/>
            <a:ahLst/>
            <a:cxnLst/>
            <a:rect l="0" t="0" r="0" b="0"/>
            <a:pathLst>
              <a:path w="6273801" h="762001">
                <a:moveTo>
                  <a:pt x="0" y="0"/>
                </a:moveTo>
                <a:lnTo>
                  <a:pt x="6273800" y="0"/>
                </a:lnTo>
                <a:lnTo>
                  <a:pt x="6273800" y="762000"/>
                </a:lnTo>
                <a:lnTo>
                  <a:pt x="0" y="762000"/>
                </a:lnTo>
                <a:close/>
              </a:path>
            </a:pathLst>
          </a:custGeom>
          <a:solidFill>
            <a:srgbClr val="AFEEEE"/>
          </a:solidFill>
          <a:ln w="38100" cap="flat" cmpd="sng" algn="ctr">
            <a:solidFill>
              <a:srgbClr val="AFEEE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3390900" y="152400"/>
            <a:ext cx="2893908" cy="73866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4200" b="1" smtClean="0">
                <a:solidFill>
                  <a:srgbClr val="000000"/>
                </a:solidFill>
                <a:latin typeface="Monotype Corsiva - 56"/>
              </a:rPr>
              <a:t>Mondókák</a:t>
            </a:r>
            <a:endParaRPr lang="hu-HU" sz="4200" b="1">
              <a:solidFill>
                <a:srgbClr val="000000"/>
              </a:solidFill>
              <a:latin typeface="Monotype Corsiva - 56"/>
            </a:endParaRPr>
          </a:p>
        </p:txBody>
      </p:sp>
      <p:pic>
        <p:nvPicPr>
          <p:cNvPr id="4" name="Kép 3" descr="clipboard(23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699" y="469899"/>
            <a:ext cx="749300" cy="723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Szövegdoboz 4"/>
          <p:cNvSpPr txBox="1"/>
          <p:nvPr/>
        </p:nvSpPr>
        <p:spPr>
          <a:xfrm>
            <a:off x="990600" y="4940300"/>
            <a:ext cx="2979253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Nyújtogatja szarvacskáját,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Hátán hordja házikóját!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Milyen állatra gondoltam?</a:t>
            </a:r>
            <a:r>
              <a:rPr lang="hu-HU" sz="1000" b="1" smtClean="0">
                <a:solidFill>
                  <a:srgbClr val="000000"/>
                </a:solidFill>
                <a:latin typeface="Times New Roman - 14"/>
              </a:rPr>
              <a:t> </a:t>
            </a:r>
            <a:r>
              <a:rPr lang="hu-HU" sz="1000" b="1" i="1" smtClean="0">
                <a:solidFill>
                  <a:srgbClr val="000000"/>
                </a:solidFill>
                <a:latin typeface="Times New Roman - 14"/>
              </a:rPr>
              <a:t>(</a:t>
            </a:r>
            <a:r>
              <a:rPr lang="hu-HU" sz="1000" i="1" smtClean="0">
                <a:solidFill>
                  <a:srgbClr val="000000"/>
                </a:solidFill>
                <a:latin typeface="Times New Roman - 14"/>
              </a:rPr>
              <a:t>csiga)</a:t>
            </a:r>
            <a:endParaRPr lang="hu-HU" sz="1000" i="1">
              <a:solidFill>
                <a:srgbClr val="000000"/>
              </a:solidFill>
              <a:latin typeface="Times New Roman - 14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670300" y="1358900"/>
            <a:ext cx="2390179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Csacsi húzza kicsi kocsit,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Kicsi kocsi nyekereg.</a:t>
            </a:r>
          </a:p>
          <a:p>
            <a:r>
              <a:rPr lang="pl-PL" sz="1200" b="1" smtClean="0">
                <a:solidFill>
                  <a:srgbClr val="000000"/>
                </a:solidFill>
                <a:latin typeface="Times New Roman - 16"/>
              </a:rPr>
              <a:t>Hej, te gazda, lusta gazda,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Zsírozd meg a szekeret!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65200" y="1397000"/>
            <a:ext cx="1827907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Csigabiga, gyere ki,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Ég a házad ideki.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Kapsz tejet, vajat,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Holnapra is marad.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977900" y="3009900"/>
            <a:ext cx="2667595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Cserebogár, mikor lesz nyár?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Pünkösd táján, vasárnap.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Mikor a fák virágoznak,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Vénasszonyok tollászkodnak.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467100" y="72390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pic>
        <p:nvPicPr>
          <p:cNvPr id="10" name="Kép 9" descr="temp(27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0900" y="1689099"/>
            <a:ext cx="4449317" cy="517728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1" name="Szabadkézi sokszög 10">
            <a:hlinkClick r:id="rId5" action="ppaction://hlinksldjump"/>
          </p:cNvPr>
          <p:cNvSpPr/>
          <p:nvPr/>
        </p:nvSpPr>
        <p:spPr>
          <a:xfrm>
            <a:off x="533400" y="3873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emp(10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5100" y="1841500"/>
            <a:ext cx="4518786" cy="506971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Kép 2" descr="clipboard(24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300" y="520700"/>
            <a:ext cx="533400" cy="774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Szövegdoboz 3"/>
          <p:cNvSpPr txBox="1"/>
          <p:nvPr/>
        </p:nvSpPr>
        <p:spPr>
          <a:xfrm>
            <a:off x="1016000" y="1752600"/>
            <a:ext cx="2452885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Dirmeg-dörmög a medve,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Nincsen neki jókedve.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Alhatnék, mert hideg van,</a:t>
            </a:r>
          </a:p>
          <a:p>
            <a:r>
              <a:rPr lang="es-ES" sz="1200" b="1" smtClean="0">
                <a:solidFill>
                  <a:srgbClr val="000000"/>
                </a:solidFill>
                <a:latin typeface="Times New Roman - 16"/>
              </a:rPr>
              <a:t>Jó lesz benn a barlangban!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90600" y="3441700"/>
            <a:ext cx="2836167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Domb tetején ágas-bogas diófa,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Rászállott a kerek erdő rigója.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Azt dalolja, azt fütyüli a rigó,</a:t>
            </a:r>
          </a:p>
          <a:p>
            <a:r>
              <a:rPr lang="es-ES" sz="1200" b="1" smtClean="0">
                <a:solidFill>
                  <a:srgbClr val="000000"/>
                </a:solidFill>
                <a:latin typeface="Times New Roman - 16"/>
              </a:rPr>
              <a:t>Ó, tilió, későn érik a dió.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914400" y="5295900"/>
            <a:ext cx="2012553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Dundi dongó lépeget,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Ide-oda nézeget.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Ide lép, oda lép,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Times New Roman - 16"/>
              </a:rPr>
              <a:t>Virágporon mézen él.</a:t>
            </a:r>
            <a:endParaRPr lang="hu-HU" sz="1200" b="1">
              <a:solidFill>
                <a:srgbClr val="000000"/>
              </a:solidFill>
              <a:latin typeface="Times New Roman - 16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489700" y="1270000"/>
            <a:ext cx="2837259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000000"/>
                </a:solidFill>
                <a:latin typeface="Arial - 16"/>
              </a:rPr>
              <a:t>Dini, Dani lovagolna,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Arial - 16"/>
              </a:rPr>
              <a:t>Igen ám, ha lova volna. </a:t>
            </a:r>
          </a:p>
          <a:p>
            <a:r>
              <a:rPr lang="es-ES" sz="1200" b="1" smtClean="0">
                <a:solidFill>
                  <a:srgbClr val="000000"/>
                </a:solidFill>
                <a:latin typeface="Arial - 16"/>
              </a:rPr>
              <a:t>De ha ló nincs, van pajtása, </a:t>
            </a:r>
          </a:p>
          <a:p>
            <a:r>
              <a:rPr lang="hu-HU" sz="1200" b="1" smtClean="0">
                <a:solidFill>
                  <a:srgbClr val="000000"/>
                </a:solidFill>
                <a:latin typeface="Arial - 16"/>
              </a:rPr>
              <a:t>Kapja magát, felül rája!</a:t>
            </a:r>
            <a:endParaRPr lang="hu-HU" sz="1200" b="1">
              <a:solidFill>
                <a:srgbClr val="000000"/>
              </a:solidFill>
              <a:latin typeface="Arial - 16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892300" y="381000"/>
            <a:ext cx="6273801" cy="793751"/>
            <a:chOff x="1892300" y="381000"/>
            <a:chExt cx="6273801" cy="793751"/>
          </a:xfrm>
        </p:grpSpPr>
        <p:sp>
          <p:nvSpPr>
            <p:cNvPr id="8" name="Szabadkézi sokszög 7"/>
            <p:cNvSpPr/>
            <p:nvPr/>
          </p:nvSpPr>
          <p:spPr>
            <a:xfrm>
              <a:off x="1892300" y="412750"/>
              <a:ext cx="6273801" cy="762001"/>
            </a:xfrm>
            <a:custGeom>
              <a:avLst/>
              <a:gdLst/>
              <a:ahLst/>
              <a:cxnLst/>
              <a:rect l="0" t="0" r="0" b="0"/>
              <a:pathLst>
                <a:path w="6273801" h="762001">
                  <a:moveTo>
                    <a:pt x="0" y="0"/>
                  </a:moveTo>
                  <a:lnTo>
                    <a:pt x="6273800" y="0"/>
                  </a:lnTo>
                  <a:lnTo>
                    <a:pt x="6273800" y="76200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AFEEEE"/>
            </a:solidFill>
            <a:ln w="38100" cap="flat" cmpd="sng" algn="ctr">
              <a:solidFill>
                <a:srgbClr val="AFEEE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946400" y="381000"/>
              <a:ext cx="2891096" cy="738664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r>
                <a:rPr lang="hu-HU" sz="4200" smtClean="0">
                  <a:solidFill>
                    <a:srgbClr val="000000"/>
                  </a:solidFill>
                  <a:latin typeface="Monotype Corsiva - 56"/>
                </a:rPr>
                <a:t>Mondókák</a:t>
              </a:r>
              <a:endParaRPr lang="hu-HU" sz="4200">
                <a:solidFill>
                  <a:srgbClr val="000000"/>
                </a:solidFill>
                <a:latin typeface="Monotype Corsiva - 56"/>
              </a:endParaRPr>
            </a:p>
          </p:txBody>
        </p:sp>
      </p:grpSp>
      <p:sp>
        <p:nvSpPr>
          <p:cNvPr id="11" name="Szövegdoboz 10"/>
          <p:cNvSpPr txBox="1"/>
          <p:nvPr/>
        </p:nvSpPr>
        <p:spPr>
          <a:xfrm>
            <a:off x="3606800" y="6972300"/>
            <a:ext cx="2755827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1200" b="1" smtClean="0">
                <a:solidFill>
                  <a:srgbClr val="388E8E"/>
                </a:solidFill>
                <a:latin typeface="Monotype Corsiva - 17"/>
              </a:rPr>
              <a:t>Készítette: Molnárné Tóth Ibolya</a:t>
            </a:r>
            <a:endParaRPr lang="hu-HU" sz="1200" b="1">
              <a:solidFill>
                <a:srgbClr val="388E8E"/>
              </a:solidFill>
              <a:latin typeface="Monotype Corsiva - 17"/>
            </a:endParaRPr>
          </a:p>
        </p:txBody>
      </p:sp>
      <p:sp>
        <p:nvSpPr>
          <p:cNvPr id="12" name="Szabadkézi sokszög 11">
            <a:hlinkClick r:id="rId5" action="ppaction://hlinksldjump"/>
          </p:cNvPr>
          <p:cNvSpPr/>
          <p:nvPr/>
        </p:nvSpPr>
        <p:spPr>
          <a:xfrm>
            <a:off x="457200" y="4254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 descr="clipboard(26).pn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06500" y="495299"/>
            <a:ext cx="1231900" cy="825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4" name="Szabadkézi sokszög 13">
            <a:hlinkClick r:id="rId5" action="ppaction://hlinksldjump"/>
          </p:cNvPr>
          <p:cNvSpPr/>
          <p:nvPr/>
        </p:nvSpPr>
        <p:spPr>
          <a:xfrm>
            <a:off x="1473200" y="501650"/>
            <a:ext cx="876301" cy="914401"/>
          </a:xfrm>
          <a:custGeom>
            <a:avLst/>
            <a:gdLst/>
            <a:ahLst/>
            <a:cxnLst/>
            <a:rect l="0" t="0" r="0" b="0"/>
            <a:pathLst>
              <a:path w="876301" h="914401">
                <a:moveTo>
                  <a:pt x="0" y="0"/>
                </a:moveTo>
                <a:lnTo>
                  <a:pt x="876300" y="0"/>
                </a:lnTo>
                <a:lnTo>
                  <a:pt x="876300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3209</Words>
  <Application>Microsoft Office PowerPoint</Application>
  <PresentationFormat>Egyéni</PresentationFormat>
  <Paragraphs>708</Paragraphs>
  <Slides>40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55" baseType="lpstr">
      <vt:lpstr>Arial</vt:lpstr>
      <vt:lpstr>Calibri</vt:lpstr>
      <vt:lpstr>Monotype Corsiva - 89</vt:lpstr>
      <vt:lpstr>Monotype Corsiva - 17</vt:lpstr>
      <vt:lpstr>Monotype Corsiva - 43</vt:lpstr>
      <vt:lpstr>Times New Roman - 17</vt:lpstr>
      <vt:lpstr>Monotype Corsiva - 56</vt:lpstr>
      <vt:lpstr>Arial - 20</vt:lpstr>
      <vt:lpstr>Times New Roman - 16</vt:lpstr>
      <vt:lpstr>Times New Roman - 12</vt:lpstr>
      <vt:lpstr>Times New Roman - 14</vt:lpstr>
      <vt:lpstr>Arial - 16</vt:lpstr>
      <vt:lpstr>Times New Roman - 18</vt:lpstr>
      <vt:lpstr>matekos - 58</vt:lpstr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Felhasználó</dc:creator>
  <cp:lastModifiedBy>user</cp:lastModifiedBy>
  <cp:revision>1</cp:revision>
  <dcterms:created xsi:type="dcterms:W3CDTF">2017-03-20T16:36:25Z</dcterms:created>
  <dcterms:modified xsi:type="dcterms:W3CDTF">2021-08-28T13:33:34Z</dcterms:modified>
</cp:coreProperties>
</file>