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Alapértelmezett szakasz" id="{17781B41-4B47-4F14-86A3-865F107F7B14}">
          <p14:sldIdLst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Névtelen szakasz" id="{4FA7ED50-AA01-4866-8CDF-575BC4E7F293}">
          <p14:sldIdLst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8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57FB4-4F48-4119-B2E5-6678CCE1E4E3}" type="datetimeFigureOut">
              <a:rPr lang="hu-HU" smtClean="0"/>
              <a:pPr/>
              <a:t>2018.04.04.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D831E-012D-4F33-A5A5-18F137C04F6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0984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nyílra kattintva elindul a pörgetés, új kattintásra megáll. Amelyik törpére lépünk, arra a feladatra fog ugrani. A játék végén Hófehérkére kell kattintani.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D831E-012D-4F33-A5A5-18F137C04F6D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66185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nyílra kattintva a kiinduló társas jelenik meg.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D831E-012D-4F33-A5A5-18F137C04F6D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1583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D831E-012D-4F33-A5A5-18F137C04F6D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67616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D831E-012D-4F33-A5A5-18F137C04F6D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4806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DAFE-E2B3-43F6-8E7B-3463D67569A1}" type="datetimeFigureOut">
              <a:rPr lang="hu-HU" smtClean="0"/>
              <a:pPr/>
              <a:t>2018.04.04.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E40B-8A5C-412C-B41B-B81B36B36F4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7876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DAFE-E2B3-43F6-8E7B-3463D67569A1}" type="datetimeFigureOut">
              <a:rPr lang="hu-HU" smtClean="0"/>
              <a:pPr/>
              <a:t>2018.04.04.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E40B-8A5C-412C-B41B-B81B36B36F4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0438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DAFE-E2B3-43F6-8E7B-3463D67569A1}" type="datetimeFigureOut">
              <a:rPr lang="hu-HU" smtClean="0"/>
              <a:pPr/>
              <a:t>2018.04.04.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E40B-8A5C-412C-B41B-B81B36B36F4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1394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DAFE-E2B3-43F6-8E7B-3463D67569A1}" type="datetimeFigureOut">
              <a:rPr lang="hu-HU" smtClean="0"/>
              <a:pPr/>
              <a:t>2018.04.04.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E40B-8A5C-412C-B41B-B81B36B36F4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770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DAFE-E2B3-43F6-8E7B-3463D67569A1}" type="datetimeFigureOut">
              <a:rPr lang="hu-HU" smtClean="0"/>
              <a:pPr/>
              <a:t>2018.04.04.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E40B-8A5C-412C-B41B-B81B36B36F4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2518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DAFE-E2B3-43F6-8E7B-3463D67569A1}" type="datetimeFigureOut">
              <a:rPr lang="hu-HU" smtClean="0"/>
              <a:pPr/>
              <a:t>2018.04.04.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E40B-8A5C-412C-B41B-B81B36B36F4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9693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DAFE-E2B3-43F6-8E7B-3463D67569A1}" type="datetimeFigureOut">
              <a:rPr lang="hu-HU" smtClean="0"/>
              <a:pPr/>
              <a:t>2018.04.04.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E40B-8A5C-412C-B41B-B81B36B36F4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0034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DAFE-E2B3-43F6-8E7B-3463D67569A1}" type="datetimeFigureOut">
              <a:rPr lang="hu-HU" smtClean="0"/>
              <a:pPr/>
              <a:t>2018.04.04.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E40B-8A5C-412C-B41B-B81B36B36F4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3972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DAFE-E2B3-43F6-8E7B-3463D67569A1}" type="datetimeFigureOut">
              <a:rPr lang="hu-HU" smtClean="0"/>
              <a:pPr/>
              <a:t>2018.04.04.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E40B-8A5C-412C-B41B-B81B36B36F4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8282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DAFE-E2B3-43F6-8E7B-3463D67569A1}" type="datetimeFigureOut">
              <a:rPr lang="hu-HU" smtClean="0"/>
              <a:pPr/>
              <a:t>2018.04.04.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E40B-8A5C-412C-B41B-B81B36B36F4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9351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DAFE-E2B3-43F6-8E7B-3463D67569A1}" type="datetimeFigureOut">
              <a:rPr lang="hu-HU" smtClean="0"/>
              <a:pPr/>
              <a:t>2018.04.04.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E40B-8A5C-412C-B41B-B81B36B36F4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0366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DAFE-E2B3-43F6-8E7B-3463D67569A1}" type="datetimeFigureOut">
              <a:rPr lang="hu-HU" smtClean="0"/>
              <a:pPr/>
              <a:t>2018.04.04.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AE40B-8A5C-412C-B41B-B81B36B36F4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2157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9.xml"/><Relationship Id="rId18" Type="http://schemas.openxmlformats.org/officeDocument/2006/relationships/image" Target="../media/image9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image" Target="../media/image6.gif"/><Relationship Id="rId17" Type="http://schemas.openxmlformats.org/officeDocument/2006/relationships/slide" Target="slide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11" Type="http://schemas.openxmlformats.org/officeDocument/2006/relationships/slide" Target="slide8.xml"/><Relationship Id="rId5" Type="http://schemas.openxmlformats.org/officeDocument/2006/relationships/slide" Target="slide4.xml"/><Relationship Id="rId15" Type="http://schemas.openxmlformats.org/officeDocument/2006/relationships/slide" Target="slide10.xml"/><Relationship Id="rId10" Type="http://schemas.openxmlformats.org/officeDocument/2006/relationships/image" Target="../media/image5.gif"/><Relationship Id="rId19" Type="http://schemas.openxmlformats.org/officeDocument/2006/relationships/image" Target="../media/image10.png"/><Relationship Id="rId4" Type="http://schemas.openxmlformats.org/officeDocument/2006/relationships/image" Target="../media/image2.gif"/><Relationship Id="rId9" Type="http://schemas.openxmlformats.org/officeDocument/2006/relationships/slide" Target="slide6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04713" y="0"/>
            <a:ext cx="91085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Gyakoroljunk a törpékkel!</a:t>
            </a:r>
            <a:endParaRPr lang="hu-H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anose="04020505051007020D02" pitchFamily="82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562927" y="860930"/>
            <a:ext cx="27895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2. osztály</a:t>
            </a:r>
            <a:endParaRPr lang="hu-H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anose="04020505051007020D02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988348" y="1676732"/>
            <a:ext cx="77476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Nyelvtan és helyesírás</a:t>
            </a:r>
            <a:endParaRPr lang="hu-H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anose="04020505051007020D02" pitchFamily="82" charset="0"/>
            </a:endParaRPr>
          </a:p>
        </p:txBody>
      </p:sp>
      <p:pic>
        <p:nvPicPr>
          <p:cNvPr id="1026" name="Picture 2" descr="KÃ©ptalÃ¡lat a kÃ¶vetkezÅre: âhÃ³fehÃ©rke Ã©s a hÃ©t tÃ¶rpe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290" y="3000171"/>
            <a:ext cx="8843750" cy="33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12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buborék 5"/>
          <p:cNvSpPr/>
          <p:nvPr/>
        </p:nvSpPr>
        <p:spPr>
          <a:xfrm>
            <a:off x="4159876" y="901521"/>
            <a:ext cx="5074276" cy="1558343"/>
          </a:xfrm>
          <a:prstGeom prst="wedgeEllipseCallout">
            <a:avLst>
              <a:gd name="adj1" fmla="val -50782"/>
              <a:gd name="adj2" fmla="val 7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Nektek is tetszett</a:t>
            </a:r>
          </a:p>
          <a:p>
            <a:pPr algn="ctr"/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gyerekek?</a:t>
            </a:r>
            <a:endParaRPr 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KÃ©ptalÃ¡lat a kÃ¶vetkezÅre: âhÃ³fehÃ©rke gif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8667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7736"/>
            <a:ext cx="4622487" cy="551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0372" y="2756080"/>
            <a:ext cx="5596675" cy="3953814"/>
          </a:xfrm>
          <a:prstGeom prst="rect">
            <a:avLst/>
          </a:prstGeom>
        </p:spPr>
      </p:pic>
      <p:sp>
        <p:nvSpPr>
          <p:cNvPr id="3" name="Ellipszis buborék 2"/>
          <p:cNvSpPr/>
          <p:nvPr/>
        </p:nvSpPr>
        <p:spPr>
          <a:xfrm>
            <a:off x="4159876" y="901521"/>
            <a:ext cx="5074276" cy="1558343"/>
          </a:xfrm>
          <a:prstGeom prst="wedgeEllipseCallout">
            <a:avLst>
              <a:gd name="adj1" fmla="val -50782"/>
              <a:gd name="adj2" fmla="val 7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 volt a mai óra?</a:t>
            </a:r>
            <a:endParaRPr 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39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obbra nyíl 1"/>
          <p:cNvSpPr/>
          <p:nvPr/>
        </p:nvSpPr>
        <p:spPr>
          <a:xfrm>
            <a:off x="-9827" y="372544"/>
            <a:ext cx="1378039" cy="901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START</a:t>
            </a:r>
            <a:endParaRPr lang="hu-HU" dirty="0"/>
          </a:p>
        </p:txBody>
      </p:sp>
      <p:pic>
        <p:nvPicPr>
          <p:cNvPr id="1036" name="Picture 12" descr="KÃ©ptalÃ¡lat a kÃ¶vetkezÅre: âa hÃ©t tÃ¶rpe kukaâ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6227" y="135611"/>
            <a:ext cx="862885" cy="146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apcsolÃ³dÃ³ kÃ©p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8690" y="154853"/>
            <a:ext cx="1094704" cy="150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Ã©ptalÃ¡lat a kÃ¶vetkezÅre: âa hÃ©t tÃ¶rpe kukaâ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9845" y="-6507"/>
            <a:ext cx="1365161" cy="196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KapcsolÃ³dÃ³ kÃ©p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5965" y="141031"/>
            <a:ext cx="1112210" cy="156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KapcsolÃ³dÃ³ kÃ©p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7402" y="5780"/>
            <a:ext cx="1477984" cy="184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KapcsolÃ³dÃ³ kÃ©p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218" y="-39750"/>
            <a:ext cx="1261611" cy="172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KÃ©ptalÃ¡lat a kÃ¶vetkezÅre: âhÃ³fehÃ©rkeâ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5003" y="2418382"/>
            <a:ext cx="2570670" cy="279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KÃ©ptalÃ¡lat a kÃ¶vetkezÅre: âa hÃ©t tÃ¶rpe kukaâ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9928" y="103508"/>
            <a:ext cx="874711" cy="161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KapcsolÃ³dÃ³ kÃ©p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5898" y="68863"/>
            <a:ext cx="903283" cy="164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KÃ©ptalÃ¡lat a kÃ¶vetkezÅre: âa hÃ©t tÃ¶rpe kukaâ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6496" y="-55640"/>
            <a:ext cx="1365161" cy="196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KapcsolÃ³dÃ³ kÃ©p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8514" y="1849140"/>
            <a:ext cx="1022397" cy="162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8" descr="KapcsolÃ³dÃ³ kÃ©p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0720" y="5181763"/>
            <a:ext cx="1477984" cy="174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0" descr="KapcsolÃ³dÃ³ kÃ©p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3620" y="5244432"/>
            <a:ext cx="1261611" cy="157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KÃ©ptalÃ¡lat a kÃ¶vetkezÅre: âa hÃ©t tÃ¶rpe kukaâ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4356" y="5393304"/>
            <a:ext cx="862885" cy="14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KÃ©ptalÃ¡lat a kÃ¶vetkezÅre: âvidor tÃ¶rpeâ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1035" y="-6507"/>
            <a:ext cx="1197532" cy="173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8" descr="KÃ©ptalÃ¡lat a kÃ¶vetkezÅre: âvidor tÃ¶rpeâ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83379" y="3468105"/>
            <a:ext cx="1197532" cy="184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KapcsolÃ³dÃ³ kÃ©p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6932" y="5337127"/>
            <a:ext cx="1094704" cy="150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8" descr="KÃ©ptalÃ¡lat a kÃ¶vetkezÅre: âa hÃ©t tÃ¶rpe kukaâ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4392" y="5125720"/>
            <a:ext cx="1365161" cy="196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4" descr="KapcsolÃ³dÃ³ kÃ©p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3330" y="5228009"/>
            <a:ext cx="1112210" cy="156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8" descr="KÃ©ptalÃ¡lat a kÃ¶vetkezÅre: âvidor tÃ¶rpeâ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4208" y="5075400"/>
            <a:ext cx="1197532" cy="173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8" descr="KapcsolÃ³dÃ³ kÃ©p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8085" y="5108255"/>
            <a:ext cx="1477984" cy="184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KapcsolÃ³dÃ³ kÃ©p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2336" y="5049054"/>
            <a:ext cx="1261611" cy="172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 descr="KÃ©ptalÃ¡lat a kÃ¶vetkezÅre: âa hÃ©t tÃ¶rpe kukaâ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666" y="5173172"/>
            <a:ext cx="874711" cy="161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KapcsolÃ³dÃ³ kÃ©p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000" y="3543974"/>
            <a:ext cx="1094704" cy="150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KÃ©ptalÃ¡lat a kÃ¶vetkezÅre: âa hÃ©t tÃ¶rpe kukaâ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517" y="1771387"/>
            <a:ext cx="1365161" cy="196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Képtalálat a következőre: „NYÍL”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972408">
            <a:off x="4816607" y="3191870"/>
            <a:ext cx="2133397" cy="5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708294" y="1414896"/>
            <a:ext cx="6928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1</a:t>
            </a:r>
            <a:endParaRPr lang="hu-HU" sz="6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068543" y="2033346"/>
            <a:ext cx="6928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2</a:t>
            </a:r>
            <a:endParaRPr lang="hu-HU" sz="6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070622" y="3433469"/>
            <a:ext cx="6928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3</a:t>
            </a:r>
            <a:endParaRPr lang="hu-HU" sz="6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458733" y="4243503"/>
            <a:ext cx="6928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4</a:t>
            </a:r>
            <a:endParaRPr lang="hu-HU" sz="6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995721" y="3487703"/>
            <a:ext cx="6928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5</a:t>
            </a:r>
            <a:endParaRPr lang="hu-HU" sz="6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148669" y="2033346"/>
            <a:ext cx="6928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6600" dirty="0">
                <a:solidFill>
                  <a:srgbClr val="FF0000"/>
                </a:solidFill>
                <a:latin typeface="Algerian" panose="04020705040A02060702" pitchFamily="8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38977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zövegdoboz 35"/>
          <p:cNvSpPr txBox="1"/>
          <p:nvPr/>
        </p:nvSpPr>
        <p:spPr>
          <a:xfrm>
            <a:off x="3550270" y="4626672"/>
            <a:ext cx="26630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Írjátok le emlékezetből </a:t>
            </a:r>
          </a:p>
          <a:p>
            <a:r>
              <a:rPr lang="hu-HU" sz="2000" dirty="0" smtClean="0"/>
              <a:t>a szavakat!</a:t>
            </a:r>
          </a:p>
          <a:p>
            <a:r>
              <a:rPr lang="hu-HU" sz="2000" dirty="0" smtClean="0"/>
              <a:t>szalag, bakancs, agancs,</a:t>
            </a:r>
          </a:p>
          <a:p>
            <a:r>
              <a:rPr lang="hu-HU" sz="2000" dirty="0" smtClean="0"/>
              <a:t>köpeny, kisebb, elem</a:t>
            </a:r>
            <a:endParaRPr lang="hu-HU" sz="2000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653909" y="4488466"/>
            <a:ext cx="2302746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Foglald mondatba a </a:t>
            </a:r>
          </a:p>
          <a:p>
            <a:r>
              <a:rPr lang="hu-HU" sz="2000" dirty="0" smtClean="0"/>
              <a:t>szavakat!</a:t>
            </a:r>
          </a:p>
          <a:p>
            <a:r>
              <a:rPr lang="hu-HU" sz="2000" dirty="0" err="1" smtClean="0"/>
              <a:t>szál-száll</a:t>
            </a:r>
            <a:endParaRPr lang="hu-HU" sz="2000" dirty="0" smtClean="0"/>
          </a:p>
          <a:p>
            <a:r>
              <a:rPr lang="hu-HU" sz="2000" dirty="0" smtClean="0"/>
              <a:t>hal-hall</a:t>
            </a:r>
          </a:p>
          <a:p>
            <a:r>
              <a:rPr lang="hu-HU" sz="2000" dirty="0" smtClean="0"/>
              <a:t>kel-kell</a:t>
            </a:r>
          </a:p>
          <a:p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3606087" y="2329113"/>
            <a:ext cx="229851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Mit vettetek észre?</a:t>
            </a:r>
          </a:p>
          <a:p>
            <a:r>
              <a:rPr lang="hu-HU" sz="2000" dirty="0" smtClean="0"/>
              <a:t>tíz, száztíz,</a:t>
            </a:r>
          </a:p>
          <a:p>
            <a:r>
              <a:rPr lang="hu-HU" sz="2000" dirty="0" smtClean="0"/>
              <a:t> húsz, százhúsz</a:t>
            </a:r>
          </a:p>
          <a:p>
            <a:r>
              <a:rPr lang="hu-HU" sz="2000" dirty="0" smtClean="0"/>
              <a:t>tizenegy, huszonegy,</a:t>
            </a:r>
          </a:p>
          <a:p>
            <a:r>
              <a:rPr lang="hu-HU" sz="2000" dirty="0" smtClean="0"/>
              <a:t> </a:t>
            </a:r>
            <a:r>
              <a:rPr lang="hu-HU" sz="2000" dirty="0" err="1" smtClean="0"/>
              <a:t>tizedik</a:t>
            </a:r>
            <a:r>
              <a:rPr lang="hu-HU" sz="2000" dirty="0" smtClean="0"/>
              <a:t>, huszadik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589623" y="2269644"/>
            <a:ext cx="26509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Találjatok ki egy</a:t>
            </a:r>
          </a:p>
          <a:p>
            <a:r>
              <a:rPr lang="hu-HU" sz="2000" dirty="0" smtClean="0"/>
              <a:t> történetet a következő</a:t>
            </a:r>
          </a:p>
          <a:p>
            <a:r>
              <a:rPr lang="hu-HU" sz="2000" dirty="0" smtClean="0"/>
              <a:t>szavak felhasználásával:</a:t>
            </a:r>
          </a:p>
          <a:p>
            <a:r>
              <a:rPr lang="hu-HU" sz="2000" dirty="0" smtClean="0"/>
              <a:t>bohóc, forró, gombóc, </a:t>
            </a:r>
          </a:p>
          <a:p>
            <a:r>
              <a:rPr lang="hu-HU" sz="2000" dirty="0" smtClean="0"/>
              <a:t>olcsó!</a:t>
            </a:r>
            <a:endParaRPr lang="hu-HU" sz="200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3515124" y="177570"/>
            <a:ext cx="246279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Keressetek olyan </a:t>
            </a:r>
          </a:p>
          <a:p>
            <a:r>
              <a:rPr lang="hu-HU" sz="2000" dirty="0" smtClean="0"/>
              <a:t>szavakat, amelyekben</a:t>
            </a:r>
          </a:p>
          <a:p>
            <a:r>
              <a:rPr lang="hu-HU" sz="2000" dirty="0" smtClean="0"/>
              <a:t>a következő</a:t>
            </a:r>
          </a:p>
          <a:p>
            <a:r>
              <a:rPr lang="hu-HU" sz="2000" dirty="0" smtClean="0"/>
              <a:t> magánhangzópár van</a:t>
            </a:r>
          </a:p>
          <a:p>
            <a:r>
              <a:rPr lang="hu-HU" sz="2000" dirty="0" err="1" smtClean="0"/>
              <a:t>i-ó</a:t>
            </a:r>
            <a:r>
              <a:rPr lang="hu-HU" sz="2000" dirty="0" smtClean="0"/>
              <a:t>, e-é!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703207" y="219350"/>
            <a:ext cx="22450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Foglald mondatba a</a:t>
            </a:r>
          </a:p>
          <a:p>
            <a:r>
              <a:rPr lang="hu-HU" sz="2000" dirty="0" smtClean="0"/>
              <a:t>szópárokat!</a:t>
            </a:r>
          </a:p>
          <a:p>
            <a:r>
              <a:rPr lang="hu-HU" sz="2000" dirty="0" err="1" smtClean="0"/>
              <a:t>irat-írat</a:t>
            </a:r>
            <a:endParaRPr lang="hu-HU" sz="2000" dirty="0" smtClean="0"/>
          </a:p>
          <a:p>
            <a:r>
              <a:rPr lang="hu-HU" sz="2000" dirty="0" smtClean="0"/>
              <a:t>karok-karók</a:t>
            </a:r>
            <a:endParaRPr lang="hu-HU" sz="2000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622206" y="212984"/>
            <a:ext cx="2561798" cy="1697140"/>
            <a:chOff x="772732" y="135612"/>
            <a:chExt cx="2382592" cy="1466444"/>
          </a:xfrm>
        </p:grpSpPr>
        <p:sp>
          <p:nvSpPr>
            <p:cNvPr id="2" name="Téglalap 1"/>
            <p:cNvSpPr/>
            <p:nvPr/>
          </p:nvSpPr>
          <p:spPr>
            <a:xfrm>
              <a:off x="772732" y="135612"/>
              <a:ext cx="2382592" cy="14356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" name="Picture 12" descr="KÃ©ptalÃ¡lat a kÃ¶vetkezÅre: âa hÃ©t tÃ¶rpe kukaâ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585" y="135612"/>
              <a:ext cx="862885" cy="1466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Csoportba foglalás 5"/>
          <p:cNvGrpSpPr/>
          <p:nvPr/>
        </p:nvGrpSpPr>
        <p:grpSpPr>
          <a:xfrm>
            <a:off x="3550270" y="162449"/>
            <a:ext cx="2482039" cy="1766000"/>
            <a:chOff x="772732" y="135612"/>
            <a:chExt cx="2382592" cy="1466444"/>
          </a:xfrm>
        </p:grpSpPr>
        <p:sp>
          <p:nvSpPr>
            <p:cNvPr id="7" name="Téglalap 6"/>
            <p:cNvSpPr/>
            <p:nvPr/>
          </p:nvSpPr>
          <p:spPr>
            <a:xfrm>
              <a:off x="772732" y="135612"/>
              <a:ext cx="2382592" cy="14356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Picture 12" descr="KÃ©ptalÃ¡lat a kÃ¶vetkezÅre: âa hÃ©t tÃ¶rpe kukaâ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585" y="135612"/>
              <a:ext cx="862885" cy="1466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Csoportba foglalás 8"/>
          <p:cNvGrpSpPr/>
          <p:nvPr/>
        </p:nvGrpSpPr>
        <p:grpSpPr>
          <a:xfrm>
            <a:off x="622206" y="2251489"/>
            <a:ext cx="2489088" cy="1745540"/>
            <a:chOff x="772732" y="135612"/>
            <a:chExt cx="2382592" cy="1466444"/>
          </a:xfrm>
        </p:grpSpPr>
        <p:sp>
          <p:nvSpPr>
            <p:cNvPr id="10" name="Téglalap 9"/>
            <p:cNvSpPr/>
            <p:nvPr/>
          </p:nvSpPr>
          <p:spPr>
            <a:xfrm>
              <a:off x="772732" y="135612"/>
              <a:ext cx="2382592" cy="14356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1" name="Picture 12" descr="KÃ©ptalÃ¡lat a kÃ¶vetkezÅre: âa hÃ©t tÃ¶rpe kukaâ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585" y="135612"/>
              <a:ext cx="862885" cy="1466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Csoportba foglalás 11"/>
          <p:cNvGrpSpPr/>
          <p:nvPr/>
        </p:nvGrpSpPr>
        <p:grpSpPr>
          <a:xfrm>
            <a:off x="3518142" y="2337917"/>
            <a:ext cx="2542082" cy="1745540"/>
            <a:chOff x="772732" y="135612"/>
            <a:chExt cx="2382592" cy="1466444"/>
          </a:xfrm>
        </p:grpSpPr>
        <p:sp>
          <p:nvSpPr>
            <p:cNvPr id="13" name="Téglalap 12"/>
            <p:cNvSpPr/>
            <p:nvPr/>
          </p:nvSpPr>
          <p:spPr>
            <a:xfrm>
              <a:off x="772732" y="135612"/>
              <a:ext cx="2382592" cy="14356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4" name="Picture 12" descr="KÃ©ptalÃ¡lat a kÃ¶vetkezÅre: âa hÃ©t tÃ¶rpe kukaâ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585" y="135612"/>
              <a:ext cx="862885" cy="1466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Csoportba foglalás 14"/>
          <p:cNvGrpSpPr/>
          <p:nvPr/>
        </p:nvGrpSpPr>
        <p:grpSpPr>
          <a:xfrm>
            <a:off x="607121" y="4481877"/>
            <a:ext cx="2519258" cy="1672921"/>
            <a:chOff x="772732" y="135612"/>
            <a:chExt cx="2382592" cy="1466444"/>
          </a:xfrm>
        </p:grpSpPr>
        <p:sp>
          <p:nvSpPr>
            <p:cNvPr id="16" name="Téglalap 15"/>
            <p:cNvSpPr/>
            <p:nvPr/>
          </p:nvSpPr>
          <p:spPr>
            <a:xfrm>
              <a:off x="772732" y="135612"/>
              <a:ext cx="2382592" cy="14356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7" name="Picture 12" descr="KÃ©ptalÃ¡lat a kÃ¶vetkezÅre: âa hÃ©t tÃ¶rpe kukaâ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585" y="135612"/>
              <a:ext cx="862885" cy="1466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Csoportba foglalás 17"/>
          <p:cNvGrpSpPr/>
          <p:nvPr/>
        </p:nvGrpSpPr>
        <p:grpSpPr>
          <a:xfrm>
            <a:off x="3590370" y="4492926"/>
            <a:ext cx="2501982" cy="1672921"/>
            <a:chOff x="772732" y="135612"/>
            <a:chExt cx="2382592" cy="1466444"/>
          </a:xfrm>
        </p:grpSpPr>
        <p:sp>
          <p:nvSpPr>
            <p:cNvPr id="19" name="Téglalap 18"/>
            <p:cNvSpPr/>
            <p:nvPr/>
          </p:nvSpPr>
          <p:spPr>
            <a:xfrm>
              <a:off x="772732" y="135612"/>
              <a:ext cx="2382592" cy="14356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0" name="Picture 12" descr="KÃ©ptalÃ¡lat a kÃ¶vetkezÅre: âa hÃ©t tÃ¶rpe kukaâ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585" y="135612"/>
              <a:ext cx="862885" cy="1466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Csoportba foglalás 25"/>
          <p:cNvGrpSpPr/>
          <p:nvPr/>
        </p:nvGrpSpPr>
        <p:grpSpPr>
          <a:xfrm>
            <a:off x="9878095" y="5525036"/>
            <a:ext cx="2060620" cy="1171978"/>
            <a:chOff x="9878095" y="5525036"/>
            <a:chExt cx="2060620" cy="1171978"/>
          </a:xfrm>
        </p:grpSpPr>
        <p:sp>
          <p:nvSpPr>
            <p:cNvPr id="4" name="Vágott nyíl jobbra 3"/>
            <p:cNvSpPr/>
            <p:nvPr/>
          </p:nvSpPr>
          <p:spPr>
            <a:xfrm rot="10800000">
              <a:off x="9878095" y="5525036"/>
              <a:ext cx="2060620" cy="117197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Szövegdoboz 20">
              <a:hlinkClick r:id="rId4" action="ppaction://hlinksldjump"/>
            </p:cNvPr>
            <p:cNvSpPr txBox="1"/>
            <p:nvPr/>
          </p:nvSpPr>
          <p:spPr>
            <a:xfrm>
              <a:off x="10425446" y="5935016"/>
              <a:ext cx="1384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  <a:latin typeface="Algerian" panose="04020705040A02060702" pitchFamily="82" charset="0"/>
                </a:rPr>
                <a:t>VISSZA</a:t>
              </a:r>
              <a:endParaRPr lang="hu-HU" sz="2400" dirty="0">
                <a:solidFill>
                  <a:srgbClr val="FF0000"/>
                </a:solidFill>
                <a:latin typeface="Algerian" panose="04020705040A02060702" pitchFamily="82" charset="0"/>
              </a:endParaRPr>
            </a:p>
          </p:txBody>
        </p:sp>
      </p:grpSp>
      <p:sp>
        <p:nvSpPr>
          <p:cNvPr id="28" name="Szövegdoboz 27"/>
          <p:cNvSpPr txBox="1"/>
          <p:nvPr/>
        </p:nvSpPr>
        <p:spPr>
          <a:xfrm>
            <a:off x="6851374" y="-6130"/>
            <a:ext cx="44583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002060"/>
                </a:solidFill>
              </a:rPr>
              <a:t>Hangok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Magánhangzók       Mássalhangzók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6092352" y="1101880"/>
            <a:ext cx="59763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002060"/>
                </a:solidFill>
              </a:rPr>
              <a:t>Betűk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Magánhangzót jelölő        Mássalhangzót jelölő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6092352" y="1928449"/>
            <a:ext cx="2429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B050"/>
                </a:solidFill>
              </a:rPr>
              <a:t>Rövid</a:t>
            </a:r>
            <a:r>
              <a:rPr lang="hu-HU" sz="2400" dirty="0" smtClean="0">
                <a:solidFill>
                  <a:srgbClr val="002060"/>
                </a:solidFill>
              </a:rPr>
              <a:t>:a,e,i,o,ö,u,ü</a:t>
            </a:r>
            <a:endParaRPr lang="hu-HU" sz="2400" dirty="0">
              <a:solidFill>
                <a:srgbClr val="00206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6092352" y="2465616"/>
            <a:ext cx="2665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B050"/>
                </a:solidFill>
              </a:rPr>
              <a:t>Hosszú</a:t>
            </a:r>
            <a:r>
              <a:rPr lang="hu-HU" sz="2400" dirty="0" smtClean="0">
                <a:solidFill>
                  <a:srgbClr val="002060"/>
                </a:solidFill>
              </a:rPr>
              <a:t>:á,é,í,ó,ő,ú,ű</a:t>
            </a:r>
            <a:endParaRPr lang="hu-HU" sz="2400" dirty="0">
              <a:solidFill>
                <a:srgbClr val="002060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9253073" y="1865495"/>
            <a:ext cx="3041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B050"/>
                </a:solidFill>
              </a:rPr>
              <a:t>Egyjegyű</a:t>
            </a:r>
            <a:r>
              <a:rPr lang="hu-HU" sz="2400" dirty="0" smtClean="0">
                <a:solidFill>
                  <a:srgbClr val="002060"/>
                </a:solidFill>
              </a:rPr>
              <a:t>:b,c,d,f,g,h,j,k,</a:t>
            </a:r>
          </a:p>
          <a:p>
            <a:r>
              <a:rPr lang="hu-HU" sz="2400" dirty="0" smtClean="0">
                <a:solidFill>
                  <a:srgbClr val="002060"/>
                </a:solidFill>
              </a:rPr>
              <a:t>l,m,n,p,r,s,t,v,z</a:t>
            </a:r>
            <a:endParaRPr lang="hu-HU" sz="2400" dirty="0">
              <a:solidFill>
                <a:srgbClr val="002060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9253073" y="2669754"/>
            <a:ext cx="2991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B050"/>
                </a:solidFill>
              </a:rPr>
              <a:t>Kétjegyű</a:t>
            </a:r>
            <a:r>
              <a:rPr lang="hu-HU" sz="2400" dirty="0" smtClean="0">
                <a:solidFill>
                  <a:srgbClr val="002060"/>
                </a:solidFill>
              </a:rPr>
              <a:t>:</a:t>
            </a:r>
            <a:r>
              <a:rPr lang="hu-HU" sz="2400" dirty="0" err="1" smtClean="0">
                <a:solidFill>
                  <a:srgbClr val="002060"/>
                </a:solidFill>
              </a:rPr>
              <a:t>cs</a:t>
            </a:r>
            <a:r>
              <a:rPr lang="hu-HU" sz="2400" dirty="0" smtClean="0">
                <a:solidFill>
                  <a:srgbClr val="002060"/>
                </a:solidFill>
              </a:rPr>
              <a:t>,</a:t>
            </a:r>
            <a:r>
              <a:rPr lang="hu-HU" sz="2400" dirty="0" err="1" smtClean="0">
                <a:solidFill>
                  <a:srgbClr val="002060"/>
                </a:solidFill>
              </a:rPr>
              <a:t>dz</a:t>
            </a:r>
            <a:r>
              <a:rPr lang="hu-HU" sz="2400" dirty="0" smtClean="0">
                <a:solidFill>
                  <a:srgbClr val="002060"/>
                </a:solidFill>
              </a:rPr>
              <a:t>,</a:t>
            </a:r>
            <a:r>
              <a:rPr lang="hu-HU" sz="2400" dirty="0" err="1" smtClean="0">
                <a:solidFill>
                  <a:srgbClr val="002060"/>
                </a:solidFill>
              </a:rPr>
              <a:t>gy</a:t>
            </a:r>
            <a:r>
              <a:rPr lang="hu-HU" sz="2400" dirty="0" smtClean="0">
                <a:solidFill>
                  <a:srgbClr val="002060"/>
                </a:solidFill>
              </a:rPr>
              <a:t>,</a:t>
            </a:r>
            <a:r>
              <a:rPr lang="hu-HU" sz="2400" dirty="0" err="1" smtClean="0">
                <a:solidFill>
                  <a:srgbClr val="002060"/>
                </a:solidFill>
              </a:rPr>
              <a:t>ly</a:t>
            </a:r>
            <a:r>
              <a:rPr lang="hu-HU" sz="2400" dirty="0" smtClean="0">
                <a:solidFill>
                  <a:srgbClr val="002060"/>
                </a:solidFill>
              </a:rPr>
              <a:t>,</a:t>
            </a:r>
            <a:r>
              <a:rPr lang="hu-HU" sz="2400" dirty="0" err="1" smtClean="0">
                <a:solidFill>
                  <a:srgbClr val="002060"/>
                </a:solidFill>
              </a:rPr>
              <a:t>ny</a:t>
            </a:r>
            <a:r>
              <a:rPr lang="hu-HU" sz="24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hu-HU" sz="2400" dirty="0" err="1" smtClean="0">
                <a:solidFill>
                  <a:srgbClr val="002060"/>
                </a:solidFill>
              </a:rPr>
              <a:t>sz</a:t>
            </a:r>
            <a:r>
              <a:rPr lang="hu-HU" sz="2400" dirty="0" smtClean="0">
                <a:solidFill>
                  <a:srgbClr val="002060"/>
                </a:solidFill>
              </a:rPr>
              <a:t>,</a:t>
            </a:r>
            <a:r>
              <a:rPr lang="hu-HU" sz="2400" dirty="0" err="1" smtClean="0">
                <a:solidFill>
                  <a:srgbClr val="002060"/>
                </a:solidFill>
              </a:rPr>
              <a:t>ty</a:t>
            </a:r>
            <a:r>
              <a:rPr lang="hu-HU" sz="2400" dirty="0" smtClean="0">
                <a:solidFill>
                  <a:srgbClr val="002060"/>
                </a:solidFill>
              </a:rPr>
              <a:t>,</a:t>
            </a:r>
            <a:r>
              <a:rPr lang="hu-HU" sz="2400" dirty="0" err="1" smtClean="0">
                <a:solidFill>
                  <a:srgbClr val="002060"/>
                </a:solidFill>
              </a:rPr>
              <a:t>zs</a:t>
            </a:r>
            <a:endParaRPr lang="hu-HU" sz="2400" dirty="0">
              <a:solidFill>
                <a:srgbClr val="002060"/>
              </a:solidFill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9253073" y="3509034"/>
            <a:ext cx="2189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B050"/>
                </a:solidFill>
              </a:rPr>
              <a:t>Háromjegyű</a:t>
            </a:r>
            <a:r>
              <a:rPr lang="hu-HU" sz="2400" dirty="0" smtClean="0">
                <a:solidFill>
                  <a:srgbClr val="002060"/>
                </a:solidFill>
              </a:rPr>
              <a:t>:</a:t>
            </a:r>
            <a:r>
              <a:rPr lang="hu-HU" sz="2400" dirty="0" err="1" smtClean="0">
                <a:solidFill>
                  <a:srgbClr val="002060"/>
                </a:solidFill>
              </a:rPr>
              <a:t>dzs</a:t>
            </a:r>
            <a:endParaRPr lang="hu-H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05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zövegdoboz 28"/>
          <p:cNvSpPr txBox="1"/>
          <p:nvPr/>
        </p:nvSpPr>
        <p:spPr>
          <a:xfrm>
            <a:off x="4430396" y="5125562"/>
            <a:ext cx="22730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J vagy </a:t>
            </a:r>
            <a:r>
              <a:rPr lang="hu-HU" sz="2000" dirty="0" err="1" smtClean="0"/>
              <a:t>ly</a:t>
            </a:r>
            <a:r>
              <a:rPr lang="hu-HU" sz="2000" dirty="0" smtClean="0"/>
              <a:t>?</a:t>
            </a:r>
          </a:p>
          <a:p>
            <a:r>
              <a:rPr lang="hu-HU" sz="2000" dirty="0" smtClean="0"/>
              <a:t>te_föl, te_szín, </a:t>
            </a:r>
            <a:r>
              <a:rPr lang="hu-HU" sz="2000" dirty="0" err="1" smtClean="0"/>
              <a:t>sa</a:t>
            </a:r>
            <a:r>
              <a:rPr lang="hu-HU" sz="2000" dirty="0" smtClean="0"/>
              <a:t>_t,</a:t>
            </a:r>
          </a:p>
          <a:p>
            <a:r>
              <a:rPr lang="hu-HU" sz="2000" dirty="0" smtClean="0"/>
              <a:t>_</a:t>
            </a:r>
            <a:r>
              <a:rPr lang="hu-HU" sz="2000" dirty="0" err="1" smtClean="0"/>
              <a:t>oghurt</a:t>
            </a:r>
            <a:r>
              <a:rPr lang="hu-HU" sz="2000" dirty="0" smtClean="0"/>
              <a:t>, </a:t>
            </a:r>
            <a:r>
              <a:rPr lang="hu-HU" sz="2000" dirty="0" err="1" smtClean="0"/>
              <a:t>gomo</a:t>
            </a:r>
            <a:r>
              <a:rPr lang="hu-HU" sz="2000" dirty="0" smtClean="0"/>
              <a:t>_a</a:t>
            </a:r>
            <a:endParaRPr lang="hu-HU" sz="2000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1133341" y="5056974"/>
            <a:ext cx="24554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J vagy </a:t>
            </a:r>
            <a:r>
              <a:rPr lang="hu-HU" sz="2000" dirty="0" err="1" smtClean="0"/>
              <a:t>ly</a:t>
            </a:r>
            <a:r>
              <a:rPr lang="hu-HU" sz="2000" dirty="0" smtClean="0"/>
              <a:t>?</a:t>
            </a:r>
          </a:p>
          <a:p>
            <a:r>
              <a:rPr lang="hu-HU" sz="2000" dirty="0" err="1" smtClean="0"/>
              <a:t>gó</a:t>
            </a:r>
            <a:r>
              <a:rPr lang="hu-HU" sz="2000" dirty="0" smtClean="0"/>
              <a:t>_a, só_</a:t>
            </a:r>
            <a:r>
              <a:rPr lang="hu-HU" sz="2000" dirty="0" err="1" smtClean="0"/>
              <a:t>om</a:t>
            </a:r>
            <a:r>
              <a:rPr lang="hu-HU" sz="2000" dirty="0" smtClean="0"/>
              <a:t>, </a:t>
            </a:r>
            <a:r>
              <a:rPr lang="hu-HU" sz="2000" dirty="0" err="1" smtClean="0"/>
              <a:t>bago</a:t>
            </a:r>
            <a:r>
              <a:rPr lang="hu-HU" sz="2000" dirty="0" smtClean="0"/>
              <a:t>_,</a:t>
            </a:r>
          </a:p>
          <a:p>
            <a:r>
              <a:rPr lang="hu-HU" sz="2000" dirty="0" smtClean="0"/>
              <a:t>seregé_, </a:t>
            </a:r>
            <a:r>
              <a:rPr lang="hu-HU" sz="2000" dirty="0" err="1" smtClean="0"/>
              <a:t>harká</a:t>
            </a:r>
            <a:r>
              <a:rPr lang="hu-HU" sz="2000" dirty="0" smtClean="0"/>
              <a:t>_, </a:t>
            </a:r>
            <a:r>
              <a:rPr lang="hu-HU" sz="2000" dirty="0" err="1" smtClean="0"/>
              <a:t>sirá</a:t>
            </a:r>
            <a:r>
              <a:rPr lang="hu-HU" sz="2000" dirty="0" smtClean="0"/>
              <a:t>_</a:t>
            </a:r>
            <a:endParaRPr lang="hu-HU" sz="2000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4321628" y="2802197"/>
            <a:ext cx="23946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J vagy </a:t>
            </a:r>
            <a:r>
              <a:rPr lang="hu-HU" sz="2000" dirty="0" err="1" smtClean="0"/>
              <a:t>ly</a:t>
            </a:r>
            <a:r>
              <a:rPr lang="hu-HU" sz="2000" dirty="0" smtClean="0"/>
              <a:t>?</a:t>
            </a:r>
          </a:p>
          <a:p>
            <a:r>
              <a:rPr lang="hu-HU" sz="2000" dirty="0" err="1" smtClean="0"/>
              <a:t>papagá</a:t>
            </a:r>
            <a:r>
              <a:rPr lang="hu-HU" sz="2000" dirty="0" smtClean="0"/>
              <a:t>_, </a:t>
            </a:r>
            <a:r>
              <a:rPr lang="hu-HU" sz="2000" dirty="0" err="1" smtClean="0"/>
              <a:t>für</a:t>
            </a:r>
            <a:r>
              <a:rPr lang="hu-HU" sz="2000" dirty="0" smtClean="0"/>
              <a:t>_, var_ú,</a:t>
            </a:r>
          </a:p>
          <a:p>
            <a:r>
              <a:rPr lang="hu-HU" sz="2000" dirty="0" smtClean="0"/>
              <a:t>hé_a, </a:t>
            </a:r>
            <a:r>
              <a:rPr lang="hu-HU" sz="2000" dirty="0" err="1" smtClean="0"/>
              <a:t>sza</a:t>
            </a:r>
            <a:r>
              <a:rPr lang="hu-HU" sz="2000" dirty="0" smtClean="0"/>
              <a:t>_</a:t>
            </a:r>
            <a:r>
              <a:rPr lang="hu-HU" sz="2000" dirty="0" err="1" smtClean="0"/>
              <a:t>kó</a:t>
            </a:r>
            <a:r>
              <a:rPr lang="hu-HU" sz="2000" dirty="0" smtClean="0"/>
              <a:t>, </a:t>
            </a:r>
            <a:endParaRPr lang="hu-HU" sz="2000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1396979" y="2753935"/>
            <a:ext cx="1637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J vagy </a:t>
            </a:r>
            <a:r>
              <a:rPr lang="hu-HU" sz="2000" dirty="0" err="1" smtClean="0"/>
              <a:t>ly</a:t>
            </a:r>
            <a:r>
              <a:rPr lang="hu-HU" sz="2000" dirty="0" smtClean="0"/>
              <a:t>?</a:t>
            </a:r>
          </a:p>
          <a:p>
            <a:r>
              <a:rPr lang="hu-HU" sz="2000" dirty="0" smtClean="0"/>
              <a:t>pá_a, </a:t>
            </a:r>
            <a:r>
              <a:rPr lang="hu-HU" sz="2000" dirty="0" err="1" smtClean="0"/>
              <a:t>furu</a:t>
            </a:r>
            <a:r>
              <a:rPr lang="hu-HU" sz="2000" dirty="0" smtClean="0"/>
              <a:t>_</a:t>
            </a:r>
            <a:r>
              <a:rPr lang="hu-HU" sz="2000" dirty="0" err="1" smtClean="0"/>
              <a:t>a</a:t>
            </a:r>
            <a:r>
              <a:rPr lang="hu-HU" sz="2000" dirty="0" smtClean="0"/>
              <a:t>, </a:t>
            </a:r>
            <a:r>
              <a:rPr lang="hu-HU" sz="2000" dirty="0" err="1" smtClean="0"/>
              <a:t>korcso</a:t>
            </a:r>
            <a:r>
              <a:rPr lang="hu-HU" sz="2000" dirty="0" smtClean="0"/>
              <a:t>_</a:t>
            </a:r>
            <a:r>
              <a:rPr lang="hu-HU" sz="2000" dirty="0" err="1" smtClean="0"/>
              <a:t>a</a:t>
            </a:r>
            <a:r>
              <a:rPr lang="hu-HU" sz="2000" dirty="0" smtClean="0"/>
              <a:t>,</a:t>
            </a:r>
          </a:p>
          <a:p>
            <a:r>
              <a:rPr lang="hu-HU" sz="2000" dirty="0" err="1" smtClean="0"/>
              <a:t>bó</a:t>
            </a:r>
            <a:r>
              <a:rPr lang="hu-HU" sz="2000" dirty="0" smtClean="0"/>
              <a:t>_a, </a:t>
            </a:r>
            <a:r>
              <a:rPr lang="hu-HU" sz="2000" dirty="0" err="1" smtClean="0"/>
              <a:t>pó</a:t>
            </a:r>
            <a:r>
              <a:rPr lang="hu-HU" sz="2000" dirty="0" smtClean="0"/>
              <a:t>_</a:t>
            </a:r>
            <a:r>
              <a:rPr lang="hu-HU" sz="2000" dirty="0" err="1" smtClean="0"/>
              <a:t>a</a:t>
            </a:r>
            <a:endParaRPr lang="hu-HU" sz="2000" dirty="0" smtClean="0"/>
          </a:p>
        </p:txBody>
      </p:sp>
      <p:sp>
        <p:nvSpPr>
          <p:cNvPr id="25" name="Szövegdoboz 24"/>
          <p:cNvSpPr txBox="1"/>
          <p:nvPr/>
        </p:nvSpPr>
        <p:spPr>
          <a:xfrm>
            <a:off x="4256468" y="519190"/>
            <a:ext cx="24490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J vagy </a:t>
            </a:r>
            <a:r>
              <a:rPr lang="hu-HU" sz="2000" dirty="0" err="1" smtClean="0"/>
              <a:t>ly</a:t>
            </a:r>
            <a:r>
              <a:rPr lang="hu-HU" sz="2000" dirty="0" smtClean="0"/>
              <a:t>?</a:t>
            </a:r>
          </a:p>
          <a:p>
            <a:r>
              <a:rPr lang="hu-HU" sz="2000" dirty="0" err="1" smtClean="0"/>
              <a:t>osztá</a:t>
            </a:r>
            <a:r>
              <a:rPr lang="hu-HU" sz="2000" dirty="0" smtClean="0"/>
              <a:t>_, </a:t>
            </a:r>
            <a:r>
              <a:rPr lang="hu-HU" sz="2000" dirty="0" err="1" smtClean="0"/>
              <a:t>uszá</a:t>
            </a:r>
            <a:r>
              <a:rPr lang="hu-HU" sz="2000" dirty="0" smtClean="0"/>
              <a:t>_, </a:t>
            </a:r>
            <a:r>
              <a:rPr lang="hu-HU" sz="2000" dirty="0" err="1" smtClean="0"/>
              <a:t>szabá</a:t>
            </a:r>
            <a:r>
              <a:rPr lang="hu-HU" sz="2000" dirty="0" smtClean="0"/>
              <a:t>_,</a:t>
            </a:r>
          </a:p>
          <a:p>
            <a:r>
              <a:rPr lang="hu-HU" sz="2000" dirty="0" err="1" smtClean="0"/>
              <a:t>mé</a:t>
            </a:r>
            <a:r>
              <a:rPr lang="hu-HU" sz="2000" dirty="0" smtClean="0"/>
              <a:t>_, ünnepé_</a:t>
            </a:r>
            <a:endParaRPr lang="hu-HU" sz="20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1396979" y="502146"/>
            <a:ext cx="15072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J vagy </a:t>
            </a:r>
            <a:r>
              <a:rPr lang="hu-HU" sz="2000" dirty="0" err="1" smtClean="0"/>
              <a:t>ly</a:t>
            </a:r>
            <a:r>
              <a:rPr lang="hu-HU" sz="2000" dirty="0" smtClean="0"/>
              <a:t>?</a:t>
            </a:r>
          </a:p>
          <a:p>
            <a:r>
              <a:rPr lang="hu-HU" sz="2000" dirty="0" smtClean="0"/>
              <a:t>_ár, _ég, _</a:t>
            </a:r>
            <a:r>
              <a:rPr lang="hu-HU" sz="2000" dirty="0" err="1" smtClean="0"/>
              <a:t>uk</a:t>
            </a:r>
            <a:endParaRPr lang="hu-HU" sz="2000" dirty="0" smtClean="0"/>
          </a:p>
          <a:p>
            <a:r>
              <a:rPr lang="hu-HU" sz="2000" dirty="0" smtClean="0"/>
              <a:t>_</a:t>
            </a:r>
            <a:r>
              <a:rPr lang="hu-HU" sz="2000" dirty="0" err="1" smtClean="0"/>
              <a:t>eles</a:t>
            </a:r>
            <a:r>
              <a:rPr lang="hu-HU" sz="2000" dirty="0" smtClean="0"/>
              <a:t>, _egy</a:t>
            </a:r>
            <a:endParaRPr lang="hu-HU" sz="2000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1133341" y="371741"/>
            <a:ext cx="2446986" cy="1622738"/>
            <a:chOff x="1133341" y="373488"/>
            <a:chExt cx="2446986" cy="1622738"/>
          </a:xfrm>
        </p:grpSpPr>
        <p:sp>
          <p:nvSpPr>
            <p:cNvPr id="2" name="Téglalap 1"/>
            <p:cNvSpPr/>
            <p:nvPr/>
          </p:nvSpPr>
          <p:spPr>
            <a:xfrm>
              <a:off x="1133341" y="373488"/>
              <a:ext cx="2446986" cy="162273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" name="Picture 16" descr="KapcsolÃ³dÃ³ kÃ©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482" y="432317"/>
              <a:ext cx="1094704" cy="150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Csoportba foglalás 4"/>
          <p:cNvGrpSpPr/>
          <p:nvPr/>
        </p:nvGrpSpPr>
        <p:grpSpPr>
          <a:xfrm>
            <a:off x="4256468" y="371741"/>
            <a:ext cx="2446986" cy="1622738"/>
            <a:chOff x="1133341" y="373488"/>
            <a:chExt cx="2446986" cy="1622738"/>
          </a:xfrm>
        </p:grpSpPr>
        <p:sp>
          <p:nvSpPr>
            <p:cNvPr id="6" name="Téglalap 5"/>
            <p:cNvSpPr/>
            <p:nvPr/>
          </p:nvSpPr>
          <p:spPr>
            <a:xfrm>
              <a:off x="1133341" y="373488"/>
              <a:ext cx="2446986" cy="162273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Picture 16" descr="KapcsolÃ³dÃ³ kÃ©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482" y="432317"/>
              <a:ext cx="1094704" cy="150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Csoportba foglalás 7"/>
          <p:cNvGrpSpPr/>
          <p:nvPr/>
        </p:nvGrpSpPr>
        <p:grpSpPr>
          <a:xfrm>
            <a:off x="1133341" y="2650902"/>
            <a:ext cx="2446986" cy="1622738"/>
            <a:chOff x="1133341" y="373488"/>
            <a:chExt cx="2446986" cy="1622738"/>
          </a:xfrm>
        </p:grpSpPr>
        <p:sp>
          <p:nvSpPr>
            <p:cNvPr id="9" name="Téglalap 8"/>
            <p:cNvSpPr/>
            <p:nvPr/>
          </p:nvSpPr>
          <p:spPr>
            <a:xfrm>
              <a:off x="1133341" y="373488"/>
              <a:ext cx="2446986" cy="162273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" name="Picture 16" descr="KapcsolÃ³dÃ³ kÃ©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482" y="432317"/>
              <a:ext cx="1094704" cy="150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Csoportba foglalás 10"/>
          <p:cNvGrpSpPr/>
          <p:nvPr/>
        </p:nvGrpSpPr>
        <p:grpSpPr>
          <a:xfrm>
            <a:off x="1133341" y="4928316"/>
            <a:ext cx="2446986" cy="1622738"/>
            <a:chOff x="1133341" y="373488"/>
            <a:chExt cx="2446986" cy="1622738"/>
          </a:xfrm>
        </p:grpSpPr>
        <p:sp>
          <p:nvSpPr>
            <p:cNvPr id="12" name="Téglalap 11"/>
            <p:cNvSpPr/>
            <p:nvPr/>
          </p:nvSpPr>
          <p:spPr>
            <a:xfrm>
              <a:off x="1133341" y="373488"/>
              <a:ext cx="2446986" cy="162273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3" name="Picture 16" descr="KapcsolÃ³dÃ³ kÃ©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482" y="432317"/>
              <a:ext cx="1094704" cy="150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Csoportba foglalás 13"/>
          <p:cNvGrpSpPr/>
          <p:nvPr/>
        </p:nvGrpSpPr>
        <p:grpSpPr>
          <a:xfrm>
            <a:off x="4256468" y="2695106"/>
            <a:ext cx="2446986" cy="1622738"/>
            <a:chOff x="1133341" y="373488"/>
            <a:chExt cx="2446986" cy="1622738"/>
          </a:xfrm>
        </p:grpSpPr>
        <p:sp>
          <p:nvSpPr>
            <p:cNvPr id="15" name="Téglalap 14"/>
            <p:cNvSpPr/>
            <p:nvPr/>
          </p:nvSpPr>
          <p:spPr>
            <a:xfrm>
              <a:off x="1133341" y="373488"/>
              <a:ext cx="2446986" cy="162273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6" name="Picture 16" descr="KapcsolÃ³dÃ³ kÃ©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482" y="432317"/>
              <a:ext cx="1094704" cy="150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Csoportba foglalás 16"/>
          <p:cNvGrpSpPr/>
          <p:nvPr/>
        </p:nvGrpSpPr>
        <p:grpSpPr>
          <a:xfrm>
            <a:off x="4256468" y="4928316"/>
            <a:ext cx="2446986" cy="1622738"/>
            <a:chOff x="1133341" y="373488"/>
            <a:chExt cx="2446986" cy="1622738"/>
          </a:xfrm>
        </p:grpSpPr>
        <p:sp>
          <p:nvSpPr>
            <p:cNvPr id="18" name="Téglalap 17"/>
            <p:cNvSpPr/>
            <p:nvPr/>
          </p:nvSpPr>
          <p:spPr>
            <a:xfrm>
              <a:off x="1133341" y="373488"/>
              <a:ext cx="2446986" cy="162273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9" name="Picture 16" descr="KapcsolÃ³dÃ³ kÃ©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482" y="432317"/>
              <a:ext cx="1094704" cy="150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Csoportba foglalás 19"/>
          <p:cNvGrpSpPr/>
          <p:nvPr/>
        </p:nvGrpSpPr>
        <p:grpSpPr>
          <a:xfrm>
            <a:off x="9878095" y="5525036"/>
            <a:ext cx="2060620" cy="1171978"/>
            <a:chOff x="9878095" y="5525036"/>
            <a:chExt cx="2060620" cy="1171978"/>
          </a:xfrm>
        </p:grpSpPr>
        <p:sp>
          <p:nvSpPr>
            <p:cNvPr id="21" name="Vágott nyíl jobbra 20"/>
            <p:cNvSpPr/>
            <p:nvPr/>
          </p:nvSpPr>
          <p:spPr>
            <a:xfrm rot="10800000">
              <a:off x="9878095" y="5525036"/>
              <a:ext cx="2060620" cy="117197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övegdoboz 21">
              <a:hlinkClick r:id="rId3" action="ppaction://hlinksldjump"/>
            </p:cNvPr>
            <p:cNvSpPr txBox="1"/>
            <p:nvPr/>
          </p:nvSpPr>
          <p:spPr>
            <a:xfrm>
              <a:off x="10425446" y="5935016"/>
              <a:ext cx="1384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  <a:latin typeface="Algerian" panose="04020705040A02060702" pitchFamily="82" charset="0"/>
                </a:rPr>
                <a:t>VISSZA</a:t>
              </a:r>
              <a:endParaRPr lang="hu-HU" sz="2400" dirty="0">
                <a:solidFill>
                  <a:srgbClr val="FF0000"/>
                </a:solidFill>
                <a:latin typeface="Algerian" panose="04020705040A02060702" pitchFamily="82" charset="0"/>
              </a:endParaRPr>
            </a:p>
          </p:txBody>
        </p:sp>
      </p:grpSp>
      <p:sp>
        <p:nvSpPr>
          <p:cNvPr id="23" name="Szövegdoboz 22"/>
          <p:cNvSpPr txBox="1"/>
          <p:nvPr/>
        </p:nvSpPr>
        <p:spPr>
          <a:xfrm>
            <a:off x="7534141" y="430570"/>
            <a:ext cx="4349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2060"/>
                </a:solidFill>
              </a:rPr>
              <a:t>A j hangot kétféleképpen jelöljük:</a:t>
            </a:r>
          </a:p>
          <a:p>
            <a:r>
              <a:rPr lang="hu-HU" sz="2400" dirty="0" smtClean="0">
                <a:solidFill>
                  <a:srgbClr val="002060"/>
                </a:solidFill>
              </a:rPr>
              <a:t> j és </a:t>
            </a:r>
            <a:r>
              <a:rPr lang="hu-HU" sz="2400" dirty="0" err="1" smtClean="0">
                <a:solidFill>
                  <a:srgbClr val="002060"/>
                </a:solidFill>
              </a:rPr>
              <a:t>ly</a:t>
            </a:r>
            <a:r>
              <a:rPr lang="hu-HU" sz="2400" dirty="0" smtClean="0">
                <a:solidFill>
                  <a:srgbClr val="002060"/>
                </a:solidFill>
              </a:rPr>
              <a:t> betűvel.</a:t>
            </a:r>
            <a:endParaRPr lang="hu-H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33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zövegdoboz 32"/>
          <p:cNvSpPr txBox="1"/>
          <p:nvPr/>
        </p:nvSpPr>
        <p:spPr>
          <a:xfrm>
            <a:off x="3800325" y="5006736"/>
            <a:ext cx="265951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Keresd a szomszédokat!</a:t>
            </a:r>
          </a:p>
          <a:p>
            <a:r>
              <a:rPr lang="hu-HU" sz="2000" dirty="0" smtClean="0"/>
              <a:t>_b_, _g_, _m_,</a:t>
            </a:r>
          </a:p>
          <a:p>
            <a:r>
              <a:rPr lang="hu-HU" sz="2000" dirty="0" smtClean="0"/>
              <a:t>_ö_, _</a:t>
            </a:r>
            <a:r>
              <a:rPr lang="hu-HU" sz="2000" dirty="0" err="1" smtClean="0"/>
              <a:t>sz</a:t>
            </a:r>
            <a:r>
              <a:rPr lang="hu-HU" sz="2000" dirty="0" smtClean="0"/>
              <a:t>_, _z_</a:t>
            </a:r>
          </a:p>
          <a:p>
            <a:endParaRPr lang="hu-HU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1007768" y="4981731"/>
            <a:ext cx="22529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Írd le betűrendben!</a:t>
            </a:r>
          </a:p>
          <a:p>
            <a:r>
              <a:rPr lang="hu-HU" sz="2000" dirty="0" smtClean="0"/>
              <a:t>járvány, járda, járás,</a:t>
            </a:r>
          </a:p>
          <a:p>
            <a:r>
              <a:rPr lang="hu-HU" sz="2000" dirty="0" smtClean="0"/>
              <a:t>járatlan,jármű</a:t>
            </a:r>
            <a:endParaRPr lang="hu-HU" sz="20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3994677" y="2592187"/>
            <a:ext cx="23248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Minden betű helyett</a:t>
            </a:r>
          </a:p>
          <a:p>
            <a:r>
              <a:rPr lang="hu-HU" sz="2000" dirty="0" smtClean="0"/>
              <a:t> az ábécében előtte</a:t>
            </a:r>
          </a:p>
          <a:p>
            <a:r>
              <a:rPr lang="hu-HU" sz="2000" dirty="0" smtClean="0"/>
              <a:t>levőt írtam.</a:t>
            </a:r>
          </a:p>
          <a:p>
            <a:r>
              <a:rPr lang="hu-HU" sz="2000" dirty="0" smtClean="0"/>
              <a:t>Mi lehet a szó?</a:t>
            </a:r>
          </a:p>
          <a:p>
            <a:r>
              <a:rPr lang="hu-HU" sz="2000" dirty="0" err="1" smtClean="0"/>
              <a:t>lynyjtyr</a:t>
            </a:r>
            <a:endParaRPr lang="hu-HU" sz="2000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844413" y="2592187"/>
            <a:ext cx="25240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Minden betű helyet az</a:t>
            </a:r>
          </a:p>
          <a:p>
            <a:r>
              <a:rPr lang="hu-HU" sz="2000" dirty="0" smtClean="0"/>
              <a:t>ábécében utána</a:t>
            </a:r>
          </a:p>
          <a:p>
            <a:r>
              <a:rPr lang="hu-HU" sz="2000" dirty="0" smtClean="0"/>
              <a:t> következőt írtam.</a:t>
            </a:r>
          </a:p>
          <a:p>
            <a:r>
              <a:rPr lang="hu-HU" sz="2000" dirty="0" smtClean="0"/>
              <a:t>Mi lehet a szó?</a:t>
            </a:r>
          </a:p>
          <a:p>
            <a:r>
              <a:rPr lang="hu-HU" sz="2000" dirty="0" err="1" smtClean="0"/>
              <a:t>dígyá</a:t>
            </a:r>
            <a:endParaRPr lang="hu-HU" sz="2000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3925906" y="655153"/>
            <a:ext cx="23036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Írd le betűrendben!</a:t>
            </a:r>
          </a:p>
          <a:p>
            <a:r>
              <a:rPr lang="hu-HU" sz="2000" dirty="0" smtClean="0"/>
              <a:t>Szomor, Szigetvár,</a:t>
            </a:r>
          </a:p>
          <a:p>
            <a:r>
              <a:rPr lang="hu-HU" sz="2000" dirty="0" smtClean="0"/>
              <a:t> Szalafő, Szuha, Sződ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1024155" y="528034"/>
            <a:ext cx="22202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Írd le betűrendben!</a:t>
            </a:r>
          </a:p>
          <a:p>
            <a:r>
              <a:rPr lang="hu-HU" sz="2000" dirty="0" smtClean="0"/>
              <a:t>száz, nyár, kár, zár,</a:t>
            </a:r>
          </a:p>
          <a:p>
            <a:r>
              <a:rPr lang="hu-HU" sz="2000" dirty="0" smtClean="0"/>
              <a:t>cár, jár, tár</a:t>
            </a:r>
            <a:endParaRPr lang="hu-HU" sz="2000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901519" y="415946"/>
            <a:ext cx="2408349" cy="1962824"/>
            <a:chOff x="901521" y="415946"/>
            <a:chExt cx="2408349" cy="1962824"/>
          </a:xfrm>
        </p:grpSpPr>
        <p:sp>
          <p:nvSpPr>
            <p:cNvPr id="2" name="Téglalap 1"/>
            <p:cNvSpPr/>
            <p:nvPr/>
          </p:nvSpPr>
          <p:spPr>
            <a:xfrm>
              <a:off x="901521" y="415946"/>
              <a:ext cx="2408349" cy="1696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" name="Picture 18" descr="KÃ©ptalÃ¡lat a kÃ¶vetkezÅre: âa hÃ©t tÃ¶rpe kukaâ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114" y="415946"/>
              <a:ext cx="1365161" cy="1962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Csoportba foglalás 5"/>
          <p:cNvGrpSpPr/>
          <p:nvPr/>
        </p:nvGrpSpPr>
        <p:grpSpPr>
          <a:xfrm>
            <a:off x="3925910" y="415946"/>
            <a:ext cx="2408349" cy="1962824"/>
            <a:chOff x="901521" y="415946"/>
            <a:chExt cx="2408349" cy="1962824"/>
          </a:xfrm>
        </p:grpSpPr>
        <p:sp>
          <p:nvSpPr>
            <p:cNvPr id="7" name="Téglalap 6"/>
            <p:cNvSpPr/>
            <p:nvPr/>
          </p:nvSpPr>
          <p:spPr>
            <a:xfrm>
              <a:off x="901521" y="415946"/>
              <a:ext cx="2408349" cy="1696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Picture 18" descr="KÃ©ptalÃ¡lat a kÃ¶vetkezÅre: âa hÃ©t tÃ¶rpe kukaâ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114" y="415946"/>
              <a:ext cx="1365161" cy="1962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Csoportba foglalás 8"/>
          <p:cNvGrpSpPr/>
          <p:nvPr/>
        </p:nvGrpSpPr>
        <p:grpSpPr>
          <a:xfrm>
            <a:off x="901519" y="2542637"/>
            <a:ext cx="2408349" cy="1962824"/>
            <a:chOff x="901521" y="415946"/>
            <a:chExt cx="2408349" cy="1962824"/>
          </a:xfrm>
        </p:grpSpPr>
        <p:sp>
          <p:nvSpPr>
            <p:cNvPr id="10" name="Téglalap 9"/>
            <p:cNvSpPr/>
            <p:nvPr/>
          </p:nvSpPr>
          <p:spPr>
            <a:xfrm>
              <a:off x="901521" y="415946"/>
              <a:ext cx="2408349" cy="1696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1" name="Picture 18" descr="KÃ©ptalÃ¡lat a kÃ¶vetkezÅre: âa hÃ©t tÃ¶rpe kukaâ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114" y="415946"/>
              <a:ext cx="1365161" cy="1962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Csoportba foglalás 11"/>
          <p:cNvGrpSpPr/>
          <p:nvPr/>
        </p:nvGrpSpPr>
        <p:grpSpPr>
          <a:xfrm>
            <a:off x="3925908" y="2542637"/>
            <a:ext cx="2408349" cy="1962824"/>
            <a:chOff x="901521" y="415946"/>
            <a:chExt cx="2408349" cy="1962824"/>
          </a:xfrm>
        </p:grpSpPr>
        <p:sp>
          <p:nvSpPr>
            <p:cNvPr id="13" name="Téglalap 12"/>
            <p:cNvSpPr/>
            <p:nvPr/>
          </p:nvSpPr>
          <p:spPr>
            <a:xfrm>
              <a:off x="901521" y="415946"/>
              <a:ext cx="2408349" cy="1696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4" name="Picture 18" descr="KÃ©ptalÃ¡lat a kÃ¶vetkezÅre: âa hÃ©t tÃ¶rpe kukaâ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114" y="415946"/>
              <a:ext cx="1365161" cy="1962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Csoportba foglalás 14"/>
          <p:cNvGrpSpPr/>
          <p:nvPr/>
        </p:nvGrpSpPr>
        <p:grpSpPr>
          <a:xfrm>
            <a:off x="901519" y="4772095"/>
            <a:ext cx="2408349" cy="1962824"/>
            <a:chOff x="901521" y="415946"/>
            <a:chExt cx="2408349" cy="1962824"/>
          </a:xfrm>
        </p:grpSpPr>
        <p:sp>
          <p:nvSpPr>
            <p:cNvPr id="16" name="Téglalap 15"/>
            <p:cNvSpPr/>
            <p:nvPr/>
          </p:nvSpPr>
          <p:spPr>
            <a:xfrm>
              <a:off x="901521" y="415946"/>
              <a:ext cx="2408349" cy="1696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7" name="Picture 18" descr="KÃ©ptalÃ¡lat a kÃ¶vetkezÅre: âa hÃ©t tÃ¶rpe kukaâ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114" y="415946"/>
              <a:ext cx="1365161" cy="1962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Csoportba foglalás 17"/>
          <p:cNvGrpSpPr/>
          <p:nvPr/>
        </p:nvGrpSpPr>
        <p:grpSpPr>
          <a:xfrm>
            <a:off x="3808108" y="4785150"/>
            <a:ext cx="2602371" cy="1962824"/>
            <a:chOff x="901521" y="415946"/>
            <a:chExt cx="2408349" cy="1962824"/>
          </a:xfrm>
        </p:grpSpPr>
        <p:sp>
          <p:nvSpPr>
            <p:cNvPr id="19" name="Téglalap 18"/>
            <p:cNvSpPr/>
            <p:nvPr/>
          </p:nvSpPr>
          <p:spPr>
            <a:xfrm>
              <a:off x="901521" y="415946"/>
              <a:ext cx="2408349" cy="1696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0" name="Picture 18" descr="KÃ©ptalÃ¡lat a kÃ¶vetkezÅre: âa hÃ©t tÃ¶rpe kukaâ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114" y="415946"/>
              <a:ext cx="1365161" cy="1962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Csoportba foglalás 20"/>
          <p:cNvGrpSpPr/>
          <p:nvPr/>
        </p:nvGrpSpPr>
        <p:grpSpPr>
          <a:xfrm>
            <a:off x="9684912" y="5356582"/>
            <a:ext cx="2060620" cy="1171978"/>
            <a:chOff x="9878095" y="5525036"/>
            <a:chExt cx="2060620" cy="1171978"/>
          </a:xfrm>
        </p:grpSpPr>
        <p:sp>
          <p:nvSpPr>
            <p:cNvPr id="22" name="Vágott nyíl jobbra 21"/>
            <p:cNvSpPr/>
            <p:nvPr/>
          </p:nvSpPr>
          <p:spPr>
            <a:xfrm rot="10800000">
              <a:off x="9878095" y="5525036"/>
              <a:ext cx="2060620" cy="117197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Szövegdoboz 22">
              <a:hlinkClick r:id="rId4" action="ppaction://hlinksldjump"/>
            </p:cNvPr>
            <p:cNvSpPr txBox="1"/>
            <p:nvPr/>
          </p:nvSpPr>
          <p:spPr>
            <a:xfrm>
              <a:off x="10425446" y="5935016"/>
              <a:ext cx="1384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  <a:latin typeface="Algerian" panose="04020705040A02060702" pitchFamily="82" charset="0"/>
                </a:rPr>
                <a:t>VISSZA</a:t>
              </a:r>
              <a:endParaRPr lang="hu-HU" sz="2400" dirty="0">
                <a:solidFill>
                  <a:srgbClr val="FF0000"/>
                </a:solidFill>
                <a:latin typeface="Algerian" panose="04020705040A02060702" pitchFamily="82" charset="0"/>
              </a:endParaRPr>
            </a:p>
          </p:txBody>
        </p:sp>
      </p:grpSp>
      <p:sp>
        <p:nvSpPr>
          <p:cNvPr id="5" name="Szövegdoboz 4"/>
          <p:cNvSpPr txBox="1"/>
          <p:nvPr/>
        </p:nvSpPr>
        <p:spPr>
          <a:xfrm>
            <a:off x="6385770" y="528034"/>
            <a:ext cx="5518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2060"/>
                </a:solidFill>
              </a:rPr>
              <a:t>A szavak az ábécé segítségével betűrendbe</a:t>
            </a:r>
          </a:p>
          <a:p>
            <a:r>
              <a:rPr lang="hu-HU" sz="2400" dirty="0" smtClean="0">
                <a:solidFill>
                  <a:srgbClr val="002060"/>
                </a:solidFill>
              </a:rPr>
              <a:t> sorolhatók.</a:t>
            </a:r>
            <a:endParaRPr lang="hu-HU" sz="2400" dirty="0">
              <a:solidFill>
                <a:srgbClr val="00206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6371560" y="1421553"/>
            <a:ext cx="53739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Ha a szavak kezdőbetűje különbözik,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 az a szó áll előbb a betűrendben,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amelyiknek a kezdőbetűje előrébb van az 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ábécében.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6385770" y="3124235"/>
            <a:ext cx="50131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7030A0"/>
                </a:solidFill>
              </a:rPr>
              <a:t>Ha a szavak kezdőbetűje azonos, </a:t>
            </a:r>
          </a:p>
          <a:p>
            <a:r>
              <a:rPr lang="hu-HU" sz="2400" dirty="0" smtClean="0">
                <a:solidFill>
                  <a:srgbClr val="7030A0"/>
                </a:solidFill>
              </a:rPr>
              <a:t>a betűrendet az első nem azonos betű </a:t>
            </a:r>
          </a:p>
          <a:p>
            <a:r>
              <a:rPr lang="hu-HU" sz="2400" dirty="0" smtClean="0">
                <a:solidFill>
                  <a:srgbClr val="7030A0"/>
                </a:solidFill>
              </a:rPr>
              <a:t>határozza meg.</a:t>
            </a:r>
            <a:endParaRPr lang="hu-HU" sz="2400" dirty="0">
              <a:solidFill>
                <a:srgbClr val="7030A0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6371560" y="4457586"/>
            <a:ext cx="5175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C00000"/>
                </a:solidFill>
              </a:rPr>
              <a:t>Betűrendbe soroláskor a magánhangzók</a:t>
            </a:r>
          </a:p>
          <a:p>
            <a:r>
              <a:rPr lang="hu-HU" sz="2400" dirty="0" smtClean="0">
                <a:solidFill>
                  <a:srgbClr val="C00000"/>
                </a:solidFill>
              </a:rPr>
              <a:t> hosszú és rövid változata között nem</a:t>
            </a:r>
          </a:p>
          <a:p>
            <a:r>
              <a:rPr lang="hu-HU" sz="2400" dirty="0" smtClean="0">
                <a:solidFill>
                  <a:srgbClr val="C00000"/>
                </a:solidFill>
              </a:rPr>
              <a:t>teszünk különbséget.</a:t>
            </a:r>
            <a:endParaRPr lang="hu-H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03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zövegdoboz 31"/>
          <p:cNvSpPr txBox="1"/>
          <p:nvPr/>
        </p:nvSpPr>
        <p:spPr>
          <a:xfrm>
            <a:off x="4000578" y="5229074"/>
            <a:ext cx="25145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Hol lehet elválasztani?</a:t>
            </a:r>
          </a:p>
          <a:p>
            <a:r>
              <a:rPr lang="hu-HU" sz="2000" dirty="0" smtClean="0"/>
              <a:t>madzag, lexikon,</a:t>
            </a:r>
          </a:p>
          <a:p>
            <a:r>
              <a:rPr lang="hu-HU" sz="2000" dirty="0" smtClean="0"/>
              <a:t>együtt, maharadzsa</a:t>
            </a:r>
            <a:endParaRPr lang="hu-HU" sz="20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1048997" y="5106736"/>
            <a:ext cx="21589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Írd le a szavakat </a:t>
            </a:r>
          </a:p>
          <a:p>
            <a:r>
              <a:rPr lang="hu-HU" sz="2000" dirty="0" smtClean="0"/>
              <a:t>elválasztva!</a:t>
            </a:r>
          </a:p>
          <a:p>
            <a:r>
              <a:rPr lang="hu-HU" sz="2000" dirty="0" smtClean="0"/>
              <a:t>kellemes, süllyedő,</a:t>
            </a:r>
          </a:p>
          <a:p>
            <a:r>
              <a:rPr lang="hu-HU" sz="2000" dirty="0" smtClean="0"/>
              <a:t>zümmög, kuruttyol</a:t>
            </a:r>
            <a:endParaRPr lang="hu-HU" sz="20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4029850" y="2696846"/>
            <a:ext cx="24559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Írd le a szavakat</a:t>
            </a:r>
          </a:p>
          <a:p>
            <a:r>
              <a:rPr lang="hu-HU" sz="2000" dirty="0" smtClean="0"/>
              <a:t>minden lehetséges</a:t>
            </a:r>
          </a:p>
          <a:p>
            <a:r>
              <a:rPr lang="hu-HU" sz="2000" dirty="0" smtClean="0"/>
              <a:t> helyen elválasztva!</a:t>
            </a:r>
          </a:p>
          <a:p>
            <a:r>
              <a:rPr lang="hu-HU" sz="2000" dirty="0" smtClean="0"/>
              <a:t>szivárvány, gömbölyű,</a:t>
            </a:r>
          </a:p>
          <a:p>
            <a:r>
              <a:rPr lang="hu-HU" sz="2000" dirty="0" smtClean="0"/>
              <a:t>különbség, egyszerű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993886" y="2677774"/>
            <a:ext cx="22691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Pótold a két szótagú</a:t>
            </a:r>
          </a:p>
          <a:p>
            <a:r>
              <a:rPr lang="hu-HU" sz="2000" dirty="0" smtClean="0"/>
              <a:t>szavak hiányzó</a:t>
            </a:r>
          </a:p>
          <a:p>
            <a:r>
              <a:rPr lang="hu-HU" sz="2000" dirty="0" smtClean="0"/>
              <a:t>szótagját!</a:t>
            </a:r>
          </a:p>
          <a:p>
            <a:r>
              <a:rPr lang="hu-HU" sz="2000" dirty="0" err="1" smtClean="0"/>
              <a:t>pa-</a:t>
            </a:r>
            <a:r>
              <a:rPr lang="hu-HU" sz="2000" dirty="0" smtClean="0"/>
              <a:t>__, </a:t>
            </a:r>
            <a:r>
              <a:rPr lang="hu-HU" sz="2000" dirty="0" err="1" smtClean="0"/>
              <a:t>ku-</a:t>
            </a:r>
            <a:r>
              <a:rPr lang="hu-HU" sz="2000" dirty="0" smtClean="0"/>
              <a:t>___,</a:t>
            </a:r>
          </a:p>
          <a:p>
            <a:r>
              <a:rPr lang="hu-HU" sz="2000" dirty="0" err="1" smtClean="0"/>
              <a:t>ka-</a:t>
            </a:r>
            <a:r>
              <a:rPr lang="hu-HU" sz="2000" dirty="0" smtClean="0"/>
              <a:t>__,  </a:t>
            </a:r>
            <a:r>
              <a:rPr lang="hu-HU" sz="2000" dirty="0" err="1" smtClean="0"/>
              <a:t>szá-</a:t>
            </a:r>
            <a:r>
              <a:rPr lang="hu-HU" sz="2000" dirty="0" smtClean="0"/>
              <a:t>_</a:t>
            </a:r>
            <a:endParaRPr lang="hu-HU" sz="2000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4041818" y="484675"/>
            <a:ext cx="18983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Rakj össze a</a:t>
            </a:r>
          </a:p>
          <a:p>
            <a:r>
              <a:rPr lang="hu-HU" sz="2000" dirty="0" smtClean="0"/>
              <a:t> szótagokból egy</a:t>
            </a:r>
          </a:p>
          <a:p>
            <a:r>
              <a:rPr lang="hu-HU" sz="2000" dirty="0" smtClean="0"/>
              <a:t>háromtagú szót!</a:t>
            </a:r>
          </a:p>
          <a:p>
            <a:r>
              <a:rPr lang="hu-HU" sz="2000" dirty="0" err="1" smtClean="0"/>
              <a:t>nye</a:t>
            </a:r>
            <a:r>
              <a:rPr lang="hu-HU" sz="2000" dirty="0" smtClean="0"/>
              <a:t>, </a:t>
            </a:r>
            <a:r>
              <a:rPr lang="hu-HU" sz="2000" dirty="0" err="1" smtClean="0"/>
              <a:t>cse</a:t>
            </a:r>
            <a:r>
              <a:rPr lang="hu-HU" sz="2000" dirty="0" smtClean="0"/>
              <a:t>, </a:t>
            </a:r>
            <a:r>
              <a:rPr lang="hu-HU" sz="2000" dirty="0" err="1" smtClean="0"/>
              <a:t>resz</a:t>
            </a:r>
            <a:endParaRPr lang="hu-HU" sz="2000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993886" y="562640"/>
            <a:ext cx="22965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Melyik szó nem</a:t>
            </a:r>
          </a:p>
          <a:p>
            <a:r>
              <a:rPr lang="hu-HU" sz="2000" dirty="0" smtClean="0"/>
              <a:t>illik a sorba?</a:t>
            </a:r>
          </a:p>
          <a:p>
            <a:r>
              <a:rPr lang="hu-HU" sz="2000" dirty="0" smtClean="0"/>
              <a:t>forró, bőrönd, rádió,</a:t>
            </a:r>
          </a:p>
          <a:p>
            <a:r>
              <a:rPr lang="hu-HU" sz="2000" dirty="0" smtClean="0"/>
              <a:t>mező, gombóc</a:t>
            </a:r>
            <a:endParaRPr lang="hu-HU" sz="2000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940158" y="347729"/>
            <a:ext cx="2356833" cy="1661375"/>
            <a:chOff x="1262130" y="566670"/>
            <a:chExt cx="2356833" cy="1661375"/>
          </a:xfrm>
        </p:grpSpPr>
        <p:sp>
          <p:nvSpPr>
            <p:cNvPr id="2" name="Téglalap 1"/>
            <p:cNvSpPr/>
            <p:nvPr/>
          </p:nvSpPr>
          <p:spPr>
            <a:xfrm>
              <a:off x="1262130" y="566670"/>
              <a:ext cx="2356833" cy="16613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" name="Picture 24" descr="KapcsolÃ³dÃ³ kÃ©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441" y="612615"/>
              <a:ext cx="1112210" cy="1569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Csoportba foglalás 4"/>
          <p:cNvGrpSpPr/>
          <p:nvPr/>
        </p:nvGrpSpPr>
        <p:grpSpPr>
          <a:xfrm>
            <a:off x="4041819" y="393674"/>
            <a:ext cx="2356833" cy="1661375"/>
            <a:chOff x="1262130" y="566670"/>
            <a:chExt cx="2356833" cy="1661375"/>
          </a:xfrm>
        </p:grpSpPr>
        <p:sp>
          <p:nvSpPr>
            <p:cNvPr id="6" name="Téglalap 5"/>
            <p:cNvSpPr/>
            <p:nvPr/>
          </p:nvSpPr>
          <p:spPr>
            <a:xfrm>
              <a:off x="1262130" y="566670"/>
              <a:ext cx="2356833" cy="16613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Picture 24" descr="KapcsolÃ³dÃ³ kÃ©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441" y="612615"/>
              <a:ext cx="1112210" cy="1569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Csoportba foglalás 7"/>
          <p:cNvGrpSpPr/>
          <p:nvPr/>
        </p:nvGrpSpPr>
        <p:grpSpPr>
          <a:xfrm>
            <a:off x="940157" y="2696846"/>
            <a:ext cx="2356833" cy="1661375"/>
            <a:chOff x="1262130" y="566670"/>
            <a:chExt cx="2356833" cy="1661375"/>
          </a:xfrm>
        </p:grpSpPr>
        <p:sp>
          <p:nvSpPr>
            <p:cNvPr id="9" name="Téglalap 8"/>
            <p:cNvSpPr/>
            <p:nvPr/>
          </p:nvSpPr>
          <p:spPr>
            <a:xfrm>
              <a:off x="1262130" y="566670"/>
              <a:ext cx="2356833" cy="16613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" name="Picture 24" descr="KapcsolÃ³dÃ³ kÃ©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441" y="612615"/>
              <a:ext cx="1112210" cy="1569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Csoportba foglalás 10"/>
          <p:cNvGrpSpPr/>
          <p:nvPr/>
        </p:nvGrpSpPr>
        <p:grpSpPr>
          <a:xfrm>
            <a:off x="4012601" y="2677776"/>
            <a:ext cx="2356833" cy="1661375"/>
            <a:chOff x="1262130" y="566670"/>
            <a:chExt cx="2356833" cy="1661375"/>
          </a:xfrm>
        </p:grpSpPr>
        <p:sp>
          <p:nvSpPr>
            <p:cNvPr id="12" name="Téglalap 11"/>
            <p:cNvSpPr/>
            <p:nvPr/>
          </p:nvSpPr>
          <p:spPr>
            <a:xfrm>
              <a:off x="1262130" y="566670"/>
              <a:ext cx="2356833" cy="16613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3" name="Picture 24" descr="KapcsolÃ³dÃ³ kÃ©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441" y="612615"/>
              <a:ext cx="1112210" cy="1569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Csoportba foglalás 13"/>
          <p:cNvGrpSpPr/>
          <p:nvPr/>
        </p:nvGrpSpPr>
        <p:grpSpPr>
          <a:xfrm>
            <a:off x="963766" y="4937770"/>
            <a:ext cx="2356833" cy="1661375"/>
            <a:chOff x="1262130" y="566670"/>
            <a:chExt cx="2356833" cy="1661375"/>
          </a:xfrm>
        </p:grpSpPr>
        <p:sp>
          <p:nvSpPr>
            <p:cNvPr id="15" name="Téglalap 14"/>
            <p:cNvSpPr/>
            <p:nvPr/>
          </p:nvSpPr>
          <p:spPr>
            <a:xfrm>
              <a:off x="1262130" y="566670"/>
              <a:ext cx="2356833" cy="16613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6" name="Picture 24" descr="KapcsolÃ³dÃ³ kÃ©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441" y="612615"/>
              <a:ext cx="1112210" cy="1569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Csoportba foglalás 16"/>
          <p:cNvGrpSpPr/>
          <p:nvPr/>
        </p:nvGrpSpPr>
        <p:grpSpPr>
          <a:xfrm>
            <a:off x="4050569" y="4937770"/>
            <a:ext cx="2356833" cy="1661375"/>
            <a:chOff x="1262130" y="566670"/>
            <a:chExt cx="2356833" cy="1661375"/>
          </a:xfrm>
        </p:grpSpPr>
        <p:sp>
          <p:nvSpPr>
            <p:cNvPr id="18" name="Téglalap 17"/>
            <p:cNvSpPr/>
            <p:nvPr/>
          </p:nvSpPr>
          <p:spPr>
            <a:xfrm>
              <a:off x="1262130" y="566670"/>
              <a:ext cx="2356833" cy="16613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9" name="Picture 24" descr="KapcsolÃ³dÃ³ kÃ©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441" y="612615"/>
              <a:ext cx="1112210" cy="1569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Csoportba foglalás 19"/>
          <p:cNvGrpSpPr/>
          <p:nvPr/>
        </p:nvGrpSpPr>
        <p:grpSpPr>
          <a:xfrm>
            <a:off x="9878095" y="5525036"/>
            <a:ext cx="2060620" cy="1171978"/>
            <a:chOff x="9878095" y="5525036"/>
            <a:chExt cx="2060620" cy="1171978"/>
          </a:xfrm>
        </p:grpSpPr>
        <p:sp>
          <p:nvSpPr>
            <p:cNvPr id="21" name="Vágott nyíl jobbra 20"/>
            <p:cNvSpPr/>
            <p:nvPr/>
          </p:nvSpPr>
          <p:spPr>
            <a:xfrm rot="10800000">
              <a:off x="9878095" y="5525036"/>
              <a:ext cx="2060620" cy="117197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övegdoboz 21">
              <a:hlinkClick r:id="rId3" action="ppaction://hlinksldjump"/>
            </p:cNvPr>
            <p:cNvSpPr txBox="1"/>
            <p:nvPr/>
          </p:nvSpPr>
          <p:spPr>
            <a:xfrm>
              <a:off x="10425446" y="5935016"/>
              <a:ext cx="1384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  <a:latin typeface="Algerian" panose="04020705040A02060702" pitchFamily="82" charset="0"/>
                </a:rPr>
                <a:t>VISSZA</a:t>
              </a:r>
              <a:endParaRPr lang="hu-HU" sz="2400" dirty="0">
                <a:solidFill>
                  <a:srgbClr val="FF0000"/>
                </a:solidFill>
                <a:latin typeface="Algerian" panose="04020705040A02060702" pitchFamily="82" charset="0"/>
              </a:endParaRPr>
            </a:p>
          </p:txBody>
        </p:sp>
      </p:grpSp>
      <p:sp>
        <p:nvSpPr>
          <p:cNvPr id="23" name="Szövegdoboz 22"/>
          <p:cNvSpPr txBox="1"/>
          <p:nvPr/>
        </p:nvSpPr>
        <p:spPr>
          <a:xfrm>
            <a:off x="6547326" y="235296"/>
            <a:ext cx="4292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2060"/>
                </a:solidFill>
              </a:rPr>
              <a:t>A szomszédos magánhangzóknál </a:t>
            </a:r>
          </a:p>
          <a:p>
            <a:r>
              <a:rPr lang="hu-HU" sz="2400" dirty="0" smtClean="0">
                <a:solidFill>
                  <a:srgbClr val="002060"/>
                </a:solidFill>
              </a:rPr>
              <a:t>elválaszthatjuk a szavakat (</a:t>
            </a:r>
            <a:r>
              <a:rPr lang="hu-HU" sz="2400" dirty="0" err="1" smtClean="0">
                <a:solidFill>
                  <a:srgbClr val="002060"/>
                </a:solidFill>
              </a:rPr>
              <a:t>fi-ú</a:t>
            </a:r>
            <a:r>
              <a:rPr lang="hu-HU" sz="2400" dirty="0" smtClean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6474590" y="1057379"/>
            <a:ext cx="58354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Ha a magánhangzók között egy mássalhangzó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 áll, elválasztáskor az a mássalhangzó átkerül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a következő szótag elejére (</a:t>
            </a:r>
            <a:r>
              <a:rPr lang="hu-HU" sz="2400" dirty="0" err="1" smtClean="0">
                <a:solidFill>
                  <a:srgbClr val="FF0000"/>
                </a:solidFill>
              </a:rPr>
              <a:t>fa-lu</a:t>
            </a:r>
            <a:r>
              <a:rPr lang="hu-HU" sz="2400" dirty="0" smtClean="0">
                <a:solidFill>
                  <a:srgbClr val="FF0000"/>
                </a:solidFill>
              </a:rPr>
              <a:t>).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6497097" y="2197687"/>
            <a:ext cx="5707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B050"/>
                </a:solidFill>
              </a:rPr>
              <a:t>Ha a magánhangzók között két vagy több </a:t>
            </a:r>
          </a:p>
          <a:p>
            <a:r>
              <a:rPr lang="hu-HU" sz="2400" dirty="0" smtClean="0">
                <a:solidFill>
                  <a:srgbClr val="00B050"/>
                </a:solidFill>
              </a:rPr>
              <a:t>mássalhangzó áll, elválasztáskor mindig csak</a:t>
            </a:r>
          </a:p>
          <a:p>
            <a:r>
              <a:rPr lang="hu-HU" sz="2400" dirty="0" smtClean="0">
                <a:solidFill>
                  <a:srgbClr val="00B050"/>
                </a:solidFill>
              </a:rPr>
              <a:t>egy kerül az új szótag elejére (</a:t>
            </a:r>
            <a:r>
              <a:rPr lang="hu-HU" sz="2400" dirty="0" err="1" smtClean="0">
                <a:solidFill>
                  <a:srgbClr val="00B050"/>
                </a:solidFill>
              </a:rPr>
              <a:t>rejt-vény</a:t>
            </a:r>
            <a:r>
              <a:rPr lang="hu-HU" sz="2400" dirty="0" smtClean="0">
                <a:solidFill>
                  <a:srgbClr val="00B050"/>
                </a:solidFill>
              </a:rPr>
              <a:t>).</a:t>
            </a:r>
            <a:endParaRPr lang="hu-HU" sz="2400" dirty="0">
              <a:solidFill>
                <a:srgbClr val="00B050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6474590" y="3342778"/>
            <a:ext cx="54641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C00000"/>
                </a:solidFill>
              </a:rPr>
              <a:t>Ha két magánhangzó között hosszú </a:t>
            </a:r>
          </a:p>
          <a:p>
            <a:r>
              <a:rPr lang="hu-HU" sz="2400" dirty="0" smtClean="0">
                <a:solidFill>
                  <a:srgbClr val="C00000"/>
                </a:solidFill>
              </a:rPr>
              <a:t>mássalhangzó van, akkor elválasztáskor a</a:t>
            </a:r>
          </a:p>
          <a:p>
            <a:r>
              <a:rPr lang="hu-HU" sz="2400" dirty="0" smtClean="0">
                <a:solidFill>
                  <a:srgbClr val="C00000"/>
                </a:solidFill>
              </a:rPr>
              <a:t>megkettőzött mássalhangzó egyik betűje a</a:t>
            </a:r>
          </a:p>
          <a:p>
            <a:r>
              <a:rPr lang="hu-HU" sz="2400" dirty="0" smtClean="0">
                <a:solidFill>
                  <a:srgbClr val="C00000"/>
                </a:solidFill>
              </a:rPr>
              <a:t>következő szótag elejére kerül (</a:t>
            </a:r>
            <a:r>
              <a:rPr lang="hu-HU" sz="2400" dirty="0" err="1" smtClean="0">
                <a:solidFill>
                  <a:srgbClr val="C00000"/>
                </a:solidFill>
              </a:rPr>
              <a:t>reg-gel</a:t>
            </a:r>
            <a:r>
              <a:rPr lang="hu-HU" sz="2400" dirty="0" smtClean="0">
                <a:solidFill>
                  <a:srgbClr val="C00000"/>
                </a:solidFill>
              </a:rPr>
              <a:t>, </a:t>
            </a:r>
          </a:p>
          <a:p>
            <a:r>
              <a:rPr lang="hu-HU" sz="2400" dirty="0" err="1" smtClean="0">
                <a:solidFill>
                  <a:srgbClr val="C00000"/>
                </a:solidFill>
              </a:rPr>
              <a:t>asz-szony</a:t>
            </a:r>
            <a:r>
              <a:rPr lang="hu-HU" sz="2400" dirty="0" smtClean="0">
                <a:solidFill>
                  <a:srgbClr val="C00000"/>
                </a:solidFill>
              </a:rPr>
              <a:t>).</a:t>
            </a:r>
            <a:endParaRPr lang="hu-H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96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zövegdoboz 32"/>
          <p:cNvSpPr txBox="1"/>
          <p:nvPr/>
        </p:nvSpPr>
        <p:spPr>
          <a:xfrm>
            <a:off x="4152969" y="4920224"/>
            <a:ext cx="22920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Írd le emlékezetből!</a:t>
            </a:r>
          </a:p>
          <a:p>
            <a:r>
              <a:rPr lang="hu-HU" sz="2000" dirty="0" smtClean="0"/>
              <a:t>kulccsal, asszonnyal,</a:t>
            </a:r>
          </a:p>
          <a:p>
            <a:r>
              <a:rPr lang="hu-HU" sz="2000" dirty="0" smtClean="0"/>
              <a:t>tavasszal, bokorral,</a:t>
            </a:r>
          </a:p>
          <a:p>
            <a:r>
              <a:rPr lang="hu-HU" sz="2000" dirty="0" smtClean="0"/>
              <a:t>pulóverrel, könyvvel</a:t>
            </a:r>
            <a:endParaRPr lang="hu-HU" sz="2000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1079766" y="4920224"/>
            <a:ext cx="224503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Foglald mondatba a</a:t>
            </a:r>
          </a:p>
          <a:p>
            <a:r>
              <a:rPr lang="hu-HU" sz="2000" dirty="0" smtClean="0"/>
              <a:t> szavakat!</a:t>
            </a:r>
          </a:p>
          <a:p>
            <a:r>
              <a:rPr lang="hu-HU" sz="2000" dirty="0" err="1" smtClean="0"/>
              <a:t>fejel-fejjel</a:t>
            </a:r>
            <a:endParaRPr lang="hu-HU" sz="2000" dirty="0" smtClean="0"/>
          </a:p>
          <a:p>
            <a:r>
              <a:rPr lang="hu-HU" sz="2000" dirty="0" err="1" smtClean="0"/>
              <a:t>fülel-füllel</a:t>
            </a:r>
            <a:endParaRPr lang="hu-HU" sz="2000" dirty="0" smtClean="0"/>
          </a:p>
          <a:p>
            <a:r>
              <a:rPr lang="hu-HU" sz="2000" dirty="0" err="1" smtClean="0"/>
              <a:t>vasal-vassal</a:t>
            </a:r>
            <a:endParaRPr lang="hu-HU" sz="20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4164398" y="2897993"/>
            <a:ext cx="24798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Pótold a toldalékot!</a:t>
            </a:r>
          </a:p>
          <a:p>
            <a:r>
              <a:rPr lang="hu-HU" sz="2000" dirty="0" smtClean="0"/>
              <a:t>Pali </a:t>
            </a:r>
            <a:r>
              <a:rPr lang="hu-HU" sz="2000" dirty="0" err="1" smtClean="0"/>
              <a:t>iskolá</a:t>
            </a:r>
            <a:r>
              <a:rPr lang="hu-HU" sz="2000" dirty="0" smtClean="0"/>
              <a:t>_ indul.</a:t>
            </a:r>
          </a:p>
          <a:p>
            <a:r>
              <a:rPr lang="hu-HU" sz="2000" dirty="0" smtClean="0"/>
              <a:t>Ági már a terem_ van.</a:t>
            </a:r>
          </a:p>
          <a:p>
            <a:r>
              <a:rPr lang="hu-HU" sz="2000" dirty="0" smtClean="0"/>
              <a:t>Óra alatt a pad_ ül.</a:t>
            </a:r>
            <a:endParaRPr lang="hu-HU" sz="20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1076126" y="2675582"/>
            <a:ext cx="20399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Pótold a hiányzó</a:t>
            </a:r>
          </a:p>
          <a:p>
            <a:r>
              <a:rPr lang="hu-HU" sz="2000" dirty="0" smtClean="0"/>
              <a:t>toldalékot!</a:t>
            </a:r>
          </a:p>
          <a:p>
            <a:r>
              <a:rPr lang="hu-HU" sz="2000" dirty="0" smtClean="0"/>
              <a:t>Tibi_ orvos lesz.</a:t>
            </a:r>
          </a:p>
          <a:p>
            <a:r>
              <a:rPr lang="hu-HU" sz="2000" dirty="0" smtClean="0"/>
              <a:t>Az </a:t>
            </a:r>
            <a:r>
              <a:rPr lang="hu-HU" sz="2000" dirty="0" err="1" smtClean="0"/>
              <a:t>árnyéká</a:t>
            </a:r>
            <a:r>
              <a:rPr lang="hu-HU" sz="2000" dirty="0" smtClean="0"/>
              <a:t>_ is fél.</a:t>
            </a:r>
          </a:p>
          <a:p>
            <a:r>
              <a:rPr lang="hu-HU" sz="2000" dirty="0" smtClean="0"/>
              <a:t>Kibújik a szög a</a:t>
            </a:r>
          </a:p>
          <a:p>
            <a:r>
              <a:rPr lang="hu-HU" sz="2000" dirty="0" smtClean="0"/>
              <a:t>zsák_.</a:t>
            </a:r>
            <a:endParaRPr lang="hu-HU" sz="2000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4109995" y="635746"/>
            <a:ext cx="2469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Írj olyan szavakat,</a:t>
            </a:r>
          </a:p>
          <a:p>
            <a:r>
              <a:rPr lang="hu-HU" sz="2000" dirty="0" smtClean="0"/>
              <a:t>amelyek a Kit?, Mit?</a:t>
            </a:r>
          </a:p>
          <a:p>
            <a:r>
              <a:rPr lang="hu-HU" sz="2000" dirty="0" smtClean="0"/>
              <a:t>kérdésre válaszolnak!</a:t>
            </a:r>
            <a:endParaRPr lang="hu-HU" sz="2000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990140" y="617351"/>
            <a:ext cx="21259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Melyik nem –t </a:t>
            </a:r>
          </a:p>
          <a:p>
            <a:r>
              <a:rPr lang="hu-HU" sz="2000" dirty="0" smtClean="0"/>
              <a:t>toldalékos szó?</a:t>
            </a:r>
          </a:p>
          <a:p>
            <a:r>
              <a:rPr lang="hu-HU" sz="2000" dirty="0" smtClean="0"/>
              <a:t>ecset, fát, gombát,</a:t>
            </a:r>
          </a:p>
          <a:p>
            <a:r>
              <a:rPr lang="hu-HU" sz="2000" dirty="0" smtClean="0"/>
              <a:t>vonat, tejet</a:t>
            </a:r>
            <a:endParaRPr lang="hu-HU" sz="2000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771640" y="526956"/>
            <a:ext cx="2730321" cy="1739726"/>
            <a:chOff x="1429555" y="526956"/>
            <a:chExt cx="2730321" cy="1739726"/>
          </a:xfrm>
        </p:grpSpPr>
        <p:sp>
          <p:nvSpPr>
            <p:cNvPr id="2" name="Téglalap 1"/>
            <p:cNvSpPr/>
            <p:nvPr/>
          </p:nvSpPr>
          <p:spPr>
            <a:xfrm>
              <a:off x="1429555" y="526956"/>
              <a:ext cx="2730321" cy="173972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" name="Picture 48" descr="KÃ©ptalÃ¡lat a kÃ¶vetkezÅre: âvidor tÃ¶rpeâ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285" y="526956"/>
              <a:ext cx="1197532" cy="1739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Csoportba foglalás 4"/>
          <p:cNvGrpSpPr/>
          <p:nvPr/>
        </p:nvGrpSpPr>
        <p:grpSpPr>
          <a:xfrm>
            <a:off x="4012173" y="526956"/>
            <a:ext cx="2730321" cy="1739726"/>
            <a:chOff x="1429555" y="526956"/>
            <a:chExt cx="2730321" cy="1739726"/>
          </a:xfrm>
        </p:grpSpPr>
        <p:sp>
          <p:nvSpPr>
            <p:cNvPr id="6" name="Téglalap 5"/>
            <p:cNvSpPr/>
            <p:nvPr/>
          </p:nvSpPr>
          <p:spPr>
            <a:xfrm>
              <a:off x="1429555" y="526956"/>
              <a:ext cx="2730321" cy="173972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Picture 48" descr="KÃ©ptalÃ¡lat a kÃ¶vetkezÅre: âvidor tÃ¶rpeâ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285" y="526956"/>
              <a:ext cx="1197532" cy="1739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Csoportba foglalás 7"/>
          <p:cNvGrpSpPr/>
          <p:nvPr/>
        </p:nvGrpSpPr>
        <p:grpSpPr>
          <a:xfrm>
            <a:off x="837126" y="2675582"/>
            <a:ext cx="2730321" cy="1938992"/>
            <a:chOff x="1429555" y="526956"/>
            <a:chExt cx="2730321" cy="1739726"/>
          </a:xfrm>
        </p:grpSpPr>
        <p:sp>
          <p:nvSpPr>
            <p:cNvPr id="9" name="Téglalap 8"/>
            <p:cNvSpPr/>
            <p:nvPr/>
          </p:nvSpPr>
          <p:spPr>
            <a:xfrm>
              <a:off x="1429555" y="526956"/>
              <a:ext cx="2730321" cy="173972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" name="Picture 48" descr="KÃ©ptalÃ¡lat a kÃ¶vetkezÅre: âvidor tÃ¶rpeâ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285" y="526956"/>
              <a:ext cx="1197532" cy="1739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Csoportba foglalás 10"/>
          <p:cNvGrpSpPr/>
          <p:nvPr/>
        </p:nvGrpSpPr>
        <p:grpSpPr>
          <a:xfrm>
            <a:off x="4012172" y="2675582"/>
            <a:ext cx="2730321" cy="1739726"/>
            <a:chOff x="1429555" y="526956"/>
            <a:chExt cx="2730321" cy="1739726"/>
          </a:xfrm>
        </p:grpSpPr>
        <p:sp>
          <p:nvSpPr>
            <p:cNvPr id="12" name="Téglalap 11"/>
            <p:cNvSpPr/>
            <p:nvPr/>
          </p:nvSpPr>
          <p:spPr>
            <a:xfrm>
              <a:off x="1429555" y="526956"/>
              <a:ext cx="2730321" cy="173972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3" name="Picture 48" descr="KÃ©ptalÃ¡lat a kÃ¶vetkezÅre: âvidor tÃ¶rpeâ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285" y="526956"/>
              <a:ext cx="1197532" cy="1739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Csoportba foglalás 13"/>
          <p:cNvGrpSpPr/>
          <p:nvPr/>
        </p:nvGrpSpPr>
        <p:grpSpPr>
          <a:xfrm>
            <a:off x="837125" y="4824208"/>
            <a:ext cx="2730321" cy="1739726"/>
            <a:chOff x="1429555" y="526956"/>
            <a:chExt cx="2730321" cy="1739726"/>
          </a:xfrm>
        </p:grpSpPr>
        <p:sp>
          <p:nvSpPr>
            <p:cNvPr id="15" name="Téglalap 14"/>
            <p:cNvSpPr/>
            <p:nvPr/>
          </p:nvSpPr>
          <p:spPr>
            <a:xfrm>
              <a:off x="1429555" y="526956"/>
              <a:ext cx="2730321" cy="173972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6" name="Picture 48" descr="KÃ©ptalÃ¡lat a kÃ¶vetkezÅre: âvidor tÃ¶rpeâ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285" y="526956"/>
              <a:ext cx="1197532" cy="1739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Csoportba foglalás 16"/>
          <p:cNvGrpSpPr/>
          <p:nvPr/>
        </p:nvGrpSpPr>
        <p:grpSpPr>
          <a:xfrm>
            <a:off x="4012172" y="4824208"/>
            <a:ext cx="2730321" cy="1739726"/>
            <a:chOff x="1429555" y="526956"/>
            <a:chExt cx="2730321" cy="1739726"/>
          </a:xfrm>
        </p:grpSpPr>
        <p:sp>
          <p:nvSpPr>
            <p:cNvPr id="18" name="Téglalap 17"/>
            <p:cNvSpPr/>
            <p:nvPr/>
          </p:nvSpPr>
          <p:spPr>
            <a:xfrm>
              <a:off x="1429555" y="526956"/>
              <a:ext cx="2730321" cy="173972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9" name="Picture 48" descr="KÃ©ptalÃ¡lat a kÃ¶vetkezÅre: âvidor tÃ¶rpeâ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285" y="526956"/>
              <a:ext cx="1197532" cy="1739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Csoportba foglalás 19"/>
          <p:cNvGrpSpPr/>
          <p:nvPr/>
        </p:nvGrpSpPr>
        <p:grpSpPr>
          <a:xfrm>
            <a:off x="9878095" y="5525036"/>
            <a:ext cx="2060620" cy="1171978"/>
            <a:chOff x="9878095" y="5525036"/>
            <a:chExt cx="2060620" cy="1171978"/>
          </a:xfrm>
        </p:grpSpPr>
        <p:sp>
          <p:nvSpPr>
            <p:cNvPr id="21" name="Vágott nyíl jobbra 20"/>
            <p:cNvSpPr/>
            <p:nvPr/>
          </p:nvSpPr>
          <p:spPr>
            <a:xfrm rot="10800000">
              <a:off x="9878095" y="5525036"/>
              <a:ext cx="2060620" cy="117197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övegdoboz 21">
              <a:hlinkClick r:id="rId3" action="ppaction://hlinksldjump"/>
            </p:cNvPr>
            <p:cNvSpPr txBox="1"/>
            <p:nvPr/>
          </p:nvSpPr>
          <p:spPr>
            <a:xfrm>
              <a:off x="10425446" y="5935016"/>
              <a:ext cx="1384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  <a:latin typeface="Algerian" panose="04020705040A02060702" pitchFamily="82" charset="0"/>
                </a:rPr>
                <a:t>VISSZA</a:t>
              </a:r>
              <a:endParaRPr lang="hu-HU" sz="2400" dirty="0">
                <a:solidFill>
                  <a:srgbClr val="FF0000"/>
                </a:solidFill>
                <a:latin typeface="Algerian" panose="04020705040A02060702" pitchFamily="82" charset="0"/>
              </a:endParaRPr>
            </a:p>
          </p:txBody>
        </p:sp>
      </p:grpSp>
      <p:sp>
        <p:nvSpPr>
          <p:cNvPr id="23" name="Szövegdoboz 22"/>
          <p:cNvSpPr txBox="1"/>
          <p:nvPr/>
        </p:nvSpPr>
        <p:spPr>
          <a:xfrm>
            <a:off x="6866789" y="285747"/>
            <a:ext cx="49785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2060"/>
                </a:solidFill>
              </a:rPr>
              <a:t>A Kit?, Mit?, Kiket?, Miket? kérdésre</a:t>
            </a:r>
          </a:p>
          <a:p>
            <a:r>
              <a:rPr lang="hu-HU" sz="2400" dirty="0" smtClean="0">
                <a:solidFill>
                  <a:srgbClr val="002060"/>
                </a:solidFill>
              </a:rPr>
              <a:t> válaszoló szavak –t toldalékát röviden </a:t>
            </a:r>
          </a:p>
          <a:p>
            <a:r>
              <a:rPr lang="hu-HU" sz="2400" dirty="0" smtClean="0">
                <a:solidFill>
                  <a:srgbClr val="002060"/>
                </a:solidFill>
              </a:rPr>
              <a:t>ejtjük és írjuk (nénit).</a:t>
            </a:r>
            <a:endParaRPr lang="hu-HU" sz="2400" dirty="0">
              <a:solidFill>
                <a:srgbClr val="00206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6866789" y="1496452"/>
            <a:ext cx="4729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A –</a:t>
            </a:r>
            <a:r>
              <a:rPr lang="hu-HU" sz="2400" dirty="0" err="1" smtClean="0">
                <a:solidFill>
                  <a:srgbClr val="FF0000"/>
                </a:solidFill>
              </a:rPr>
              <a:t>ból</a:t>
            </a:r>
            <a:r>
              <a:rPr lang="hu-HU" sz="2400" dirty="0" smtClean="0">
                <a:solidFill>
                  <a:srgbClr val="FF0000"/>
                </a:solidFill>
              </a:rPr>
              <a:t>, </a:t>
            </a:r>
            <a:r>
              <a:rPr lang="hu-HU" sz="2400" dirty="0" err="1" smtClean="0">
                <a:solidFill>
                  <a:srgbClr val="FF0000"/>
                </a:solidFill>
              </a:rPr>
              <a:t>-ből</a:t>
            </a:r>
            <a:r>
              <a:rPr lang="hu-HU" sz="2400" dirty="0" smtClean="0">
                <a:solidFill>
                  <a:srgbClr val="FF0000"/>
                </a:solidFill>
              </a:rPr>
              <a:t>, </a:t>
            </a:r>
            <a:r>
              <a:rPr lang="hu-HU" sz="2400" dirty="0" err="1" smtClean="0">
                <a:solidFill>
                  <a:srgbClr val="FF0000"/>
                </a:solidFill>
              </a:rPr>
              <a:t>-ról</a:t>
            </a:r>
            <a:r>
              <a:rPr lang="hu-HU" sz="2400" dirty="0" smtClean="0">
                <a:solidFill>
                  <a:srgbClr val="FF0000"/>
                </a:solidFill>
              </a:rPr>
              <a:t>, </a:t>
            </a:r>
            <a:r>
              <a:rPr lang="hu-HU" sz="2400" dirty="0" err="1" smtClean="0">
                <a:solidFill>
                  <a:srgbClr val="FF0000"/>
                </a:solidFill>
              </a:rPr>
              <a:t>-ről</a:t>
            </a:r>
            <a:r>
              <a:rPr lang="hu-HU" sz="2400" dirty="0" smtClean="0">
                <a:solidFill>
                  <a:srgbClr val="FF0000"/>
                </a:solidFill>
              </a:rPr>
              <a:t>, </a:t>
            </a:r>
            <a:r>
              <a:rPr lang="hu-HU" sz="2400" dirty="0" err="1" smtClean="0">
                <a:solidFill>
                  <a:srgbClr val="FF0000"/>
                </a:solidFill>
              </a:rPr>
              <a:t>-tól</a:t>
            </a:r>
            <a:r>
              <a:rPr lang="hu-HU" sz="2400" dirty="0" smtClean="0">
                <a:solidFill>
                  <a:srgbClr val="FF0000"/>
                </a:solidFill>
              </a:rPr>
              <a:t>, </a:t>
            </a:r>
            <a:r>
              <a:rPr lang="hu-HU" sz="2400" dirty="0" err="1" smtClean="0">
                <a:solidFill>
                  <a:srgbClr val="FF0000"/>
                </a:solidFill>
              </a:rPr>
              <a:t>-től</a:t>
            </a:r>
            <a:endParaRPr lang="hu-HU" sz="2400" dirty="0" smtClean="0">
              <a:solidFill>
                <a:srgbClr val="FF0000"/>
              </a:solidFill>
            </a:endParaRPr>
          </a:p>
          <a:p>
            <a:r>
              <a:rPr lang="hu-HU" sz="2400" dirty="0" smtClean="0">
                <a:solidFill>
                  <a:srgbClr val="FF0000"/>
                </a:solidFill>
              </a:rPr>
              <a:t> toldalékokban az ó, ő mindig hosszú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(házból).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6866789" y="2707157"/>
            <a:ext cx="52967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B050"/>
                </a:solidFill>
              </a:rPr>
              <a:t>A Hol? kérdésre válaszoló szó –</a:t>
            </a:r>
            <a:r>
              <a:rPr lang="hu-HU" sz="2400" dirty="0" err="1" smtClean="0">
                <a:solidFill>
                  <a:srgbClr val="00B050"/>
                </a:solidFill>
              </a:rPr>
              <a:t>ban</a:t>
            </a:r>
            <a:r>
              <a:rPr lang="hu-HU" sz="2400" dirty="0" smtClean="0">
                <a:solidFill>
                  <a:srgbClr val="00B050"/>
                </a:solidFill>
              </a:rPr>
              <a:t>, </a:t>
            </a:r>
            <a:r>
              <a:rPr lang="hu-HU" sz="2400" dirty="0" err="1" smtClean="0">
                <a:solidFill>
                  <a:srgbClr val="00B050"/>
                </a:solidFill>
              </a:rPr>
              <a:t>-ben</a:t>
            </a:r>
            <a:r>
              <a:rPr lang="hu-HU" sz="2400" dirty="0" smtClean="0">
                <a:solidFill>
                  <a:srgbClr val="00B050"/>
                </a:solidFill>
              </a:rPr>
              <a:t>,</a:t>
            </a:r>
          </a:p>
          <a:p>
            <a:r>
              <a:rPr lang="hu-HU" sz="2400" dirty="0" smtClean="0">
                <a:solidFill>
                  <a:srgbClr val="00B050"/>
                </a:solidFill>
              </a:rPr>
              <a:t> a Hová kérdésre válaszoló szó –</a:t>
            </a:r>
            <a:r>
              <a:rPr lang="hu-HU" sz="2400" dirty="0" err="1" smtClean="0">
                <a:solidFill>
                  <a:srgbClr val="00B050"/>
                </a:solidFill>
              </a:rPr>
              <a:t>ba</a:t>
            </a:r>
            <a:r>
              <a:rPr lang="hu-HU" sz="2400" dirty="0" smtClean="0">
                <a:solidFill>
                  <a:srgbClr val="00B050"/>
                </a:solidFill>
              </a:rPr>
              <a:t>, </a:t>
            </a:r>
            <a:r>
              <a:rPr lang="hu-HU" sz="2400" dirty="0" err="1" smtClean="0">
                <a:solidFill>
                  <a:srgbClr val="00B050"/>
                </a:solidFill>
              </a:rPr>
              <a:t>-be</a:t>
            </a:r>
            <a:r>
              <a:rPr lang="hu-HU" sz="24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hu-HU" sz="2400" dirty="0" smtClean="0">
                <a:solidFill>
                  <a:srgbClr val="00B050"/>
                </a:solidFill>
              </a:rPr>
              <a:t>toldalékot kap (szobában, iskolába). </a:t>
            </a:r>
            <a:endParaRPr lang="hu-HU" sz="2400" dirty="0">
              <a:solidFill>
                <a:srgbClr val="00B050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6866789" y="3907486"/>
            <a:ext cx="5183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C00000"/>
                </a:solidFill>
              </a:rPr>
              <a:t>Ha a szótő mássalhangzóra végződik, </a:t>
            </a:r>
          </a:p>
          <a:p>
            <a:r>
              <a:rPr lang="hu-HU" sz="2400" dirty="0" smtClean="0">
                <a:solidFill>
                  <a:srgbClr val="C00000"/>
                </a:solidFill>
              </a:rPr>
              <a:t>a </a:t>
            </a:r>
            <a:r>
              <a:rPr lang="hu-HU" sz="2400" dirty="0" err="1" smtClean="0">
                <a:solidFill>
                  <a:srgbClr val="C00000"/>
                </a:solidFill>
              </a:rPr>
              <a:t>-val</a:t>
            </a:r>
            <a:r>
              <a:rPr lang="hu-HU" sz="2400" dirty="0" smtClean="0">
                <a:solidFill>
                  <a:srgbClr val="C00000"/>
                </a:solidFill>
              </a:rPr>
              <a:t>, </a:t>
            </a:r>
            <a:r>
              <a:rPr lang="hu-HU" sz="2400" dirty="0" err="1" smtClean="0">
                <a:solidFill>
                  <a:srgbClr val="C00000"/>
                </a:solidFill>
              </a:rPr>
              <a:t>-vel</a:t>
            </a:r>
            <a:r>
              <a:rPr lang="hu-HU" sz="2400" dirty="0" smtClean="0">
                <a:solidFill>
                  <a:srgbClr val="C00000"/>
                </a:solidFill>
              </a:rPr>
              <a:t> toldalék v hangja átalakul a szótő utolsó hangjává, ezért azt hosszan</a:t>
            </a:r>
          </a:p>
          <a:p>
            <a:r>
              <a:rPr lang="hu-HU" sz="2400" dirty="0" smtClean="0">
                <a:solidFill>
                  <a:srgbClr val="C00000"/>
                </a:solidFill>
              </a:rPr>
              <a:t>ejtjük és írjuk (vízzel, bagollyal).</a:t>
            </a:r>
            <a:endParaRPr lang="hu-H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41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zövegdoboz 35"/>
          <p:cNvSpPr txBox="1"/>
          <p:nvPr/>
        </p:nvSpPr>
        <p:spPr>
          <a:xfrm>
            <a:off x="3843392" y="4693575"/>
            <a:ext cx="2756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Egészítsd ki a szavakat!</a:t>
            </a:r>
          </a:p>
          <a:p>
            <a:r>
              <a:rPr lang="hu-HU" sz="2000" dirty="0" smtClean="0"/>
              <a:t>Az emeletről énekszó </a:t>
            </a:r>
            <a:r>
              <a:rPr lang="hu-HU" sz="2000" dirty="0" err="1" smtClean="0"/>
              <a:t>halla</a:t>
            </a:r>
            <a:r>
              <a:rPr lang="hu-HU" sz="2000" dirty="0" smtClean="0"/>
              <a:t>__</a:t>
            </a:r>
            <a:r>
              <a:rPr lang="hu-HU" sz="2000" dirty="0" err="1" smtClean="0"/>
              <a:t>ik</a:t>
            </a:r>
            <a:r>
              <a:rPr lang="hu-HU" sz="2000" dirty="0" smtClean="0"/>
              <a:t>.</a:t>
            </a:r>
          </a:p>
          <a:p>
            <a:r>
              <a:rPr lang="hu-HU" sz="2000" dirty="0" smtClean="0"/>
              <a:t>Ha sokat kiabálsz, </a:t>
            </a:r>
            <a:r>
              <a:rPr lang="hu-HU" sz="2000" dirty="0" err="1" smtClean="0"/>
              <a:t>bereke</a:t>
            </a:r>
            <a:r>
              <a:rPr lang="hu-HU" sz="2000" dirty="0" smtClean="0"/>
              <a:t>__!</a:t>
            </a:r>
          </a:p>
          <a:p>
            <a:r>
              <a:rPr lang="hu-HU" sz="2000" dirty="0" smtClean="0"/>
              <a:t>Ha nem eszel, </a:t>
            </a:r>
            <a:r>
              <a:rPr lang="hu-HU" sz="2000" dirty="0" err="1" smtClean="0"/>
              <a:t>lefo</a:t>
            </a:r>
            <a:r>
              <a:rPr lang="hu-HU" sz="2000" dirty="0" smtClean="0"/>
              <a:t>__.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1111698" y="4867427"/>
            <a:ext cx="226978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Írd le szótagolva a</a:t>
            </a:r>
          </a:p>
          <a:p>
            <a:r>
              <a:rPr lang="hu-HU" sz="2000" dirty="0" smtClean="0"/>
              <a:t> szavakat!</a:t>
            </a:r>
          </a:p>
          <a:p>
            <a:r>
              <a:rPr lang="hu-HU" sz="2000" dirty="0" smtClean="0"/>
              <a:t>barátság, költség,</a:t>
            </a:r>
          </a:p>
          <a:p>
            <a:r>
              <a:rPr lang="hu-HU" sz="2000" dirty="0" smtClean="0"/>
              <a:t>építsük, zöldség,</a:t>
            </a:r>
          </a:p>
          <a:p>
            <a:r>
              <a:rPr lang="hu-HU" sz="2000" dirty="0" smtClean="0"/>
              <a:t>szabadság, fáradság</a:t>
            </a:r>
            <a:endParaRPr lang="hu-HU" sz="2000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3896770" y="2386224"/>
            <a:ext cx="28779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Írd le emlékezetből!</a:t>
            </a:r>
          </a:p>
          <a:p>
            <a:r>
              <a:rPr lang="hu-HU" sz="2000" dirty="0" smtClean="0"/>
              <a:t>Eltátja a száját.</a:t>
            </a:r>
          </a:p>
          <a:p>
            <a:r>
              <a:rPr lang="hu-HU" sz="2000" dirty="0" smtClean="0"/>
              <a:t>Lógatja az orrát.</a:t>
            </a:r>
          </a:p>
          <a:p>
            <a:r>
              <a:rPr lang="hu-HU" sz="2000" dirty="0" smtClean="0"/>
              <a:t>Itatja az egereket.</a:t>
            </a:r>
          </a:p>
          <a:p>
            <a:r>
              <a:rPr lang="hu-HU" sz="2000" dirty="0" smtClean="0"/>
              <a:t>Nem látja a fától az erdőt.</a:t>
            </a:r>
            <a:endParaRPr lang="hu-HU" sz="2000" dirty="0"/>
          </a:p>
        </p:txBody>
      </p:sp>
      <p:sp>
        <p:nvSpPr>
          <p:cNvPr id="33" name="Szövegdoboz 32"/>
          <p:cNvSpPr txBox="1"/>
          <p:nvPr/>
        </p:nvSpPr>
        <p:spPr>
          <a:xfrm flipH="1">
            <a:off x="1099367" y="2388296"/>
            <a:ext cx="2847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Dj vagy </a:t>
            </a:r>
            <a:r>
              <a:rPr lang="hu-HU" sz="2000" dirty="0" err="1" smtClean="0"/>
              <a:t>gyj</a:t>
            </a:r>
            <a:r>
              <a:rPr lang="hu-HU" sz="2000" dirty="0" smtClean="0"/>
              <a:t>?</a:t>
            </a:r>
          </a:p>
          <a:p>
            <a:r>
              <a:rPr lang="hu-HU" sz="2000" dirty="0" err="1" smtClean="0"/>
              <a:t>fo</a:t>
            </a:r>
            <a:r>
              <a:rPr lang="hu-HU" sz="2000" dirty="0" smtClean="0"/>
              <a:t>_</a:t>
            </a:r>
            <a:r>
              <a:rPr lang="hu-HU" sz="2000" dirty="0" err="1" smtClean="0"/>
              <a:t>on</a:t>
            </a:r>
            <a:r>
              <a:rPr lang="hu-HU" sz="2000" dirty="0" smtClean="0"/>
              <a:t>, </a:t>
            </a:r>
            <a:r>
              <a:rPr lang="hu-HU" sz="2000" dirty="0" err="1" smtClean="0"/>
              <a:t>csalá</a:t>
            </a:r>
            <a:r>
              <a:rPr lang="hu-HU" sz="2000" dirty="0" smtClean="0"/>
              <a:t>__a,</a:t>
            </a:r>
          </a:p>
          <a:p>
            <a:r>
              <a:rPr lang="hu-HU" sz="2000" dirty="0" err="1" smtClean="0"/>
              <a:t>mon</a:t>
            </a:r>
            <a:r>
              <a:rPr lang="hu-HU" sz="2000" dirty="0" smtClean="0"/>
              <a:t>__am, a__</a:t>
            </a:r>
            <a:r>
              <a:rPr lang="hu-HU" sz="2000" dirty="0" err="1" smtClean="0"/>
              <a:t>atok</a:t>
            </a:r>
            <a:r>
              <a:rPr lang="hu-HU" sz="2000" dirty="0" smtClean="0"/>
              <a:t>,</a:t>
            </a:r>
          </a:p>
          <a:p>
            <a:r>
              <a:rPr lang="hu-HU" sz="2000" dirty="0" smtClean="0"/>
              <a:t>ha__</a:t>
            </a:r>
            <a:r>
              <a:rPr lang="hu-HU" sz="2000" dirty="0" err="1" smtClean="0"/>
              <a:t>atok</a:t>
            </a:r>
            <a:r>
              <a:rPr lang="hu-HU" sz="2000" dirty="0" smtClean="0"/>
              <a:t>, </a:t>
            </a:r>
            <a:r>
              <a:rPr lang="hu-HU" sz="2000" dirty="0" err="1" smtClean="0"/>
              <a:t>pa</a:t>
            </a:r>
            <a:r>
              <a:rPr lang="hu-HU" sz="2000" dirty="0" smtClean="0"/>
              <a:t>__a</a:t>
            </a:r>
            <a:endParaRPr lang="hu-HU" sz="2000" dirty="0"/>
          </a:p>
        </p:txBody>
      </p:sp>
      <p:sp>
        <p:nvSpPr>
          <p:cNvPr id="32" name="Szövegdoboz 31"/>
          <p:cNvSpPr txBox="1"/>
          <p:nvPr/>
        </p:nvSpPr>
        <p:spPr>
          <a:xfrm flipH="1">
            <a:off x="3956160" y="288553"/>
            <a:ext cx="2667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Alakítsd át a szavakat!</a:t>
            </a:r>
          </a:p>
          <a:p>
            <a:r>
              <a:rPr lang="hu-HU" sz="2000" dirty="0" smtClean="0"/>
              <a:t>Mije?</a:t>
            </a:r>
          </a:p>
          <a:p>
            <a:r>
              <a:rPr lang="hu-HU" sz="2000" dirty="0" smtClean="0"/>
              <a:t>trón, telefon,banán, </a:t>
            </a:r>
          </a:p>
          <a:p>
            <a:r>
              <a:rPr lang="hu-HU" sz="2000" dirty="0" smtClean="0"/>
              <a:t>turbán, tulipán</a:t>
            </a:r>
            <a:endParaRPr lang="hu-HU" sz="20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862885" y="271534"/>
            <a:ext cx="27986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Pótold a hiányzó </a:t>
            </a:r>
          </a:p>
          <a:p>
            <a:r>
              <a:rPr lang="hu-HU" sz="2000" dirty="0" smtClean="0"/>
              <a:t>mássalhangzókat!</a:t>
            </a:r>
          </a:p>
          <a:p>
            <a:r>
              <a:rPr lang="hu-HU" sz="2000" dirty="0" err="1" smtClean="0"/>
              <a:t>tánco</a:t>
            </a:r>
            <a:r>
              <a:rPr lang="hu-HU" sz="2000" dirty="0" smtClean="0"/>
              <a:t>___</a:t>
            </a:r>
            <a:r>
              <a:rPr lang="hu-HU" sz="2000" dirty="0" err="1" smtClean="0"/>
              <a:t>unk</a:t>
            </a:r>
            <a:r>
              <a:rPr lang="hu-HU" sz="2000" dirty="0" smtClean="0"/>
              <a:t>, </a:t>
            </a:r>
            <a:r>
              <a:rPr lang="hu-HU" sz="2000" dirty="0" err="1" smtClean="0"/>
              <a:t>szá</a:t>
            </a:r>
            <a:r>
              <a:rPr lang="hu-HU" sz="2000" dirty="0" smtClean="0"/>
              <a:t>__</a:t>
            </a:r>
            <a:r>
              <a:rPr lang="hu-HU" sz="2000" dirty="0" err="1" smtClean="0"/>
              <a:t>anak</a:t>
            </a:r>
            <a:r>
              <a:rPr lang="hu-HU" sz="2000" dirty="0" smtClean="0"/>
              <a:t>,</a:t>
            </a:r>
          </a:p>
          <a:p>
            <a:r>
              <a:rPr lang="hu-HU" sz="2000" dirty="0" smtClean="0"/>
              <a:t>elfú__a, </a:t>
            </a:r>
            <a:r>
              <a:rPr lang="hu-HU" sz="2000" dirty="0" err="1" smtClean="0"/>
              <a:t>boru</a:t>
            </a:r>
            <a:r>
              <a:rPr lang="hu-HU" sz="2000" dirty="0" smtClean="0"/>
              <a:t>__</a:t>
            </a:r>
            <a:r>
              <a:rPr lang="hu-HU" sz="2000" dirty="0" err="1" smtClean="0"/>
              <a:t>on</a:t>
            </a:r>
            <a:r>
              <a:rPr lang="hu-HU" sz="2000" dirty="0" smtClean="0"/>
              <a:t>,</a:t>
            </a:r>
          </a:p>
          <a:p>
            <a:r>
              <a:rPr lang="hu-HU" sz="2000" dirty="0" err="1" smtClean="0"/>
              <a:t>beszé</a:t>
            </a:r>
            <a:r>
              <a:rPr lang="hu-HU" sz="2000" dirty="0" smtClean="0"/>
              <a:t>__en, </a:t>
            </a:r>
            <a:r>
              <a:rPr lang="hu-HU" sz="2000" dirty="0" err="1" smtClean="0"/>
              <a:t>kisu</a:t>
            </a:r>
            <a:r>
              <a:rPr lang="hu-HU" sz="2000" dirty="0" smtClean="0"/>
              <a:t>__am</a:t>
            </a:r>
            <a:endParaRPr lang="hu-HU" sz="2000" dirty="0"/>
          </a:p>
        </p:txBody>
      </p:sp>
      <p:grpSp>
        <p:nvGrpSpPr>
          <p:cNvPr id="9" name="Csoportba foglalás 8"/>
          <p:cNvGrpSpPr/>
          <p:nvPr/>
        </p:nvGrpSpPr>
        <p:grpSpPr>
          <a:xfrm>
            <a:off x="862884" y="98640"/>
            <a:ext cx="2767419" cy="1843360"/>
            <a:chOff x="862885" y="98640"/>
            <a:chExt cx="2627290" cy="1843360"/>
          </a:xfrm>
        </p:grpSpPr>
        <p:sp>
          <p:nvSpPr>
            <p:cNvPr id="2" name="Téglalap 1"/>
            <p:cNvSpPr/>
            <p:nvPr/>
          </p:nvSpPr>
          <p:spPr>
            <a:xfrm>
              <a:off x="862885" y="147447"/>
              <a:ext cx="2627290" cy="174574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" name="Picture 38" descr="KapcsolÃ³dÃ³ kÃ©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538" y="98640"/>
              <a:ext cx="1477984" cy="184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Csoportba foglalás 9"/>
          <p:cNvGrpSpPr/>
          <p:nvPr/>
        </p:nvGrpSpPr>
        <p:grpSpPr>
          <a:xfrm>
            <a:off x="3796514" y="147447"/>
            <a:ext cx="2895604" cy="1843360"/>
            <a:chOff x="862885" y="98640"/>
            <a:chExt cx="2627290" cy="1843360"/>
          </a:xfrm>
        </p:grpSpPr>
        <p:sp>
          <p:nvSpPr>
            <p:cNvPr id="11" name="Téglalap 10"/>
            <p:cNvSpPr/>
            <p:nvPr/>
          </p:nvSpPr>
          <p:spPr>
            <a:xfrm>
              <a:off x="862885" y="147447"/>
              <a:ext cx="2627290" cy="174574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2" name="Picture 38" descr="KapcsolÃ³dÃ³ kÃ©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538" y="98640"/>
              <a:ext cx="1477984" cy="184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Csoportba foglalás 12"/>
          <p:cNvGrpSpPr/>
          <p:nvPr/>
        </p:nvGrpSpPr>
        <p:grpSpPr>
          <a:xfrm>
            <a:off x="862885" y="2337417"/>
            <a:ext cx="2767418" cy="1843360"/>
            <a:chOff x="862885" y="98640"/>
            <a:chExt cx="2627290" cy="1843360"/>
          </a:xfrm>
        </p:grpSpPr>
        <p:sp>
          <p:nvSpPr>
            <p:cNvPr id="14" name="Téglalap 13"/>
            <p:cNvSpPr/>
            <p:nvPr/>
          </p:nvSpPr>
          <p:spPr>
            <a:xfrm>
              <a:off x="862885" y="147447"/>
              <a:ext cx="2627290" cy="174574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5" name="Picture 38" descr="KapcsolÃ³dÃ³ kÃ©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538" y="98640"/>
              <a:ext cx="1477984" cy="184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Csoportba foglalás 15"/>
          <p:cNvGrpSpPr/>
          <p:nvPr/>
        </p:nvGrpSpPr>
        <p:grpSpPr>
          <a:xfrm>
            <a:off x="3796514" y="2288611"/>
            <a:ext cx="2895604" cy="1843360"/>
            <a:chOff x="862885" y="98640"/>
            <a:chExt cx="2627290" cy="1843360"/>
          </a:xfrm>
        </p:grpSpPr>
        <p:sp>
          <p:nvSpPr>
            <p:cNvPr id="17" name="Téglalap 16"/>
            <p:cNvSpPr/>
            <p:nvPr/>
          </p:nvSpPr>
          <p:spPr>
            <a:xfrm>
              <a:off x="862885" y="147447"/>
              <a:ext cx="2627290" cy="174574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8" name="Picture 38" descr="KapcsolÃ³dÃ³ kÃ©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538" y="98640"/>
              <a:ext cx="1477984" cy="184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Csoportba foglalás 18"/>
          <p:cNvGrpSpPr/>
          <p:nvPr/>
        </p:nvGrpSpPr>
        <p:grpSpPr>
          <a:xfrm>
            <a:off x="862885" y="4761355"/>
            <a:ext cx="2767418" cy="1843360"/>
            <a:chOff x="862885" y="98640"/>
            <a:chExt cx="2627290" cy="1843360"/>
          </a:xfrm>
        </p:grpSpPr>
        <p:sp>
          <p:nvSpPr>
            <p:cNvPr id="20" name="Téglalap 19"/>
            <p:cNvSpPr/>
            <p:nvPr/>
          </p:nvSpPr>
          <p:spPr>
            <a:xfrm>
              <a:off x="862885" y="147447"/>
              <a:ext cx="2627290" cy="174574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1" name="Picture 38" descr="KapcsolÃ³dÃ³ kÃ©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538" y="98640"/>
              <a:ext cx="1477984" cy="184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Csoportba foglalás 21"/>
          <p:cNvGrpSpPr/>
          <p:nvPr/>
        </p:nvGrpSpPr>
        <p:grpSpPr>
          <a:xfrm>
            <a:off x="3796514" y="4761355"/>
            <a:ext cx="2895604" cy="1843360"/>
            <a:chOff x="862885" y="98640"/>
            <a:chExt cx="2627290" cy="1843360"/>
          </a:xfrm>
        </p:grpSpPr>
        <p:sp>
          <p:nvSpPr>
            <p:cNvPr id="23" name="Téglalap 22"/>
            <p:cNvSpPr/>
            <p:nvPr/>
          </p:nvSpPr>
          <p:spPr>
            <a:xfrm>
              <a:off x="862885" y="147447"/>
              <a:ext cx="2627290" cy="174574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4" name="Picture 38" descr="KapcsolÃ³dÃ³ kÃ©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538" y="98640"/>
              <a:ext cx="1477984" cy="184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Csoportba foglalás 24"/>
          <p:cNvGrpSpPr/>
          <p:nvPr/>
        </p:nvGrpSpPr>
        <p:grpSpPr>
          <a:xfrm>
            <a:off x="9839459" y="5528939"/>
            <a:ext cx="2060620" cy="1171978"/>
            <a:chOff x="9878095" y="5525036"/>
            <a:chExt cx="2060620" cy="1171978"/>
          </a:xfrm>
        </p:grpSpPr>
        <p:sp>
          <p:nvSpPr>
            <p:cNvPr id="26" name="Vágott nyíl jobbra 25"/>
            <p:cNvSpPr/>
            <p:nvPr/>
          </p:nvSpPr>
          <p:spPr>
            <a:xfrm rot="10800000">
              <a:off x="9878095" y="5525036"/>
              <a:ext cx="2060620" cy="117197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Szövegdoboz 26">
              <a:hlinkClick r:id="rId3" action="ppaction://hlinksldjump"/>
            </p:cNvPr>
            <p:cNvSpPr txBox="1"/>
            <p:nvPr/>
          </p:nvSpPr>
          <p:spPr>
            <a:xfrm>
              <a:off x="10425446" y="5935016"/>
              <a:ext cx="1384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  <a:latin typeface="Algerian" panose="04020705040A02060702" pitchFamily="82" charset="0"/>
                </a:rPr>
                <a:t>VISSZA</a:t>
              </a:r>
              <a:endParaRPr lang="hu-HU" sz="2400" dirty="0">
                <a:solidFill>
                  <a:srgbClr val="FF0000"/>
                </a:solidFill>
                <a:latin typeface="Algerian" panose="04020705040A02060702" pitchFamily="82" charset="0"/>
              </a:endParaRPr>
            </a:p>
          </p:txBody>
        </p:sp>
      </p:grpSp>
      <p:sp>
        <p:nvSpPr>
          <p:cNvPr id="4" name="Szövegdoboz 3"/>
          <p:cNvSpPr txBox="1"/>
          <p:nvPr/>
        </p:nvSpPr>
        <p:spPr>
          <a:xfrm>
            <a:off x="6742175" y="196254"/>
            <a:ext cx="5449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2060"/>
                </a:solidFill>
              </a:rPr>
              <a:t>A kiejtéstől eltérő helyesírású szavaknak a </a:t>
            </a:r>
          </a:p>
          <a:p>
            <a:r>
              <a:rPr lang="hu-HU" sz="2400" dirty="0" smtClean="0">
                <a:solidFill>
                  <a:srgbClr val="002060"/>
                </a:solidFill>
              </a:rPr>
              <a:t>leírásában segít, ha megkeresed a szótőt!</a:t>
            </a:r>
            <a:endParaRPr lang="hu-HU" sz="2400" dirty="0">
              <a:solidFill>
                <a:srgbClr val="00206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742175" y="1027251"/>
            <a:ext cx="291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>
                <a:solidFill>
                  <a:srgbClr val="FF0000"/>
                </a:solidFill>
              </a:rPr>
              <a:t>-lj</a:t>
            </a:r>
            <a:r>
              <a:rPr lang="hu-HU" sz="2400" dirty="0" smtClean="0">
                <a:solidFill>
                  <a:srgbClr val="FF0000"/>
                </a:solidFill>
              </a:rPr>
              <a:t>, </a:t>
            </a:r>
            <a:r>
              <a:rPr lang="hu-HU" sz="2400" dirty="0" err="1" smtClean="0">
                <a:solidFill>
                  <a:srgbClr val="FF0000"/>
                </a:solidFill>
              </a:rPr>
              <a:t>-llj</a:t>
            </a:r>
            <a:r>
              <a:rPr lang="hu-HU" sz="2400" dirty="0" smtClean="0">
                <a:solidFill>
                  <a:srgbClr val="FF0000"/>
                </a:solidFill>
              </a:rPr>
              <a:t>: felelj, hulljanak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742175" y="1480335"/>
            <a:ext cx="2758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>
                <a:solidFill>
                  <a:srgbClr val="00B050"/>
                </a:solidFill>
              </a:rPr>
              <a:t>-nj</a:t>
            </a:r>
            <a:r>
              <a:rPr lang="hu-HU" sz="2400" dirty="0" smtClean="0">
                <a:solidFill>
                  <a:srgbClr val="00B050"/>
                </a:solidFill>
              </a:rPr>
              <a:t>, </a:t>
            </a:r>
            <a:r>
              <a:rPr lang="hu-HU" sz="2400" dirty="0" err="1" smtClean="0">
                <a:solidFill>
                  <a:srgbClr val="00B050"/>
                </a:solidFill>
              </a:rPr>
              <a:t>-nyj</a:t>
            </a:r>
            <a:r>
              <a:rPr lang="hu-HU" sz="2400" dirty="0" smtClean="0">
                <a:solidFill>
                  <a:srgbClr val="00B050"/>
                </a:solidFill>
              </a:rPr>
              <a:t>: kenje, anyja</a:t>
            </a:r>
            <a:endParaRPr lang="hu-HU" sz="2400" dirty="0">
              <a:solidFill>
                <a:srgbClr val="00B05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766182" y="1933419"/>
            <a:ext cx="307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>
                <a:solidFill>
                  <a:srgbClr val="C00000"/>
                </a:solidFill>
              </a:rPr>
              <a:t>-dj</a:t>
            </a:r>
            <a:r>
              <a:rPr lang="hu-HU" sz="2400" dirty="0" smtClean="0">
                <a:solidFill>
                  <a:srgbClr val="C00000"/>
                </a:solidFill>
              </a:rPr>
              <a:t>, </a:t>
            </a:r>
            <a:r>
              <a:rPr lang="hu-HU" sz="2400" dirty="0" err="1" smtClean="0">
                <a:solidFill>
                  <a:srgbClr val="C00000"/>
                </a:solidFill>
              </a:rPr>
              <a:t>-gyj</a:t>
            </a:r>
            <a:r>
              <a:rPr lang="hu-HU" sz="2400" dirty="0" smtClean="0">
                <a:solidFill>
                  <a:srgbClr val="C00000"/>
                </a:solidFill>
              </a:rPr>
              <a:t>: ijedjen, hagyja</a:t>
            </a:r>
            <a:endParaRPr lang="hu-HU" sz="2400" dirty="0">
              <a:solidFill>
                <a:srgbClr val="C0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798537" y="2398536"/>
            <a:ext cx="2863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-tj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-tyj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: altatja, bátyja</a:t>
            </a:r>
            <a:endParaRPr lang="hu-H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6798537" y="2860201"/>
            <a:ext cx="336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>
                <a:solidFill>
                  <a:schemeClr val="tx2">
                    <a:lumMod val="50000"/>
                  </a:schemeClr>
                </a:solidFill>
              </a:rPr>
              <a:t>-ts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hu-HU" sz="2400" dirty="0" err="1" smtClean="0">
                <a:solidFill>
                  <a:schemeClr val="tx2">
                    <a:lumMod val="50000"/>
                  </a:schemeClr>
                </a:solidFill>
              </a:rPr>
              <a:t>-ds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: világítson, vadság</a:t>
            </a:r>
            <a:endParaRPr lang="hu-H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6822773" y="3259097"/>
            <a:ext cx="5369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>
                <a:solidFill>
                  <a:srgbClr val="7030A0"/>
                </a:solidFill>
              </a:rPr>
              <a:t>-tsz</a:t>
            </a:r>
            <a:r>
              <a:rPr lang="hu-HU" sz="2400" dirty="0" smtClean="0">
                <a:solidFill>
                  <a:srgbClr val="7030A0"/>
                </a:solidFill>
              </a:rPr>
              <a:t>, </a:t>
            </a:r>
            <a:r>
              <a:rPr lang="hu-HU" sz="2400" dirty="0" err="1" smtClean="0">
                <a:solidFill>
                  <a:srgbClr val="7030A0"/>
                </a:solidFill>
              </a:rPr>
              <a:t>-dsz</a:t>
            </a:r>
            <a:r>
              <a:rPr lang="hu-HU" sz="2400" dirty="0" smtClean="0">
                <a:solidFill>
                  <a:srgbClr val="7030A0"/>
                </a:solidFill>
              </a:rPr>
              <a:t>, </a:t>
            </a:r>
            <a:r>
              <a:rPr lang="hu-HU" sz="2400" dirty="0" err="1" smtClean="0">
                <a:solidFill>
                  <a:srgbClr val="7030A0"/>
                </a:solidFill>
              </a:rPr>
              <a:t>-gysz</a:t>
            </a:r>
            <a:r>
              <a:rPr lang="hu-HU" sz="2400" dirty="0" smtClean="0">
                <a:solidFill>
                  <a:srgbClr val="7030A0"/>
                </a:solidFill>
              </a:rPr>
              <a:t>: játszik, maradsz, négyszer</a:t>
            </a:r>
            <a:endParaRPr lang="hu-HU" sz="2400" dirty="0">
              <a:solidFill>
                <a:srgbClr val="7030A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6857356" y="3720762"/>
            <a:ext cx="1916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>
                <a:solidFill>
                  <a:schemeClr val="accent6">
                    <a:lumMod val="50000"/>
                  </a:schemeClr>
                </a:solidFill>
              </a:rPr>
              <a:t>-dt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: mondtam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62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4384367" y="4872424"/>
            <a:ext cx="26864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Milyen mondatfajta?</a:t>
            </a:r>
          </a:p>
          <a:p>
            <a:r>
              <a:rPr lang="hu-HU" dirty="0" smtClean="0"/>
              <a:t>Merre van az állomás__</a:t>
            </a:r>
          </a:p>
          <a:p>
            <a:r>
              <a:rPr lang="hu-HU" dirty="0" smtClean="0"/>
              <a:t>Bárcsak lenne egy cicám__</a:t>
            </a:r>
          </a:p>
          <a:p>
            <a:r>
              <a:rPr lang="hu-HU" dirty="0" smtClean="0"/>
              <a:t>Dobd ide a labdát__</a:t>
            </a:r>
          </a:p>
          <a:p>
            <a:r>
              <a:rPr lang="hu-HU" dirty="0" smtClean="0"/>
              <a:t>Esik az eső___</a:t>
            </a:r>
          </a:p>
          <a:p>
            <a:r>
              <a:rPr lang="hu-HU" dirty="0" smtClean="0"/>
              <a:t>Jaj, de fáj a fogam__</a:t>
            </a:r>
          </a:p>
          <a:p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1120459" y="4951656"/>
            <a:ext cx="289790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Milyen beszélői szándékot</a:t>
            </a:r>
          </a:p>
          <a:p>
            <a:r>
              <a:rPr lang="hu-HU" sz="2000" dirty="0" smtClean="0"/>
              <a:t>fejeznek ki a mondatok?</a:t>
            </a:r>
          </a:p>
          <a:p>
            <a:r>
              <a:rPr lang="hu-HU" sz="2000" dirty="0" smtClean="0"/>
              <a:t>Ne lépj a fűre!</a:t>
            </a:r>
          </a:p>
          <a:p>
            <a:r>
              <a:rPr lang="hu-HU" sz="2000" dirty="0" smtClean="0"/>
              <a:t>Azonnal fejezd be!</a:t>
            </a:r>
          </a:p>
          <a:p>
            <a:r>
              <a:rPr lang="hu-HU" sz="2000" dirty="0" smtClean="0"/>
              <a:t>Add ide a ceruzát!</a:t>
            </a:r>
          </a:p>
          <a:p>
            <a:endParaRPr lang="hu-HU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4314678" y="2866053"/>
            <a:ext cx="26509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Fogalmazz óhajtó</a:t>
            </a:r>
          </a:p>
          <a:p>
            <a:r>
              <a:rPr lang="hu-HU" sz="2000" dirty="0" smtClean="0"/>
              <a:t> mondatokat a nyári</a:t>
            </a:r>
          </a:p>
          <a:p>
            <a:r>
              <a:rPr lang="hu-HU" sz="2000" dirty="0" smtClean="0"/>
              <a:t>szünettel kapcsolatban!</a:t>
            </a:r>
            <a:endParaRPr lang="hu-HU" sz="20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1061987" y="2658186"/>
            <a:ext cx="274908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Alakítsd át felkiáltó</a:t>
            </a:r>
          </a:p>
          <a:p>
            <a:r>
              <a:rPr lang="hu-HU" sz="2000" dirty="0" smtClean="0"/>
              <a:t>mondatokká!</a:t>
            </a:r>
          </a:p>
          <a:p>
            <a:r>
              <a:rPr lang="hu-HU" sz="2000" dirty="0" smtClean="0"/>
              <a:t>Süt a nap.</a:t>
            </a:r>
          </a:p>
          <a:p>
            <a:r>
              <a:rPr lang="hu-HU" sz="2000" dirty="0" smtClean="0"/>
              <a:t>Kimegyünk a játszótérre.</a:t>
            </a:r>
          </a:p>
          <a:p>
            <a:r>
              <a:rPr lang="hu-HU" sz="2000" dirty="0" smtClean="0"/>
              <a:t>Megcsípett egy darázs.</a:t>
            </a:r>
            <a:endParaRPr lang="hu-HU" sz="20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4438041" y="349533"/>
            <a:ext cx="23762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Fejezd be a megkezdett</a:t>
            </a:r>
          </a:p>
          <a:p>
            <a:r>
              <a:rPr lang="hu-HU" dirty="0" smtClean="0"/>
              <a:t>mondatokat!</a:t>
            </a:r>
          </a:p>
          <a:p>
            <a:r>
              <a:rPr lang="hu-HU" dirty="0" smtClean="0"/>
              <a:t>Honnan………………..?</a:t>
            </a:r>
          </a:p>
          <a:p>
            <a:r>
              <a:rPr lang="hu-HU" dirty="0" smtClean="0"/>
              <a:t>Kik…………………………?</a:t>
            </a:r>
          </a:p>
          <a:p>
            <a:r>
              <a:rPr lang="hu-HU" dirty="0" smtClean="0"/>
              <a:t>Miért……………………..?</a:t>
            </a:r>
          </a:p>
          <a:p>
            <a:r>
              <a:rPr lang="hu-HU" dirty="0" smtClean="0"/>
              <a:t>Mit………………………….?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1086420" y="439912"/>
            <a:ext cx="27701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Fejezd be a megkezdett</a:t>
            </a:r>
          </a:p>
          <a:p>
            <a:r>
              <a:rPr lang="hu-HU" sz="2000" dirty="0" smtClean="0"/>
              <a:t>mondatokat!</a:t>
            </a:r>
          </a:p>
          <a:p>
            <a:r>
              <a:rPr lang="hu-HU" sz="2000" dirty="0" smtClean="0"/>
              <a:t>Az iskolában…………</a:t>
            </a:r>
          </a:p>
          <a:p>
            <a:r>
              <a:rPr lang="hu-HU" sz="2000" dirty="0" smtClean="0"/>
              <a:t>Holnap Petivel………</a:t>
            </a:r>
          </a:p>
          <a:p>
            <a:r>
              <a:rPr lang="hu-HU" sz="2000" dirty="0" smtClean="0"/>
              <a:t>Szeretem a…………….</a:t>
            </a:r>
            <a:endParaRPr lang="hu-HU" sz="2000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1095759" y="363642"/>
            <a:ext cx="2736134" cy="1726108"/>
            <a:chOff x="1120461" y="334512"/>
            <a:chExt cx="2550017" cy="1726108"/>
          </a:xfrm>
        </p:grpSpPr>
        <p:sp>
          <p:nvSpPr>
            <p:cNvPr id="2" name="Téglalap 1"/>
            <p:cNvSpPr/>
            <p:nvPr/>
          </p:nvSpPr>
          <p:spPr>
            <a:xfrm>
              <a:off x="1120461" y="334513"/>
              <a:ext cx="2550017" cy="172610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" name="Picture 40" descr="KapcsolÃ³dÃ³ kÃ©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663" y="334512"/>
              <a:ext cx="1261611" cy="1726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Csoportba foglalás 4"/>
          <p:cNvGrpSpPr/>
          <p:nvPr/>
        </p:nvGrpSpPr>
        <p:grpSpPr>
          <a:xfrm>
            <a:off x="4314680" y="334512"/>
            <a:ext cx="2571167" cy="1726108"/>
            <a:chOff x="1120461" y="334512"/>
            <a:chExt cx="2550017" cy="1726108"/>
          </a:xfrm>
        </p:grpSpPr>
        <p:sp>
          <p:nvSpPr>
            <p:cNvPr id="6" name="Téglalap 5"/>
            <p:cNvSpPr/>
            <p:nvPr/>
          </p:nvSpPr>
          <p:spPr>
            <a:xfrm>
              <a:off x="1120461" y="334513"/>
              <a:ext cx="2550017" cy="172610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Picture 40" descr="KapcsolÃ³dÃ³ kÃ©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663" y="334512"/>
              <a:ext cx="1261611" cy="1726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Csoportba foglalás 7"/>
          <p:cNvGrpSpPr/>
          <p:nvPr/>
        </p:nvGrpSpPr>
        <p:grpSpPr>
          <a:xfrm>
            <a:off x="1046501" y="2693964"/>
            <a:ext cx="2810094" cy="1726108"/>
            <a:chOff x="1120461" y="334512"/>
            <a:chExt cx="2550017" cy="1726108"/>
          </a:xfrm>
        </p:grpSpPr>
        <p:sp>
          <p:nvSpPr>
            <p:cNvPr id="9" name="Téglalap 8"/>
            <p:cNvSpPr/>
            <p:nvPr/>
          </p:nvSpPr>
          <p:spPr>
            <a:xfrm>
              <a:off x="1120461" y="334513"/>
              <a:ext cx="2550017" cy="172610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" name="Picture 40" descr="KapcsolÃ³dÃ³ kÃ©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663" y="334512"/>
              <a:ext cx="1261611" cy="1726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Csoportba foglalás 10"/>
          <p:cNvGrpSpPr/>
          <p:nvPr/>
        </p:nvGrpSpPr>
        <p:grpSpPr>
          <a:xfrm>
            <a:off x="4314680" y="2663440"/>
            <a:ext cx="2571167" cy="1726108"/>
            <a:chOff x="1120461" y="334512"/>
            <a:chExt cx="2550017" cy="1726108"/>
          </a:xfrm>
        </p:grpSpPr>
        <p:sp>
          <p:nvSpPr>
            <p:cNvPr id="12" name="Téglalap 11"/>
            <p:cNvSpPr/>
            <p:nvPr/>
          </p:nvSpPr>
          <p:spPr>
            <a:xfrm>
              <a:off x="1120461" y="334513"/>
              <a:ext cx="2550017" cy="172610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3" name="Picture 40" descr="KapcsolÃ³dÃ³ kÃ©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663" y="334512"/>
              <a:ext cx="1261611" cy="1726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Csoportba foglalás 13"/>
          <p:cNvGrpSpPr/>
          <p:nvPr/>
        </p:nvGrpSpPr>
        <p:grpSpPr>
          <a:xfrm>
            <a:off x="1032373" y="4872424"/>
            <a:ext cx="2897909" cy="1726108"/>
            <a:chOff x="1120461" y="334512"/>
            <a:chExt cx="2550017" cy="1726108"/>
          </a:xfrm>
        </p:grpSpPr>
        <p:sp>
          <p:nvSpPr>
            <p:cNvPr id="15" name="Téglalap 14"/>
            <p:cNvSpPr/>
            <p:nvPr/>
          </p:nvSpPr>
          <p:spPr>
            <a:xfrm>
              <a:off x="1120461" y="334513"/>
              <a:ext cx="2550017" cy="172610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6" name="Picture 40" descr="KapcsolÃ³dÃ³ kÃ©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663" y="334512"/>
              <a:ext cx="1261611" cy="1726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Csoportba foglalás 16"/>
          <p:cNvGrpSpPr/>
          <p:nvPr/>
        </p:nvGrpSpPr>
        <p:grpSpPr>
          <a:xfrm>
            <a:off x="4314678" y="4876461"/>
            <a:ext cx="2571169" cy="1726108"/>
            <a:chOff x="1120461" y="334512"/>
            <a:chExt cx="2550017" cy="1726108"/>
          </a:xfrm>
        </p:grpSpPr>
        <p:sp>
          <p:nvSpPr>
            <p:cNvPr id="18" name="Téglalap 17"/>
            <p:cNvSpPr/>
            <p:nvPr/>
          </p:nvSpPr>
          <p:spPr>
            <a:xfrm>
              <a:off x="1120461" y="334513"/>
              <a:ext cx="2550017" cy="172610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9" name="Picture 40" descr="KapcsolÃ³dÃ³ kÃ©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663" y="334512"/>
              <a:ext cx="1261611" cy="1726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Csoportba foglalás 19"/>
          <p:cNvGrpSpPr/>
          <p:nvPr/>
        </p:nvGrpSpPr>
        <p:grpSpPr>
          <a:xfrm>
            <a:off x="9878095" y="5525036"/>
            <a:ext cx="2060620" cy="1171978"/>
            <a:chOff x="9878095" y="5525036"/>
            <a:chExt cx="2060620" cy="1171978"/>
          </a:xfrm>
        </p:grpSpPr>
        <p:sp>
          <p:nvSpPr>
            <p:cNvPr id="21" name="Vágott nyíl jobbra 20"/>
            <p:cNvSpPr/>
            <p:nvPr/>
          </p:nvSpPr>
          <p:spPr>
            <a:xfrm rot="10800000">
              <a:off x="9878095" y="5525036"/>
              <a:ext cx="2060620" cy="117197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övegdoboz 21">
              <a:hlinkClick r:id="rId4" action="ppaction://hlinksldjump"/>
            </p:cNvPr>
            <p:cNvSpPr txBox="1"/>
            <p:nvPr/>
          </p:nvSpPr>
          <p:spPr>
            <a:xfrm>
              <a:off x="10425446" y="5935016"/>
              <a:ext cx="1384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  <a:latin typeface="Algerian" panose="04020705040A02060702" pitchFamily="82" charset="0"/>
                </a:rPr>
                <a:t>VISSZA</a:t>
              </a:r>
              <a:endParaRPr lang="hu-HU" sz="2400" dirty="0">
                <a:solidFill>
                  <a:srgbClr val="FF0000"/>
                </a:solidFill>
                <a:latin typeface="Algerian" panose="04020705040A02060702" pitchFamily="82" charset="0"/>
              </a:endParaRPr>
            </a:p>
          </p:txBody>
        </p:sp>
      </p:grpSp>
      <p:sp>
        <p:nvSpPr>
          <p:cNvPr id="23" name="Szövegdoboz 22"/>
          <p:cNvSpPr txBox="1"/>
          <p:nvPr/>
        </p:nvSpPr>
        <p:spPr>
          <a:xfrm>
            <a:off x="8409905" y="85762"/>
            <a:ext cx="1875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2060"/>
                </a:solidFill>
              </a:rPr>
              <a:t>Mondatfajták</a:t>
            </a:r>
            <a:endParaRPr lang="hu-HU" sz="2400" dirty="0">
              <a:solidFill>
                <a:srgbClr val="00206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7070808" y="537541"/>
            <a:ext cx="4739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FF0000"/>
                </a:solidFill>
              </a:rPr>
              <a:t>Kijelentő mondat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 közlés         kijelentés     megállapítás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7598228" y="1411363"/>
            <a:ext cx="3684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00B050"/>
                </a:solidFill>
              </a:rPr>
              <a:t>Kérdő mondat</a:t>
            </a:r>
          </a:p>
          <a:p>
            <a:r>
              <a:rPr lang="hu-HU" sz="2400" dirty="0" smtClean="0">
                <a:solidFill>
                  <a:srgbClr val="00B050"/>
                </a:solidFill>
              </a:rPr>
              <a:t>érdeklődés        tudakozódás</a:t>
            </a:r>
            <a:endParaRPr lang="hu-HU" sz="2400" dirty="0">
              <a:solidFill>
                <a:srgbClr val="00B050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7217515" y="2332236"/>
            <a:ext cx="4445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C00000"/>
                </a:solidFill>
              </a:rPr>
              <a:t>Felkiáltó mondat</a:t>
            </a:r>
          </a:p>
          <a:p>
            <a:r>
              <a:rPr lang="hu-HU" sz="2400" dirty="0" smtClean="0">
                <a:solidFill>
                  <a:srgbClr val="C00000"/>
                </a:solidFill>
              </a:rPr>
              <a:t>öröm        fájdalom      meglepődés</a:t>
            </a:r>
            <a:endParaRPr lang="hu-HU" sz="2400" dirty="0">
              <a:solidFill>
                <a:srgbClr val="C0000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7836579" y="3273890"/>
            <a:ext cx="3465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2">
                    <a:lumMod val="10000"/>
                  </a:schemeClr>
                </a:solidFill>
              </a:rPr>
              <a:t>Óhajtó mondat</a:t>
            </a:r>
          </a:p>
          <a:p>
            <a:r>
              <a:rPr lang="hu-HU" sz="2400" dirty="0" smtClean="0">
                <a:solidFill>
                  <a:schemeClr val="bg2">
                    <a:lumMod val="10000"/>
                  </a:schemeClr>
                </a:solidFill>
              </a:rPr>
              <a:t>kívánság        vágy        óhaj</a:t>
            </a:r>
            <a:endParaRPr lang="hu-H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7842029" y="4389548"/>
            <a:ext cx="3459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7030A0"/>
                </a:solidFill>
              </a:rPr>
              <a:t>Felszólító mondat</a:t>
            </a:r>
          </a:p>
          <a:p>
            <a:r>
              <a:rPr lang="hu-HU" sz="2400" dirty="0" smtClean="0">
                <a:solidFill>
                  <a:srgbClr val="7030A0"/>
                </a:solidFill>
              </a:rPr>
              <a:t>kérés        parancs       tiltás</a:t>
            </a:r>
            <a:endParaRPr lang="hu-H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21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1152</Words>
  <Application>Microsoft Office PowerPoint</Application>
  <PresentationFormat>Egyéni</PresentationFormat>
  <Paragraphs>272</Paragraphs>
  <Slides>10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STEIGERWALD</dc:creator>
  <cp:lastModifiedBy>user</cp:lastModifiedBy>
  <cp:revision>59</cp:revision>
  <dcterms:created xsi:type="dcterms:W3CDTF">2018-04-02T12:35:18Z</dcterms:created>
  <dcterms:modified xsi:type="dcterms:W3CDTF">2018-04-04T18:26:14Z</dcterms:modified>
</cp:coreProperties>
</file>