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5D8C1"/>
    <a:srgbClr val="B1B7E1"/>
    <a:srgbClr val="CFBCF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0"/>
  </p:normalViewPr>
  <p:slideViewPr>
    <p:cSldViewPr snapToGrid="0">
      <p:cViewPr varScale="1">
        <p:scale>
          <a:sx n="70" d="100"/>
          <a:sy n="70" d="100"/>
        </p:scale>
        <p:origin x="-88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01091-200D-4350-BD6D-2C5588846912}" type="datetimeFigureOut">
              <a:rPr lang="hu-HU" smtClean="0"/>
              <a:pPr/>
              <a:t>2020.02.26.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60AFD5-64CC-48DF-A7F7-95C09D968D8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6826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 milliomos feliratokra kattintva feladatdiára ugrik. A megoldás megbeszélése után visszatérve erre a diára eltűnik a milliomos felirat és láthatóvá válik, hány centet ér a megoldás.</a:t>
            </a:r>
            <a:r>
              <a:rPr lang="hu-HU" baseline="0" dirty="0" smtClean="0"/>
              <a:t> Ezt kell majd a végén összeszámolni. </a:t>
            </a:r>
            <a:r>
              <a:rPr lang="hu-HU" dirty="0" smtClean="0"/>
              <a:t>A végén a malacperselyre kattintva az elköszönő diára lép.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41221532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c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12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5155166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13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3151629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c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14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9055723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D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15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5510907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c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16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8935934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17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778909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c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18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970587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 helyes megoldás  kizöldül,</a:t>
            </a:r>
            <a:r>
              <a:rPr lang="hu-HU" baseline="0" dirty="0" smtClean="0"/>
              <a:t> ha  a jóra kattintunk. Figyelni kell arra, hogy kattintáskor a </a:t>
            </a:r>
            <a:r>
              <a:rPr lang="hu-HU" baseline="0" smtClean="0"/>
              <a:t>kis kezecske, </a:t>
            </a:r>
            <a:r>
              <a:rPr lang="hu-HU" baseline="0" dirty="0" smtClean="0"/>
              <a:t>NE A NYÍL látszódjon!!!! Megoldás után a malacra kattintva a feladatválasztós diára lép vissza.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700341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D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0363506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c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184988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B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8559911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0663418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B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125485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c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2310202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D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0AFD5-64CC-48DF-A7F7-95C09D968D82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4114371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2020.02.26.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035703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2020.02.26.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084614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2020.02.26.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74307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2020.02.26.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764157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2020.02.26.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670428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2020.02.26.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79117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2020.02.26.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829883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2020.02.26.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745657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2020.02.26.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962795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2020.02.26.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042992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42920-FCDB-4EB0-9CA8-CB87128DAE87}" type="datetimeFigureOut">
              <a:rPr lang="hu-HU" smtClean="0"/>
              <a:pPr/>
              <a:t>2020.02.26.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336406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rgbClr val="CFBCF6"/>
            </a:gs>
            <a:gs pos="97000">
              <a:schemeClr val="accent1">
                <a:lumMod val="45000"/>
                <a:lumOff val="55000"/>
              </a:schemeClr>
            </a:gs>
            <a:gs pos="93226">
              <a:srgbClr val="B8D0ED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42920-FCDB-4EB0-9CA8-CB87128DAE87}" type="datetimeFigureOut">
              <a:rPr lang="hu-HU" smtClean="0"/>
              <a:pPr/>
              <a:t>2020.02.26.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92913-207B-48CB-9D7A-34A18A50608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915334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slide" Target="slide10.xml"/><Relationship Id="rId18" Type="http://schemas.openxmlformats.org/officeDocument/2006/relationships/slide" Target="slide6.xml"/><Relationship Id="rId3" Type="http://schemas.openxmlformats.org/officeDocument/2006/relationships/image" Target="../media/image4.png"/><Relationship Id="rId21" Type="http://schemas.openxmlformats.org/officeDocument/2006/relationships/slide" Target="slide15.xml"/><Relationship Id="rId7" Type="http://schemas.openxmlformats.org/officeDocument/2006/relationships/image" Target="../media/image6.png"/><Relationship Id="rId12" Type="http://schemas.openxmlformats.org/officeDocument/2006/relationships/slide" Target="slide11.xml"/><Relationship Id="rId17" Type="http://schemas.openxmlformats.org/officeDocument/2006/relationships/slide" Target="slide5.xml"/><Relationship Id="rId2" Type="http://schemas.openxmlformats.org/officeDocument/2006/relationships/notesSlide" Target="../notesSlides/notesSlide1.xml"/><Relationship Id="rId16" Type="http://schemas.openxmlformats.org/officeDocument/2006/relationships/slide" Target="slide8.xml"/><Relationship Id="rId20" Type="http://schemas.openxmlformats.org/officeDocument/2006/relationships/slide" Target="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slide" Target="slide18.xml"/><Relationship Id="rId5" Type="http://schemas.openxmlformats.org/officeDocument/2006/relationships/image" Target="../media/image1.png"/><Relationship Id="rId15" Type="http://schemas.openxmlformats.org/officeDocument/2006/relationships/slide" Target="slide7.xml"/><Relationship Id="rId23" Type="http://schemas.openxmlformats.org/officeDocument/2006/relationships/image" Target="../media/image2.jpeg"/><Relationship Id="rId10" Type="http://schemas.openxmlformats.org/officeDocument/2006/relationships/slide" Target="slide17.xml"/><Relationship Id="rId19" Type="http://schemas.openxmlformats.org/officeDocument/2006/relationships/slide" Target="slide9.xml"/><Relationship Id="rId4" Type="http://schemas.openxmlformats.org/officeDocument/2006/relationships/slide" Target="slide4.xml"/><Relationship Id="rId9" Type="http://schemas.openxmlformats.org/officeDocument/2006/relationships/slide" Target="slide16.xml"/><Relationship Id="rId14" Type="http://schemas.openxmlformats.org/officeDocument/2006/relationships/slide" Target="slide14.xml"/><Relationship Id="rId22" Type="http://schemas.openxmlformats.org/officeDocument/2006/relationships/slide" Target="slide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396353" y="595080"/>
            <a:ext cx="7310034" cy="2387600"/>
          </a:xfrm>
        </p:spPr>
        <p:txBody>
          <a:bodyPr>
            <a:normAutofit/>
          </a:bodyPr>
          <a:lstStyle/>
          <a:p>
            <a:r>
              <a:rPr lang="hu-HU" b="1" i="1" dirty="0" smtClean="0">
                <a:latin typeface="Palatino Linotype" panose="02040502050505030304" pitchFamily="18" charset="0"/>
              </a:rPr>
              <a:t>Gyűjtsünk          </a:t>
            </a:r>
            <a:br>
              <a:rPr lang="hu-HU" b="1" i="1" dirty="0" smtClean="0">
                <a:latin typeface="Palatino Linotype" panose="02040502050505030304" pitchFamily="18" charset="0"/>
              </a:rPr>
            </a:br>
            <a:r>
              <a:rPr lang="hu-HU" b="1" i="1" dirty="0">
                <a:latin typeface="Palatino Linotype" panose="02040502050505030304" pitchFamily="18" charset="0"/>
              </a:rPr>
              <a:t> </a:t>
            </a:r>
            <a:r>
              <a:rPr lang="hu-HU" b="1" i="1" dirty="0" smtClean="0">
                <a:latin typeface="Palatino Linotype" panose="02040502050505030304" pitchFamily="18" charset="0"/>
              </a:rPr>
              <a:t>                  aranyat!</a:t>
            </a:r>
            <a:endParaRPr lang="hu-HU" b="1" i="1" dirty="0">
              <a:latin typeface="Palatino Linotype" panose="02040502050505030304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562387" y="3365304"/>
            <a:ext cx="9144000" cy="3492696"/>
          </a:xfrm>
        </p:spPr>
        <p:txBody>
          <a:bodyPr>
            <a:normAutofit lnSpcReduction="10000"/>
          </a:bodyPr>
          <a:lstStyle/>
          <a:p>
            <a:pPr algn="r"/>
            <a:endParaRPr lang="hu-HU" dirty="0" smtClean="0"/>
          </a:p>
          <a:p>
            <a:pPr algn="r"/>
            <a:endParaRPr lang="hu-HU" dirty="0"/>
          </a:p>
          <a:p>
            <a:pPr algn="r"/>
            <a:endParaRPr lang="hu-HU" dirty="0" smtClean="0"/>
          </a:p>
          <a:p>
            <a:pPr algn="r"/>
            <a:endParaRPr lang="hu-HU" dirty="0"/>
          </a:p>
          <a:p>
            <a:pPr algn="r"/>
            <a:endParaRPr lang="hu-HU" dirty="0" smtClean="0"/>
          </a:p>
          <a:p>
            <a:pPr algn="r"/>
            <a:endParaRPr lang="hu-HU" dirty="0"/>
          </a:p>
          <a:p>
            <a:pPr algn="r"/>
            <a:r>
              <a:rPr lang="hu-HU" dirty="0" smtClean="0">
                <a:latin typeface="Jokerman" panose="04090605060D06020702" pitchFamily="82" charset="0"/>
              </a:rPr>
              <a:t>Készítette: Nagyné Madár Anikó</a:t>
            </a:r>
          </a:p>
          <a:p>
            <a:pPr algn="r"/>
            <a:r>
              <a:rPr lang="hu-HU" dirty="0" smtClean="0">
                <a:latin typeface="Jokerman" panose="04090605060D06020702" pitchFamily="82" charset="0"/>
              </a:rPr>
              <a:t>ötlete alapján: Bölcsföldi Márta</a:t>
            </a:r>
            <a:endParaRPr lang="hu-HU" dirty="0">
              <a:latin typeface="Jokerman" panose="04090605060D06020702" pitchFamily="82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190" y="212455"/>
            <a:ext cx="3951352" cy="3980730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309" y="4193185"/>
            <a:ext cx="2743200" cy="2743200"/>
          </a:xfrm>
          <a:prstGeom prst="rect">
            <a:avLst/>
          </a:prstGeom>
        </p:spPr>
      </p:pic>
      <p:sp>
        <p:nvSpPr>
          <p:cNvPr id="8" name="Szövegdoboz 7"/>
          <p:cNvSpPr txBox="1"/>
          <p:nvPr/>
        </p:nvSpPr>
        <p:spPr>
          <a:xfrm>
            <a:off x="7691639" y="3109753"/>
            <a:ext cx="33282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i="1" dirty="0" smtClean="0"/>
              <a:t>(mesék témakör)</a:t>
            </a:r>
            <a:endParaRPr lang="hu-HU" sz="3600" i="1" dirty="0"/>
          </a:p>
        </p:txBody>
      </p:sp>
    </p:spTree>
    <p:extLst>
      <p:ext uri="{BB962C8B-B14F-4D97-AF65-F5344CB8AC3E}">
        <p14:creationId xmlns="" xmlns:p14="http://schemas.microsoft.com/office/powerpoint/2010/main" val="360762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Milyen tenger szerepel a népmesékben?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6125027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1204686" y="481874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33530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    </a:t>
            </a:r>
            <a:r>
              <a:rPr lang="hu-HU" sz="4800" b="1" dirty="0" smtClean="0"/>
              <a:t>Földközi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516498" y="3327856"/>
            <a:ext cx="38918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 </a:t>
            </a:r>
            <a:r>
              <a:rPr lang="hu-HU" sz="4800" b="1" dirty="0" smtClean="0"/>
              <a:t>Óperenciás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916549" y="5330147"/>
            <a:ext cx="25330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    </a:t>
            </a:r>
            <a:r>
              <a:rPr lang="hu-HU" sz="4800" b="1" dirty="0" smtClean="0"/>
              <a:t>mély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887941" y="5344662"/>
            <a:ext cx="26748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B:     </a:t>
            </a:r>
            <a:r>
              <a:rPr lang="hu-HU" sz="4800" b="1" dirty="0" smtClean="0"/>
              <a:t>sekély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02078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Melyik nem meseszám?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166713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6166713" y="481874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1204686" y="481874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16866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     </a:t>
            </a:r>
            <a:r>
              <a:rPr lang="hu-HU" sz="4800" b="1" dirty="0" smtClean="0"/>
              <a:t>3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916548" y="3370719"/>
            <a:ext cx="16498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   </a:t>
            </a:r>
            <a:r>
              <a:rPr lang="hu-HU" sz="4800" b="1" dirty="0" smtClean="0"/>
              <a:t>7</a:t>
            </a:r>
            <a:r>
              <a:rPr lang="hu-HU" sz="3600" b="1" dirty="0" smtClean="0"/>
              <a:t> </a:t>
            </a:r>
            <a:endParaRPr lang="hu-HU" sz="36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7006080" y="5253185"/>
            <a:ext cx="1941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</a:t>
            </a:r>
            <a:r>
              <a:rPr lang="hu-HU" sz="4800" b="1" dirty="0" smtClean="0"/>
              <a:t> 400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887941" y="5344662"/>
            <a:ext cx="20281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B:     </a:t>
            </a:r>
            <a:r>
              <a:rPr lang="hu-HU" sz="4800" b="1" dirty="0" smtClean="0"/>
              <a:t>200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8429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4400" dirty="0" smtClean="0">
                <a:solidFill>
                  <a:schemeClr val="tx1"/>
                </a:solidFill>
              </a:rPr>
              <a:t>Mi volt az okos lány apjának a </a:t>
            </a:r>
            <a:r>
              <a:rPr lang="hu-HU" sz="4400" dirty="0" err="1" smtClean="0">
                <a:solidFill>
                  <a:schemeClr val="tx1"/>
                </a:solidFill>
              </a:rPr>
              <a:t>foglalkozá-</a:t>
            </a:r>
            <a:r>
              <a:rPr lang="hu-HU" sz="44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hu-HU" sz="4400" dirty="0" smtClean="0">
                <a:solidFill>
                  <a:schemeClr val="tx1"/>
                </a:solidFill>
              </a:rPr>
              <a:t>                                      </a:t>
            </a:r>
            <a:r>
              <a:rPr lang="hu-HU" sz="4400" dirty="0" err="1" smtClean="0">
                <a:solidFill>
                  <a:schemeClr val="tx1"/>
                </a:solidFill>
              </a:rPr>
              <a:t>sa</a:t>
            </a:r>
            <a:r>
              <a:rPr lang="hu-HU" sz="4400" dirty="0" smtClean="0">
                <a:solidFill>
                  <a:schemeClr val="tx1"/>
                </a:solidFill>
              </a:rPr>
              <a:t>?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6125027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1204686" y="481874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26696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  </a:t>
            </a:r>
            <a:r>
              <a:rPr lang="hu-HU" sz="4800" b="1" dirty="0" smtClean="0"/>
              <a:t>juhász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916548" y="3370719"/>
            <a:ext cx="27558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</a:t>
            </a:r>
            <a:r>
              <a:rPr lang="hu-HU" sz="4800" b="1" dirty="0" smtClean="0"/>
              <a:t>molnár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916549" y="5330147"/>
            <a:ext cx="25724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</a:t>
            </a:r>
            <a:r>
              <a:rPr lang="hu-HU" sz="4800" b="1" dirty="0" smtClean="0"/>
              <a:t>vadász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887941" y="5344662"/>
            <a:ext cx="24580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B:   </a:t>
            </a:r>
            <a:r>
              <a:rPr lang="hu-HU" sz="4800" b="1" dirty="0" smtClean="0"/>
              <a:t>halász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324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Mit árult a szegény ember Rimaszombaton?</a:t>
            </a:r>
          </a:p>
        </p:txBody>
      </p:sp>
      <p:sp>
        <p:nvSpPr>
          <p:cNvPr id="4" name="Ellipszis 3"/>
          <p:cNvSpPr/>
          <p:nvPr/>
        </p:nvSpPr>
        <p:spPr>
          <a:xfrm>
            <a:off x="6248399" y="2919601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1204685" y="293313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1204686" y="481874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2015613" y="3365023"/>
            <a:ext cx="25010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</a:t>
            </a:r>
            <a:r>
              <a:rPr lang="hu-HU" sz="4800" b="1" dirty="0" smtClean="0"/>
              <a:t>seprűt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884940" y="3315148"/>
            <a:ext cx="29412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</a:t>
            </a:r>
            <a:r>
              <a:rPr lang="hu-HU" sz="4800" b="1" dirty="0" smtClean="0"/>
              <a:t>furulyát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7053752" y="5193288"/>
            <a:ext cx="3955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</a:t>
            </a:r>
            <a:r>
              <a:rPr lang="hu-HU" sz="4800" b="1" dirty="0" smtClean="0"/>
              <a:t>kutyát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832733" y="5277694"/>
            <a:ext cx="3960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 smtClean="0"/>
              <a:t>B:   </a:t>
            </a:r>
            <a:r>
              <a:rPr lang="hu-HU" sz="4800" b="1" dirty="0" smtClean="0"/>
              <a:t>szamarat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474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Milyen állatot vitt magával az okos lány?</a:t>
            </a: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6125027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1204686" y="481874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25667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  </a:t>
            </a:r>
            <a:r>
              <a:rPr lang="hu-HU" sz="4800" b="1" dirty="0" smtClean="0"/>
              <a:t>hollót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940914" y="3370719"/>
            <a:ext cx="33352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</a:t>
            </a:r>
            <a:r>
              <a:rPr lang="hu-HU" sz="4800" b="1" dirty="0" smtClean="0"/>
              <a:t>galambot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587937" y="5301572"/>
            <a:ext cx="41058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</a:t>
            </a:r>
            <a:r>
              <a:rPr lang="hu-HU" sz="4800" b="1" dirty="0" smtClean="0"/>
              <a:t>:   semmilyent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698787" y="5344662"/>
            <a:ext cx="37265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 smtClean="0"/>
              <a:t>B:   </a:t>
            </a:r>
            <a:r>
              <a:rPr lang="hu-HU" sz="4800" b="1" dirty="0" smtClean="0"/>
              <a:t>baglyot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0439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Milyen fűszertől kezdett tüsszögni a király a lakodalomban?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09661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6125027" y="4818739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1204686" y="481874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23250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  </a:t>
            </a:r>
            <a:r>
              <a:rPr lang="hu-HU" sz="4800" b="1" dirty="0" smtClean="0"/>
              <a:t>sótól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739568" y="3385467"/>
            <a:ext cx="31037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  </a:t>
            </a:r>
            <a:r>
              <a:rPr lang="hu-HU" sz="4800" b="1" dirty="0" smtClean="0"/>
              <a:t>fahéjtól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916549" y="5330147"/>
            <a:ext cx="33168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  </a:t>
            </a:r>
            <a:r>
              <a:rPr lang="hu-HU" sz="4800" b="1" dirty="0" smtClean="0"/>
              <a:t>tormától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887941" y="5344662"/>
            <a:ext cx="26809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B:   </a:t>
            </a:r>
            <a:r>
              <a:rPr lang="hu-HU" sz="4800" b="1" dirty="0" smtClean="0"/>
              <a:t>borstól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7644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Milyen állat nem akart lenni a kiselefánt?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6125027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1204686" y="481874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26452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</a:t>
            </a:r>
            <a:r>
              <a:rPr lang="hu-HU" sz="4800" b="1" dirty="0" smtClean="0"/>
              <a:t>majom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916548" y="3370719"/>
            <a:ext cx="19505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</a:t>
            </a:r>
            <a:r>
              <a:rPr lang="hu-HU" sz="4800" b="1" dirty="0" smtClean="0"/>
              <a:t>róka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916549" y="5330147"/>
            <a:ext cx="28768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</a:t>
            </a:r>
            <a:r>
              <a:rPr lang="hu-HU" sz="4800" b="1" dirty="0" smtClean="0"/>
              <a:t>papagáj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887941" y="5344662"/>
            <a:ext cx="27211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B:    </a:t>
            </a:r>
            <a:r>
              <a:rPr lang="hu-HU" sz="4800" b="1" dirty="0" smtClean="0"/>
              <a:t>gazella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594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A juhászlegény a mesében … volt.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6166713" y="285931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1189463" y="291733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1204686" y="481874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437751" y="3236957"/>
            <a:ext cx="39012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 smtClean="0"/>
              <a:t>A:    </a:t>
            </a:r>
            <a:r>
              <a:rPr lang="hu-HU" sz="4400" b="1" dirty="0" smtClean="0"/>
              <a:t>csillagszemű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6714699" y="3341221"/>
            <a:ext cx="35723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</a:t>
            </a:r>
            <a:r>
              <a:rPr lang="hu-HU" sz="3200" b="1" dirty="0" smtClean="0"/>
              <a:t>   </a:t>
            </a:r>
            <a:r>
              <a:rPr lang="hu-HU" sz="4400" b="1" dirty="0" smtClean="0"/>
              <a:t>nagyeszű</a:t>
            </a:r>
            <a:endParaRPr lang="hu-HU" sz="44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823881" y="5246156"/>
            <a:ext cx="31935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 </a:t>
            </a:r>
            <a:r>
              <a:rPr lang="hu-HU" sz="4400" b="1" dirty="0" smtClean="0"/>
              <a:t>tyúkeszű</a:t>
            </a:r>
          </a:p>
        </p:txBody>
      </p:sp>
      <p:sp>
        <p:nvSpPr>
          <p:cNvPr id="11" name="Szövegdoboz 10"/>
          <p:cNvSpPr txBox="1"/>
          <p:nvPr/>
        </p:nvSpPr>
        <p:spPr>
          <a:xfrm>
            <a:off x="1830809" y="5231408"/>
            <a:ext cx="43642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 smtClean="0"/>
              <a:t>B:    </a:t>
            </a:r>
            <a:r>
              <a:rPr lang="hu-HU" sz="4400" b="1" dirty="0" smtClean="0"/>
              <a:t>félszemű</a:t>
            </a:r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82278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A </a:t>
            </a:r>
            <a:r>
              <a:rPr lang="hu-HU" sz="4400" dirty="0" err="1" smtClean="0">
                <a:solidFill>
                  <a:schemeClr val="tx1"/>
                </a:solidFill>
              </a:rPr>
              <a:t>vízitündér</a:t>
            </a:r>
            <a:r>
              <a:rPr lang="hu-HU" sz="4400" dirty="0" smtClean="0">
                <a:solidFill>
                  <a:schemeClr val="tx1"/>
                </a:solidFill>
              </a:rPr>
              <a:t> milyen fejszét nem hozott fel a vízből?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6125027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1204686" y="4818740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846271" y="3355971"/>
            <a:ext cx="22792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</a:t>
            </a:r>
            <a:r>
              <a:rPr lang="hu-HU" sz="4800" b="1" dirty="0" smtClean="0"/>
              <a:t>arany</a:t>
            </a:r>
            <a:endParaRPr lang="hu-HU" sz="36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467901" y="3349059"/>
            <a:ext cx="3767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 smtClean="0"/>
              <a:t>C:  </a:t>
            </a:r>
            <a:r>
              <a:rPr lang="hu-HU" sz="4800" b="1" dirty="0" smtClean="0"/>
              <a:t>gyémánt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6465429" y="5188158"/>
            <a:ext cx="39637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dirty="0" smtClean="0"/>
              <a:t> </a:t>
            </a:r>
            <a:r>
              <a:rPr lang="hu-HU" sz="3600" b="1" dirty="0" smtClean="0"/>
              <a:t>D</a:t>
            </a:r>
            <a:r>
              <a:rPr lang="hu-HU" sz="3600" b="1" smtClean="0"/>
              <a:t>:    </a:t>
            </a:r>
            <a:r>
              <a:rPr lang="hu-HU" sz="4800" b="1" smtClean="0"/>
              <a:t>közönséges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2261690" y="5260904"/>
            <a:ext cx="21658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3600" b="1" dirty="0" smtClean="0"/>
              <a:t>B</a:t>
            </a:r>
            <a:r>
              <a:rPr lang="hu-HU" sz="3200" b="1" dirty="0" smtClean="0"/>
              <a:t>:   </a:t>
            </a:r>
            <a:r>
              <a:rPr lang="hu-HU" sz="4800" b="1" dirty="0" smtClean="0"/>
              <a:t>ezüst</a:t>
            </a:r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969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611824" y="914400"/>
            <a:ext cx="9183924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3200" b="1" dirty="0" smtClean="0">
                <a:latin typeface="Jokerman" panose="04090605060D06020702" pitchFamily="82" charset="0"/>
              </a:rPr>
              <a:t>Számoljuk össze, kinek, mennyi pénze lett?</a:t>
            </a:r>
          </a:p>
          <a:p>
            <a:endParaRPr lang="hu-HU" sz="3200" b="1" dirty="0">
              <a:latin typeface="Jokerman" panose="04090605060D06020702" pitchFamily="82" charset="0"/>
            </a:endParaRPr>
          </a:p>
          <a:p>
            <a:pPr algn="ctr"/>
            <a:r>
              <a:rPr lang="hu-HU" sz="5400" b="1" dirty="0" smtClean="0">
                <a:latin typeface="Jokerman" panose="04090605060D06020702" pitchFamily="82" charset="0"/>
              </a:rPr>
              <a:t>Maximum 35 cented lehet.</a:t>
            </a:r>
            <a:endParaRPr lang="hu-HU" sz="5400" b="1" dirty="0">
              <a:latin typeface="Jokerman" panose="04090605060D06020702" pitchFamily="82" charset="0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9182" y="3425125"/>
            <a:ext cx="4769991" cy="3179994"/>
          </a:xfrm>
          <a:prstGeom prst="rect">
            <a:avLst/>
          </a:prstGeom>
        </p:spPr>
      </p:pic>
      <p:sp>
        <p:nvSpPr>
          <p:cNvPr id="4" name="Szövegdoboz 3"/>
          <p:cNvSpPr txBox="1"/>
          <p:nvPr/>
        </p:nvSpPr>
        <p:spPr>
          <a:xfrm>
            <a:off x="573437" y="3998563"/>
            <a:ext cx="6093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6600" b="1" i="1" dirty="0" smtClean="0">
                <a:latin typeface="Baskerville Old Face" panose="02020602080505020303" pitchFamily="18" charset="0"/>
              </a:rPr>
              <a:t>Ügyesek voltatok!</a:t>
            </a:r>
            <a:endParaRPr lang="hu-HU" sz="6600" b="1" i="1" dirty="0">
              <a:latin typeface="Baskerville Old Face" panose="02020602080505020303" pitchFamily="18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697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18948" y="1077993"/>
            <a:ext cx="1091952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dirty="0" smtClean="0"/>
              <a:t>Szabály: </a:t>
            </a:r>
          </a:p>
          <a:p>
            <a:r>
              <a:rPr lang="hu-HU" sz="3600" dirty="0" smtClean="0"/>
              <a:t>Ha jól válaszolsz a feltett kérdésekre tallérokat gyűjthetsz.</a:t>
            </a:r>
          </a:p>
          <a:p>
            <a:r>
              <a:rPr lang="hu-HU" sz="3600" dirty="0" smtClean="0"/>
              <a:t>Versenyezzetek, kinek gyűlik össze a legtöbb aranypénze!</a:t>
            </a:r>
          </a:p>
          <a:p>
            <a:r>
              <a:rPr lang="hu-HU" sz="3600" dirty="0" smtClean="0"/>
              <a:t>Vannak egy-kettő-öt centes aranyat érő feladványok is.</a:t>
            </a:r>
            <a:endParaRPr lang="hu-HU" sz="3600" dirty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514" y="4471098"/>
            <a:ext cx="3751962" cy="2230548"/>
          </a:xfrm>
          <a:prstGeom prst="rect">
            <a:avLst/>
          </a:prstGeom>
        </p:spPr>
      </p:pic>
      <p:sp>
        <p:nvSpPr>
          <p:cNvPr id="4" name="Szövegdoboz 3"/>
          <p:cNvSpPr txBox="1"/>
          <p:nvPr/>
        </p:nvSpPr>
        <p:spPr>
          <a:xfrm rot="16200000">
            <a:off x="11466098" y="323283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8939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Kép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691" y="582406"/>
            <a:ext cx="1228719" cy="1228719"/>
          </a:xfrm>
          <a:prstGeom prst="rect">
            <a:avLst/>
          </a:prstGeom>
        </p:spPr>
      </p:pic>
      <p:pic>
        <p:nvPicPr>
          <p:cNvPr id="2" name="Kép 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2855" y="402956"/>
            <a:ext cx="1538392" cy="1549830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376" y="543493"/>
            <a:ext cx="1268756" cy="1268756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0371" y="543493"/>
            <a:ext cx="1268756" cy="1268756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6723" y="582405"/>
            <a:ext cx="1228719" cy="1228719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376" y="2619618"/>
            <a:ext cx="1268756" cy="1268756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0408" y="4805527"/>
            <a:ext cx="1268756" cy="1268756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9984" y="622681"/>
            <a:ext cx="1268756" cy="1268756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6706" y="2594435"/>
            <a:ext cx="1268756" cy="1268756"/>
          </a:xfrm>
          <a:prstGeom prst="rect">
            <a:avLst/>
          </a:prstGeom>
        </p:spPr>
      </p:pic>
      <p:pic>
        <p:nvPicPr>
          <p:cNvPr id="12" name="Kép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0174" y="4962371"/>
            <a:ext cx="1268756" cy="1268756"/>
          </a:xfrm>
          <a:prstGeom prst="rect">
            <a:avLst/>
          </a:prstGeom>
        </p:spPr>
      </p:pic>
      <p:pic>
        <p:nvPicPr>
          <p:cNvPr id="13" name="Kép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855" y="4898517"/>
            <a:ext cx="1268756" cy="1268756"/>
          </a:xfrm>
          <a:prstGeom prst="rect">
            <a:avLst/>
          </a:prstGeom>
        </p:spPr>
      </p:pic>
      <p:pic>
        <p:nvPicPr>
          <p:cNvPr id="14" name="Kép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6705" y="4695743"/>
            <a:ext cx="1268756" cy="1268756"/>
          </a:xfrm>
          <a:prstGeom prst="rect">
            <a:avLst/>
          </a:prstGeom>
        </p:spPr>
      </p:pic>
      <p:pic>
        <p:nvPicPr>
          <p:cNvPr id="15" name="Kép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5356" y="2630597"/>
            <a:ext cx="1268756" cy="1268756"/>
          </a:xfrm>
          <a:prstGeom prst="rect">
            <a:avLst/>
          </a:prstGeom>
        </p:spPr>
      </p:pic>
      <p:pic>
        <p:nvPicPr>
          <p:cNvPr id="16" name="Kép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87" y="2618970"/>
            <a:ext cx="1268756" cy="1268756"/>
          </a:xfrm>
          <a:prstGeom prst="rect">
            <a:avLst/>
          </a:prstGeom>
        </p:spPr>
      </p:pic>
      <p:pic>
        <p:nvPicPr>
          <p:cNvPr id="18" name="Kép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376" y="4862999"/>
            <a:ext cx="1228719" cy="1228719"/>
          </a:xfrm>
          <a:prstGeom prst="rect">
            <a:avLst/>
          </a:prstGeom>
        </p:spPr>
      </p:pic>
      <p:pic>
        <p:nvPicPr>
          <p:cNvPr id="19" name="Kép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0408" y="2639637"/>
            <a:ext cx="1228719" cy="1228719"/>
          </a:xfrm>
          <a:prstGeom prst="rect">
            <a:avLst/>
          </a:prstGeom>
        </p:spPr>
      </p:pic>
      <p:pic>
        <p:nvPicPr>
          <p:cNvPr id="20" name="Kép 19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25132" y="442469"/>
            <a:ext cx="1538392" cy="1549830"/>
          </a:xfrm>
          <a:prstGeom prst="rect">
            <a:avLst/>
          </a:prstGeom>
        </p:spPr>
      </p:pic>
      <p:pic>
        <p:nvPicPr>
          <p:cNvPr id="21" name="Kép 20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70538" y="442469"/>
            <a:ext cx="1538392" cy="1549830"/>
          </a:xfrm>
          <a:prstGeom prst="rect">
            <a:avLst/>
          </a:prstGeom>
        </p:spPr>
      </p:pic>
      <p:pic>
        <p:nvPicPr>
          <p:cNvPr id="22" name="Kép 21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70538" y="2511452"/>
            <a:ext cx="1538392" cy="1549830"/>
          </a:xfrm>
          <a:prstGeom prst="rect">
            <a:avLst/>
          </a:prstGeom>
        </p:spPr>
      </p:pic>
      <p:pic>
        <p:nvPicPr>
          <p:cNvPr id="23" name="Kép 22">
            <a:hlinkClick r:id="rId11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70538" y="4681297"/>
            <a:ext cx="1538392" cy="1549830"/>
          </a:xfrm>
          <a:prstGeom prst="rect">
            <a:avLst/>
          </a:prstGeom>
        </p:spPr>
      </p:pic>
      <p:pic>
        <p:nvPicPr>
          <p:cNvPr id="24" name="Kép 23">
            <a:hlinkClick r:id="rId12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23887" y="2511452"/>
            <a:ext cx="1538392" cy="1549830"/>
          </a:xfrm>
          <a:prstGeom prst="rect">
            <a:avLst/>
          </a:prstGeom>
        </p:spPr>
      </p:pic>
      <p:pic>
        <p:nvPicPr>
          <p:cNvPr id="25" name="Kép 24">
            <a:hlinkClick r:id="rId13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79726" y="444930"/>
            <a:ext cx="1538392" cy="1549830"/>
          </a:xfrm>
          <a:prstGeom prst="rect">
            <a:avLst/>
          </a:prstGeom>
        </p:spPr>
      </p:pic>
      <p:pic>
        <p:nvPicPr>
          <p:cNvPr id="26" name="Kép 25">
            <a:hlinkClick r:id="rId1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36822" y="2511452"/>
            <a:ext cx="1538392" cy="1549830"/>
          </a:xfrm>
          <a:prstGeom prst="rect">
            <a:avLst/>
          </a:prstGeom>
        </p:spPr>
      </p:pic>
      <p:pic>
        <p:nvPicPr>
          <p:cNvPr id="27" name="Kép 26">
            <a:hlinkClick r:id="rId15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54874" y="442469"/>
            <a:ext cx="1538392" cy="1549830"/>
          </a:xfrm>
          <a:prstGeom prst="rect">
            <a:avLst/>
          </a:prstGeom>
        </p:spPr>
      </p:pic>
      <p:pic>
        <p:nvPicPr>
          <p:cNvPr id="28" name="Kép 27">
            <a:hlinkClick r:id="rId16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10952" y="2511452"/>
            <a:ext cx="1538392" cy="1549830"/>
          </a:xfrm>
          <a:prstGeom prst="rect">
            <a:avLst/>
          </a:prstGeom>
        </p:spPr>
      </p:pic>
      <p:pic>
        <p:nvPicPr>
          <p:cNvPr id="29" name="Kép 28">
            <a:hlinkClick r:id="rId17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2557" y="2511452"/>
            <a:ext cx="1538392" cy="1549830"/>
          </a:xfrm>
          <a:prstGeom prst="rect">
            <a:avLst/>
          </a:prstGeom>
        </p:spPr>
      </p:pic>
      <p:pic>
        <p:nvPicPr>
          <p:cNvPr id="30" name="Kép 29">
            <a:hlinkClick r:id="rId18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2557" y="4664990"/>
            <a:ext cx="1538392" cy="1549830"/>
          </a:xfrm>
          <a:prstGeom prst="rect">
            <a:avLst/>
          </a:prstGeom>
        </p:spPr>
      </p:pic>
      <p:pic>
        <p:nvPicPr>
          <p:cNvPr id="31" name="Kép 30">
            <a:hlinkClick r:id="rId19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57559" y="4695743"/>
            <a:ext cx="1538392" cy="1549830"/>
          </a:xfrm>
          <a:prstGeom prst="rect">
            <a:avLst/>
          </a:prstGeom>
        </p:spPr>
      </p:pic>
      <p:pic>
        <p:nvPicPr>
          <p:cNvPr id="32" name="Kép 31">
            <a:hlinkClick r:id="rId20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18552" y="4664990"/>
            <a:ext cx="1538392" cy="1549830"/>
          </a:xfrm>
          <a:prstGeom prst="rect">
            <a:avLst/>
          </a:prstGeom>
        </p:spPr>
      </p:pic>
      <p:pic>
        <p:nvPicPr>
          <p:cNvPr id="33" name="Kép 32">
            <a:hlinkClick r:id="rId21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25132" y="4702443"/>
            <a:ext cx="1538392" cy="1549830"/>
          </a:xfrm>
          <a:prstGeom prst="rect">
            <a:avLst/>
          </a:prstGeom>
        </p:spPr>
      </p:pic>
      <p:sp>
        <p:nvSpPr>
          <p:cNvPr id="34" name="Szövegdoboz 33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  <p:pic>
        <p:nvPicPr>
          <p:cNvPr id="35" name="Kép 34">
            <a:hlinkClick r:id="rId22" action="ppaction://hlinksldjump"/>
          </p:cNvPr>
          <p:cNvPicPr>
            <a:picLocks noChangeAspect="1"/>
          </p:cNvPicPr>
          <p:nvPr/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566" y="4862999"/>
            <a:ext cx="1872046" cy="187204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4717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Mi van az állatmesék végén?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1204686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6248400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37085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  </a:t>
            </a:r>
            <a:r>
              <a:rPr lang="hu-HU" sz="4800" b="1" dirty="0" smtClean="0"/>
              <a:t>meseszám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7244094" y="3278386"/>
            <a:ext cx="24929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 </a:t>
            </a:r>
            <a:r>
              <a:rPr lang="hu-HU" sz="4800" b="1" dirty="0" smtClean="0"/>
              <a:t>csoda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7244094" y="5145481"/>
            <a:ext cx="30608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  </a:t>
            </a:r>
            <a:r>
              <a:rPr lang="hu-HU" sz="4800" b="1" dirty="0" smtClean="0"/>
              <a:t>nevetés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2077278" y="5283076"/>
            <a:ext cx="30464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B:   </a:t>
            </a:r>
            <a:r>
              <a:rPr lang="hu-HU" sz="4800" b="1" dirty="0" smtClean="0"/>
              <a:t>tanulság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381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Mi volt Jancsi kutyájának a neve?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1204686" y="4673598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6248399" y="4673598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6248400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2299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  </a:t>
            </a:r>
            <a:r>
              <a:rPr lang="hu-HU" sz="4800" b="1" dirty="0" smtClean="0"/>
              <a:t>Tisza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916548" y="3370719"/>
            <a:ext cx="24000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 </a:t>
            </a:r>
            <a:r>
              <a:rPr lang="hu-HU" sz="4800" b="1" dirty="0" smtClean="0"/>
              <a:t>Bodri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916548" y="5145481"/>
            <a:ext cx="27034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  </a:t>
            </a:r>
            <a:r>
              <a:rPr lang="hu-HU" sz="4800" b="1" dirty="0" smtClean="0"/>
              <a:t>Maros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982519" y="5092670"/>
            <a:ext cx="22349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B:   </a:t>
            </a:r>
            <a:r>
              <a:rPr lang="hu-HU" sz="4800" b="1" dirty="0" smtClean="0"/>
              <a:t>Duna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38781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1759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Hogyan jelezte a szamár, hogy eső lesz?</a:t>
            </a: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85770" y="4805704"/>
            <a:ext cx="4360459" cy="16821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6248400" y="285931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1204686" y="4805703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30038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  </a:t>
            </a:r>
            <a:r>
              <a:rPr lang="hu-HU" sz="4800" b="1" dirty="0" smtClean="0"/>
              <a:t>elfutott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592084" y="3370719"/>
            <a:ext cx="29002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</a:t>
            </a:r>
            <a:r>
              <a:rPr lang="hu-HU" sz="4800" b="1" dirty="0" smtClean="0"/>
              <a:t>ordított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847360" y="5358949"/>
            <a:ext cx="5344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  </a:t>
            </a:r>
            <a:r>
              <a:rPr lang="hu-HU" sz="4800" b="1" dirty="0" smtClean="0"/>
              <a:t>sehogy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887941" y="5344662"/>
            <a:ext cx="26432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B:    </a:t>
            </a:r>
            <a:r>
              <a:rPr lang="hu-HU" sz="4800" b="1" dirty="0" smtClean="0"/>
              <a:t>ásított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415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4400" dirty="0" smtClean="0">
              <a:solidFill>
                <a:schemeClr val="tx1"/>
              </a:solidFill>
            </a:endParaRPr>
          </a:p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Mit talált a holló?</a:t>
            </a:r>
          </a:p>
          <a:p>
            <a:pPr algn="ctr"/>
            <a:endParaRPr lang="hu-HU" sz="4400" b="1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160787" y="285931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1204686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6248400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32319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</a:t>
            </a:r>
            <a:r>
              <a:rPr lang="hu-HU" sz="3200" b="1" dirty="0" smtClean="0"/>
              <a:t>    </a:t>
            </a:r>
            <a:r>
              <a:rPr lang="hu-HU" sz="4800" b="1" dirty="0" smtClean="0"/>
              <a:t>hernyót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916548" y="3370719"/>
            <a:ext cx="35078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 </a:t>
            </a:r>
            <a:r>
              <a:rPr lang="hu-HU" sz="4800" b="1" dirty="0" smtClean="0"/>
              <a:t>magvakat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996665" y="5164349"/>
            <a:ext cx="32583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</a:t>
            </a:r>
            <a:r>
              <a:rPr lang="hu-HU" sz="3200" b="1" dirty="0" smtClean="0"/>
              <a:t>  </a:t>
            </a:r>
            <a:r>
              <a:rPr lang="hu-HU" sz="4800" b="1" dirty="0" smtClean="0"/>
              <a:t>feleséget</a:t>
            </a:r>
          </a:p>
        </p:txBody>
      </p:sp>
      <p:sp>
        <p:nvSpPr>
          <p:cNvPr id="11" name="Szövegdoboz 10"/>
          <p:cNvSpPr txBox="1"/>
          <p:nvPr/>
        </p:nvSpPr>
        <p:spPr>
          <a:xfrm>
            <a:off x="1583986" y="5089270"/>
            <a:ext cx="3161828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    B:    </a:t>
            </a:r>
            <a:r>
              <a:rPr lang="hu-HU" sz="4800" b="1" dirty="0" smtClean="0"/>
              <a:t>sajtot</a:t>
            </a:r>
            <a:r>
              <a:rPr lang="hu-HU" sz="3200" b="1" dirty="0" smtClean="0"/>
              <a:t> </a:t>
            </a:r>
            <a:r>
              <a:rPr lang="hu-HU" sz="3600" b="1" dirty="0" smtClean="0"/>
              <a:t>  </a:t>
            </a:r>
            <a:endParaRPr lang="hu-HU" sz="4800" b="1" dirty="0" smtClean="0"/>
          </a:p>
          <a:p>
            <a:endParaRPr lang="hu-HU" sz="2800" b="1" dirty="0" smtClean="0"/>
          </a:p>
          <a:p>
            <a:endParaRPr lang="hu-HU" sz="2800" b="1" dirty="0" smtClean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5942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Milyen állat nem szerepel az Ugorjunk árkot! című mesében?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088570" y="4833255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1088570" y="291191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6248400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22493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 </a:t>
            </a:r>
            <a:r>
              <a:rPr lang="hu-HU" sz="4800" b="1" dirty="0" smtClean="0"/>
              <a:t>holló</a:t>
            </a:r>
            <a:endParaRPr lang="hu-HU" sz="48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916548" y="3370719"/>
            <a:ext cx="25717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 </a:t>
            </a:r>
            <a:r>
              <a:rPr lang="hu-HU" sz="4800" b="1" dirty="0" smtClean="0"/>
              <a:t>farkas</a:t>
            </a:r>
            <a:endParaRPr lang="hu-HU" sz="48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916549" y="5330147"/>
            <a:ext cx="21645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  </a:t>
            </a:r>
            <a:r>
              <a:rPr lang="hu-HU" sz="4800" b="1" dirty="0" smtClean="0"/>
              <a:t>nyúl</a:t>
            </a:r>
            <a:endParaRPr lang="hu-HU" sz="48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887941" y="5344662"/>
            <a:ext cx="21205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B:    </a:t>
            </a:r>
            <a:r>
              <a:rPr lang="hu-HU" sz="4800" b="1" dirty="0" smtClean="0"/>
              <a:t>róka</a:t>
            </a:r>
            <a:endParaRPr lang="hu-HU" sz="48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8638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Átellenes sarkain kerekített téglalap 1"/>
          <p:cNvSpPr/>
          <p:nvPr/>
        </p:nvSpPr>
        <p:spPr>
          <a:xfrm>
            <a:off x="1088570" y="145143"/>
            <a:ext cx="10072915" cy="2569029"/>
          </a:xfrm>
          <a:prstGeom prst="round2DiagRect">
            <a:avLst/>
          </a:prstGeom>
          <a:solidFill>
            <a:srgbClr val="E5D8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solidFill>
                  <a:schemeClr val="tx1"/>
                </a:solidFill>
              </a:rPr>
              <a:t>Hol élt a csökönyös kiselefánt?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1204686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5" name="Ellipszis 4"/>
          <p:cNvSpPr/>
          <p:nvPr/>
        </p:nvSpPr>
        <p:spPr>
          <a:xfrm>
            <a:off x="6248400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1204686" y="4818742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6248400" y="2859314"/>
            <a:ext cx="4397829" cy="1669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98787" y="3370719"/>
            <a:ext cx="38059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A:   </a:t>
            </a:r>
            <a:r>
              <a:rPr lang="hu-HU" sz="4400" b="1" dirty="0" smtClean="0"/>
              <a:t>állatkertben</a:t>
            </a:r>
            <a:endParaRPr lang="hu-HU" sz="4400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6916548" y="3370719"/>
            <a:ext cx="299748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C:    </a:t>
            </a:r>
            <a:r>
              <a:rPr lang="hu-HU" sz="4400" b="1" dirty="0" smtClean="0"/>
              <a:t>erdőben</a:t>
            </a:r>
            <a:endParaRPr lang="hu-HU" sz="44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6916549" y="5330147"/>
            <a:ext cx="31597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 </a:t>
            </a:r>
            <a:r>
              <a:rPr lang="hu-HU" sz="3600" b="1" dirty="0" smtClean="0"/>
              <a:t>D:    </a:t>
            </a:r>
            <a:r>
              <a:rPr lang="hu-HU" sz="4400" b="1" dirty="0" smtClean="0"/>
              <a:t>Ázsiában</a:t>
            </a:r>
            <a:endParaRPr lang="hu-HU" sz="44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887941" y="5344662"/>
            <a:ext cx="33757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/>
              <a:t>B:     </a:t>
            </a:r>
            <a:r>
              <a:rPr lang="hu-HU" sz="4400" b="1" dirty="0" smtClean="0"/>
              <a:t>Afrikában</a:t>
            </a:r>
            <a:endParaRPr lang="hu-HU" sz="4400" b="1" dirty="0"/>
          </a:p>
        </p:txBody>
      </p:sp>
      <p:pic>
        <p:nvPicPr>
          <p:cNvPr id="12" name="Kép 11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4542" y="5253185"/>
            <a:ext cx="1499672" cy="1446586"/>
          </a:xfrm>
          <a:prstGeom prst="rect">
            <a:avLst/>
          </a:prstGeom>
        </p:spPr>
      </p:pic>
      <p:sp>
        <p:nvSpPr>
          <p:cNvPr id="13" name="Szövegdoboz 12"/>
          <p:cNvSpPr txBox="1"/>
          <p:nvPr/>
        </p:nvSpPr>
        <p:spPr>
          <a:xfrm rot="16200000">
            <a:off x="11466098" y="307785"/>
            <a:ext cx="849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anose="04090605060D06020702" pitchFamily="82" charset="0"/>
              </a:rPr>
              <a:t>NMA</a:t>
            </a:r>
            <a:endParaRPr lang="hu-HU" sz="2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okerman" panose="04090605060D06020702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2468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529</Words>
  <Application>Microsoft Office PowerPoint</Application>
  <PresentationFormat>Egyéni</PresentationFormat>
  <Paragraphs>146</Paragraphs>
  <Slides>19</Slides>
  <Notes>16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0" baseType="lpstr">
      <vt:lpstr>Office-téma</vt:lpstr>
      <vt:lpstr>Gyűjtsünk                              aranyat!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  <vt:lpstr>14. dia</vt:lpstr>
      <vt:lpstr>15. dia</vt:lpstr>
      <vt:lpstr>16. dia</vt:lpstr>
      <vt:lpstr>17. dia</vt:lpstr>
      <vt:lpstr>18. dia</vt:lpstr>
      <vt:lpstr>19. dia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Gyűjtsünk aranyat!</dc:title>
  <dc:creator>Madár Anikó</dc:creator>
  <cp:lastModifiedBy>user</cp:lastModifiedBy>
  <cp:revision>63</cp:revision>
  <dcterms:created xsi:type="dcterms:W3CDTF">2018-01-07T10:58:35Z</dcterms:created>
  <dcterms:modified xsi:type="dcterms:W3CDTF">2020-02-26T22:26:34Z</dcterms:modified>
</cp:coreProperties>
</file>