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5D8C1"/>
    <a:srgbClr val="B1B7E1"/>
    <a:srgbClr val="CFBCF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88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01091-200D-4350-BD6D-2C5588846912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0AFD5-64CC-48DF-A7F7-95C09D968D8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826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milliomos feliratokra kattintva feladatdiára ugrik. A megoldás megbeszélése után visszatérve erre a diára eltűnik a milliomos felirat és láthatóvá válik, hány centet ér a megoldás.</a:t>
            </a:r>
            <a:r>
              <a:rPr lang="hu-HU" baseline="0" dirty="0" smtClean="0"/>
              <a:t> Ezt kell majd a végén összeszámolni. </a:t>
            </a:r>
            <a:r>
              <a:rPr lang="hu-HU" dirty="0" smtClean="0"/>
              <a:t>A végén a malacperselyre kattintva az elköszönő diára lép.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22153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15516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15162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055723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51090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93593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78909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70587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 a helyes megoldás  kizöldül,</a:t>
            </a:r>
            <a:r>
              <a:rPr lang="hu-HU" baseline="0" dirty="0" smtClean="0"/>
              <a:t> ha  a jóra kattintunk. Figyelni kell arra, hogy kattintáskor a kis kezecske NE A NYÍL látszódjon!!!! Megoldás után a malacra kattintva a feladatválasztós diára lép vissza.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00341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36350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84988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55991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66341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25485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31020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1437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35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8461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4307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6415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7042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911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2988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4565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627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4299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36406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rgbClr val="CFBCF6"/>
            </a:gs>
            <a:gs pos="97000">
              <a:schemeClr val="accent1">
                <a:lumMod val="45000"/>
                <a:lumOff val="55000"/>
              </a:schemeClr>
            </a:gs>
            <a:gs pos="93226">
              <a:srgbClr val="B8D0ED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1533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0.xml"/><Relationship Id="rId18" Type="http://schemas.openxmlformats.org/officeDocument/2006/relationships/slide" Target="slide6.xml"/><Relationship Id="rId3" Type="http://schemas.openxmlformats.org/officeDocument/2006/relationships/image" Target="../media/image4.png"/><Relationship Id="rId21" Type="http://schemas.openxmlformats.org/officeDocument/2006/relationships/slide" Target="slide15.xml"/><Relationship Id="rId7" Type="http://schemas.openxmlformats.org/officeDocument/2006/relationships/image" Target="../media/image6.png"/><Relationship Id="rId12" Type="http://schemas.openxmlformats.org/officeDocument/2006/relationships/slide" Target="slide11.xml"/><Relationship Id="rId17" Type="http://schemas.openxmlformats.org/officeDocument/2006/relationships/slide" Target="slide5.xml"/><Relationship Id="rId2" Type="http://schemas.openxmlformats.org/officeDocument/2006/relationships/notesSlide" Target="../notesSlides/notesSlide1.xml"/><Relationship Id="rId16" Type="http://schemas.openxmlformats.org/officeDocument/2006/relationships/slide" Target="slide8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slide" Target="slide18.xml"/><Relationship Id="rId5" Type="http://schemas.openxmlformats.org/officeDocument/2006/relationships/image" Target="../media/image1.png"/><Relationship Id="rId15" Type="http://schemas.openxmlformats.org/officeDocument/2006/relationships/slide" Target="slide7.xml"/><Relationship Id="rId23" Type="http://schemas.openxmlformats.org/officeDocument/2006/relationships/image" Target="../media/image2.jpeg"/><Relationship Id="rId10" Type="http://schemas.openxmlformats.org/officeDocument/2006/relationships/slide" Target="slide17.xml"/><Relationship Id="rId19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6.xml"/><Relationship Id="rId14" Type="http://schemas.openxmlformats.org/officeDocument/2006/relationships/slide" Target="slide14.xml"/><Relationship Id="rId22" Type="http://schemas.openxmlformats.org/officeDocument/2006/relationships/slide" Target="slide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396353" y="595080"/>
            <a:ext cx="7310034" cy="2387600"/>
          </a:xfrm>
        </p:spPr>
        <p:txBody>
          <a:bodyPr>
            <a:normAutofit/>
          </a:bodyPr>
          <a:lstStyle/>
          <a:p>
            <a:r>
              <a:rPr lang="hu-HU" b="1" i="1" dirty="0" smtClean="0">
                <a:latin typeface="Palatino Linotype" panose="02040502050505030304" pitchFamily="18" charset="0"/>
              </a:rPr>
              <a:t>Gyűjtsünk          </a:t>
            </a:r>
            <a:br>
              <a:rPr lang="hu-HU" b="1" i="1" dirty="0" smtClean="0">
                <a:latin typeface="Palatino Linotype" panose="02040502050505030304" pitchFamily="18" charset="0"/>
              </a:rPr>
            </a:br>
            <a:r>
              <a:rPr lang="hu-HU" b="1" i="1" dirty="0">
                <a:latin typeface="Palatino Linotype" panose="02040502050505030304" pitchFamily="18" charset="0"/>
              </a:rPr>
              <a:t> </a:t>
            </a:r>
            <a:r>
              <a:rPr lang="hu-HU" b="1" i="1" dirty="0" smtClean="0">
                <a:latin typeface="Palatino Linotype" panose="02040502050505030304" pitchFamily="18" charset="0"/>
              </a:rPr>
              <a:t>                  aranyat!</a:t>
            </a:r>
            <a:endParaRPr lang="hu-HU" b="1" i="1" dirty="0">
              <a:latin typeface="Palatino Linotype" panose="0204050205050503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62387" y="3365304"/>
            <a:ext cx="9144000" cy="3492696"/>
          </a:xfrm>
        </p:spPr>
        <p:txBody>
          <a:bodyPr>
            <a:normAutofit lnSpcReduction="10000"/>
          </a:bodyPr>
          <a:lstStyle/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r"/>
            <a:r>
              <a:rPr lang="hu-HU" dirty="0" smtClean="0">
                <a:latin typeface="Jokerman" panose="04090605060D06020702" pitchFamily="82" charset="0"/>
              </a:rPr>
              <a:t>Készítette: Nagyné Madár Anikó</a:t>
            </a:r>
          </a:p>
          <a:p>
            <a:pPr algn="r"/>
            <a:r>
              <a:rPr lang="hu-HU" dirty="0" smtClean="0">
                <a:latin typeface="Jokerman" panose="04090605060D06020702" pitchFamily="82" charset="0"/>
              </a:rPr>
              <a:t>ötlete alapján: Bölcsföldi Márta</a:t>
            </a:r>
            <a:endParaRPr lang="hu-HU" dirty="0">
              <a:latin typeface="Jokerman" panose="04090605060D06020702" pitchFamily="8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190" y="212455"/>
            <a:ext cx="3951352" cy="398073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9309" y="4193185"/>
            <a:ext cx="2743200" cy="2743200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7691639" y="3109753"/>
            <a:ext cx="3711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(toldalékos szavak)</a:t>
            </a:r>
            <a:endParaRPr lang="hu-HU" sz="3600" i="1" dirty="0"/>
          </a:p>
        </p:txBody>
      </p:sp>
    </p:spTree>
    <p:extLst>
      <p:ext uri="{BB962C8B-B14F-4D97-AF65-F5344CB8AC3E}">
        <p14:creationId xmlns:p14="http://schemas.microsoft.com/office/powerpoint/2010/main" xmlns="" val="36076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 toldalékos szót írtam hibásan?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8990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  </a:t>
            </a:r>
            <a:r>
              <a:rPr lang="hu-HU" sz="4800" b="1" dirty="0" smtClean="0"/>
              <a:t>esővel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9938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könyvel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32060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  </a:t>
            </a:r>
            <a:r>
              <a:rPr lang="hu-HU" sz="4800" b="1" dirty="0" smtClean="0"/>
              <a:t>betűvel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9038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 </a:t>
            </a:r>
            <a:r>
              <a:rPr lang="hu-HU" sz="4800" b="1" dirty="0" smtClean="0"/>
              <a:t>cipővel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07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nem toldalékos szó?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166713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66713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186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fába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832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 </a:t>
            </a:r>
            <a:r>
              <a:rPr lang="hu-HU" sz="4800" b="1" dirty="0" smtClean="0"/>
              <a:t>padba</a:t>
            </a:r>
            <a:r>
              <a:rPr lang="hu-HU" sz="3600" b="1" dirty="0" smtClean="0"/>
              <a:t> </a:t>
            </a:r>
            <a:endParaRPr lang="hu-HU" sz="36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006080" y="5253185"/>
            <a:ext cx="19399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 liba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520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 </a:t>
            </a:r>
            <a:r>
              <a:rPr lang="hu-HU" sz="4800" b="1" dirty="0" smtClean="0"/>
              <a:t>sorba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42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nem toldalékos szó?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3081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</a:t>
            </a:r>
            <a:r>
              <a:rPr lang="hu-HU" sz="4800" b="1" dirty="0" smtClean="0"/>
              <a:t>tollat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120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tolat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4200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mézet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318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képet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2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______________ nem lesz szalonna.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6248399" y="2919601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5" y="293313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2015613" y="3365023"/>
            <a:ext cx="3124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4800" b="1" dirty="0" smtClean="0"/>
              <a:t>Kutyából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884940" y="3315148"/>
            <a:ext cx="3358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Farkasból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053752" y="5193288"/>
            <a:ext cx="3955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Pudliból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32733" y="5277694"/>
            <a:ext cx="3960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Ebből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474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_____________ melenget a keblén.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492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Siklót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40914" y="3370719"/>
            <a:ext cx="26322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Kígyót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155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</a:t>
            </a:r>
            <a:r>
              <a:rPr lang="hu-HU" sz="4800" b="1" dirty="0" smtClean="0"/>
              <a:t>Boát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698787" y="5344662"/>
            <a:ext cx="3726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Kobrát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43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Kibújik a szög a _____________.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09661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4818739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3628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fából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268081" y="3356892"/>
            <a:ext cx="4214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 </a:t>
            </a:r>
            <a:r>
              <a:rPr lang="hu-HU" sz="4800" b="1" dirty="0" smtClean="0"/>
              <a:t>tarisznyából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968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zsákból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3410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deszkából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4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______ üthetik a nyomát.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484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4800" b="1" dirty="0" smtClean="0"/>
              <a:t>Husánggal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3594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</a:t>
            </a:r>
            <a:r>
              <a:rPr lang="hu-HU" sz="4800" b="1" dirty="0" smtClean="0"/>
              <a:t>Bottal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922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Pálcával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745066" y="5330375"/>
            <a:ext cx="3714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Korbáccsal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94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A szótőt és a toldalékot mindig ________.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6166713" y="28593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189463" y="291733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437751" y="3236957"/>
            <a:ext cx="3901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/>
              <a:t>A:    </a:t>
            </a:r>
            <a:r>
              <a:rPr lang="hu-HU" sz="4800" b="1" dirty="0" smtClean="0"/>
              <a:t>egybeírjuk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6714699" y="3341221"/>
            <a:ext cx="3615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</a:t>
            </a:r>
            <a:r>
              <a:rPr lang="hu-HU" sz="3200" b="1" dirty="0" smtClean="0"/>
              <a:t>   </a:t>
            </a:r>
            <a:r>
              <a:rPr lang="hu-HU" sz="4800" b="1" dirty="0" smtClean="0"/>
              <a:t>másoljuk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823881" y="5246156"/>
            <a:ext cx="3991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</a:t>
            </a:r>
            <a:r>
              <a:rPr lang="hu-HU" sz="4800" b="1" dirty="0" smtClean="0"/>
              <a:t>színezzük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659359" y="5231408"/>
            <a:ext cx="4364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különírjuk</a:t>
            </a:r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227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A toldalékos szavakból hiányzik a mássalhangzó. Melyik a kakukktojás?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846271" y="3355971"/>
            <a:ext cx="3500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4800" b="1" dirty="0" err="1" smtClean="0"/>
              <a:t>vá</a:t>
            </a:r>
            <a:r>
              <a:rPr lang="hu-HU" sz="4800" b="1" dirty="0" smtClean="0"/>
              <a:t>___</a:t>
            </a:r>
            <a:r>
              <a:rPr lang="hu-HU" sz="4800" b="1" dirty="0" err="1" smtClean="0"/>
              <a:t>úból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467901" y="3349059"/>
            <a:ext cx="3767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/>
              <a:t>C:  </a:t>
            </a:r>
            <a:r>
              <a:rPr lang="hu-HU" sz="4800" b="1" dirty="0" smtClean="0"/>
              <a:t>ha___óból 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6159317" y="5188158"/>
            <a:ext cx="45759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err="1" smtClean="0"/>
              <a:t>osztá</a:t>
            </a:r>
            <a:r>
              <a:rPr lang="hu-HU" sz="4800" b="1" dirty="0" smtClean="0"/>
              <a:t>____ </a:t>
            </a:r>
            <a:r>
              <a:rPr lang="hu-HU" sz="4800" b="1" dirty="0" err="1" smtClean="0"/>
              <a:t>ból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295558" y="5260904"/>
            <a:ext cx="40981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 smtClean="0"/>
              <a:t>B</a:t>
            </a:r>
            <a:r>
              <a:rPr lang="hu-HU" sz="3200" b="1" dirty="0" smtClean="0"/>
              <a:t>:   </a:t>
            </a:r>
            <a:r>
              <a:rPr lang="hu-HU" sz="4800" b="1" dirty="0" err="1" smtClean="0"/>
              <a:t>ká</a:t>
            </a:r>
            <a:r>
              <a:rPr lang="hu-HU" sz="4800" b="1" dirty="0" smtClean="0"/>
              <a:t>____</a:t>
            </a:r>
            <a:r>
              <a:rPr lang="hu-HU" sz="4800" b="1" dirty="0" err="1" smtClean="0"/>
              <a:t>hából</a:t>
            </a:r>
            <a:endParaRPr lang="hu-HU" sz="4800" b="1" dirty="0" smtClean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969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11824" y="914400"/>
            <a:ext cx="9183924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>
                <a:latin typeface="Jokerman" panose="04090605060D06020702" pitchFamily="82" charset="0"/>
              </a:rPr>
              <a:t>Számoljuk össze, kinek, mennyi pénze lett?</a:t>
            </a:r>
          </a:p>
          <a:p>
            <a:endParaRPr lang="hu-HU" sz="3200" b="1" dirty="0">
              <a:latin typeface="Jokerman" panose="04090605060D06020702" pitchFamily="82" charset="0"/>
            </a:endParaRPr>
          </a:p>
          <a:p>
            <a:pPr algn="ctr"/>
            <a:r>
              <a:rPr lang="hu-HU" sz="5400" b="1" dirty="0" smtClean="0">
                <a:latin typeface="Jokerman" panose="04090605060D06020702" pitchFamily="82" charset="0"/>
              </a:rPr>
              <a:t>Maximum 35 cented lehet.</a:t>
            </a:r>
            <a:endParaRPr lang="hu-HU" sz="5400" b="1" dirty="0">
              <a:latin typeface="Jokerman" panose="04090605060D06020702" pitchFamily="82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59182" y="3425125"/>
            <a:ext cx="4769991" cy="3179994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573437" y="3998563"/>
            <a:ext cx="6093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600" b="1" i="1" dirty="0" smtClean="0">
                <a:latin typeface="Baskerville Old Face" panose="02020602080505020303" pitchFamily="18" charset="0"/>
              </a:rPr>
              <a:t>Ügyesek voltatok!</a:t>
            </a:r>
            <a:endParaRPr lang="hu-HU" sz="6600" b="1" i="1" dirty="0">
              <a:latin typeface="Baskerville Old Face" panose="02020602080505020303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97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8948" y="1077993"/>
            <a:ext cx="109195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 smtClean="0"/>
              <a:t>Szabály: </a:t>
            </a:r>
          </a:p>
          <a:p>
            <a:r>
              <a:rPr lang="hu-HU" sz="3600" dirty="0" smtClean="0"/>
              <a:t>Ha jól válaszolsz a feltett kérdésekre tallérokat gyűjthetsz.</a:t>
            </a:r>
          </a:p>
          <a:p>
            <a:r>
              <a:rPr lang="hu-HU" sz="3600" dirty="0" smtClean="0"/>
              <a:t>Versenyezzetek, kinek gyűlik össze a legtöbb aranypénze!</a:t>
            </a:r>
          </a:p>
          <a:p>
            <a:r>
              <a:rPr lang="hu-HU" sz="3600" dirty="0" smtClean="0"/>
              <a:t>Vannak egy-kettő-öt centes aranyat érő feladványok is.</a:t>
            </a:r>
            <a:endParaRPr lang="hu-HU" sz="36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6514" y="4471098"/>
            <a:ext cx="3751962" cy="2230548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 rot="16200000">
            <a:off x="11466098" y="323283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939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ép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691" y="582406"/>
            <a:ext cx="1228719" cy="1228719"/>
          </a:xfrm>
          <a:prstGeom prst="rect">
            <a:avLst/>
          </a:prstGeom>
        </p:spPr>
      </p:pic>
      <p:pic>
        <p:nvPicPr>
          <p:cNvPr id="2" name="Kép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2855" y="402956"/>
            <a:ext cx="1538392" cy="154983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75376" y="543493"/>
            <a:ext cx="1268756" cy="126875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0371" y="543493"/>
            <a:ext cx="1268756" cy="126875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26723" y="582405"/>
            <a:ext cx="1228719" cy="1228719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75376" y="2619618"/>
            <a:ext cx="1268756" cy="1268756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0408" y="4805527"/>
            <a:ext cx="1268756" cy="1268756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49984" y="622681"/>
            <a:ext cx="1268756" cy="1268756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6706" y="2594435"/>
            <a:ext cx="1268756" cy="1268756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40174" y="4962371"/>
            <a:ext cx="1268756" cy="1268756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2855" y="4898517"/>
            <a:ext cx="1268756" cy="1268756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6705" y="4695743"/>
            <a:ext cx="1268756" cy="1268756"/>
          </a:xfrm>
          <a:prstGeom prst="rect">
            <a:avLst/>
          </a:prstGeo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05356" y="2630597"/>
            <a:ext cx="1268756" cy="1268756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7887" y="2618970"/>
            <a:ext cx="1268756" cy="1268756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75376" y="4862999"/>
            <a:ext cx="1228719" cy="1228719"/>
          </a:xfrm>
          <a:prstGeom prst="rect">
            <a:avLst/>
          </a:prstGeom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0408" y="2639637"/>
            <a:ext cx="1228719" cy="1228719"/>
          </a:xfrm>
          <a:prstGeom prst="rect">
            <a:avLst/>
          </a:prstGeom>
        </p:spPr>
      </p:pic>
      <p:pic>
        <p:nvPicPr>
          <p:cNvPr id="20" name="Kép 19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5132" y="442469"/>
            <a:ext cx="1538392" cy="1549830"/>
          </a:xfrm>
          <a:prstGeom prst="rect">
            <a:avLst/>
          </a:prstGeom>
        </p:spPr>
      </p:pic>
      <p:pic>
        <p:nvPicPr>
          <p:cNvPr id="21" name="Kép 20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70538" y="442469"/>
            <a:ext cx="1538392" cy="1549830"/>
          </a:xfrm>
          <a:prstGeom prst="rect">
            <a:avLst/>
          </a:prstGeom>
        </p:spPr>
      </p:pic>
      <p:pic>
        <p:nvPicPr>
          <p:cNvPr id="22" name="Kép 21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70538" y="2511452"/>
            <a:ext cx="1538392" cy="1549830"/>
          </a:xfrm>
          <a:prstGeom prst="rect">
            <a:avLst/>
          </a:prstGeom>
        </p:spPr>
      </p:pic>
      <p:pic>
        <p:nvPicPr>
          <p:cNvPr id="23" name="Kép 22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70538" y="4681297"/>
            <a:ext cx="1538392" cy="1549830"/>
          </a:xfrm>
          <a:prstGeom prst="rect">
            <a:avLst/>
          </a:prstGeom>
        </p:spPr>
      </p:pic>
      <p:pic>
        <p:nvPicPr>
          <p:cNvPr id="24" name="Kép 23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3887" y="2511452"/>
            <a:ext cx="1538392" cy="1549830"/>
          </a:xfrm>
          <a:prstGeom prst="rect">
            <a:avLst/>
          </a:prstGeom>
        </p:spPr>
      </p:pic>
      <p:pic>
        <p:nvPicPr>
          <p:cNvPr id="25" name="Kép 24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79726" y="444930"/>
            <a:ext cx="1538392" cy="1549830"/>
          </a:xfrm>
          <a:prstGeom prst="rect">
            <a:avLst/>
          </a:prstGeom>
        </p:spPr>
      </p:pic>
      <p:pic>
        <p:nvPicPr>
          <p:cNvPr id="26" name="Kép 25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36822" y="2511452"/>
            <a:ext cx="1538392" cy="1549830"/>
          </a:xfrm>
          <a:prstGeom prst="rect">
            <a:avLst/>
          </a:prstGeom>
        </p:spPr>
      </p:pic>
      <p:pic>
        <p:nvPicPr>
          <p:cNvPr id="27" name="Kép 26">
            <a:hlinkClick r:id="rId15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54874" y="442469"/>
            <a:ext cx="1538392" cy="1549830"/>
          </a:xfrm>
          <a:prstGeom prst="rect">
            <a:avLst/>
          </a:prstGeom>
        </p:spPr>
      </p:pic>
      <p:pic>
        <p:nvPicPr>
          <p:cNvPr id="28" name="Kép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10952" y="2511452"/>
            <a:ext cx="1538392" cy="1549830"/>
          </a:xfrm>
          <a:prstGeom prst="rect">
            <a:avLst/>
          </a:prstGeom>
        </p:spPr>
      </p:pic>
      <p:pic>
        <p:nvPicPr>
          <p:cNvPr id="29" name="Kép 28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557" y="2511452"/>
            <a:ext cx="1538392" cy="1549830"/>
          </a:xfrm>
          <a:prstGeom prst="rect">
            <a:avLst/>
          </a:prstGeom>
        </p:spPr>
      </p:pic>
      <p:pic>
        <p:nvPicPr>
          <p:cNvPr id="30" name="Kép 29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557" y="4664990"/>
            <a:ext cx="1538392" cy="1549830"/>
          </a:xfrm>
          <a:prstGeom prst="rect">
            <a:avLst/>
          </a:prstGeom>
        </p:spPr>
      </p:pic>
      <p:pic>
        <p:nvPicPr>
          <p:cNvPr id="31" name="Kép 30">
            <a:hlinkClick r:id="rId19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57559" y="4695743"/>
            <a:ext cx="1538392" cy="1549830"/>
          </a:xfrm>
          <a:prstGeom prst="rect">
            <a:avLst/>
          </a:prstGeom>
        </p:spPr>
      </p:pic>
      <p:pic>
        <p:nvPicPr>
          <p:cNvPr id="32" name="Kép 31">
            <a:hlinkClick r:id="rId20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18552" y="4664990"/>
            <a:ext cx="1538392" cy="1549830"/>
          </a:xfrm>
          <a:prstGeom prst="rect">
            <a:avLst/>
          </a:prstGeom>
        </p:spPr>
      </p:pic>
      <p:pic>
        <p:nvPicPr>
          <p:cNvPr id="33" name="Kép 32">
            <a:hlinkClick r:id="rId21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5132" y="4702443"/>
            <a:ext cx="1538392" cy="1549830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  <p:pic>
        <p:nvPicPr>
          <p:cNvPr id="35" name="Kép 34">
            <a:hlinkClick r:id="rId22" action="ppaction://hlinksldjump"/>
          </p:cNvPr>
          <p:cNvPicPr>
            <a:picLocks noChangeAspect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8566" y="4862999"/>
            <a:ext cx="1872046" cy="187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717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nem toldalékos szó?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6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5763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házba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7244094" y="3278386"/>
            <a:ext cx="24978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kútba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244094" y="5145481"/>
            <a:ext cx="26725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padba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077278" y="5283076"/>
            <a:ext cx="23224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szoba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38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nem toldalékos szó?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1204686" y="4673598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248399" y="4673598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398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talajt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328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hajat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8" y="5145481"/>
            <a:ext cx="2531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vonat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982519" y="5092670"/>
            <a:ext cx="2138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vajat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38781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75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Sok lúd ___________ győz.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85770" y="4805704"/>
            <a:ext cx="4360459" cy="1682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248400" y="28593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05703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119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malacot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592084" y="3370719"/>
            <a:ext cx="27610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disznót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141493" y="5344662"/>
            <a:ext cx="5344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vaddisznót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3380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cocát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415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4400" dirty="0" smtClean="0">
              <a:solidFill>
                <a:schemeClr val="tx1"/>
              </a:solidFill>
            </a:endParaRP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 toldalékos szó hiányzik a közmondásból?</a:t>
            </a: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Szegény ember __________ főz.</a:t>
            </a:r>
          </a:p>
          <a:p>
            <a:pPr algn="ctr"/>
            <a:endParaRPr lang="hu-HU" sz="4400" b="1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160787" y="28593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6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741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3200" b="1" dirty="0" smtClean="0"/>
              <a:t>    </a:t>
            </a:r>
            <a:r>
              <a:rPr lang="hu-HU" sz="4800" b="1" dirty="0" smtClean="0"/>
              <a:t>zsírral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30918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étolajjal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96665" y="5164349"/>
            <a:ext cx="23028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</a:t>
            </a:r>
            <a:r>
              <a:rPr lang="hu-HU" sz="3200" b="1" dirty="0" smtClean="0"/>
              <a:t>  </a:t>
            </a:r>
            <a:r>
              <a:rPr lang="hu-HU" sz="4800" b="1" dirty="0" smtClean="0"/>
              <a:t>vajjal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583986" y="5089270"/>
            <a:ext cx="308590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    B:    </a:t>
            </a:r>
            <a:r>
              <a:rPr lang="hu-HU" sz="4800" b="1" dirty="0" smtClean="0"/>
              <a:t>vízzel</a:t>
            </a:r>
            <a:r>
              <a:rPr lang="hu-HU" sz="3200" b="1" dirty="0" smtClean="0"/>
              <a:t> </a:t>
            </a:r>
            <a:r>
              <a:rPr lang="hu-HU" sz="3600" b="1" dirty="0" smtClean="0"/>
              <a:t>  </a:t>
            </a:r>
            <a:endParaRPr lang="hu-HU" sz="4800" b="1" dirty="0" smtClean="0"/>
          </a:p>
          <a:p>
            <a:endParaRPr lang="hu-HU" sz="2800" b="1" dirty="0" smtClean="0"/>
          </a:p>
          <a:p>
            <a:endParaRPr lang="hu-HU" sz="2800" b="1" dirty="0" smtClean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94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toldalékos szót írtam helytelenül?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088570" y="4833255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088570" y="29119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843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</a:t>
            </a:r>
            <a:r>
              <a:rPr lang="hu-HU" sz="4800" b="1" dirty="0" err="1" smtClean="0"/>
              <a:t>kalapácssal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3008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kanállal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30577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kulccsal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506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kézzel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63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szó nem válaszol a HOL? kérdésre?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6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307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</a:t>
            </a:r>
            <a:r>
              <a:rPr lang="hu-HU" sz="4800" b="1" dirty="0" smtClean="0"/>
              <a:t>ablakban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911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kádban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30367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ajtóban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9279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 </a:t>
            </a:r>
            <a:r>
              <a:rPr lang="hu-HU" sz="4800" b="1" dirty="0" smtClean="0"/>
              <a:t>robban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246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554</Words>
  <Application>Microsoft Office PowerPoint</Application>
  <PresentationFormat>Egyéni</PresentationFormat>
  <Paragraphs>151</Paragraphs>
  <Slides>19</Slides>
  <Notes>16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Office-téma</vt:lpstr>
      <vt:lpstr>Gyűjtsünk                              aranyat!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Gyűjtsünk aranyat!</dc:title>
  <dc:creator>Madár Anikó</dc:creator>
  <cp:lastModifiedBy>user</cp:lastModifiedBy>
  <cp:revision>56</cp:revision>
  <dcterms:created xsi:type="dcterms:W3CDTF">2018-01-07T10:58:35Z</dcterms:created>
  <dcterms:modified xsi:type="dcterms:W3CDTF">2020-02-26T22:27:16Z</dcterms:modified>
</cp:coreProperties>
</file>