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D13C-CC11-4788-BB12-B5F33382EE60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139C-3B5B-4EF7-8D79-D8AB53188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506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Schwanzmeise" TargetMode="External"/><Relationship Id="rId13" Type="http://schemas.openxmlformats.org/officeDocument/2006/relationships/hyperlink" Target="https://gulbenkian.pt/jardim/garden-avifauna/verdilhao/" TargetMode="External"/><Relationship Id="rId3" Type="http://schemas.openxmlformats.org/officeDocument/2006/relationships/hyperlink" Target="https://en.wiktionary.org/wiki/European_robin" TargetMode="External"/><Relationship Id="rId7" Type="http://schemas.openxmlformats.org/officeDocument/2006/relationships/hyperlink" Target="http://commons.wikimedia.org/wiki/File:Erithacus_rubecula_-RHS_Garden_Harlow_Carr-8.jpg" TargetMode="External"/><Relationship Id="rId12" Type="http://schemas.openxmlformats.org/officeDocument/2006/relationships/hyperlink" Target="https://et.wikipedia.org/wiki/Fail:Bullfinch_at_Pennington_Flash.jpg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creativecommons.org/licenses/by-nc-sa/3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d/3.0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peter-ertl.com/birds/species/zaunkoenig.html" TargetMode="External"/><Relationship Id="rId15" Type="http://schemas.openxmlformats.org/officeDocument/2006/relationships/hyperlink" Target="http://www.shroomery.org/forums/showflat.php/Number/21243664" TargetMode="External"/><Relationship Id="rId10" Type="http://schemas.openxmlformats.org/officeDocument/2006/relationships/hyperlink" Target="https://www.flickr.com/photos/22084572@N07/16645235611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://ko.wikipedia.org/wiki/%EC%9C%84%ED%82%A4%EB%B0%B1%EA%B3%BC:%EC%98%A4%EB%8A%98%EC%9D%98_%EA%B7%B8%EB%A6%BC/2014%EB%85%84_9%EC%9B%94" TargetMode="External"/><Relationship Id="rId14" Type="http://schemas.openxmlformats.org/officeDocument/2006/relationships/hyperlink" Target="https://it.wikipedia.org/wiki/Coccothraustes_coccothraust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oZgpAEkF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Egy percig figyelhetik, utána a következő diára kell lépni.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3" tooltip="https://en.wiktionary.org/wiki/European_robin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5" tooltip="https://peter-ertl.com/birds/species/zaunkoenig.html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6" tooltip="https://creativecommons.org/licenses/by-nd/3.0/"/>
              </a:rPr>
              <a:t>CC BY-ND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7" tooltip="http://commons.wikimedia.org/wiki/File:Erithacus_rubecula_-RHS_Garden_Harlow_Carr-8.jpg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8" tooltip="https://de.wikipedia.org/wiki/Schwanzmeise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9" tooltip="http://ko.wikipedia.org/wiki/%EC%9C%84%ED%82%A4%EB%B0%B1%EA%B3%BC:%EC%98%A4%EB%8A%98%EC%9D%98_%EA%B7%B8%EB%A6%BC/2014%EB%85%84_9%EC%9B%94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0" tooltip="https://www.flickr.com/photos/22084572@N07/16645235611/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11" tooltip="https://creativecommons.org/licenses/by-nc-nd/3.0/"/>
              </a:rPr>
              <a:t>CC BY-NC-ND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2" tooltip="https://et.wikipedia.org/wiki/Fail:Bullfinch_at_Pennington_Flash.jpg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3" tooltip="https://gulbenkian.pt/jardim/garden-avifauna/verdilhao/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11" tooltip="https://creativecommons.org/licenses/by-nc-nd/3.0/"/>
              </a:rPr>
              <a:t>CC BY-NC-ND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4" tooltip="https://it.wikipedia.org/wiki/Coccothraustes_coccothraustes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5" tooltip="http://www.shroomery.org/forums/showflat.php/Number/21243664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16" tooltip="https://creativecommons.org/licenses/by-nc-sa/3.0/"/>
              </a:rPr>
              <a:t>CC BY-SA-NC</a:t>
            </a: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918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Megjelennek a madarak, sorrendben kell leírniuk a nevüket, 2 perc van rá.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2096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sorszámra kattintva odaúszik a megfelelő mondat.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588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táplálékra kattintva a pipa vagy az x alá úszik.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6571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014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hlinkClick r:id="rId3"/>
              </a:rPr>
              <a:t>https://www.youtube.com/watch?v=rYoZgpAEkFs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49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81E5319-2A8D-4039-94F1-A14F3BC3D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462C226-99B8-4C56-A539-A46593602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BDD44F6-8345-4651-A1FB-3BE5D02A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A952B96-AD60-4DB6-95ED-060E28A3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759F890-EC97-4793-8E36-ED65D336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25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7ADE6A-FA27-4B03-88C5-5A589664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D8E7E862-A9A4-45ED-AAD6-CE0BBDAA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4546919-50CD-485E-B5D9-A5FB6F0F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D351E57-9044-4A8B-AECA-4C8876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B5B6162-71DC-4AD5-A490-7DB291C2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63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07E85A27-5855-4326-A240-40DDE62CA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F6309D63-2D79-49F2-BF73-80275B29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8A20783-39AF-49B6-B9FC-CC7280C0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B91DFC6-D993-488E-B325-F5D288E0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E8C4264-6636-49CB-A944-2B2AE90F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34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8F684C-78C9-46C0-843E-123E0FE7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D76CE50-E0B3-491E-9E01-E5A1C88D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9B671F3-A089-4703-88CB-2EC50137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60D3D6F-817E-4FC3-A10D-0D6C0DA5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80F34AD-2D71-4E05-9219-3F66C167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460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19DCAF-D6C3-4F03-B495-1CC35A9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A2E83C-C2D9-4EB7-96AF-C220A0C4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2329222-0371-4114-9EDF-5833ACE6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446DDB2-5D7F-45FB-816F-EF08F5A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8B78999-563D-4DEB-ADED-BF3C88A8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4036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EDED804-1BB4-4CA0-B826-596287C9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DE9E541-FCEB-4E3D-86D3-54BC9128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622B780-6DAF-4871-8473-7C81C1AFF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39DA373-1B41-4C6F-BE97-3F995B7B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A5C7CB1-D074-4DE2-9B89-45777C6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26CCAC2-77AC-4C5D-8150-F94EF3A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100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01E3FE1-0CD8-4112-9E66-47B749D5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7F95347-C1DE-4909-A9EA-DF20192DA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E413E2B-2EB5-4547-981E-0E760019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5D8237A-42D9-431A-B8FC-75D0D1E0C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A9408267-45AA-4201-8F8B-848B14002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05FDCA86-2C58-4899-97F8-1778F9A7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18DC9A00-A4CB-458D-B894-DE13BD3C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3EB2A538-7FA8-4356-86C6-DF496ECB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94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0FC53C-9578-4864-82C9-C45994D3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E4CB1C8-2A07-4A6F-A861-FEE28291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F30FD8B-727B-4842-93B3-B8A5E01B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C7B2369-6386-4065-9C30-7B228D67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468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A62EEEA7-2E69-4951-87F3-4304C52D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3A573283-53C6-49B1-BDD8-020D4E9A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166F597-2BF5-4161-ABE7-AE82E11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C83C3D-1C68-4AC1-91B6-E4E2D37E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3EA99EA-D10E-4596-9BE8-BDA1F538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AC8A3C0-DCDF-4F7D-8055-B59EB58CC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C15D1E4-3275-4716-AD5E-A066F2BB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56BC12A-D899-4728-BAE6-A1649B77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31EF12D-A15F-4D76-954B-2574080C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204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AD5D330-53F3-4A90-8F54-D0600FF8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8BB6E8FF-7B36-4406-8206-9DF157A63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0F00143-82BB-41B3-BDA8-ECFE8BB85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3BD43E5-8725-4161-8CA3-923675D5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B5EB8A3-58DF-4870-9670-12A1170F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3E3324C-83BE-4473-88E9-BACFB18D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80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ublicdomainpictures.net/view-image.php?image=31058&amp;picture=a-beautiful-winter-park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4D22D880-FF3B-43B3-A782-B592C7BD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E3A4C8-C5A5-49DD-84EF-EA8D905C4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540EACF-0279-456C-85E7-1449D824F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F348-3F47-4FF8-8558-0B90FB4260A8}" type="datetimeFigureOut">
              <a:rPr lang="hu-HU" smtClean="0"/>
              <a:pPr/>
              <a:t>2020.12.10.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C5939E2-9229-4009-A571-F7BC86AF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E9085A0-872D-4812-A7EB-046BED2C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3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it.wikipedia.org/wiki/Coccothraustes_coccothraustes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www.flickr.com/photos/22084572@N07/16645235611/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gulbenkian.pt/jardim/garden-avifauna/verdilhao/" TargetMode="External"/><Relationship Id="rId5" Type="http://schemas.openxmlformats.org/officeDocument/2006/relationships/hyperlink" Target="https://pl.wikipedia.org/wiki/Rudzik_(ptak)" TargetMode="External"/><Relationship Id="rId15" Type="http://schemas.openxmlformats.org/officeDocument/2006/relationships/hyperlink" Target="http://www.shroomery.org/forums/showflat.php/Number/21243664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s://et.wikipedia.org/wiki/Fail:Bullfinch_at_Pennington_Flash.jpg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22084572@N07/16645235611/" TargetMode="External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hyperlink" Target="https://gulbenkian.pt/jardim/garden-avifauna/verdilhao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shroomery.org/forums/showflat.php/Number/2124366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Rudzik_(ptak)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s://et.wikipedia.org/wiki/Fail:Bullfinch_at_Pennington_Flash.jp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.jpeg"/><Relationship Id="rId14" Type="http://schemas.openxmlformats.org/officeDocument/2006/relationships/hyperlink" Target="https://it.wikipedia.org/wiki/Coccothraustes_coccothraust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YoZgpAEkFs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142690B-E238-418F-A612-349A4C773459}"/>
              </a:ext>
            </a:extLst>
          </p:cNvPr>
          <p:cNvSpPr txBox="1"/>
          <p:nvPr/>
        </p:nvSpPr>
        <p:spPr>
          <a:xfrm>
            <a:off x="0" y="47107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spc="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 madáretető</a:t>
            </a:r>
          </a:p>
          <a:p>
            <a:pPr algn="ctr"/>
            <a:r>
              <a:rPr lang="hu-HU" sz="4800" b="1" spc="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téli  vendégei</a:t>
            </a:r>
          </a:p>
        </p:txBody>
      </p:sp>
      <p:pic>
        <p:nvPicPr>
          <p:cNvPr id="8" name="Ábra 7" descr="Hópehely egyszínű kitöltéssel">
            <a:extLst>
              <a:ext uri="{FF2B5EF4-FFF2-40B4-BE49-F238E27FC236}">
                <a16:creationId xmlns:a16="http://schemas.microsoft.com/office/drawing/2014/main" xmlns="" id="{67A338F3-818E-4236-BBEF-7A177441D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94450" y="508722"/>
            <a:ext cx="792647" cy="792647"/>
          </a:xfrm>
          <a:prstGeom prst="rect">
            <a:avLst/>
          </a:prstGeom>
        </p:spPr>
      </p:pic>
      <p:pic>
        <p:nvPicPr>
          <p:cNvPr id="12" name="Ábra 11" descr="Hópehely egyszínű kitöltéssel">
            <a:extLst>
              <a:ext uri="{FF2B5EF4-FFF2-40B4-BE49-F238E27FC236}">
                <a16:creationId xmlns:a16="http://schemas.microsoft.com/office/drawing/2014/main" xmlns="" id="{D683D5D1-1E14-40BA-924D-960122B8F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1803" y="599478"/>
            <a:ext cx="792647" cy="792647"/>
          </a:xfrm>
          <a:prstGeom prst="rect">
            <a:avLst/>
          </a:prstGeom>
        </p:spPr>
      </p:pic>
      <p:pic>
        <p:nvPicPr>
          <p:cNvPr id="13" name="Ábra 12" descr="Hópehely egyszínű kitöltéssel">
            <a:extLst>
              <a:ext uri="{FF2B5EF4-FFF2-40B4-BE49-F238E27FC236}">
                <a16:creationId xmlns:a16="http://schemas.microsoft.com/office/drawing/2014/main" xmlns="" id="{A0C48B9E-A92E-43F6-822D-3D8BD65DB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2846" y="561829"/>
            <a:ext cx="792647" cy="792647"/>
          </a:xfrm>
          <a:prstGeom prst="rect">
            <a:avLst/>
          </a:prstGeom>
        </p:spPr>
      </p:pic>
      <p:pic>
        <p:nvPicPr>
          <p:cNvPr id="14" name="Ábra 13" descr="Hópehely egyszínű kitöltéssel">
            <a:extLst>
              <a:ext uri="{FF2B5EF4-FFF2-40B4-BE49-F238E27FC236}">
                <a16:creationId xmlns:a16="http://schemas.microsoft.com/office/drawing/2014/main" xmlns="" id="{030C5891-7156-470E-B7A2-46A9E394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8648" y="561830"/>
            <a:ext cx="792647" cy="792647"/>
          </a:xfrm>
          <a:prstGeom prst="rect">
            <a:avLst/>
          </a:prstGeom>
        </p:spPr>
      </p:pic>
      <p:pic>
        <p:nvPicPr>
          <p:cNvPr id="15" name="Ábra 14" descr="Hópehely egyszínű kitöltéssel">
            <a:extLst>
              <a:ext uri="{FF2B5EF4-FFF2-40B4-BE49-F238E27FC236}">
                <a16:creationId xmlns:a16="http://schemas.microsoft.com/office/drawing/2014/main" xmlns="" id="{DA533558-12A1-4BA3-82DD-938B70DE9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04254" y="471073"/>
            <a:ext cx="792647" cy="792647"/>
          </a:xfrm>
          <a:prstGeom prst="rect">
            <a:avLst/>
          </a:prstGeom>
        </p:spPr>
      </p:pic>
      <p:pic>
        <p:nvPicPr>
          <p:cNvPr id="16" name="Ábra 15" descr="Hópehely egyszínű kitöltéssel">
            <a:extLst>
              <a:ext uri="{FF2B5EF4-FFF2-40B4-BE49-F238E27FC236}">
                <a16:creationId xmlns:a16="http://schemas.microsoft.com/office/drawing/2014/main" xmlns="" id="{8D269DE5-68C9-46EA-B373-72192DF0E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22676" y="1248087"/>
            <a:ext cx="792647" cy="792647"/>
          </a:xfrm>
          <a:prstGeom prst="rect">
            <a:avLst/>
          </a:prstGeom>
        </p:spPr>
      </p:pic>
      <p:pic>
        <p:nvPicPr>
          <p:cNvPr id="17" name="Ábra 16" descr="Hópehely egyszínű kitöltéssel">
            <a:extLst>
              <a:ext uri="{FF2B5EF4-FFF2-40B4-BE49-F238E27FC236}">
                <a16:creationId xmlns:a16="http://schemas.microsoft.com/office/drawing/2014/main" xmlns="" id="{8FE41BA2-5385-4565-98BC-4E82B4DE6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18759" y="1248086"/>
            <a:ext cx="792647" cy="792647"/>
          </a:xfrm>
          <a:prstGeom prst="rect">
            <a:avLst/>
          </a:prstGeom>
        </p:spPr>
      </p:pic>
      <p:pic>
        <p:nvPicPr>
          <p:cNvPr id="18" name="Ábra 17" descr="Hópehely egyszínű kitöltéssel">
            <a:extLst>
              <a:ext uri="{FF2B5EF4-FFF2-40B4-BE49-F238E27FC236}">
                <a16:creationId xmlns:a16="http://schemas.microsoft.com/office/drawing/2014/main" xmlns="" id="{A6A8A77D-999C-4D9F-B4B2-0EE87FFA7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46575" y="1229350"/>
            <a:ext cx="792647" cy="792647"/>
          </a:xfrm>
          <a:prstGeom prst="rect">
            <a:avLst/>
          </a:prstGeom>
        </p:spPr>
      </p:pic>
      <p:pic>
        <p:nvPicPr>
          <p:cNvPr id="19" name="Ábra 18" descr="Hópehely egyszínű kitöltéssel">
            <a:extLst>
              <a:ext uri="{FF2B5EF4-FFF2-40B4-BE49-F238E27FC236}">
                <a16:creationId xmlns:a16="http://schemas.microsoft.com/office/drawing/2014/main" xmlns="" id="{3D73A6D7-A3F7-492A-A0BF-E040C2670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35545" y="1248085"/>
            <a:ext cx="792647" cy="792647"/>
          </a:xfrm>
          <a:prstGeom prst="rect">
            <a:avLst/>
          </a:prstGeom>
        </p:spPr>
      </p:pic>
      <p:pic>
        <p:nvPicPr>
          <p:cNvPr id="20" name="Ábra 19" descr="Hópehely egyszínű kitöltéssel">
            <a:extLst>
              <a:ext uri="{FF2B5EF4-FFF2-40B4-BE49-F238E27FC236}">
                <a16:creationId xmlns:a16="http://schemas.microsoft.com/office/drawing/2014/main" xmlns="" id="{62824D1C-E44A-4189-A358-1A268DB56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56953" y="1248083"/>
            <a:ext cx="792647" cy="792647"/>
          </a:xfrm>
          <a:prstGeom prst="rect">
            <a:avLst/>
          </a:prstGeom>
        </p:spPr>
      </p:pic>
      <p:pic>
        <p:nvPicPr>
          <p:cNvPr id="21" name="Ábra 20" descr="Hópehely egyszínű kitöltéssel">
            <a:extLst>
              <a:ext uri="{FF2B5EF4-FFF2-40B4-BE49-F238E27FC236}">
                <a16:creationId xmlns:a16="http://schemas.microsoft.com/office/drawing/2014/main" xmlns="" id="{7124750F-E2E6-44A7-AC60-302B1C244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36809" y="1210524"/>
            <a:ext cx="792647" cy="792647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3C761958-2A2F-4E5F-879A-5E5949DD6929}"/>
              </a:ext>
            </a:extLst>
          </p:cNvPr>
          <p:cNvSpPr txBox="1"/>
          <p:nvPr/>
        </p:nvSpPr>
        <p:spPr>
          <a:xfrm>
            <a:off x="0" y="6520542"/>
            <a:ext cx="1943352" cy="33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Erdei-Nagy Erzsébet</a:t>
            </a:r>
          </a:p>
        </p:txBody>
      </p:sp>
    </p:spTree>
    <p:extLst>
      <p:ext uri="{BB962C8B-B14F-4D97-AF65-F5344CB8AC3E}">
        <p14:creationId xmlns:p14="http://schemas.microsoft.com/office/powerpoint/2010/main" xmlns="" val="5797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325 0.7986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9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0013 0.82825 " pathEditMode="relative" rAng="0" ptsTypes="AA">
                                      <p:cBhvr>
                                        <p:cTn id="8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0222 0.80579 " pathEditMode="relative" rAng="0" ptsTypes="AA">
                                      <p:cBhvr>
                                        <p:cTn id="1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00807 0.83727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4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00391 0.87361 " pathEditMode="relative" rAng="0" ptsTypes="AA">
                                      <p:cBhvr>
                                        <p:cTn id="1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4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472 0.69144 " pathEditMode="relative" rAng="0" ptsTypes="AA">
                                      <p:cBhvr>
                                        <p:cTn id="33" dur="4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345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64 0.7095 " pathEditMode="relative" rAng="0" ptsTypes="AA">
                                      <p:cBhvr>
                                        <p:cTn id="35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3546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1211 0.7074 " pathEditMode="relative" rAng="0" ptsTypes="AA">
                                      <p:cBhvr>
                                        <p:cTn id="45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5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82 0.7095 " pathEditMode="relative" rAng="0" ptsTypes="AA">
                                      <p:cBhvr>
                                        <p:cTn id="47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546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1445 0.71436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3571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0833 0.71343 " pathEditMode="relative" rAng="0" ptsTypes="AA">
                                      <p:cBhvr>
                                        <p:cTn id="51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567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356F2945-3017-46DE-89F6-56B8055F5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15993" y="249849"/>
            <a:ext cx="1360013" cy="219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xmlns="" id="{E39FEA63-1AB7-4263-B390-2B3F71EF9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4600" r="19675"/>
          <a:stretch/>
        </p:blipFill>
        <p:spPr>
          <a:xfrm>
            <a:off x="2297627" y="354721"/>
            <a:ext cx="19512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Kép 30" descr="A képen madár, fa, kültéri, ülő látható&#10;&#10;Automatikusan generált leírás">
            <a:extLst>
              <a:ext uri="{FF2B5EF4-FFF2-40B4-BE49-F238E27FC236}">
                <a16:creationId xmlns:a16="http://schemas.microsoft.com/office/drawing/2014/main" xmlns="" id="{83F060A9-36D0-4DE3-B423-944F4F54CF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22657" t="17779" r="30904" b="7894"/>
          <a:stretch/>
        </p:blipFill>
        <p:spPr>
          <a:xfrm>
            <a:off x="2397871" y="3518579"/>
            <a:ext cx="1750722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Kép 34" descr="A képen madár, ülőrúd, kültéri, ág látható&#10;&#10;Automatikusan generált leírás">
            <a:extLst>
              <a:ext uri="{FF2B5EF4-FFF2-40B4-BE49-F238E27FC236}">
                <a16:creationId xmlns:a16="http://schemas.microsoft.com/office/drawing/2014/main" xmlns="" id="{5DA89930-6115-475D-8C2C-2EBD0804C6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 l="13793" r="45474"/>
          <a:stretch/>
        </p:blipFill>
        <p:spPr>
          <a:xfrm>
            <a:off x="5384694" y="3206331"/>
            <a:ext cx="1422611" cy="235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Kép 37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B86897E9-C984-401D-B2E7-CADC82ACC2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rcRect l="27225" t="15992" r="2509" b="8244"/>
          <a:stretch/>
        </p:blipFill>
        <p:spPr>
          <a:xfrm>
            <a:off x="7952160" y="3758816"/>
            <a:ext cx="2445751" cy="172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Kép 40" descr="A képen madár, kültéri, fű, ökörszem látható&#10;&#10;Automatikusan generált leírás">
            <a:extLst>
              <a:ext uri="{FF2B5EF4-FFF2-40B4-BE49-F238E27FC236}">
                <a16:creationId xmlns:a16="http://schemas.microsoft.com/office/drawing/2014/main" xmlns="" id="{13587E1D-1D86-4AA0-B3B5-E7C8236B15D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 l="23170" t="16731" r="22960" b="13571"/>
          <a:stretch/>
        </p:blipFill>
        <p:spPr>
          <a:xfrm>
            <a:off x="7943162" y="354721"/>
            <a:ext cx="23090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Szövegdoboz 42">
            <a:extLst>
              <a:ext uri="{FF2B5EF4-FFF2-40B4-BE49-F238E27FC236}">
                <a16:creationId xmlns:a16="http://schemas.microsoft.com/office/drawing/2014/main" xmlns="" id="{B29D17B8-29E3-45A5-AADE-5E8347781AAC}"/>
              </a:ext>
            </a:extLst>
          </p:cNvPr>
          <p:cNvSpPr txBox="1"/>
          <p:nvPr/>
        </p:nvSpPr>
        <p:spPr>
          <a:xfrm>
            <a:off x="2397871" y="2326470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őszapó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xmlns="" id="{87A0E58A-B2CA-4743-A811-20082B49F006}"/>
              </a:ext>
            </a:extLst>
          </p:cNvPr>
          <p:cNvSpPr txBox="1"/>
          <p:nvPr/>
        </p:nvSpPr>
        <p:spPr>
          <a:xfrm>
            <a:off x="4864787" y="2474162"/>
            <a:ext cx="246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vörösbegy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xmlns="" id="{A74A14AD-9338-4F1E-8187-D6C7C4493EBE}"/>
              </a:ext>
            </a:extLst>
          </p:cNvPr>
          <p:cNvSpPr txBox="1"/>
          <p:nvPr/>
        </p:nvSpPr>
        <p:spPr>
          <a:xfrm>
            <a:off x="2301755" y="5547082"/>
            <a:ext cx="194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süvöltő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xmlns="" id="{C1FBAD43-E8D4-436E-A7CA-967485D69B95}"/>
              </a:ext>
            </a:extLst>
          </p:cNvPr>
          <p:cNvSpPr txBox="1"/>
          <p:nvPr/>
        </p:nvSpPr>
        <p:spPr>
          <a:xfrm>
            <a:off x="5220639" y="5590451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zöldike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xmlns="" id="{B8BC1372-F55D-46E6-8052-F83EF1292FB1}"/>
              </a:ext>
            </a:extLst>
          </p:cNvPr>
          <p:cNvSpPr txBox="1"/>
          <p:nvPr/>
        </p:nvSpPr>
        <p:spPr>
          <a:xfrm>
            <a:off x="7943162" y="2338547"/>
            <a:ext cx="230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ökörszem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xmlns="" id="{9108B36D-BEE4-4DC3-B65A-46071BCAA230}"/>
              </a:ext>
            </a:extLst>
          </p:cNvPr>
          <p:cNvSpPr txBox="1"/>
          <p:nvPr/>
        </p:nvSpPr>
        <p:spPr>
          <a:xfrm>
            <a:off x="7706225" y="5502405"/>
            <a:ext cx="291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meggyvágó</a:t>
            </a: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xmlns="" id="{F2B2AF3D-930C-4089-A80B-53692C8AC2A9}"/>
              </a:ext>
            </a:extLst>
          </p:cNvPr>
          <p:cNvSpPr/>
          <p:nvPr/>
        </p:nvSpPr>
        <p:spPr>
          <a:xfrm>
            <a:off x="2297627" y="6322089"/>
            <a:ext cx="8100284" cy="3651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xmlns="" id="{2D523A69-A91A-4FA4-ADD4-DF5881ADF578}"/>
              </a:ext>
            </a:extLst>
          </p:cNvPr>
          <p:cNvSpPr txBox="1"/>
          <p:nvPr/>
        </p:nvSpPr>
        <p:spPr>
          <a:xfrm>
            <a:off x="5884180" y="6280822"/>
            <a:ext cx="108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xmlns="" id="{D2595C05-66FC-454D-BFA5-C6DCC84894A1}"/>
              </a:ext>
            </a:extLst>
          </p:cNvPr>
          <p:cNvSpPr txBox="1"/>
          <p:nvPr/>
        </p:nvSpPr>
        <p:spPr>
          <a:xfrm>
            <a:off x="5884768" y="6290002"/>
            <a:ext cx="8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</a:t>
            </a: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xmlns="" id="{EEE9782A-624F-4CCD-9057-97DD8401FD8A}"/>
              </a:ext>
            </a:extLst>
          </p:cNvPr>
          <p:cNvSpPr/>
          <p:nvPr/>
        </p:nvSpPr>
        <p:spPr>
          <a:xfrm>
            <a:off x="2297627" y="6329080"/>
            <a:ext cx="8100284" cy="365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65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9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8" grpId="0" animBg="1"/>
      <p:bldP spid="60" grpId="0"/>
      <p:bldP spid="60" grpId="1"/>
      <p:bldP spid="61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595B47B-762F-4C89-B311-89A4E8666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01" t="16349" r="50655" b="15918"/>
          <a:stretch/>
        </p:blipFill>
        <p:spPr>
          <a:xfrm>
            <a:off x="1939582" y="6230257"/>
            <a:ext cx="4034243" cy="338505"/>
          </a:xfrm>
          <a:prstGeom prst="rect">
            <a:avLst/>
          </a:prstGeom>
        </p:spPr>
      </p:pic>
      <p:pic>
        <p:nvPicPr>
          <p:cNvPr id="2" name="Kép 1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8AB57A40-EFAA-4D78-99B9-99E5A3A57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349288" y="3193934"/>
            <a:ext cx="1360013" cy="219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7AF263F-1D38-443C-B950-DCBCB7EBF3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4600" r="19675"/>
          <a:stretch/>
        </p:blipFill>
        <p:spPr>
          <a:xfrm>
            <a:off x="5505938" y="3298806"/>
            <a:ext cx="19512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 descr="A képen madár, fa, kültéri, ülő látható&#10;&#10;Automatikusan generált leírás">
            <a:extLst>
              <a:ext uri="{FF2B5EF4-FFF2-40B4-BE49-F238E27FC236}">
                <a16:creationId xmlns:a16="http://schemas.microsoft.com/office/drawing/2014/main" xmlns="" id="{9FD906A4-CA6F-412C-B949-B385EAD69F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22657" t="17779" r="30904" b="7894"/>
          <a:stretch/>
        </p:blipFill>
        <p:spPr>
          <a:xfrm>
            <a:off x="5022388" y="278048"/>
            <a:ext cx="1750722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A képen madár, ülőrúd, kültéri, ág látható&#10;&#10;Automatikusan generált leírás">
            <a:extLst>
              <a:ext uri="{FF2B5EF4-FFF2-40B4-BE49-F238E27FC236}">
                <a16:creationId xmlns:a16="http://schemas.microsoft.com/office/drawing/2014/main" xmlns="" id="{ED5DEF9A-4468-4A92-9F13-629A3788A6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3793" r="45474"/>
          <a:stretch/>
        </p:blipFill>
        <p:spPr>
          <a:xfrm>
            <a:off x="2561924" y="278048"/>
            <a:ext cx="1422611" cy="235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5B296E54-FE27-415E-8D6C-C71E505BD5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 l="27225" t="15992" r="2509" b="8244"/>
          <a:stretch/>
        </p:blipFill>
        <p:spPr>
          <a:xfrm>
            <a:off x="7806420" y="478464"/>
            <a:ext cx="2445751" cy="172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 descr="A képen madár, kültéri, fű, ökörszem látható&#10;&#10;Automatikusan generált leírás">
            <a:extLst>
              <a:ext uri="{FF2B5EF4-FFF2-40B4-BE49-F238E27FC236}">
                <a16:creationId xmlns:a16="http://schemas.microsoft.com/office/drawing/2014/main" xmlns="" id="{E3FFA16C-614E-452B-83EB-5861CC40F1D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3170" t="16731" r="22960" b="13571"/>
          <a:stretch/>
        </p:blipFill>
        <p:spPr>
          <a:xfrm>
            <a:off x="2118725" y="3298806"/>
            <a:ext cx="23090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1337C63-624A-453A-B770-ACD47AE9D0F6}"/>
              </a:ext>
            </a:extLst>
          </p:cNvPr>
          <p:cNvSpPr txBox="1"/>
          <p:nvPr/>
        </p:nvSpPr>
        <p:spPr>
          <a:xfrm>
            <a:off x="5576489" y="5279874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őszapó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2E40F2D-50C8-46FC-927B-3CE30BF3F946}"/>
              </a:ext>
            </a:extLst>
          </p:cNvPr>
          <p:cNvSpPr txBox="1"/>
          <p:nvPr/>
        </p:nvSpPr>
        <p:spPr>
          <a:xfrm>
            <a:off x="7798081" y="5387504"/>
            <a:ext cx="246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vörösbegy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8E2F2FEB-AEB5-4671-96F1-1BEE7D462AE2}"/>
              </a:ext>
            </a:extLst>
          </p:cNvPr>
          <p:cNvSpPr txBox="1"/>
          <p:nvPr/>
        </p:nvSpPr>
        <p:spPr>
          <a:xfrm>
            <a:off x="4926272" y="2260495"/>
            <a:ext cx="194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süvöltő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F4E262DE-A357-4A42-AB59-6F5A47019B7F}"/>
              </a:ext>
            </a:extLst>
          </p:cNvPr>
          <p:cNvSpPr txBox="1"/>
          <p:nvPr/>
        </p:nvSpPr>
        <p:spPr>
          <a:xfrm>
            <a:off x="2397868" y="2541932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zöldike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447265BD-9566-4114-A351-2CEFF3952D42}"/>
              </a:ext>
            </a:extLst>
          </p:cNvPr>
          <p:cNvSpPr txBox="1"/>
          <p:nvPr/>
        </p:nvSpPr>
        <p:spPr>
          <a:xfrm>
            <a:off x="2143126" y="5321351"/>
            <a:ext cx="230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ökörszem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11481F83-91F4-4CAA-BBB9-9FEC7703D45E}"/>
              </a:ext>
            </a:extLst>
          </p:cNvPr>
          <p:cNvSpPr txBox="1"/>
          <p:nvPr/>
        </p:nvSpPr>
        <p:spPr>
          <a:xfrm>
            <a:off x="7569482" y="2187989"/>
            <a:ext cx="291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meggyvágó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xmlns="" id="{C8352634-E661-4057-9736-43CC9FAB94F9}"/>
              </a:ext>
            </a:extLst>
          </p:cNvPr>
          <p:cNvSpPr/>
          <p:nvPr/>
        </p:nvSpPr>
        <p:spPr>
          <a:xfrm>
            <a:off x="1916627" y="6221793"/>
            <a:ext cx="8100284" cy="365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992E96C0-67A3-4406-99D3-6D83457C4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9345" t="16348" r="1041" b="15919"/>
          <a:stretch/>
        </p:blipFill>
        <p:spPr>
          <a:xfrm>
            <a:off x="5973951" y="6237231"/>
            <a:ext cx="4038601" cy="33850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F13CC875-DC11-4A93-817D-8FEB8AE38527}"/>
              </a:ext>
            </a:extLst>
          </p:cNvPr>
          <p:cNvSpPr txBox="1"/>
          <p:nvPr/>
        </p:nvSpPr>
        <p:spPr>
          <a:xfrm>
            <a:off x="5423178" y="6168676"/>
            <a:ext cx="108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ECC5D55E-B567-4124-AAC2-9DDE2AB843B7}"/>
              </a:ext>
            </a:extLst>
          </p:cNvPr>
          <p:cNvSpPr txBox="1"/>
          <p:nvPr/>
        </p:nvSpPr>
        <p:spPr>
          <a:xfrm>
            <a:off x="5452129" y="6175650"/>
            <a:ext cx="8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</a:t>
            </a:r>
          </a:p>
        </p:txBody>
      </p:sp>
    </p:spTree>
    <p:extLst>
      <p:ext uri="{BB962C8B-B14F-4D97-AF65-F5344CB8AC3E}">
        <p14:creationId xmlns:p14="http://schemas.microsoft.com/office/powerpoint/2010/main" xmlns="" val="388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ACDDFBA-2D57-4CBD-943F-657E20719F5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Miért veszélyes a tél számukra?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8D8EB40-156D-4456-A5F3-845364DB965D}"/>
              </a:ext>
            </a:extLst>
          </p:cNvPr>
          <p:cNvSpPr txBox="1"/>
          <p:nvPr/>
        </p:nvSpPr>
        <p:spPr>
          <a:xfrm>
            <a:off x="7473042" y="5016183"/>
            <a:ext cx="3369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Hull a hó. </a:t>
            </a:r>
            <a:r>
              <a:rPr lang="hu-H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nap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gyar Script" panose="030B04020602050B0404" pitchFamily="66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F7BC07E-B84E-4017-AC55-0F15767C0DE6}"/>
              </a:ext>
            </a:extLst>
          </p:cNvPr>
          <p:cNvSpPr txBox="1"/>
          <p:nvPr/>
        </p:nvSpPr>
        <p:spPr>
          <a:xfrm>
            <a:off x="3461658" y="4275331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hó mindent beborít. </a:t>
            </a:r>
            <a:r>
              <a:rPr lang="hu-H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ra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37D3C40-A08B-4263-8391-05A68F8FBDE3}"/>
              </a:ext>
            </a:extLst>
          </p:cNvPr>
          <p:cNvSpPr txBox="1"/>
          <p:nvPr/>
        </p:nvSpPr>
        <p:spPr>
          <a:xfrm>
            <a:off x="1534885" y="5820210"/>
            <a:ext cx="930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madarak nem találnak táplálékot. </a:t>
            </a:r>
            <a:r>
              <a:rPr lang="hu-H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for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12FEB02E-3882-4611-B0F5-30742B84E230}"/>
              </a:ext>
            </a:extLst>
          </p:cNvPr>
          <p:cNvSpPr txBox="1"/>
          <p:nvPr/>
        </p:nvSpPr>
        <p:spPr>
          <a:xfrm>
            <a:off x="1534885" y="5002851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Sok madár elpusztul. </a:t>
            </a:r>
            <a:r>
              <a:rPr lang="hu-H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gó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81E34D8-C15C-4C64-96F7-14799ED75BC1}"/>
              </a:ext>
            </a:extLst>
          </p:cNvPr>
          <p:cNvSpPr txBox="1"/>
          <p:nvPr/>
        </p:nvSpPr>
        <p:spPr>
          <a:xfrm>
            <a:off x="0" y="68199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Tedd időrendbe a mondatokat, írd le a szótagokat!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E7A64D2E-18CA-4DB4-BA72-8BBBE6FBC4C3}"/>
              </a:ext>
            </a:extLst>
          </p:cNvPr>
          <p:cNvSpPr txBox="1"/>
          <p:nvPr/>
        </p:nvSpPr>
        <p:spPr>
          <a:xfrm>
            <a:off x="1534885" y="1574360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35EFA5D4-7117-4B63-AB66-5AED9DA5CF00}"/>
              </a:ext>
            </a:extLst>
          </p:cNvPr>
          <p:cNvSpPr txBox="1"/>
          <p:nvPr/>
        </p:nvSpPr>
        <p:spPr>
          <a:xfrm>
            <a:off x="1534885" y="2330471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85237788-587C-423E-B31F-BC77A62D0F9A}"/>
              </a:ext>
            </a:extLst>
          </p:cNvPr>
          <p:cNvSpPr txBox="1"/>
          <p:nvPr/>
        </p:nvSpPr>
        <p:spPr>
          <a:xfrm>
            <a:off x="1534885" y="3086582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207F6606-7B91-486A-AA2F-E64F247050CE}"/>
              </a:ext>
            </a:extLst>
          </p:cNvPr>
          <p:cNvSpPr txBox="1"/>
          <p:nvPr/>
        </p:nvSpPr>
        <p:spPr>
          <a:xfrm>
            <a:off x="1534885" y="3842693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xmlns="" val="11774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11927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4102 -0.16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44661 -0.49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3906 -0.3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5AD9886-2D91-4962-A4A7-70E82AE50297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Mit tegyünk a madáretetőbe?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A962ED86-D5F8-45E3-A748-FF2D857D5DEA}"/>
              </a:ext>
            </a:extLst>
          </p:cNvPr>
          <p:cNvSpPr txBox="1"/>
          <p:nvPr/>
        </p:nvSpPr>
        <p:spPr>
          <a:xfrm>
            <a:off x="6539600" y="4136084"/>
            <a:ext cx="308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napraforgó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E077D1F-B8D9-4069-A8DF-38736050856A}"/>
              </a:ext>
            </a:extLst>
          </p:cNvPr>
          <p:cNvSpPr txBox="1"/>
          <p:nvPr/>
        </p:nvSpPr>
        <p:spPr>
          <a:xfrm>
            <a:off x="6066053" y="5107970"/>
            <a:ext cx="25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faggyú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E8C6E52-4B62-404E-A6C8-79EB4FA3BFB6}"/>
              </a:ext>
            </a:extLst>
          </p:cNvPr>
          <p:cNvSpPr txBox="1"/>
          <p:nvPr/>
        </p:nvSpPr>
        <p:spPr>
          <a:xfrm>
            <a:off x="8477255" y="4895374"/>
            <a:ext cx="1643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alma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2DE27D2-3634-447E-BD7C-F4BF2275D981}"/>
              </a:ext>
            </a:extLst>
          </p:cNvPr>
          <p:cNvSpPr txBox="1"/>
          <p:nvPr/>
        </p:nvSpPr>
        <p:spPr>
          <a:xfrm>
            <a:off x="5508175" y="5933146"/>
            <a:ext cx="153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00A0CFAF-0722-4F7A-864F-2CAE380373DA}"/>
              </a:ext>
            </a:extLst>
          </p:cNvPr>
          <p:cNvSpPr txBox="1"/>
          <p:nvPr/>
        </p:nvSpPr>
        <p:spPr>
          <a:xfrm>
            <a:off x="1959434" y="5826672"/>
            <a:ext cx="354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szalonnabőr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E8F10240-A80D-42E9-B094-ECE5954D4A1E}"/>
              </a:ext>
            </a:extLst>
          </p:cNvPr>
          <p:cNvSpPr txBox="1"/>
          <p:nvPr/>
        </p:nvSpPr>
        <p:spPr>
          <a:xfrm>
            <a:off x="7043059" y="5867260"/>
            <a:ext cx="354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sós mogyoró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23FB5BEA-0F4F-4992-8918-079F31A6347D}"/>
              </a:ext>
            </a:extLst>
          </p:cNvPr>
          <p:cNvSpPr txBox="1"/>
          <p:nvPr/>
        </p:nvSpPr>
        <p:spPr>
          <a:xfrm>
            <a:off x="1553259" y="5075896"/>
            <a:ext cx="300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kenyérbél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F39AA03-04E9-40B7-953F-6212EAC44FCF}"/>
              </a:ext>
            </a:extLst>
          </p:cNvPr>
          <p:cNvSpPr txBox="1"/>
          <p:nvPr/>
        </p:nvSpPr>
        <p:spPr>
          <a:xfrm>
            <a:off x="2407103" y="4325120"/>
            <a:ext cx="253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popcorn</a:t>
            </a:r>
            <a:endParaRPr lang="hu-HU" sz="48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7DA07E9E-FBEB-49CC-B382-C09E239B7C17}"/>
              </a:ext>
            </a:extLst>
          </p:cNvPr>
          <p:cNvSpPr txBox="1"/>
          <p:nvPr/>
        </p:nvSpPr>
        <p:spPr>
          <a:xfrm>
            <a:off x="4644117" y="4981378"/>
            <a:ext cx="169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chips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B6C43E0-83CA-4236-B1EC-CBF26A202815}"/>
              </a:ext>
            </a:extLst>
          </p:cNvPr>
          <p:cNvSpPr txBox="1"/>
          <p:nvPr/>
        </p:nvSpPr>
        <p:spPr>
          <a:xfrm>
            <a:off x="5090429" y="4184095"/>
            <a:ext cx="125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vaj</a:t>
            </a:r>
          </a:p>
        </p:txBody>
      </p:sp>
      <p:pic>
        <p:nvPicPr>
          <p:cNvPr id="17" name="Ábra 16" descr="Pipa egyszínű kitöltéssel">
            <a:extLst>
              <a:ext uri="{FF2B5EF4-FFF2-40B4-BE49-F238E27FC236}">
                <a16:creationId xmlns:a16="http://schemas.microsoft.com/office/drawing/2014/main" xmlns="" id="{BFC0DDED-5DBD-45AC-A478-5E483CAC3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55487" y="892483"/>
            <a:ext cx="914400" cy="9144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0F39B28A-0085-47DA-986A-99D08A573AFE}"/>
              </a:ext>
            </a:extLst>
          </p:cNvPr>
          <p:cNvSpPr txBox="1"/>
          <p:nvPr/>
        </p:nvSpPr>
        <p:spPr>
          <a:xfrm>
            <a:off x="8577935" y="5929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40018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3334 -0.4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5794 -0.37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37604 -0.2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50391 -0.4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5274 -0.28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33451 -0.2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43229 -0.476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05534 -0.312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573 -0.627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410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DC31A37-636C-47DE-BB7D-0A93FE056BE8}"/>
              </a:ext>
            </a:extLst>
          </p:cNvPr>
          <p:cNvSpPr txBox="1"/>
          <p:nvPr/>
        </p:nvSpPr>
        <p:spPr>
          <a:xfrm>
            <a:off x="1719943" y="59085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782F9C5-86EF-4EBD-9445-D00428C24DC9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Hogyan hálálják meg </a:t>
            </a:r>
          </a:p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gondoskodást?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27C778B-60EC-409E-A10B-BD6A5C7CF160}"/>
              </a:ext>
            </a:extLst>
          </p:cNvPr>
          <p:cNvSpPr txBox="1"/>
          <p:nvPr/>
        </p:nvSpPr>
        <p:spPr>
          <a:xfrm>
            <a:off x="0" y="15696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Húzd alá a könyvedben!</a:t>
            </a:r>
          </a:p>
        </p:txBody>
      </p:sp>
    </p:spTree>
    <p:extLst>
      <p:ext uri="{BB962C8B-B14F-4D97-AF65-F5344CB8AC3E}">
        <p14:creationId xmlns:p14="http://schemas.microsoft.com/office/powerpoint/2010/main" xmlns="" val="5880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DC31A37-636C-47DE-BB7D-0A93FE056BE8}"/>
              </a:ext>
            </a:extLst>
          </p:cNvPr>
          <p:cNvSpPr txBox="1"/>
          <p:nvPr/>
        </p:nvSpPr>
        <p:spPr>
          <a:xfrm>
            <a:off x="1719943" y="59085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6" name="Online médiaelem 5">
            <a:hlinkClick r:id="" action="ppaction://media"/>
            <a:extLst>
              <a:ext uri="{FF2B5EF4-FFF2-40B4-BE49-F238E27FC236}">
                <a16:creationId xmlns:a16="http://schemas.microsoft.com/office/drawing/2014/main" xmlns="" id="{9E219C0A-1CCF-401E-820A-4DA464919F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12969" y="2584494"/>
            <a:ext cx="6566062" cy="369341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782F9C5-86EF-4EBD-9445-D00428C24DC9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Hogyan hálálják meg </a:t>
            </a:r>
          </a:p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gondoskodást?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27C778B-60EC-409E-A10B-BD6A5C7CF160}"/>
              </a:ext>
            </a:extLst>
          </p:cNvPr>
          <p:cNvSpPr txBox="1"/>
          <p:nvPr/>
        </p:nvSpPr>
        <p:spPr>
          <a:xfrm>
            <a:off x="0" y="15696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Húzd alá a könyvedben!</a:t>
            </a:r>
          </a:p>
        </p:txBody>
      </p:sp>
    </p:spTree>
    <p:extLst>
      <p:ext uri="{BB962C8B-B14F-4D97-AF65-F5344CB8AC3E}">
        <p14:creationId xmlns:p14="http://schemas.microsoft.com/office/powerpoint/2010/main" xmlns="" val="36216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302</Words>
  <Application>Microsoft Office PowerPoint</Application>
  <PresentationFormat>Egyéni</PresentationFormat>
  <Paragraphs>68</Paragraphs>
  <Slides>7</Slides>
  <Notes>6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Erdei-NagyErzsi@sulid.hu</dc:creator>
  <cp:lastModifiedBy>user</cp:lastModifiedBy>
  <cp:revision>27</cp:revision>
  <dcterms:created xsi:type="dcterms:W3CDTF">2020-12-10T14:03:24Z</dcterms:created>
  <dcterms:modified xsi:type="dcterms:W3CDTF">2020-12-10T21:33:55Z</dcterms:modified>
</cp:coreProperties>
</file>