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260A-ADDE-429C-99C2-D779DE35114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5A42-E01A-40B6-9ED8-AC449679004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gits.be/allathatarozo/vakon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www.agraroldal.hu/paj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éptalálat a következőre: „vakond kép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3096344" cy="21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76672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Földnek mélyén folyton ások,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Túrás jelzi, merre járok,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Bársony bundám, vaksi szemem,</a:t>
            </a:r>
            <a:endParaRPr kumimoji="0" lang="hu-HU" sz="4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Éjjel-nappal rovart eszem.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000" dirty="0"/>
              <a:t>Mi az</a:t>
            </a:r>
            <a:r>
              <a:rPr lang="hu-HU" sz="4000" dirty="0" smtClean="0"/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4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100"/>
    </mc:Choice>
    <mc:Fallback>
      <p:transition spd="slow" advTm="3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562657"/>
            <a:ext cx="87129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Feladatok:</a:t>
            </a:r>
            <a:endParaRPr kumimoji="0" lang="hu-HU" sz="5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 tudsz a vakondról?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Olvasd el az OK 40. oldalán, a vakondról szóló szöveget!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Megrágja-e a vakond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növények gyökereit?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681"/>
    </mc:Choice>
    <mc:Fallback>
      <p:transition spd="slow" advTm="32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találat a következőre: „pajor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0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9948" y="33296"/>
            <a:ext cx="89440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Pajor:   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Rovarnak talajban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élő lárvája</a:t>
            </a: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amelynek teste puha,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henger alakú, rágószerveivel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növényi részekkel táplálkozik.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talajból kibújó </a:t>
            </a:r>
            <a:r>
              <a:rPr kumimoji="0" lang="hu-H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</a:t>
            </a: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megrágja a palánták leveleit.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énekesmadár megeszi a növényen mászó </a:t>
            </a:r>
            <a:r>
              <a:rPr kumimoji="0" lang="hu-H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pajor</a:t>
            </a:r>
            <a:r>
              <a:rPr kumimoji="0" lang="hu-HU" sz="4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320"/>
    </mc:Choice>
    <mc:Fallback>
      <p:transition spd="slow" advTm="4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746121"/>
            <a:ext cx="716428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Keresd meg a</a:t>
            </a:r>
            <a:r>
              <a:rPr kumimoji="0" lang="hu-H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kérdésekre a szövegben a választ</a:t>
            </a:r>
            <a:r>
              <a:rPr kumimoji="0" lang="hu-H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b="1" dirty="0" smtClean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(Kérdésenként állítsd meg a videót!)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 él a vakond?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Mivel táplálkozik?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Hány </a:t>
            </a:r>
            <a:r>
              <a:rPr kumimoji="0" lang="hu-HU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kisvakond</a:t>
            </a: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születik 1 évben?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Hány évig él?</a:t>
            </a:r>
            <a:endParaRPr kumimoji="0" lang="hu-H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751"/>
    </mc:Choice>
    <mc:Fallback>
      <p:transition spd="slow" advTm="3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08935" y="4243024"/>
            <a:ext cx="406400" cy="4064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07504" y="620688"/>
            <a:ext cx="90364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SourceSansPro-Bold"/>
              </a:rPr>
              <a:t>A </a:t>
            </a:r>
            <a:r>
              <a:rPr lang="hu-HU" sz="3200" b="1" dirty="0" smtClean="0">
                <a:latin typeface="SourceSansPro-Bold"/>
              </a:rPr>
              <a:t>vakond</a:t>
            </a:r>
          </a:p>
          <a:p>
            <a:endParaRPr lang="hu-HU" sz="3200" b="1" dirty="0">
              <a:solidFill>
                <a:srgbClr val="45E605"/>
              </a:solidFill>
              <a:latin typeface="SourceSansPro-Bold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SourceSansPro-Regular"/>
              </a:rPr>
              <a:t>Hazánkban 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gyakori rovarevő állat.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Kiskertekben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 is előfordul, s való igaz, hogy kitúr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néhány növényt, de kártételét többnyire eltúlozzák. </a:t>
            </a:r>
            <a:r>
              <a:rPr lang="hu-HU" u="wavyHeavy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SourceSansPro-Regular"/>
              </a:rPr>
              <a:t>A növények gyökereit</a:t>
            </a:r>
          </a:p>
          <a:p>
            <a:r>
              <a:rPr lang="hu-HU" u="wavyHeavy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SourceSansPro-Regular"/>
              </a:rPr>
              <a:t>nem rágja meg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, már csak azért sem, mert kizárólag kisebb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állatokkal táplálkozik.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Rovarokat, pajorokat</a:t>
            </a:r>
            <a:r>
              <a:rPr lang="hu-HU" sz="1000" u="sng" dirty="0">
                <a:solidFill>
                  <a:srgbClr val="000000"/>
                </a:solidFill>
                <a:latin typeface="SourceSansPro-Regular"/>
              </a:rPr>
              <a:t>1</a:t>
            </a:r>
          </a:p>
          <a:p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és főképp gilisztákat fogyaszt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ám ha egy kisebb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béka vagy gyík 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a járataiba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pottyan, azt is megeszi.</a:t>
            </a:r>
          </a:p>
          <a:p>
            <a:r>
              <a:rPr lang="pt-BR" dirty="0">
                <a:solidFill>
                  <a:srgbClr val="000000"/>
                </a:solidFill>
                <a:latin typeface="SourceSansPro-Regular"/>
              </a:rPr>
              <a:t>A nőstény </a:t>
            </a:r>
            <a:r>
              <a:rPr lang="pt-BR" u="sng" dirty="0">
                <a:solidFill>
                  <a:srgbClr val="000000"/>
                </a:solidFill>
                <a:latin typeface="SourceSansPro-Regular"/>
              </a:rPr>
              <a:t>3-4 kölyköt hoz a világra,</a:t>
            </a:r>
          </a:p>
          <a:p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évente kétszer</a:t>
            </a:r>
            <a:r>
              <a:rPr lang="hu-HU" dirty="0">
                <a:solidFill>
                  <a:srgbClr val="000000"/>
                </a:solidFill>
                <a:latin typeface="SourceSansPro-Regular"/>
              </a:rPr>
              <a:t>. A vakond magányos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állat. A hím és a nőstény csak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párzási időszakban keresi egymás</a:t>
            </a:r>
          </a:p>
          <a:p>
            <a:r>
              <a:rPr lang="hu-HU" dirty="0">
                <a:solidFill>
                  <a:srgbClr val="000000"/>
                </a:solidFill>
                <a:latin typeface="SourceSansPro-Regular"/>
              </a:rPr>
              <a:t>társaságát. </a:t>
            </a:r>
            <a:r>
              <a:rPr lang="hu-HU" u="sng" dirty="0">
                <a:solidFill>
                  <a:srgbClr val="000000"/>
                </a:solidFill>
                <a:latin typeface="SourceSansPro-Regular"/>
              </a:rPr>
              <a:t>Kettő-négy évig él</a:t>
            </a:r>
            <a:r>
              <a:rPr lang="hu-HU" dirty="0" smtClean="0">
                <a:solidFill>
                  <a:srgbClr val="000000"/>
                </a:solidFill>
                <a:latin typeface="SourceSansPro-Regular"/>
              </a:rPr>
              <a:t>.</a:t>
            </a:r>
          </a:p>
          <a:p>
            <a:endParaRPr lang="hu-HU" dirty="0">
              <a:solidFill>
                <a:srgbClr val="000000"/>
              </a:solidFill>
              <a:latin typeface="SourceSansPro-Regular"/>
            </a:endParaRPr>
          </a:p>
          <a:p>
            <a:r>
              <a:rPr lang="hu-HU" i="1" dirty="0" smtClean="0">
                <a:solidFill>
                  <a:srgbClr val="000000"/>
                </a:solidFill>
                <a:latin typeface="SourceSansPro-It"/>
              </a:rPr>
              <a:t>                                Kovács </a:t>
            </a:r>
            <a:r>
              <a:rPr lang="hu-HU" i="1" dirty="0">
                <a:solidFill>
                  <a:srgbClr val="000000"/>
                </a:solidFill>
                <a:latin typeface="SourceSansPro-It"/>
              </a:rPr>
              <a:t>Zsolt nyomán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80928"/>
            <a:ext cx="3456384" cy="2924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100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800"/>
    </mc:Choice>
    <mc:Fallback>
      <p:transition spd="slow" advTm="7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2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7488" objId="4"/>
        <p14:stopEvt time="70406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-116814"/>
            <a:ext cx="68930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Olvasd el magánhangzósan, szótagolva és folyamatosan is a szavakat!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kiskertekben</a:t>
            </a:r>
            <a:endParaRPr kumimoji="0" lang="hu-HU" sz="8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kártételét</a:t>
            </a:r>
            <a:endParaRPr kumimoji="0" lang="hu-HU" sz="8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táplálkozik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időszakban</a:t>
            </a:r>
            <a:r>
              <a:rPr kumimoji="0" lang="hu-HU" sz="8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976"/>
    </mc:Choice>
    <mc:Fallback>
      <p:transition spd="slow" advTm="37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62068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3">
                    <a:lumMod val="75000"/>
                  </a:schemeClr>
                </a:solidFill>
              </a:rPr>
              <a:t>Gyakorold az ismeretterjesztő szöveg hangos olvasását!</a:t>
            </a:r>
          </a:p>
          <a:p>
            <a:pPr algn="ctr"/>
            <a:endParaRPr lang="hu-HU" sz="6000" dirty="0"/>
          </a:p>
          <a:p>
            <a:pPr algn="ctr"/>
            <a:endParaRPr lang="hu-HU" sz="6000" dirty="0" smtClean="0"/>
          </a:p>
          <a:p>
            <a:pPr algn="ctr"/>
            <a:r>
              <a:rPr lang="hu-HU" sz="6000" dirty="0" smtClean="0">
                <a:solidFill>
                  <a:srgbClr val="FF0000"/>
                </a:solidFill>
              </a:rPr>
              <a:t>Jó munkát!</a:t>
            </a:r>
            <a:endParaRPr lang="hu-HU" sz="6000" dirty="0">
              <a:solidFill>
                <a:srgbClr val="FF0000"/>
              </a:solidFill>
            </a:endParaRPr>
          </a:p>
        </p:txBody>
      </p:sp>
      <p:pic>
        <p:nvPicPr>
          <p:cNvPr id="3" name="Kép 2" descr="Képtalálat a következőre: „vakond kép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830" y="3436843"/>
            <a:ext cx="2772308" cy="18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883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4509120"/>
            <a:ext cx="6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Készítette: Pál Gáborné</a:t>
            </a:r>
          </a:p>
          <a:p>
            <a:pPr algn="ctr"/>
            <a:r>
              <a:rPr lang="hu-HU" sz="2000" b="1" dirty="0" err="1" smtClean="0">
                <a:solidFill>
                  <a:srgbClr val="0070C0"/>
                </a:solidFill>
                <a:latin typeface="Magyar Script" panose="030B04020602050B0404" pitchFamily="66" charset="0"/>
              </a:rPr>
              <a:t>Balsaráti</a:t>
            </a:r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 Vitus János Általános Iskola 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Dombegyház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Magyar Script" panose="030B04020602050B0404" pitchFamily="66" charset="0"/>
              </a:rPr>
              <a:t>2022. március 23.</a:t>
            </a:r>
            <a:endParaRPr lang="hu-HU" sz="2000" b="1" dirty="0">
              <a:solidFill>
                <a:srgbClr val="0070C0"/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62068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Felhasznált források:</a:t>
            </a:r>
          </a:p>
          <a:p>
            <a:r>
              <a:rPr lang="hu-HU" dirty="0"/>
              <a:t>OH: Hétszínvarázs olvasókönyv 2</a:t>
            </a:r>
            <a:r>
              <a:rPr lang="hu-HU" dirty="0" smtClean="0"/>
              <a:t>.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segits.be/allathatarozo/vakond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www.agraroldal.hu/pajor.html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559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68"/>
    </mc:Choice>
    <mc:Fallback>
      <p:transition spd="slow" advTm="2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3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5.6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|17.8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|7.1|5.2|5.8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|7.7|6.3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6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268</Words>
  <Application>Microsoft Office PowerPoint</Application>
  <PresentationFormat>Diavetítés a képernyőre (4:3 oldalarány)</PresentationFormat>
  <Paragraphs>58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Polle.cc</dc:creator>
  <cp:lastModifiedBy>user</cp:lastModifiedBy>
  <cp:revision>10</cp:revision>
  <dcterms:created xsi:type="dcterms:W3CDTF">2015-03-23T18:42:19Z</dcterms:created>
  <dcterms:modified xsi:type="dcterms:W3CDTF">2022-08-22T22:43:30Z</dcterms:modified>
</cp:coreProperties>
</file>