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2" r:id="rId6"/>
    <p:sldId id="259" r:id="rId7"/>
    <p:sldId id="260" r:id="rId8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-510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B2870-066E-4028-A041-CAC53412AA21}" type="datetimeFigureOut">
              <a:rPr lang="hu-HU" smtClean="0"/>
              <a:pPr/>
              <a:t>2020.10.10.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AFCA9-19A9-49E6-AB9A-1FE80EF97A4A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669131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B2870-066E-4028-A041-CAC53412AA21}" type="datetimeFigureOut">
              <a:rPr lang="hu-HU" smtClean="0"/>
              <a:pPr/>
              <a:t>2020.10.10.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AFCA9-19A9-49E6-AB9A-1FE80EF97A4A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668605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B2870-066E-4028-A041-CAC53412AA21}" type="datetimeFigureOut">
              <a:rPr lang="hu-HU" smtClean="0"/>
              <a:pPr/>
              <a:t>2020.10.10.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AFCA9-19A9-49E6-AB9A-1FE80EF97A4A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935495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B2870-066E-4028-A041-CAC53412AA21}" type="datetimeFigureOut">
              <a:rPr lang="hu-HU" smtClean="0"/>
              <a:pPr/>
              <a:t>2020.10.10.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AFCA9-19A9-49E6-AB9A-1FE80EF97A4A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614207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B2870-066E-4028-A041-CAC53412AA21}" type="datetimeFigureOut">
              <a:rPr lang="hu-HU" smtClean="0"/>
              <a:pPr/>
              <a:t>2020.10.10.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AFCA9-19A9-49E6-AB9A-1FE80EF97A4A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891464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B2870-066E-4028-A041-CAC53412AA21}" type="datetimeFigureOut">
              <a:rPr lang="hu-HU" smtClean="0"/>
              <a:pPr/>
              <a:t>2020.10.10.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AFCA9-19A9-49E6-AB9A-1FE80EF97A4A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551510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B2870-066E-4028-A041-CAC53412AA21}" type="datetimeFigureOut">
              <a:rPr lang="hu-HU" smtClean="0"/>
              <a:pPr/>
              <a:t>2020.10.10.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AFCA9-19A9-49E6-AB9A-1FE80EF97A4A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840733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B2870-066E-4028-A041-CAC53412AA21}" type="datetimeFigureOut">
              <a:rPr lang="hu-HU" smtClean="0"/>
              <a:pPr/>
              <a:t>2020.10.10.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AFCA9-19A9-49E6-AB9A-1FE80EF97A4A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661852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B2870-066E-4028-A041-CAC53412AA21}" type="datetimeFigureOut">
              <a:rPr lang="hu-HU" smtClean="0"/>
              <a:pPr/>
              <a:t>2020.10.10.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AFCA9-19A9-49E6-AB9A-1FE80EF97A4A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12979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B2870-066E-4028-A041-CAC53412AA21}" type="datetimeFigureOut">
              <a:rPr lang="hu-HU" smtClean="0"/>
              <a:pPr/>
              <a:t>2020.10.10.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AFCA9-19A9-49E6-AB9A-1FE80EF97A4A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926863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B2870-066E-4028-A041-CAC53412AA21}" type="datetimeFigureOut">
              <a:rPr lang="hu-HU" smtClean="0"/>
              <a:pPr/>
              <a:t>2020.10.10.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AFCA9-19A9-49E6-AB9A-1FE80EF97A4A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880817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0000">
              <a:srgbClr val="FAD8C2"/>
            </a:gs>
            <a:gs pos="11000">
              <a:schemeClr val="accent4">
                <a:lumMod val="40000"/>
                <a:lumOff val="60000"/>
              </a:schemeClr>
            </a:gs>
            <a:gs pos="51000">
              <a:schemeClr val="accent2">
                <a:lumMod val="40000"/>
                <a:lumOff val="60000"/>
              </a:schemeClr>
            </a:gs>
            <a:gs pos="65000">
              <a:schemeClr val="accent2">
                <a:lumMod val="60000"/>
                <a:lumOff val="40000"/>
              </a:schemeClr>
            </a:gs>
            <a:gs pos="91000">
              <a:schemeClr val="accent2">
                <a:lumMod val="7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DB2870-066E-4028-A041-CAC53412AA21}" type="datetimeFigureOut">
              <a:rPr lang="hu-HU" smtClean="0"/>
              <a:pPr/>
              <a:t>2020.10.10.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8AFCA9-19A9-49E6-AB9A-1FE80EF97A4A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709206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7000">
              <a:srgbClr val="FAD8C2"/>
            </a:gs>
            <a:gs pos="15000">
              <a:schemeClr val="accent4">
                <a:lumMod val="40000"/>
                <a:lumOff val="60000"/>
              </a:schemeClr>
            </a:gs>
            <a:gs pos="61000">
              <a:schemeClr val="accent2">
                <a:lumMod val="40000"/>
                <a:lumOff val="60000"/>
              </a:schemeClr>
            </a:gs>
            <a:gs pos="78000">
              <a:schemeClr val="accent2">
                <a:lumMod val="60000"/>
                <a:lumOff val="40000"/>
              </a:schemeClr>
            </a:gs>
            <a:gs pos="95000">
              <a:schemeClr val="accent2">
                <a:lumMod val="7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022429" y="945933"/>
            <a:ext cx="6064468" cy="1481958"/>
          </a:xfrm>
        </p:spPr>
        <p:txBody>
          <a:bodyPr anchor="t">
            <a:normAutofit/>
          </a:bodyPr>
          <a:lstStyle/>
          <a:p>
            <a:r>
              <a:rPr lang="hu-HU" sz="3600" dirty="0" smtClean="0">
                <a:latin typeface="+mn-lt"/>
              </a:rPr>
              <a:t>Diószeginé </a:t>
            </a:r>
            <a:r>
              <a:rPr lang="hu-HU" sz="3600" dirty="0" err="1" smtClean="0">
                <a:latin typeface="+mn-lt"/>
              </a:rPr>
              <a:t>Nanszák</a:t>
            </a:r>
            <a:r>
              <a:rPr lang="hu-HU" sz="3600" dirty="0" smtClean="0">
                <a:latin typeface="+mn-lt"/>
              </a:rPr>
              <a:t> Tímea:</a:t>
            </a:r>
            <a:br>
              <a:rPr lang="hu-HU" sz="3600" dirty="0" smtClean="0">
                <a:latin typeface="+mn-lt"/>
              </a:rPr>
            </a:br>
            <a:r>
              <a:rPr lang="hu-HU" sz="3600" b="1" dirty="0" smtClean="0">
                <a:latin typeface="+mn-lt"/>
              </a:rPr>
              <a:t>Gesztenyekatona</a:t>
            </a:r>
            <a:endParaRPr lang="hu-HU" sz="3600" b="1" dirty="0">
              <a:latin typeface="+mn-lt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 rotWithShape="1">
          <a:blip r:embed="rId2" cstate="print"/>
          <a:srcRect l="19515" t="24456" r="51732" b="9031"/>
          <a:stretch/>
        </p:blipFill>
        <p:spPr>
          <a:xfrm>
            <a:off x="956442" y="2427891"/>
            <a:ext cx="3079531" cy="4007102"/>
          </a:xfrm>
          <a:prstGeom prst="rect">
            <a:avLst/>
          </a:prstGeom>
        </p:spPr>
      </p:pic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241738" y="802538"/>
            <a:ext cx="4887310" cy="1362594"/>
          </a:xfrm>
        </p:spPr>
        <p:txBody>
          <a:bodyPr>
            <a:normAutofit/>
          </a:bodyPr>
          <a:lstStyle/>
          <a:p>
            <a:r>
              <a:rPr lang="hu-HU" sz="3600" dirty="0" smtClean="0"/>
              <a:t>Nemes nagy Ágnes:</a:t>
            </a:r>
          </a:p>
          <a:p>
            <a:r>
              <a:rPr lang="hu-HU" sz="3600" b="1" dirty="0"/>
              <a:t>G</a:t>
            </a:r>
            <a:r>
              <a:rPr lang="hu-HU" sz="3600" b="1" dirty="0" smtClean="0"/>
              <a:t>esztenyefalevél</a:t>
            </a:r>
            <a:endParaRPr lang="hu-HU" sz="3600" b="1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 rotWithShape="1">
          <a:blip r:embed="rId3" cstate="print"/>
          <a:srcRect l="72574" t="44735" r="13829" b="14772"/>
          <a:stretch/>
        </p:blipFill>
        <p:spPr>
          <a:xfrm>
            <a:off x="8040414" y="2427891"/>
            <a:ext cx="2322786" cy="3891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95469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12682" y="344105"/>
            <a:ext cx="4101663" cy="559785"/>
          </a:xfrm>
        </p:spPr>
        <p:txBody>
          <a:bodyPr>
            <a:normAutofit fontScale="90000"/>
          </a:bodyPr>
          <a:lstStyle/>
          <a:p>
            <a:r>
              <a:rPr lang="hu-HU" sz="2400" dirty="0" smtClean="0">
                <a:latin typeface="+mn-lt"/>
              </a:rPr>
              <a:t>Hallgasd meg nevelődtől a verset!</a:t>
            </a:r>
            <a:endParaRPr lang="hu-HU" dirty="0">
              <a:latin typeface="+mn-lt"/>
            </a:endParaRP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l="19515" t="17721" r="17336" b="8086"/>
          <a:stretch/>
        </p:blipFill>
        <p:spPr>
          <a:xfrm>
            <a:off x="102475" y="2935436"/>
            <a:ext cx="5757180" cy="3804745"/>
          </a:xfrm>
          <a:prstGeom prst="rect">
            <a:avLst/>
          </a:prstGeom>
        </p:spPr>
      </p:pic>
      <p:sp>
        <p:nvSpPr>
          <p:cNvPr id="5" name="Téglalap 4"/>
          <p:cNvSpPr/>
          <p:nvPr/>
        </p:nvSpPr>
        <p:spPr>
          <a:xfrm>
            <a:off x="4684105" y="418556"/>
            <a:ext cx="7157546" cy="3903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hu-HU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hu-HU" dirty="0" smtClean="0">
                <a:latin typeface="Arial" panose="020B0604020202020204" pitchFamily="34" charset="0"/>
                <a:ea typeface="Calibri" panose="020F0502020204030204" pitchFamily="34" charset="0"/>
              </a:rPr>
              <a:t>Milyen </a:t>
            </a:r>
            <a:r>
              <a:rPr lang="hu-HU" dirty="0">
                <a:latin typeface="Arial" panose="020B0604020202020204" pitchFamily="34" charset="0"/>
                <a:ea typeface="Calibri" panose="020F0502020204030204" pitchFamily="34" charset="0"/>
              </a:rPr>
              <a:t>levelet talált a költő</a:t>
            </a:r>
            <a:r>
              <a:rPr lang="hu-HU" b="1" dirty="0" smtClean="0">
                <a:latin typeface="Arial" panose="020B0604020202020204" pitchFamily="34" charset="0"/>
                <a:ea typeface="Calibri" panose="020F0502020204030204" pitchFamily="34" charset="0"/>
              </a:rPr>
              <a:t>?____________________________</a:t>
            </a:r>
            <a:endParaRPr lang="hu-HU" b="1" dirty="0"/>
          </a:p>
        </p:txBody>
      </p:sp>
      <p:sp>
        <p:nvSpPr>
          <p:cNvPr id="6" name="Téglalap 5"/>
          <p:cNvSpPr/>
          <p:nvPr/>
        </p:nvSpPr>
        <p:spPr>
          <a:xfrm>
            <a:off x="4820739" y="1031834"/>
            <a:ext cx="57246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>
                <a:latin typeface="Arial" panose="020B0604020202020204" pitchFamily="34" charset="0"/>
                <a:ea typeface="Calibri" panose="020F0502020204030204" pitchFamily="34" charset="0"/>
              </a:rPr>
              <a:t>Kinek a tenyeréhez hasonlít?____________________</a:t>
            </a:r>
            <a:endParaRPr lang="hu-HU" dirty="0"/>
          </a:p>
        </p:txBody>
      </p:sp>
      <p:sp>
        <p:nvSpPr>
          <p:cNvPr id="7" name="Téglalap 6"/>
          <p:cNvSpPr/>
          <p:nvPr/>
        </p:nvSpPr>
        <p:spPr>
          <a:xfrm>
            <a:off x="4820739" y="1734997"/>
            <a:ext cx="72521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>
                <a:latin typeface="Arial" panose="020B0604020202020204" pitchFamily="34" charset="0"/>
                <a:ea typeface="Calibri" panose="020F0502020204030204" pitchFamily="34" charset="0"/>
              </a:rPr>
              <a:t>Mit lát, ha az arca elé tartja? </a:t>
            </a:r>
            <a:r>
              <a:rPr lang="hu-HU" dirty="0" smtClean="0">
                <a:latin typeface="Arial" panose="020B0604020202020204" pitchFamily="34" charset="0"/>
                <a:ea typeface="Calibri" panose="020F0502020204030204" pitchFamily="34" charset="0"/>
              </a:rPr>
              <a:t>_____________________________ </a:t>
            </a:r>
            <a:endParaRPr lang="hu-HU" dirty="0"/>
          </a:p>
        </p:txBody>
      </p:sp>
      <p:sp>
        <p:nvSpPr>
          <p:cNvPr id="8" name="Téglalap 7"/>
          <p:cNvSpPr/>
          <p:nvPr/>
        </p:nvSpPr>
        <p:spPr>
          <a:xfrm>
            <a:off x="4820739" y="2319155"/>
            <a:ext cx="60580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 smtClean="0">
                <a:latin typeface="Arial" panose="020B0604020202020204" pitchFamily="34" charset="0"/>
                <a:ea typeface="Calibri" panose="020F0502020204030204" pitchFamily="34" charset="0"/>
              </a:rPr>
              <a:t>Ha a </a:t>
            </a:r>
            <a:r>
              <a:rPr lang="hu-HU" dirty="0">
                <a:latin typeface="Arial" panose="020B0604020202020204" pitchFamily="34" charset="0"/>
                <a:ea typeface="Calibri" panose="020F0502020204030204" pitchFamily="34" charset="0"/>
              </a:rPr>
              <a:t>feje fölé teszi: ______________________________</a:t>
            </a:r>
            <a:endParaRPr lang="hu-HU" dirty="0"/>
          </a:p>
        </p:txBody>
      </p:sp>
      <p:sp>
        <p:nvSpPr>
          <p:cNvPr id="9" name="Téglalap 8"/>
          <p:cNvSpPr/>
          <p:nvPr/>
        </p:nvSpPr>
        <p:spPr>
          <a:xfrm>
            <a:off x="5976877" y="3009888"/>
            <a:ext cx="6096000" cy="104797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hu-HU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Mikor és mire használná</a:t>
            </a:r>
            <a:r>
              <a:rPr lang="hu-HU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?_________________________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hu-HU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hu-HU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_________________________</a:t>
            </a:r>
            <a:endParaRPr lang="hu-H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églalap 9"/>
          <p:cNvSpPr/>
          <p:nvPr/>
        </p:nvSpPr>
        <p:spPr>
          <a:xfrm>
            <a:off x="7683061" y="116896"/>
            <a:ext cx="371326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4000" b="1" dirty="0" smtClean="0">
                <a:latin typeface="Magyar Script" panose="030B04020602050B0404" pitchFamily="66" charset="0"/>
              </a:rPr>
              <a:t>gesztenyefa </a:t>
            </a:r>
            <a:r>
              <a:rPr lang="hu-HU" sz="4000" b="1" dirty="0">
                <a:latin typeface="Magyar Script" panose="030B04020602050B0404" pitchFamily="66" charset="0"/>
              </a:rPr>
              <a:t>levelet</a:t>
            </a:r>
            <a:r>
              <a:rPr lang="hu-HU" sz="4000" b="1" dirty="0"/>
              <a:t> </a:t>
            </a:r>
          </a:p>
        </p:txBody>
      </p:sp>
      <p:sp>
        <p:nvSpPr>
          <p:cNvPr id="11" name="Téglalap 10"/>
          <p:cNvSpPr/>
          <p:nvPr/>
        </p:nvSpPr>
        <p:spPr>
          <a:xfrm>
            <a:off x="8423488" y="804670"/>
            <a:ext cx="111620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4000" b="1" dirty="0">
                <a:latin typeface="Magyar Script" panose="030B04020602050B0404" pitchFamily="66" charset="0"/>
              </a:rPr>
              <a:t>óriás</a:t>
            </a:r>
            <a:endParaRPr lang="hu-HU" sz="4000" b="1" dirty="0"/>
          </a:p>
        </p:txBody>
      </p:sp>
      <p:sp>
        <p:nvSpPr>
          <p:cNvPr id="12" name="Téglalap 11"/>
          <p:cNvSpPr/>
          <p:nvPr/>
        </p:nvSpPr>
        <p:spPr>
          <a:xfrm>
            <a:off x="7774008" y="1480014"/>
            <a:ext cx="429886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4000" b="1" dirty="0">
                <a:latin typeface="Magyar Script" panose="030B04020602050B0404" pitchFamily="66" charset="0"/>
              </a:rPr>
              <a:t>n</a:t>
            </a:r>
            <a:r>
              <a:rPr lang="hu-HU" sz="4000" b="1" dirty="0" smtClean="0">
                <a:latin typeface="Magyar Script" panose="030B04020602050B0404" pitchFamily="66" charset="0"/>
              </a:rPr>
              <a:t>agyobb az arcánál</a:t>
            </a:r>
            <a:endParaRPr lang="hu-HU" sz="4000" b="1" dirty="0"/>
          </a:p>
        </p:txBody>
      </p:sp>
      <p:sp>
        <p:nvSpPr>
          <p:cNvPr id="13" name="Téglalap 12"/>
          <p:cNvSpPr/>
          <p:nvPr/>
        </p:nvSpPr>
        <p:spPr>
          <a:xfrm>
            <a:off x="7118290" y="2067724"/>
            <a:ext cx="372659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4000" b="1" dirty="0" smtClean="0">
                <a:latin typeface="Magyar Script" panose="030B04020602050B0404" pitchFamily="66" charset="0"/>
              </a:rPr>
              <a:t>nagyobb a fejénél</a:t>
            </a:r>
            <a:endParaRPr lang="hu-HU" sz="4000" b="1" dirty="0"/>
          </a:p>
        </p:txBody>
      </p:sp>
      <p:sp>
        <p:nvSpPr>
          <p:cNvPr id="14" name="Téglalap 13"/>
          <p:cNvSpPr/>
          <p:nvPr/>
        </p:nvSpPr>
        <p:spPr>
          <a:xfrm>
            <a:off x="8952981" y="2754394"/>
            <a:ext cx="137088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4000" b="1" dirty="0" smtClean="0">
                <a:latin typeface="Magyar Script" panose="030B04020602050B0404" pitchFamily="66" charset="0"/>
              </a:rPr>
              <a:t>esőben</a:t>
            </a:r>
            <a:endParaRPr lang="hu-HU" sz="4000" b="1" dirty="0"/>
          </a:p>
        </p:txBody>
      </p:sp>
      <p:sp>
        <p:nvSpPr>
          <p:cNvPr id="15" name="Téglalap 14"/>
          <p:cNvSpPr/>
          <p:nvPr/>
        </p:nvSpPr>
        <p:spPr>
          <a:xfrm>
            <a:off x="6401597" y="3349981"/>
            <a:ext cx="218681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4000" b="1" dirty="0" smtClean="0">
                <a:latin typeface="Magyar Script" panose="030B04020602050B0404" pitchFamily="66" charset="0"/>
              </a:rPr>
              <a:t>esernyőnek</a:t>
            </a:r>
            <a:endParaRPr lang="hu-HU" sz="4000" b="1" dirty="0"/>
          </a:p>
        </p:txBody>
      </p:sp>
    </p:spTree>
    <p:extLst>
      <p:ext uri="{BB962C8B-B14F-4D97-AF65-F5344CB8AC3E}">
        <p14:creationId xmlns:p14="http://schemas.microsoft.com/office/powerpoint/2010/main" xmlns="" val="2337984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3670738" cy="444171"/>
          </a:xfrm>
        </p:spPr>
        <p:txBody>
          <a:bodyPr>
            <a:normAutofit/>
          </a:bodyPr>
          <a:lstStyle/>
          <a:p>
            <a:r>
              <a:rPr lang="hu-HU" sz="2400" dirty="0" smtClean="0">
                <a:latin typeface="+mn-lt"/>
              </a:rPr>
              <a:t>Olvasd el a szópiramisokat!</a:t>
            </a:r>
            <a:endParaRPr lang="hu-HU" sz="2400" dirty="0">
              <a:latin typeface="+mn-lt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32892" y="900714"/>
            <a:ext cx="8263759" cy="145360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hu-HU" b="1" dirty="0"/>
              <a:t>k</a:t>
            </a:r>
            <a:r>
              <a:rPr lang="hu-HU" b="1" dirty="0" smtClean="0"/>
              <a:t>észíteni</a:t>
            </a:r>
          </a:p>
          <a:p>
            <a:pPr marL="0" indent="0" algn="ctr">
              <a:buNone/>
            </a:pPr>
            <a:r>
              <a:rPr lang="hu-HU" b="1" dirty="0" smtClean="0"/>
              <a:t>figurákat lehet készíteni</a:t>
            </a:r>
          </a:p>
          <a:p>
            <a:pPr marL="0" indent="0" algn="ctr">
              <a:buNone/>
            </a:pPr>
            <a:r>
              <a:rPr lang="hu-HU" b="1" dirty="0"/>
              <a:t>g</a:t>
            </a:r>
            <a:r>
              <a:rPr lang="hu-HU" b="1" dirty="0" smtClean="0"/>
              <a:t>esztenyéből állat és emberfigurákat lehet készíteni</a:t>
            </a:r>
          </a:p>
          <a:p>
            <a:pPr marL="0" indent="0">
              <a:buNone/>
            </a:pPr>
            <a:endParaRPr lang="hu-HU" dirty="0"/>
          </a:p>
        </p:txBody>
      </p:sp>
      <p:sp>
        <p:nvSpPr>
          <p:cNvPr id="4" name="Tartalom helye 2"/>
          <p:cNvSpPr txBox="1">
            <a:spLocks/>
          </p:cNvSpPr>
          <p:nvPr/>
        </p:nvSpPr>
        <p:spPr>
          <a:xfrm>
            <a:off x="1937843" y="2445734"/>
            <a:ext cx="8263759" cy="18182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hu-HU" b="1" dirty="0" smtClean="0"/>
              <a:t>katona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hu-HU" b="1" dirty="0" smtClean="0"/>
              <a:t>gesztenyekatona</a:t>
            </a:r>
          </a:p>
          <a:p>
            <a:pPr marL="0" indent="0" algn="ctr">
              <a:buNone/>
            </a:pPr>
            <a:r>
              <a:rPr lang="hu-HU" b="1" dirty="0"/>
              <a:t>g</a:t>
            </a:r>
            <a:r>
              <a:rPr lang="hu-HU" b="1" dirty="0" smtClean="0"/>
              <a:t>esztenyekatona készítése</a:t>
            </a:r>
          </a:p>
          <a:p>
            <a:pPr marL="0" indent="0" algn="ctr">
              <a:buNone/>
            </a:pPr>
            <a:r>
              <a:rPr lang="hu-HU" b="1" dirty="0"/>
              <a:t>g</a:t>
            </a:r>
            <a:r>
              <a:rPr lang="hu-HU" b="1" dirty="0" smtClean="0"/>
              <a:t>esztenyéből és répából gesztenyekatona készítése</a:t>
            </a:r>
          </a:p>
          <a:p>
            <a:pPr marL="0" indent="0" algn="ctr">
              <a:buNone/>
            </a:pPr>
            <a:endParaRPr lang="hu-HU" b="1" dirty="0" smtClean="0"/>
          </a:p>
          <a:p>
            <a:pPr marL="0" indent="0" algn="ctr">
              <a:buFont typeface="Arial" panose="020B0604020202020204" pitchFamily="34" charset="0"/>
              <a:buNone/>
            </a:pPr>
            <a:endParaRPr lang="hu-HU" b="1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hu-HU" dirty="0"/>
          </a:p>
        </p:txBody>
      </p:sp>
      <p:sp>
        <p:nvSpPr>
          <p:cNvPr id="5" name="Tartalom helye 2"/>
          <p:cNvSpPr txBox="1">
            <a:spLocks/>
          </p:cNvSpPr>
          <p:nvPr/>
        </p:nvSpPr>
        <p:spPr>
          <a:xfrm>
            <a:off x="1937843" y="4645571"/>
            <a:ext cx="8263759" cy="18182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hu-HU" b="1" dirty="0" smtClean="0"/>
              <a:t>faragunk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hu-HU" b="1" dirty="0"/>
              <a:t>h</a:t>
            </a:r>
            <a:r>
              <a:rPr lang="hu-HU" b="1" dirty="0" smtClean="0"/>
              <a:t>engerformát faragunk</a:t>
            </a:r>
          </a:p>
          <a:p>
            <a:pPr marL="0" indent="0" algn="ctr">
              <a:buNone/>
            </a:pPr>
            <a:r>
              <a:rPr lang="hu-HU" b="1" dirty="0" smtClean="0"/>
              <a:t>sárgarépából hengerformát faragunk késsel</a:t>
            </a:r>
          </a:p>
          <a:p>
            <a:pPr marL="0" indent="0" algn="ctr">
              <a:buNone/>
            </a:pPr>
            <a:endParaRPr lang="hu-HU" b="1" dirty="0" smtClean="0"/>
          </a:p>
          <a:p>
            <a:pPr marL="0" indent="0" algn="ctr">
              <a:buFont typeface="Arial" panose="020B0604020202020204" pitchFamily="34" charset="0"/>
              <a:buNone/>
            </a:pPr>
            <a:endParaRPr lang="hu-HU" b="1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1322537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33373" y="146050"/>
            <a:ext cx="3409951" cy="411390"/>
          </a:xfrm>
        </p:spPr>
        <p:txBody>
          <a:bodyPr>
            <a:noAutofit/>
          </a:bodyPr>
          <a:lstStyle/>
          <a:p>
            <a:r>
              <a:rPr lang="hu-HU" sz="2400" dirty="0" smtClean="0">
                <a:latin typeface="+mn-lt"/>
              </a:rPr>
              <a:t>Válaszolj!        </a:t>
            </a:r>
            <a:r>
              <a:rPr lang="hu-HU" sz="2400" dirty="0" smtClean="0">
                <a:latin typeface="+mn-lt"/>
                <a:ea typeface="Verdana" panose="020B0604030504040204" pitchFamily="34" charset="0"/>
              </a:rPr>
              <a:t>* szorgalmi</a:t>
            </a:r>
            <a:endParaRPr lang="hu-HU" sz="2400" dirty="0">
              <a:latin typeface="+mn-lt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01944" y="557440"/>
            <a:ext cx="10277475" cy="608647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hu-HU" b="1" dirty="0" smtClean="0"/>
              <a:t>Miből lesz a sisakja?_____________________________	</a:t>
            </a:r>
          </a:p>
          <a:p>
            <a:pPr marL="0" indent="0">
              <a:buNone/>
            </a:pPr>
            <a:endParaRPr lang="hu-HU" b="1" dirty="0" smtClean="0"/>
          </a:p>
          <a:p>
            <a:pPr marL="0" indent="0">
              <a:buNone/>
            </a:pPr>
            <a:r>
              <a:rPr lang="hu-HU" b="1" dirty="0" smtClean="0"/>
              <a:t>Miből </a:t>
            </a:r>
            <a:r>
              <a:rPr lang="hu-HU" b="1" dirty="0"/>
              <a:t>van a feje</a:t>
            </a:r>
            <a:r>
              <a:rPr lang="hu-HU" b="1" dirty="0" smtClean="0"/>
              <a:t>?_____________________________    </a:t>
            </a:r>
            <a:endParaRPr lang="hu-HU" dirty="0">
              <a:latin typeface="Magyar Script" panose="030B04020602050B0404" pitchFamily="66" charset="0"/>
            </a:endParaRPr>
          </a:p>
          <a:p>
            <a:pPr marL="0" indent="0">
              <a:buNone/>
            </a:pPr>
            <a:r>
              <a:rPr lang="hu-HU" b="1" dirty="0"/>
              <a:t> </a:t>
            </a:r>
            <a:endParaRPr lang="hu-HU" dirty="0"/>
          </a:p>
          <a:p>
            <a:pPr marL="0" indent="0">
              <a:buNone/>
            </a:pPr>
            <a:r>
              <a:rPr lang="hu-HU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*</a:t>
            </a:r>
            <a:r>
              <a:rPr lang="hu-HU" b="1" dirty="0" smtClean="0"/>
              <a:t>Mivel </a:t>
            </a:r>
            <a:r>
              <a:rPr lang="hu-HU" b="1" dirty="0"/>
              <a:t>illeszti a fejet a testre?___________________________  </a:t>
            </a:r>
            <a:endParaRPr lang="hu-HU" b="1" dirty="0" smtClean="0"/>
          </a:p>
          <a:p>
            <a:pPr marL="0" indent="0">
              <a:buNone/>
            </a:pPr>
            <a:endParaRPr lang="hu-HU" b="1" dirty="0" smtClean="0"/>
          </a:p>
          <a:p>
            <a:pPr marL="0" indent="0">
              <a:buNone/>
            </a:pPr>
            <a:r>
              <a:rPr lang="hu-HU" b="1" smtClean="0">
                <a:latin typeface="Verdana" panose="020B0604030504040204" pitchFamily="34" charset="0"/>
                <a:ea typeface="Verdana" panose="020B0604030504040204" pitchFamily="34" charset="0"/>
              </a:rPr>
              <a:t>*</a:t>
            </a:r>
            <a:r>
              <a:rPr lang="hu-HU" b="1" smtClean="0"/>
              <a:t>Mi </a:t>
            </a:r>
            <a:r>
              <a:rPr lang="hu-HU" b="1" dirty="0"/>
              <a:t>lesz a cipője?  _____________________________</a:t>
            </a:r>
            <a:endParaRPr lang="hu-HU" dirty="0"/>
          </a:p>
          <a:p>
            <a:pPr marL="0" indent="0">
              <a:buNone/>
            </a:pPr>
            <a:r>
              <a:rPr lang="hu-HU" b="1" dirty="0"/>
              <a:t> </a:t>
            </a:r>
            <a:endParaRPr lang="hu-HU" dirty="0"/>
          </a:p>
          <a:p>
            <a:pPr marL="0" indent="0">
              <a:buNone/>
            </a:pPr>
            <a:r>
              <a:rPr lang="hu-HU" b="1" dirty="0"/>
              <a:t>Mit erősítünk a derekára?  ___________________________  </a:t>
            </a:r>
            <a:endParaRPr lang="hu-HU" b="1" dirty="0" smtClean="0"/>
          </a:p>
          <a:p>
            <a:pPr marL="0" indent="0">
              <a:buNone/>
            </a:pPr>
            <a:endParaRPr lang="hu-HU" b="1" dirty="0" smtClean="0"/>
          </a:p>
          <a:p>
            <a:pPr marL="0" indent="0">
              <a:buNone/>
            </a:pPr>
            <a:r>
              <a:rPr lang="hu-HU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*</a:t>
            </a:r>
            <a:r>
              <a:rPr lang="hu-HU" b="1" dirty="0" smtClean="0"/>
              <a:t>Mivel </a:t>
            </a:r>
            <a:r>
              <a:rPr lang="hu-HU" b="1" dirty="0"/>
              <a:t>erősítjük?  ______________________________</a:t>
            </a:r>
            <a:endParaRPr lang="hu-HU" dirty="0"/>
          </a:p>
          <a:p>
            <a:pPr marL="0" indent="0">
              <a:buNone/>
            </a:pPr>
            <a:r>
              <a:rPr lang="hu-HU" b="1" dirty="0"/>
              <a:t> </a:t>
            </a:r>
            <a:endParaRPr lang="hu-HU" dirty="0"/>
          </a:p>
          <a:p>
            <a:pPr marL="0" indent="0">
              <a:buNone/>
            </a:pPr>
            <a:r>
              <a:rPr lang="hu-HU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*</a:t>
            </a:r>
            <a:r>
              <a:rPr lang="hu-HU" b="1" dirty="0" smtClean="0"/>
              <a:t>Miből </a:t>
            </a:r>
            <a:r>
              <a:rPr lang="hu-HU" b="1" dirty="0"/>
              <a:t>van a keze?  </a:t>
            </a:r>
            <a:r>
              <a:rPr lang="hu-HU" b="1" dirty="0" smtClean="0"/>
              <a:t>___________________________</a:t>
            </a:r>
          </a:p>
          <a:p>
            <a:pPr marL="0" indent="0">
              <a:buNone/>
            </a:pPr>
            <a:endParaRPr lang="hu-HU" b="1" dirty="0" smtClean="0"/>
          </a:p>
          <a:p>
            <a:pPr marL="0" indent="0">
              <a:buNone/>
            </a:pPr>
            <a:r>
              <a:rPr lang="hu-HU" b="1" dirty="0" smtClean="0"/>
              <a:t>Mi </a:t>
            </a:r>
            <a:r>
              <a:rPr lang="hu-HU" b="1" dirty="0"/>
              <a:t>a teste?  ______________ Hány centi?  ____________</a:t>
            </a:r>
            <a:endParaRPr lang="hu-HU" dirty="0"/>
          </a:p>
          <a:p>
            <a:pPr marL="0" indent="0">
              <a:buNone/>
            </a:pPr>
            <a:endParaRPr lang="hu-HU" dirty="0"/>
          </a:p>
        </p:txBody>
      </p:sp>
      <p:sp>
        <p:nvSpPr>
          <p:cNvPr id="5" name="Téglalap 4"/>
          <p:cNvSpPr/>
          <p:nvPr/>
        </p:nvSpPr>
        <p:spPr>
          <a:xfrm>
            <a:off x="3502639" y="230187"/>
            <a:ext cx="329269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4400" b="1" dirty="0">
                <a:latin typeface="Magyar Script" panose="030B04020602050B0404" pitchFamily="66" charset="0"/>
              </a:rPr>
              <a:t>gesztenyehéjból</a:t>
            </a:r>
            <a:endParaRPr lang="hu-HU" sz="4400" b="1" dirty="0" smtClean="0"/>
          </a:p>
        </p:txBody>
      </p:sp>
      <p:sp>
        <p:nvSpPr>
          <p:cNvPr id="6" name="Téglalap 5"/>
          <p:cNvSpPr/>
          <p:nvPr/>
        </p:nvSpPr>
        <p:spPr>
          <a:xfrm>
            <a:off x="4094853" y="925690"/>
            <a:ext cx="210826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4400" b="1" dirty="0">
                <a:latin typeface="Magyar Script" panose="030B04020602050B0404" pitchFamily="66" charset="0"/>
              </a:rPr>
              <a:t>makkból</a:t>
            </a:r>
            <a:endParaRPr lang="hu-HU" sz="4400" b="1" dirty="0" smtClean="0"/>
          </a:p>
        </p:txBody>
      </p:sp>
      <p:sp>
        <p:nvSpPr>
          <p:cNvPr id="7" name="Téglalap 6"/>
          <p:cNvSpPr/>
          <p:nvPr/>
        </p:nvSpPr>
        <p:spPr>
          <a:xfrm>
            <a:off x="4262527" y="1753756"/>
            <a:ext cx="333937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4400" b="1" dirty="0">
                <a:latin typeface="Magyar Script" panose="030B04020602050B0404" pitchFamily="66" charset="0"/>
              </a:rPr>
              <a:t>hurkapálcával</a:t>
            </a:r>
            <a:endParaRPr lang="hu-HU" sz="4400" b="1" dirty="0" smtClean="0"/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 rotWithShape="1">
          <a:blip r:embed="rId2" cstate="print"/>
          <a:srcRect l="72574" t="44735" r="13829" b="14772"/>
          <a:stretch/>
        </p:blipFill>
        <p:spPr>
          <a:xfrm>
            <a:off x="9448800" y="1897671"/>
            <a:ext cx="1965982" cy="3293440"/>
          </a:xfrm>
          <a:prstGeom prst="rect">
            <a:avLst/>
          </a:prstGeom>
        </p:spPr>
      </p:pic>
      <p:sp>
        <p:nvSpPr>
          <p:cNvPr id="9" name="Téglalap 8"/>
          <p:cNvSpPr/>
          <p:nvPr/>
        </p:nvSpPr>
        <p:spPr>
          <a:xfrm>
            <a:off x="2883975" y="2520455"/>
            <a:ext cx="388279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4400" b="1" dirty="0" smtClean="0">
                <a:latin typeface="Magyar Script" panose="030B04020602050B0404" pitchFamily="66" charset="0"/>
              </a:rPr>
              <a:t>félbevágott makk</a:t>
            </a:r>
            <a:endParaRPr lang="hu-HU" sz="4400" dirty="0">
              <a:latin typeface="Magyar Script" panose="030B04020602050B0404" pitchFamily="66" charset="0"/>
            </a:endParaRPr>
          </a:p>
        </p:txBody>
      </p:sp>
      <p:sp>
        <p:nvSpPr>
          <p:cNvPr id="10" name="Téglalap 9"/>
          <p:cNvSpPr/>
          <p:nvPr/>
        </p:nvSpPr>
        <p:spPr>
          <a:xfrm>
            <a:off x="4094853" y="3295929"/>
            <a:ext cx="183736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4400" b="1" dirty="0" smtClean="0">
                <a:latin typeface="Magyar Script" panose="030B04020602050B0404" pitchFamily="66" charset="0"/>
              </a:rPr>
              <a:t>falevelet</a:t>
            </a:r>
            <a:endParaRPr lang="hu-HU" sz="4400" dirty="0">
              <a:latin typeface="Magyar Script" panose="030B04020602050B0404" pitchFamily="66" charset="0"/>
            </a:endParaRPr>
          </a:p>
        </p:txBody>
      </p:sp>
      <p:sp>
        <p:nvSpPr>
          <p:cNvPr id="11" name="Téglalap 10"/>
          <p:cNvSpPr/>
          <p:nvPr/>
        </p:nvSpPr>
        <p:spPr>
          <a:xfrm>
            <a:off x="2914596" y="4046512"/>
            <a:ext cx="189507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4400" b="1" dirty="0" smtClean="0">
                <a:latin typeface="Magyar Script" panose="030B04020602050B0404" pitchFamily="66" charset="0"/>
              </a:rPr>
              <a:t>fonallal</a:t>
            </a:r>
            <a:endParaRPr lang="hu-HU" sz="4400" dirty="0">
              <a:latin typeface="Magyar Script" panose="030B04020602050B0404" pitchFamily="66" charset="0"/>
            </a:endParaRPr>
          </a:p>
        </p:txBody>
      </p:sp>
      <p:sp>
        <p:nvSpPr>
          <p:cNvPr id="12" name="Téglalap 11"/>
          <p:cNvSpPr/>
          <p:nvPr/>
        </p:nvSpPr>
        <p:spPr>
          <a:xfrm>
            <a:off x="3235212" y="4797095"/>
            <a:ext cx="334578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4400" b="1" dirty="0" smtClean="0">
                <a:latin typeface="Magyar Script" panose="030B04020602050B0404" pitchFamily="66" charset="0"/>
              </a:rPr>
              <a:t>hurkapálcából</a:t>
            </a:r>
            <a:endParaRPr lang="hu-HU" sz="4400" b="1" dirty="0" smtClean="0"/>
          </a:p>
        </p:txBody>
      </p:sp>
      <p:sp>
        <p:nvSpPr>
          <p:cNvPr id="13" name="Téglalap 12"/>
          <p:cNvSpPr/>
          <p:nvPr/>
        </p:nvSpPr>
        <p:spPr>
          <a:xfrm>
            <a:off x="1756362" y="5451107"/>
            <a:ext cx="216758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4400" b="1" dirty="0" smtClean="0">
                <a:latin typeface="Magyar Script" panose="030B04020602050B0404" pitchFamily="66" charset="0"/>
              </a:rPr>
              <a:t>sárgarépa</a:t>
            </a:r>
            <a:endParaRPr lang="hu-HU" sz="4400" b="1" dirty="0" smtClean="0"/>
          </a:p>
        </p:txBody>
      </p:sp>
      <p:sp>
        <p:nvSpPr>
          <p:cNvPr id="14" name="Téglalap 13"/>
          <p:cNvSpPr/>
          <p:nvPr/>
        </p:nvSpPr>
        <p:spPr>
          <a:xfrm>
            <a:off x="5956470" y="5461950"/>
            <a:ext cx="124906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4400" b="1" dirty="0" smtClean="0">
                <a:latin typeface="Magyar Script" panose="030B04020602050B0404" pitchFamily="66" charset="0"/>
              </a:rPr>
              <a:t>2 cm</a:t>
            </a:r>
            <a:endParaRPr lang="hu-HU" sz="4400" b="1" dirty="0" smtClean="0"/>
          </a:p>
        </p:txBody>
      </p:sp>
    </p:spTree>
    <p:extLst>
      <p:ext uri="{BB962C8B-B14F-4D97-AF65-F5344CB8AC3E}">
        <p14:creationId xmlns:p14="http://schemas.microsoft.com/office/powerpoint/2010/main" xmlns="" val="2042424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"/>
          <p:cNvSpPr txBox="1">
            <a:spLocks noChangeArrowheads="1"/>
          </p:cNvSpPr>
          <p:nvPr/>
        </p:nvSpPr>
        <p:spPr bwMode="auto">
          <a:xfrm>
            <a:off x="9972323" y="3984737"/>
            <a:ext cx="368012" cy="46541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047057" y="2452843"/>
            <a:ext cx="176052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I	H</a:t>
            </a:r>
            <a:endParaRPr kumimoji="0" lang="hu-HU" altLang="hu-H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8" name="Téglalap 7"/>
          <p:cNvSpPr/>
          <p:nvPr/>
        </p:nvSpPr>
        <p:spPr>
          <a:xfrm>
            <a:off x="243570" y="3471794"/>
            <a:ext cx="48654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>
                <a:latin typeface="Arial" panose="020B0604020202020204" pitchFamily="34" charset="0"/>
                <a:ea typeface="Calibri" panose="020F0502020204030204" pitchFamily="34" charset="0"/>
              </a:rPr>
              <a:t>Csak állattokat készíthetünk gesztenyéből.</a:t>
            </a:r>
            <a:endParaRPr lang="hu-HU" dirty="0"/>
          </a:p>
        </p:txBody>
      </p:sp>
      <p:sp>
        <p:nvSpPr>
          <p:cNvPr id="9" name="Téglalap 8"/>
          <p:cNvSpPr/>
          <p:nvPr/>
        </p:nvSpPr>
        <p:spPr>
          <a:xfrm>
            <a:off x="7036024" y="3350966"/>
            <a:ext cx="39976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>
                <a:latin typeface="Arial" panose="020B0604020202020204" pitchFamily="34" charset="0"/>
                <a:ea typeface="Calibri" panose="020F0502020204030204" pitchFamily="34" charset="0"/>
              </a:rPr>
              <a:t>A hozzávalókat az erdőben találod.</a:t>
            </a:r>
            <a:endParaRPr lang="hu-HU" dirty="0"/>
          </a:p>
        </p:txBody>
      </p:sp>
      <p:sp>
        <p:nvSpPr>
          <p:cNvPr id="10" name="Téglalap 9"/>
          <p:cNvSpPr/>
          <p:nvPr/>
        </p:nvSpPr>
        <p:spPr>
          <a:xfrm>
            <a:off x="267237" y="4182865"/>
            <a:ext cx="27879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>
                <a:latin typeface="Arial" panose="020B0604020202020204" pitchFamily="34" charset="0"/>
                <a:ea typeface="Calibri" panose="020F0502020204030204" pitchFamily="34" charset="0"/>
              </a:rPr>
              <a:t>Sárgarépa is kell hozzá.</a:t>
            </a:r>
            <a:endParaRPr lang="hu-HU" dirty="0"/>
          </a:p>
        </p:txBody>
      </p:sp>
      <p:sp>
        <p:nvSpPr>
          <p:cNvPr id="11" name="Téglalap 10"/>
          <p:cNvSpPr/>
          <p:nvPr/>
        </p:nvSpPr>
        <p:spPr>
          <a:xfrm>
            <a:off x="3896721" y="4981203"/>
            <a:ext cx="27024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>
                <a:latin typeface="Arial" panose="020B0604020202020204" pitchFamily="34" charset="0"/>
                <a:ea typeface="Calibri" panose="020F0502020204030204" pitchFamily="34" charset="0"/>
              </a:rPr>
              <a:t>A katona sisakja makk.</a:t>
            </a:r>
            <a:endParaRPr lang="hu-HU" dirty="0"/>
          </a:p>
        </p:txBody>
      </p:sp>
      <p:sp>
        <p:nvSpPr>
          <p:cNvPr id="12" name="Téglalap 11"/>
          <p:cNvSpPr/>
          <p:nvPr/>
        </p:nvSpPr>
        <p:spPr>
          <a:xfrm>
            <a:off x="7205796" y="4080822"/>
            <a:ext cx="27665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>
                <a:latin typeface="Arial" panose="020B0604020202020204" pitchFamily="34" charset="0"/>
                <a:ea typeface="Calibri" panose="020F0502020204030204" pitchFamily="34" charset="0"/>
              </a:rPr>
              <a:t>A feje a gesztenye héja.</a:t>
            </a:r>
            <a:endParaRPr lang="hu-HU" dirty="0"/>
          </a:p>
        </p:txBody>
      </p:sp>
      <p:sp>
        <p:nvSpPr>
          <p:cNvPr id="13" name="Téglalap 12"/>
          <p:cNvSpPr/>
          <p:nvPr/>
        </p:nvSpPr>
        <p:spPr>
          <a:xfrm>
            <a:off x="267237" y="4974835"/>
            <a:ext cx="24459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>
                <a:latin typeface="Arial" panose="020B0604020202020204" pitchFamily="34" charset="0"/>
                <a:ea typeface="Calibri" panose="020F0502020204030204" pitchFamily="34" charset="0"/>
              </a:rPr>
              <a:t>A teste dugóból van.</a:t>
            </a:r>
            <a:endParaRPr lang="hu-HU" dirty="0"/>
          </a:p>
        </p:txBody>
      </p:sp>
      <p:sp>
        <p:nvSpPr>
          <p:cNvPr id="14" name="Téglalap 13"/>
          <p:cNvSpPr/>
          <p:nvPr/>
        </p:nvSpPr>
        <p:spPr>
          <a:xfrm>
            <a:off x="3918073" y="4227353"/>
            <a:ext cx="26597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>
                <a:latin typeface="Arial" panose="020B0604020202020204" pitchFamily="34" charset="0"/>
                <a:ea typeface="Calibri" panose="020F0502020204030204" pitchFamily="34" charset="0"/>
              </a:rPr>
              <a:t>Keze, lába hurkapálca.</a:t>
            </a:r>
            <a:endParaRPr lang="hu-HU" dirty="0"/>
          </a:p>
        </p:txBody>
      </p:sp>
      <p:sp>
        <p:nvSpPr>
          <p:cNvPr id="15" name="Téglalap 14"/>
          <p:cNvSpPr/>
          <p:nvPr/>
        </p:nvSpPr>
        <p:spPr>
          <a:xfrm>
            <a:off x="7417392" y="4920949"/>
            <a:ext cx="23433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>
                <a:latin typeface="Arial" panose="020B0604020202020204" pitchFamily="34" charset="0"/>
                <a:ea typeface="Calibri" panose="020F0502020204030204" pitchFamily="34" charset="0"/>
              </a:rPr>
              <a:t>A kard levélből van.</a:t>
            </a:r>
            <a:endParaRPr lang="hu-HU" dirty="0"/>
          </a:p>
        </p:txBody>
      </p:sp>
      <p:sp>
        <p:nvSpPr>
          <p:cNvPr id="16" name="Text Box 1"/>
          <p:cNvSpPr txBox="1">
            <a:spLocks noChangeArrowheads="1"/>
          </p:cNvSpPr>
          <p:nvPr/>
        </p:nvSpPr>
        <p:spPr bwMode="auto">
          <a:xfrm>
            <a:off x="5114589" y="3317802"/>
            <a:ext cx="368012" cy="46541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7" name="Text Box 1"/>
          <p:cNvSpPr txBox="1">
            <a:spLocks noChangeArrowheads="1"/>
          </p:cNvSpPr>
          <p:nvPr/>
        </p:nvSpPr>
        <p:spPr bwMode="auto">
          <a:xfrm>
            <a:off x="3055180" y="4797716"/>
            <a:ext cx="368012" cy="46541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8" name="Text Box 1"/>
          <p:cNvSpPr txBox="1">
            <a:spLocks noChangeArrowheads="1"/>
          </p:cNvSpPr>
          <p:nvPr/>
        </p:nvSpPr>
        <p:spPr bwMode="auto">
          <a:xfrm>
            <a:off x="6766566" y="4888516"/>
            <a:ext cx="368012" cy="46541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9" name="Text Box 1"/>
          <p:cNvSpPr txBox="1">
            <a:spLocks noChangeArrowheads="1"/>
          </p:cNvSpPr>
          <p:nvPr/>
        </p:nvSpPr>
        <p:spPr bwMode="auto">
          <a:xfrm>
            <a:off x="11134902" y="3211865"/>
            <a:ext cx="368012" cy="46541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20" name="Text Box 1"/>
          <p:cNvSpPr txBox="1">
            <a:spLocks noChangeArrowheads="1"/>
          </p:cNvSpPr>
          <p:nvPr/>
        </p:nvSpPr>
        <p:spPr bwMode="auto">
          <a:xfrm>
            <a:off x="3134813" y="4063694"/>
            <a:ext cx="368012" cy="46541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21" name="Text Box 1"/>
          <p:cNvSpPr txBox="1">
            <a:spLocks noChangeArrowheads="1"/>
          </p:cNvSpPr>
          <p:nvPr/>
        </p:nvSpPr>
        <p:spPr bwMode="auto">
          <a:xfrm>
            <a:off x="6597803" y="4067881"/>
            <a:ext cx="368012" cy="46541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22" name="Kép 21"/>
          <p:cNvPicPr>
            <a:picLocks noChangeAspect="1"/>
          </p:cNvPicPr>
          <p:nvPr/>
        </p:nvPicPr>
        <p:blipFill rotWithShape="1">
          <a:blip r:embed="rId2" cstate="print"/>
          <a:srcRect l="72574" t="44735" r="13829" b="14772"/>
          <a:stretch/>
        </p:blipFill>
        <p:spPr>
          <a:xfrm>
            <a:off x="10415003" y="4107471"/>
            <a:ext cx="1614242" cy="2704200"/>
          </a:xfrm>
          <a:prstGeom prst="rect">
            <a:avLst/>
          </a:prstGeom>
        </p:spPr>
      </p:pic>
      <p:sp>
        <p:nvSpPr>
          <p:cNvPr id="26" name="Rectangle 6"/>
          <p:cNvSpPr>
            <a:spLocks noChangeArrowheads="1"/>
          </p:cNvSpPr>
          <p:nvPr/>
        </p:nvSpPr>
        <p:spPr bwMode="auto">
          <a:xfrm>
            <a:off x="4663451" y="3292303"/>
            <a:ext cx="81915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H</a:t>
            </a:r>
            <a:endParaRPr kumimoji="0" lang="hu-HU" altLang="hu-H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8" name="Rectangle 6"/>
          <p:cNvSpPr>
            <a:spLocks noChangeArrowheads="1"/>
          </p:cNvSpPr>
          <p:nvPr/>
        </p:nvSpPr>
        <p:spPr bwMode="auto">
          <a:xfrm>
            <a:off x="10725327" y="3197078"/>
            <a:ext cx="81915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altLang="hu-HU" sz="2800" b="1" dirty="0">
                <a:cs typeface="Arial" panose="020B0604020202020204" pitchFamily="34" charset="0"/>
              </a:rPr>
              <a:t>I</a:t>
            </a:r>
            <a:endParaRPr kumimoji="0" lang="hu-HU" altLang="hu-H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9" name="Rectangle 6"/>
          <p:cNvSpPr>
            <a:spLocks noChangeArrowheads="1"/>
          </p:cNvSpPr>
          <p:nvPr/>
        </p:nvSpPr>
        <p:spPr bwMode="auto">
          <a:xfrm>
            <a:off x="2703022" y="4048759"/>
            <a:ext cx="81915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altLang="hu-HU" sz="2800" b="1" dirty="0">
                <a:cs typeface="Arial" panose="020B0604020202020204" pitchFamily="34" charset="0"/>
              </a:rPr>
              <a:t>I</a:t>
            </a:r>
            <a:endParaRPr kumimoji="0" lang="hu-HU" altLang="hu-H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4" name="Rectangle 6"/>
          <p:cNvSpPr>
            <a:spLocks noChangeArrowheads="1"/>
          </p:cNvSpPr>
          <p:nvPr/>
        </p:nvSpPr>
        <p:spPr bwMode="auto">
          <a:xfrm>
            <a:off x="6386646" y="4805372"/>
            <a:ext cx="81915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altLang="hu-HU" sz="2800" b="1" dirty="0">
                <a:cs typeface="Arial" panose="020B0604020202020204" pitchFamily="34" charset="0"/>
              </a:rPr>
              <a:t>I</a:t>
            </a:r>
            <a:endParaRPr kumimoji="0" lang="hu-HU" altLang="hu-H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0" name="Rectangle 6"/>
          <p:cNvSpPr>
            <a:spLocks noChangeArrowheads="1"/>
          </p:cNvSpPr>
          <p:nvPr/>
        </p:nvSpPr>
        <p:spPr bwMode="auto">
          <a:xfrm>
            <a:off x="2666991" y="4767061"/>
            <a:ext cx="81915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altLang="hu-HU" sz="2800" b="1" dirty="0">
                <a:cs typeface="Arial" panose="020B0604020202020204" pitchFamily="34" charset="0"/>
              </a:rPr>
              <a:t>I</a:t>
            </a:r>
            <a:endParaRPr kumimoji="0" lang="hu-HU" altLang="hu-H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1" name="Rectangle 6"/>
          <p:cNvSpPr>
            <a:spLocks noChangeArrowheads="1"/>
          </p:cNvSpPr>
          <p:nvPr/>
        </p:nvSpPr>
        <p:spPr bwMode="auto">
          <a:xfrm>
            <a:off x="6141903" y="4046265"/>
            <a:ext cx="81915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altLang="hu-HU" sz="2800" b="1" dirty="0">
                <a:cs typeface="Arial" panose="020B0604020202020204" pitchFamily="34" charset="0"/>
              </a:rPr>
              <a:t>I</a:t>
            </a:r>
            <a:endParaRPr kumimoji="0" lang="hu-HU" altLang="hu-H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3" name="Rectangle 6"/>
          <p:cNvSpPr>
            <a:spLocks noChangeArrowheads="1"/>
          </p:cNvSpPr>
          <p:nvPr/>
        </p:nvSpPr>
        <p:spPr bwMode="auto">
          <a:xfrm>
            <a:off x="9595853" y="3942533"/>
            <a:ext cx="81915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altLang="hu-HU" sz="2800" b="1" dirty="0">
                <a:cs typeface="Arial" panose="020B0604020202020204" pitchFamily="34" charset="0"/>
              </a:rPr>
              <a:t>I</a:t>
            </a:r>
            <a:endParaRPr kumimoji="0" lang="hu-HU" altLang="hu-H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5" name="Text Box 1"/>
          <p:cNvSpPr txBox="1">
            <a:spLocks noChangeArrowheads="1"/>
          </p:cNvSpPr>
          <p:nvPr/>
        </p:nvSpPr>
        <p:spPr bwMode="auto">
          <a:xfrm>
            <a:off x="9788317" y="4823117"/>
            <a:ext cx="368012" cy="46541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4" name="Téglalap 33"/>
          <p:cNvSpPr/>
          <p:nvPr/>
        </p:nvSpPr>
        <p:spPr>
          <a:xfrm>
            <a:off x="601759" y="553683"/>
            <a:ext cx="10350239" cy="12957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hu-HU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Számozd betűrendbe a szavakat</a:t>
            </a:r>
            <a:r>
              <a:rPr lang="hu-HU" sz="16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!			</a:t>
            </a:r>
            <a:endParaRPr lang="hu-HU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hu-HU" sz="24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hu-HU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___		 __		  __		   __	 	</a:t>
            </a:r>
            <a:r>
              <a:rPr lang="hu-HU" sz="24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__</a:t>
            </a:r>
            <a:r>
              <a:rPr lang="hu-HU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	   	___	</a:t>
            </a:r>
            <a:endParaRPr lang="hu-HU" sz="2400" dirty="0" smtClean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hu-HU" sz="2400" b="1" u="sng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lang="hu-HU" sz="2400" b="1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esztenye	</a:t>
            </a:r>
            <a:r>
              <a:rPr lang="hu-HU" sz="2400" b="1" u="sng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hu-HU" sz="2400" b="1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épa		</a:t>
            </a:r>
            <a:r>
              <a:rPr lang="hu-HU" sz="2400" b="1" u="sng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hu-HU" sz="2400" b="1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álca		</a:t>
            </a:r>
            <a:r>
              <a:rPr lang="hu-HU" sz="2400" b="1" u="sng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lang="hu-HU" sz="2400" b="1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alevél		</a:t>
            </a:r>
            <a:r>
              <a:rPr lang="hu-HU" sz="2400" b="1" u="sng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hu-HU" sz="2400" b="1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és		</a:t>
            </a:r>
            <a:r>
              <a:rPr lang="hu-HU" sz="2400" b="1" u="sng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hu-HU" sz="2400" b="1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akk</a:t>
            </a:r>
            <a:r>
              <a:rPr lang="hu-HU" sz="28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hu-H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Rectangle 6"/>
          <p:cNvSpPr>
            <a:spLocks noChangeArrowheads="1"/>
          </p:cNvSpPr>
          <p:nvPr/>
        </p:nvSpPr>
        <p:spPr bwMode="auto">
          <a:xfrm>
            <a:off x="9364947" y="4820947"/>
            <a:ext cx="81915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altLang="hu-HU" sz="2800" b="1" dirty="0">
                <a:cs typeface="Arial" panose="020B0604020202020204" pitchFamily="34" charset="0"/>
              </a:rPr>
              <a:t>I</a:t>
            </a:r>
            <a:endParaRPr kumimoji="0" lang="hu-HU" altLang="hu-H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6" name="Téglalap 35"/>
          <p:cNvSpPr/>
          <p:nvPr/>
        </p:nvSpPr>
        <p:spPr>
          <a:xfrm>
            <a:off x="6386646" y="847923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endParaRPr lang="hu-HU" sz="2400" dirty="0"/>
          </a:p>
        </p:txBody>
      </p:sp>
      <p:sp>
        <p:nvSpPr>
          <p:cNvPr id="37" name="Téglalap 36"/>
          <p:cNvSpPr/>
          <p:nvPr/>
        </p:nvSpPr>
        <p:spPr>
          <a:xfrm>
            <a:off x="1071696" y="847922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400" b="1" dirty="0" smtClean="0">
                <a:cs typeface="Times New Roman" panose="02020603050405020304" pitchFamily="18" charset="0"/>
              </a:rPr>
              <a:t>2</a:t>
            </a:r>
            <a:endParaRPr lang="hu-HU" sz="2400" dirty="0"/>
          </a:p>
        </p:txBody>
      </p:sp>
      <p:sp>
        <p:nvSpPr>
          <p:cNvPr id="38" name="Téglalap 37"/>
          <p:cNvSpPr/>
          <p:nvPr/>
        </p:nvSpPr>
        <p:spPr>
          <a:xfrm>
            <a:off x="7967796" y="847922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400" b="1" dirty="0" smtClean="0">
                <a:cs typeface="Times New Roman" panose="02020603050405020304" pitchFamily="18" charset="0"/>
              </a:rPr>
              <a:t>3</a:t>
            </a:r>
            <a:endParaRPr lang="hu-HU" sz="2400" dirty="0"/>
          </a:p>
        </p:txBody>
      </p:sp>
      <p:sp>
        <p:nvSpPr>
          <p:cNvPr id="39" name="Téglalap 38"/>
          <p:cNvSpPr/>
          <p:nvPr/>
        </p:nvSpPr>
        <p:spPr>
          <a:xfrm>
            <a:off x="9846093" y="847921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400" b="1" dirty="0" smtClean="0">
                <a:cs typeface="Times New Roman" panose="02020603050405020304" pitchFamily="18" charset="0"/>
              </a:rPr>
              <a:t>4</a:t>
            </a:r>
            <a:endParaRPr lang="hu-HU" sz="2400" dirty="0"/>
          </a:p>
        </p:txBody>
      </p:sp>
      <p:sp>
        <p:nvSpPr>
          <p:cNvPr id="40" name="Téglalap 39"/>
          <p:cNvSpPr/>
          <p:nvPr/>
        </p:nvSpPr>
        <p:spPr>
          <a:xfrm>
            <a:off x="4502850" y="847920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400" b="1" dirty="0" smtClean="0">
                <a:cs typeface="Times New Roman" panose="02020603050405020304" pitchFamily="18" charset="0"/>
              </a:rPr>
              <a:t>5</a:t>
            </a:r>
            <a:endParaRPr lang="hu-HU" sz="2400" dirty="0"/>
          </a:p>
        </p:txBody>
      </p:sp>
      <p:sp>
        <p:nvSpPr>
          <p:cNvPr id="41" name="Téglalap 40"/>
          <p:cNvSpPr/>
          <p:nvPr/>
        </p:nvSpPr>
        <p:spPr>
          <a:xfrm>
            <a:off x="2567613" y="847919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400" b="1" dirty="0" smtClean="0">
                <a:cs typeface="Times New Roman" panose="02020603050405020304" pitchFamily="18" charset="0"/>
              </a:rPr>
              <a:t>6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xmlns="" val="2547904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8" grpId="0"/>
      <p:bldP spid="29" grpId="0"/>
      <p:bldP spid="24" grpId="0"/>
      <p:bldP spid="30" grpId="0"/>
      <p:bldP spid="31" grpId="0"/>
      <p:bldP spid="33" grpId="0"/>
      <p:bldP spid="27" grpId="0"/>
      <p:bldP spid="36" grpId="0"/>
      <p:bldP spid="37" grpId="0"/>
      <p:bldP spid="38" grpId="0"/>
      <p:bldP spid="39" grpId="0"/>
      <p:bldP spid="40" grpId="0"/>
      <p:bldP spid="4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125030" y="89245"/>
            <a:ext cx="3113845" cy="253655"/>
          </a:xfrm>
        </p:spPr>
        <p:txBody>
          <a:bodyPr>
            <a:noAutofit/>
          </a:bodyPr>
          <a:lstStyle/>
          <a:p>
            <a:r>
              <a:rPr lang="hu-HU" sz="1400" b="1" dirty="0">
                <a:latin typeface="+mn-lt"/>
              </a:rPr>
              <a:t>Húzd alá a helyesen leírt szavakat</a:t>
            </a:r>
            <a:r>
              <a:rPr lang="hu-HU" sz="1400" b="1" dirty="0" smtClean="0">
                <a:latin typeface="+mn-lt"/>
              </a:rPr>
              <a:t>!</a:t>
            </a:r>
            <a:endParaRPr lang="hu-HU" sz="1400" dirty="0">
              <a:latin typeface="+mn-lt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409574" y="141184"/>
            <a:ext cx="3600451" cy="66882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hu-HU" sz="2200" b="1" u="sng" dirty="0">
                <a:ea typeface="Calibri" panose="020F0502020204030204" pitchFamily="34" charset="0"/>
                <a:cs typeface="Times New Roman" panose="02020603050405020304" pitchFamily="18" charset="0"/>
              </a:rPr>
              <a:t>GESZTENYEKATONA</a:t>
            </a:r>
            <a:endParaRPr lang="hu-HU" sz="2200" dirty="0" smtClean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hu-HU" sz="2200" b="1" dirty="0">
                <a:ea typeface="Calibri" panose="020F0502020204030204" pitchFamily="34" charset="0"/>
                <a:cs typeface="Times New Roman" panose="02020603050405020304" pitchFamily="18" charset="0"/>
              </a:rPr>
              <a:t>GESZTENYEKATONA</a:t>
            </a:r>
            <a:endParaRPr lang="hu-HU" sz="2200" dirty="0" smtClean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hu-HU" sz="2200" b="1" dirty="0">
                <a:ea typeface="Calibri" panose="020F0502020204030204" pitchFamily="34" charset="0"/>
                <a:cs typeface="Times New Roman" panose="02020603050405020304" pitchFamily="18" charset="0"/>
              </a:rPr>
              <a:t>GEZSTENYEKATONA</a:t>
            </a:r>
            <a:endParaRPr lang="hu-HU" sz="2200" dirty="0" smtClean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hu-HU" sz="2200" b="1" dirty="0">
                <a:ea typeface="Calibri" panose="020F0502020204030204" pitchFamily="34" charset="0"/>
                <a:cs typeface="Times New Roman" panose="02020603050405020304" pitchFamily="18" charset="0"/>
              </a:rPr>
              <a:t>GESZTEGYEKATONA</a:t>
            </a:r>
            <a:endParaRPr lang="hu-HU" sz="2200" dirty="0" smtClean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hu-HU" sz="2200" b="1" dirty="0">
                <a:ea typeface="Calibri" panose="020F0502020204030204" pitchFamily="34" charset="0"/>
                <a:cs typeface="Times New Roman" panose="02020603050405020304" pitchFamily="18" charset="0"/>
              </a:rPr>
              <a:t>GESZTENYEKATONA</a:t>
            </a:r>
            <a:endParaRPr lang="hu-HU" sz="2200" dirty="0" smtClean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hu-HU" sz="2200" b="1" dirty="0">
                <a:ea typeface="Calibri" panose="020F0502020204030204" pitchFamily="34" charset="0"/>
                <a:cs typeface="Times New Roman" panose="02020603050405020304" pitchFamily="18" charset="0"/>
              </a:rPr>
              <a:t>GESZTENYEKOTANA</a:t>
            </a:r>
            <a:endParaRPr lang="hu-HU" sz="2200" dirty="0" smtClean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hu-HU" sz="2200" b="1" dirty="0">
                <a:ea typeface="Calibri" panose="020F0502020204030204" pitchFamily="34" charset="0"/>
                <a:cs typeface="Times New Roman" panose="02020603050405020304" pitchFamily="18" charset="0"/>
              </a:rPr>
              <a:t>GESZTENYEKATONKA</a:t>
            </a:r>
            <a:endParaRPr lang="hu-HU" sz="2200" dirty="0" smtClean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hu-HU" sz="2200" b="1" dirty="0">
                <a:ea typeface="Calibri" panose="020F0502020204030204" pitchFamily="34" charset="0"/>
                <a:cs typeface="Times New Roman" panose="02020603050405020304" pitchFamily="18" charset="0"/>
              </a:rPr>
              <a:t>GESZTENYEKATONA</a:t>
            </a:r>
            <a:endParaRPr lang="hu-HU" sz="2200" dirty="0" smtClean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hu-HU" sz="2200" b="1" dirty="0">
                <a:ea typeface="Calibri" panose="020F0502020204030204" pitchFamily="34" charset="0"/>
                <a:cs typeface="Times New Roman" panose="02020603050405020304" pitchFamily="18" charset="0"/>
              </a:rPr>
              <a:t>KESZTENYEKATONA</a:t>
            </a:r>
            <a:endParaRPr lang="hu-HU" sz="2200" dirty="0" smtClean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hu-HU" sz="2200" b="1" dirty="0">
                <a:ea typeface="Calibri" panose="020F0502020204030204" pitchFamily="34" charset="0"/>
                <a:cs typeface="Times New Roman" panose="02020603050405020304" pitchFamily="18" charset="0"/>
              </a:rPr>
              <a:t>GESZTENYEGATONA</a:t>
            </a:r>
            <a:endParaRPr lang="hu-HU" sz="2200" dirty="0" smtClean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hu-HU" sz="2200" b="1" dirty="0">
                <a:ea typeface="Calibri" panose="020F0502020204030204" pitchFamily="34" charset="0"/>
                <a:cs typeface="Times New Roman" panose="02020603050405020304" pitchFamily="18" charset="0"/>
              </a:rPr>
              <a:t>GESZTENYEKATONA</a:t>
            </a:r>
            <a:endParaRPr lang="hu-HU" sz="2200" dirty="0" smtClean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hu-HU" sz="2200" b="1" dirty="0">
                <a:ea typeface="Calibri" panose="020F0502020204030204" pitchFamily="34" charset="0"/>
                <a:cs typeface="Times New Roman" panose="02020603050405020304" pitchFamily="18" charset="0"/>
              </a:rPr>
              <a:t>GESSTENYEKATONA</a:t>
            </a:r>
            <a:endParaRPr lang="hu-HU" sz="2200" dirty="0" smtClean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hu-HU" sz="2200" b="1" dirty="0">
                <a:ea typeface="Calibri" panose="020F0502020204030204" pitchFamily="34" charset="0"/>
                <a:cs typeface="Times New Roman" panose="02020603050405020304" pitchFamily="18" charset="0"/>
              </a:rPr>
              <a:t>GESZTENYEKATANO</a:t>
            </a:r>
            <a:endParaRPr lang="hu-HU" sz="2200" dirty="0" smtClean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hu-HU" sz="2200" b="1" dirty="0">
                <a:ea typeface="Calibri" panose="020F0502020204030204" pitchFamily="34" charset="0"/>
                <a:cs typeface="Times New Roman" panose="02020603050405020304" pitchFamily="18" charset="0"/>
              </a:rPr>
              <a:t>GESZTENYEKATONA</a:t>
            </a:r>
            <a:endParaRPr lang="hu-HU" sz="2200" dirty="0" smtClean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hu-HU" sz="2200" b="1" dirty="0">
                <a:ea typeface="Calibri" panose="020F0502020204030204" pitchFamily="34" charset="0"/>
                <a:cs typeface="Times New Roman" panose="02020603050405020304" pitchFamily="18" charset="0"/>
              </a:rPr>
              <a:t>GESZTENYEKATONYA</a:t>
            </a:r>
            <a:endParaRPr lang="hu-HU" sz="2200" dirty="0" smtClean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hu-HU" sz="2200" b="1" dirty="0">
                <a:ea typeface="Calibri" panose="020F0502020204030204" pitchFamily="34" charset="0"/>
                <a:cs typeface="Times New Roman" panose="02020603050405020304" pitchFamily="18" charset="0"/>
              </a:rPr>
              <a:t>GESZTELYEKATONA</a:t>
            </a:r>
            <a:endParaRPr lang="hu-HU" sz="2200" dirty="0" smtClean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hu-HU" sz="2200" b="1" dirty="0">
                <a:ea typeface="Calibri" panose="020F0502020204030204" pitchFamily="34" charset="0"/>
                <a:cs typeface="Times New Roman" panose="02020603050405020304" pitchFamily="18" charset="0"/>
              </a:rPr>
              <a:t>GESZTENYEKATONA</a:t>
            </a:r>
            <a:endParaRPr lang="hu-HU" sz="2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 rotWithShape="1">
          <a:blip r:embed="rId2" cstate="print"/>
          <a:srcRect l="40871" t="31350" r="23306" b="19056"/>
          <a:stretch/>
        </p:blipFill>
        <p:spPr>
          <a:xfrm>
            <a:off x="4972366" y="1527915"/>
            <a:ext cx="6587678" cy="5130059"/>
          </a:xfrm>
          <a:prstGeom prst="rect">
            <a:avLst/>
          </a:prstGeom>
        </p:spPr>
      </p:pic>
      <p:sp>
        <p:nvSpPr>
          <p:cNvPr id="6" name="Téglalap 5"/>
          <p:cNvSpPr/>
          <p:nvPr/>
        </p:nvSpPr>
        <p:spPr>
          <a:xfrm>
            <a:off x="7201731" y="2015609"/>
            <a:ext cx="323338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4400" b="1" dirty="0" smtClean="0">
                <a:latin typeface="Magyar Script" panose="030B04020602050B0404" pitchFamily="66" charset="0"/>
              </a:rPr>
              <a:t>gesztenyehéjból</a:t>
            </a:r>
            <a:endParaRPr lang="hu-HU" sz="4400" dirty="0"/>
          </a:p>
        </p:txBody>
      </p:sp>
      <p:sp>
        <p:nvSpPr>
          <p:cNvPr id="7" name="Téglalap 6"/>
          <p:cNvSpPr/>
          <p:nvPr/>
        </p:nvSpPr>
        <p:spPr>
          <a:xfrm>
            <a:off x="5838824" y="3567350"/>
            <a:ext cx="183896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4400" b="1" dirty="0" smtClean="0">
                <a:latin typeface="Magyar Script" panose="030B04020602050B0404" pitchFamily="66" charset="0"/>
              </a:rPr>
              <a:t>levélből</a:t>
            </a:r>
            <a:endParaRPr lang="hu-HU" sz="4400" dirty="0"/>
          </a:p>
        </p:txBody>
      </p:sp>
      <p:sp>
        <p:nvSpPr>
          <p:cNvPr id="8" name="Téglalap 7"/>
          <p:cNvSpPr/>
          <p:nvPr/>
        </p:nvSpPr>
        <p:spPr>
          <a:xfrm>
            <a:off x="9394332" y="4787384"/>
            <a:ext cx="190148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4400" b="1" dirty="0" smtClean="0">
                <a:latin typeface="Magyar Script" panose="030B04020602050B0404" pitchFamily="66" charset="0"/>
              </a:rPr>
              <a:t>dugóból</a:t>
            </a:r>
            <a:endParaRPr lang="hu-HU" sz="4400" dirty="0"/>
          </a:p>
        </p:txBody>
      </p:sp>
      <p:cxnSp>
        <p:nvCxnSpPr>
          <p:cNvPr id="10" name="Egyenes összekötő 9"/>
          <p:cNvCxnSpPr/>
          <p:nvPr/>
        </p:nvCxnSpPr>
        <p:spPr>
          <a:xfrm flipV="1">
            <a:off x="409574" y="904875"/>
            <a:ext cx="2714626" cy="1905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Egyenes összekötő 14"/>
          <p:cNvCxnSpPr/>
          <p:nvPr/>
        </p:nvCxnSpPr>
        <p:spPr>
          <a:xfrm>
            <a:off x="466724" y="2085975"/>
            <a:ext cx="2552701" cy="9525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Egyenes összekötő 16"/>
          <p:cNvCxnSpPr/>
          <p:nvPr/>
        </p:nvCxnSpPr>
        <p:spPr>
          <a:xfrm flipV="1">
            <a:off x="352424" y="3238500"/>
            <a:ext cx="2714626" cy="1905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Egyenes összekötő 17"/>
          <p:cNvCxnSpPr/>
          <p:nvPr/>
        </p:nvCxnSpPr>
        <p:spPr>
          <a:xfrm flipV="1">
            <a:off x="295432" y="4400550"/>
            <a:ext cx="2714626" cy="1905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Egyenes összekötő 18"/>
          <p:cNvCxnSpPr/>
          <p:nvPr/>
        </p:nvCxnSpPr>
        <p:spPr>
          <a:xfrm flipV="1">
            <a:off x="295432" y="5547300"/>
            <a:ext cx="2714626" cy="1905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Egyenes összekötő 19"/>
          <p:cNvCxnSpPr/>
          <p:nvPr/>
        </p:nvCxnSpPr>
        <p:spPr>
          <a:xfrm flipV="1">
            <a:off x="295432" y="6694050"/>
            <a:ext cx="2714626" cy="1905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786705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314574" y="631825"/>
            <a:ext cx="7400925" cy="1325563"/>
          </a:xfrm>
        </p:spPr>
        <p:txBody>
          <a:bodyPr/>
          <a:lstStyle/>
          <a:p>
            <a:pPr algn="ctr"/>
            <a:r>
              <a:rPr lang="hu-HU" b="1" dirty="0" smtClean="0">
                <a:latin typeface="+mn-lt"/>
              </a:rPr>
              <a:t>Ügyesen dolgoztatok!</a:t>
            </a:r>
            <a:br>
              <a:rPr lang="hu-HU" b="1" dirty="0" smtClean="0">
                <a:latin typeface="+mn-lt"/>
              </a:rPr>
            </a:br>
            <a:r>
              <a:rPr lang="hu-HU" b="1" dirty="0" smtClean="0">
                <a:latin typeface="+mn-lt"/>
              </a:rPr>
              <a:t>Megdicsérlek benneteket!</a:t>
            </a:r>
            <a:endParaRPr lang="hu-HU" b="1" dirty="0">
              <a:latin typeface="+mn-lt"/>
            </a:endParaRPr>
          </a:p>
        </p:txBody>
      </p:sp>
      <p:pic>
        <p:nvPicPr>
          <p:cNvPr id="3074" name="Picture 2" descr="PuPilla Olvas: Szeptemberk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88832" y="1957388"/>
            <a:ext cx="2757821" cy="1712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Gesztenyéztünk | Zsorika kreatív ötlettár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23029" y="4568645"/>
            <a:ext cx="2886512" cy="2037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Kippkopp - 2009.11.1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5100" y="4558505"/>
            <a:ext cx="2730500" cy="204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gesztenye figura - Google-keresés | Cool art projects, Acorn crafts,  Chestnu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9692857" y="1325957"/>
            <a:ext cx="2143955" cy="1571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Gesztenye alkotások az egész családnak » Hobbibol.com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9425" y="1184671"/>
            <a:ext cx="1854200" cy="185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Őszi alkotások: gesztenyék, falevelek és tobozok felhasználá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5818" y="4007246"/>
            <a:ext cx="5080000" cy="2716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30048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197</Words>
  <Application>Microsoft Office PowerPoint</Application>
  <PresentationFormat>Egyéni</PresentationFormat>
  <Paragraphs>103</Paragraphs>
  <Slides>7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7</vt:i4>
      </vt:variant>
    </vt:vector>
  </HeadingPairs>
  <TitlesOfParts>
    <vt:vector size="8" baseType="lpstr">
      <vt:lpstr>Office-téma</vt:lpstr>
      <vt:lpstr>Diószeginé Nanszák Tímea: Gesztenyekatona</vt:lpstr>
      <vt:lpstr>Hallgasd meg nevelődtől a verset!</vt:lpstr>
      <vt:lpstr>Olvasd el a szópiramisokat!</vt:lpstr>
      <vt:lpstr>Válaszolj!        * szorgalmi</vt:lpstr>
      <vt:lpstr>5. dia</vt:lpstr>
      <vt:lpstr>Húzd alá a helyesen leírt szavakat!</vt:lpstr>
      <vt:lpstr>Ügyesen dolgoztatok! Megdicsérlek benneteket!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Diószeginé Nanszák Tímea: Gesztenyekatona</dc:title>
  <dc:creator>Angyal Imréné</dc:creator>
  <cp:lastModifiedBy>user</cp:lastModifiedBy>
  <cp:revision>14</cp:revision>
  <dcterms:created xsi:type="dcterms:W3CDTF">2020-10-10T14:20:15Z</dcterms:created>
  <dcterms:modified xsi:type="dcterms:W3CDTF">2020-10-10T20:54:25Z</dcterms:modified>
</cp:coreProperties>
</file>