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48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17EBC-4DEB-4A07-94C2-5431506AD3D1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2B091-5782-40DD-AC9D-C7F94D14405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07590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Beszédtechnikai gyakorlat – nagy ajakkerekítéssel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B091-5782-40DD-AC9D-C7F94D14405A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8783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Abc ELMONDÁSA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B091-5782-40DD-AC9D-C7F94D14405A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04080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… RÖVID – MEGFELELŐ – HOSSZÚ?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B091-5782-40DD-AC9D-C7F94D14405A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63433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Szavak felolvasása - Mondatalkotás – szövegben megkeresés, a mondat felolvasása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B091-5782-40DD-AC9D-C7F94D14405A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20796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A megjelenő szavak hangos olvasása közösen.</a:t>
            </a:r>
            <a:r>
              <a:rPr lang="hu-HU" baseline="0" dirty="0" smtClean="0"/>
              <a:t> - mondatalkotás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B091-5782-40DD-AC9D-C7F94D14405A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41579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B091-5782-40DD-AC9D-C7F94D14405A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24468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325D-99C3-4E57-B03D-516CE52DDA68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8F2BE8D-A4DE-4FDA-86FF-1F521A25BD1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48687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325D-99C3-4E57-B03D-516CE52DDA68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8F2BE8D-A4DE-4FDA-86FF-1F521A25BD1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0110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325D-99C3-4E57-B03D-516CE52DDA68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8F2BE8D-A4DE-4FDA-86FF-1F521A25BD1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43565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325D-99C3-4E57-B03D-516CE52DDA68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F2BE8D-A4DE-4FDA-86FF-1F521A25BD1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54727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325D-99C3-4E57-B03D-516CE52DDA68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F2BE8D-A4DE-4FDA-86FF-1F521A25BD1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904629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325D-99C3-4E57-B03D-516CE52DDA68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F2BE8D-A4DE-4FDA-86FF-1F521A25BD1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944632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325D-99C3-4E57-B03D-516CE52DDA68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BE8D-A4DE-4FDA-86FF-1F521A25BD1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02132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325D-99C3-4E57-B03D-516CE52DDA68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BE8D-A4DE-4FDA-86FF-1F521A25BD1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0801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325D-99C3-4E57-B03D-516CE52DDA68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BE8D-A4DE-4FDA-86FF-1F521A25BD1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207891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325D-99C3-4E57-B03D-516CE52DDA68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8F2BE8D-A4DE-4FDA-86FF-1F521A25BD1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05795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325D-99C3-4E57-B03D-516CE52DDA68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8F2BE8D-A4DE-4FDA-86FF-1F521A25BD1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88531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325D-99C3-4E57-B03D-516CE52DDA68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8F2BE8D-A4DE-4FDA-86FF-1F521A25BD1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13104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325D-99C3-4E57-B03D-516CE52DDA68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BE8D-A4DE-4FDA-86FF-1F521A25BD1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2998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325D-99C3-4E57-B03D-516CE52DDA68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BE8D-A4DE-4FDA-86FF-1F521A25BD1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3923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325D-99C3-4E57-B03D-516CE52DDA68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BE8D-A4DE-4FDA-86FF-1F521A25BD1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4295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325D-99C3-4E57-B03D-516CE52DDA68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F2BE8D-A4DE-4FDA-86FF-1F521A25BD1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66291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2325D-99C3-4E57-B03D-516CE52DDA68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8F2BE8D-A4DE-4FDA-86FF-1F521A25BD1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7560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am7BnN5oOK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ra.hu/index.php?name=MoraBookShop&amp;file=index&amp;todo=product&amp;id=235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237128" y="430306"/>
            <a:ext cx="10534849" cy="350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>
              <a:spcAft>
                <a:spcPts val="0"/>
              </a:spcAft>
            </a:pPr>
            <a:r>
              <a:rPr lang="hu-HU" sz="7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Mit sütsz, kis szűcs? </a:t>
            </a:r>
            <a:endParaRPr lang="hu-HU" sz="7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449580">
              <a:spcAft>
                <a:spcPts val="0"/>
              </a:spcAft>
            </a:pPr>
            <a:r>
              <a:rPr lang="hu-HU" sz="7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Sós </a:t>
            </a:r>
            <a:r>
              <a:rPr lang="hu-HU" sz="7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húst sütsz, </a:t>
            </a:r>
            <a:endParaRPr lang="hu-HU" sz="7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449580">
              <a:spcAft>
                <a:spcPts val="0"/>
              </a:spcAft>
            </a:pPr>
            <a:r>
              <a:rPr lang="hu-HU" sz="7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kis </a:t>
            </a:r>
            <a:r>
              <a:rPr lang="hu-HU" sz="7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szűcs?</a:t>
            </a:r>
            <a:endParaRPr lang="hu-HU" sz="7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2" descr="6fc05d0aa269ab54b149303426558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835" t="23889" r="25417" b="13333"/>
          <a:stretch>
            <a:fillRect/>
          </a:stretch>
        </p:blipFill>
        <p:spPr bwMode="auto">
          <a:xfrm>
            <a:off x="8586438" y="3849863"/>
            <a:ext cx="2877655" cy="277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2822510" y="5305697"/>
            <a:ext cx="51989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Versmondás</a:t>
            </a:r>
            <a:endParaRPr lang="hu-HU" sz="8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53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565291" y="0"/>
            <a:ext cx="114165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3060700" algn="l"/>
              </a:tabLst>
            </a:pPr>
            <a:r>
              <a:rPr lang="hu-HU" sz="9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ki</a:t>
            </a:r>
            <a:endParaRPr lang="hu-HU" sz="9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565291" y="1516290"/>
            <a:ext cx="271420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3060700" algn="l"/>
              </a:tabLst>
            </a:pPr>
            <a:r>
              <a:rPr lang="hu-HU" sz="9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ki</a:t>
            </a:r>
            <a:r>
              <a:rPr lang="hu-HU" sz="96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rak</a:t>
            </a:r>
            <a:endParaRPr lang="hu-HU" sz="9600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565291" y="3150357"/>
            <a:ext cx="360226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3060700" algn="l"/>
              </a:tabLst>
            </a:pPr>
            <a:r>
              <a:rPr lang="hu-HU" sz="9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kirak</a:t>
            </a:r>
            <a:r>
              <a:rPr lang="hu-HU" sz="96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at</a:t>
            </a:r>
            <a:endParaRPr lang="hu-HU" sz="9600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565291" y="4784424"/>
            <a:ext cx="537999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3060700" algn="l"/>
              </a:tabLst>
            </a:pPr>
            <a:r>
              <a:rPr lang="hu-HU" sz="9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kirakat</a:t>
            </a:r>
            <a:r>
              <a:rPr lang="hu-HU" sz="96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ban</a:t>
            </a:r>
            <a:endParaRPr lang="hu-HU" sz="9600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2577" y="157137"/>
            <a:ext cx="5601635" cy="311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61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27077" y="206356"/>
            <a:ext cx="104375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m</a:t>
            </a:r>
            <a:r>
              <a:rPr lang="hu-HU" sz="140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in-de-</a:t>
            </a:r>
            <a:r>
              <a:rPr lang="hu-HU" sz="14000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nütt</a:t>
            </a:r>
            <a:endParaRPr lang="hu-HU" sz="140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546302" y="4374852"/>
            <a:ext cx="104375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0" dirty="0">
                <a:solidFill>
                  <a:srgbClr val="0070C0"/>
                </a:solidFill>
                <a:latin typeface="Comic Sans MS" panose="030F0702030302020204" pitchFamily="66" charset="0"/>
              </a:rPr>
              <a:t>k</a:t>
            </a:r>
            <a:r>
              <a:rPr lang="hu-HU" sz="14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i-a-bál-tam</a:t>
            </a:r>
            <a:endParaRPr lang="hu-HU" sz="14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754458" y="2778167"/>
            <a:ext cx="104375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</a:t>
            </a:r>
            <a:r>
              <a:rPr lang="hu-HU" sz="100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ö</a:t>
            </a:r>
            <a:r>
              <a:rPr lang="hu-HU" sz="10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-</a:t>
            </a:r>
            <a:r>
              <a:rPr lang="hu-HU" sz="100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nyö</a:t>
            </a:r>
            <a:r>
              <a:rPr lang="hu-HU" sz="10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-rög-</a:t>
            </a:r>
            <a:r>
              <a:rPr lang="hu-HU" sz="100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tünk</a:t>
            </a:r>
            <a:endParaRPr lang="hu-HU" sz="10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96497" y="3251467"/>
            <a:ext cx="104375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t</a:t>
            </a:r>
            <a:r>
              <a:rPr lang="hu-HU" sz="140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öl</a:t>
            </a:r>
            <a:r>
              <a:rPr lang="hu-HU" sz="14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-csér-</a:t>
            </a:r>
            <a:r>
              <a:rPr lang="hu-HU" sz="140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rel</a:t>
            </a:r>
            <a:endParaRPr lang="hu-HU" sz="14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50754" y="1418133"/>
            <a:ext cx="112330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b</a:t>
            </a:r>
            <a:r>
              <a:rPr lang="hu-HU" sz="120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ó-lo-gat-tunk</a:t>
            </a:r>
            <a:endParaRPr lang="hu-HU" sz="12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962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583926" y="111732"/>
            <a:ext cx="4474495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Va-cso-ra</a:t>
            </a:r>
            <a:r>
              <a:rPr lang="hu-H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e-lőtt</a:t>
            </a:r>
            <a:endParaRPr lang="hu-H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906002" y="1100640"/>
            <a:ext cx="705212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Va-cso-ra</a:t>
            </a:r>
            <a:r>
              <a:rPr lang="hu-H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e-lőtt </a:t>
            </a:r>
            <a:r>
              <a:rPr lang="hu-HU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 kell</a:t>
            </a:r>
            <a:endParaRPr lang="hu-HU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14227" y="2131908"/>
            <a:ext cx="1001447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Va-cso-ra</a:t>
            </a:r>
            <a:r>
              <a:rPr lang="hu-H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e-lőtt nem kell </a:t>
            </a:r>
            <a:r>
              <a:rPr lang="hu-HU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en-ne-tek</a:t>
            </a:r>
            <a:r>
              <a:rPr lang="hu-H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616640" y="3119140"/>
            <a:ext cx="10341485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Va-cso-ra</a:t>
            </a:r>
            <a:r>
              <a:rPr lang="hu-H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e-lőtt nem kell </a:t>
            </a:r>
            <a:r>
              <a:rPr lang="hu-HU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fagy-</a:t>
            </a:r>
            <a:r>
              <a:rPr lang="hu-HU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lal</a:t>
            </a:r>
            <a:r>
              <a:rPr lang="hu-HU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endParaRPr lang="hu-HU" sz="5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en-ne-tek.</a:t>
            </a:r>
            <a:endParaRPr lang="hu-H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24309" y="4937368"/>
            <a:ext cx="9668224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Va-cso-ra</a:t>
            </a:r>
            <a:r>
              <a:rPr lang="hu-H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e-lőtt </a:t>
            </a:r>
            <a:r>
              <a:rPr lang="hu-HU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</a:t>
            </a:r>
            <a:r>
              <a:rPr lang="hu-HU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hu-HU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zán</a:t>
            </a:r>
            <a:r>
              <a:rPr lang="hu-H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nem kell </a:t>
            </a:r>
          </a:p>
          <a:p>
            <a:r>
              <a:rPr lang="hu-H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fagy-</a:t>
            </a:r>
            <a:r>
              <a:rPr lang="hu-H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lal</a:t>
            </a:r>
            <a:r>
              <a:rPr lang="hu-H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hu-HU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en-ne-tek.</a:t>
            </a:r>
            <a:endParaRPr lang="hu-H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243862" y="5873194"/>
            <a:ext cx="4618960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400" dirty="0">
                <a:solidFill>
                  <a:schemeClr val="bg1"/>
                </a:solidFill>
              </a:rPr>
              <a:t>h</a:t>
            </a:r>
            <a:r>
              <a:rPr lang="hu-HU" sz="4400" dirty="0" smtClean="0">
                <a:solidFill>
                  <a:schemeClr val="bg1"/>
                </a:solidFill>
              </a:rPr>
              <a:t>angos olvasás</a:t>
            </a:r>
            <a:endParaRPr lang="hu-H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765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/>
          <a:srcRect l="1328" t="38227" r="1549" b="35566"/>
          <a:stretch/>
        </p:blipFill>
        <p:spPr>
          <a:xfrm>
            <a:off x="401444" y="490655"/>
            <a:ext cx="11128917" cy="780584"/>
          </a:xfrm>
          <a:prstGeom prst="rect">
            <a:avLst/>
          </a:prstGeom>
        </p:spPr>
      </p:pic>
      <p:sp>
        <p:nvSpPr>
          <p:cNvPr id="3" name="Ellipszis 2"/>
          <p:cNvSpPr/>
          <p:nvPr/>
        </p:nvSpPr>
        <p:spPr>
          <a:xfrm>
            <a:off x="501804" y="490655"/>
            <a:ext cx="367991" cy="3791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Akciógomb: Kezdő dia 3">
            <a:hlinkClick r:id="" action="ppaction://hlinkshowjump?jump=firstslide" highlightClick="1"/>
          </p:cNvPr>
          <p:cNvSpPr/>
          <p:nvPr/>
        </p:nvSpPr>
        <p:spPr>
          <a:xfrm>
            <a:off x="10208720" y="932343"/>
            <a:ext cx="764082" cy="680652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3875386" y="3279311"/>
            <a:ext cx="4225637" cy="1323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hu-HU" sz="8000" dirty="0"/>
              <a:t>o</a:t>
            </a:r>
            <a:r>
              <a:rPr lang="hu-HU" sz="8000" dirty="0" smtClean="0"/>
              <a:t>lvasás</a:t>
            </a:r>
            <a:endParaRPr lang="hu-HU" sz="8000" dirty="0"/>
          </a:p>
        </p:txBody>
      </p:sp>
      <p:cxnSp>
        <p:nvCxnSpPr>
          <p:cNvPr id="7" name="Egyenes összekötő nyíllal 6"/>
          <p:cNvCxnSpPr/>
          <p:nvPr/>
        </p:nvCxnSpPr>
        <p:spPr>
          <a:xfrm flipV="1">
            <a:off x="8183305" y="2635404"/>
            <a:ext cx="1016451" cy="9633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7519977" y="4658168"/>
            <a:ext cx="983673" cy="914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flipH="1" flipV="1">
            <a:off x="3211551" y="2635404"/>
            <a:ext cx="858644" cy="5541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flipH="1">
            <a:off x="2489931" y="4692475"/>
            <a:ext cx="1385455" cy="116378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 flipV="1">
            <a:off x="5580341" y="2408663"/>
            <a:ext cx="17571" cy="78092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>
            <a:off x="5822795" y="4760428"/>
            <a:ext cx="42746" cy="16180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6194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565704" y="244656"/>
            <a:ext cx="10143076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8600">
              <a:spcAft>
                <a:spcPts val="0"/>
              </a:spcAft>
            </a:pPr>
            <a:r>
              <a:rPr lang="hu-HU" sz="6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cukrászda kirakata előtt azt szerettem volna, ha…</a:t>
            </a:r>
            <a:endParaRPr lang="hu-HU" sz="6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011913" y="2508354"/>
            <a:ext cx="8585355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8600">
              <a:spcAft>
                <a:spcPts val="0"/>
              </a:spcAft>
            </a:pPr>
            <a:r>
              <a:rPr lang="hu-HU" sz="6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Mikor </a:t>
            </a:r>
            <a:r>
              <a:rPr lang="hu-HU" sz="6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Pöszke</a:t>
            </a:r>
            <a:r>
              <a:rPr lang="hu-HU" sz="6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vállat vont, az jutott eszembe, …</a:t>
            </a:r>
            <a:endParaRPr lang="hu-HU" sz="6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50581" y="4772052"/>
            <a:ext cx="10031564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28600">
              <a:spcAft>
                <a:spcPts val="0"/>
              </a:spcAft>
            </a:pPr>
            <a:r>
              <a:rPr lang="hu-HU" sz="6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Mikor ettük </a:t>
            </a:r>
            <a:r>
              <a:rPr lang="hu-HU" sz="6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hu-HU" sz="6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fagyit, arra gondoltam, …</a:t>
            </a:r>
            <a:endParaRPr lang="hu-HU" sz="6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15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735980" y="685998"/>
            <a:ext cx="11340790" cy="5837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 </a:t>
            </a:r>
            <a:r>
              <a:rPr lang="hu-HU" sz="5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Pöszke</a:t>
            </a:r>
            <a:r>
              <a:rPr lang="hu-HU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mamája vesz nekünk fagyit.</a:t>
            </a:r>
            <a:endParaRPr lang="hu-HU" sz="5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 </a:t>
            </a:r>
            <a:r>
              <a:rPr lang="hu-HU" sz="5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Pöszkével</a:t>
            </a:r>
            <a:r>
              <a:rPr lang="hu-HU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sétálunk az utcán.</a:t>
            </a:r>
            <a:endParaRPr lang="hu-HU" sz="5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 El-</a:t>
            </a:r>
            <a:r>
              <a:rPr lang="hu-HU" sz="5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</a:t>
            </a:r>
            <a:r>
              <a:rPr lang="hu-HU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hu-HU" sz="5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hu-HU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-som a  FAGYLALT   KAPHATÓ  feliratot.</a:t>
            </a:r>
            <a:endParaRPr lang="hu-HU" sz="5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 A </a:t>
            </a:r>
            <a:r>
              <a:rPr lang="hu-HU" sz="5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cuk</a:t>
            </a:r>
            <a:r>
              <a:rPr lang="hu-HU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-rász-</a:t>
            </a:r>
            <a:r>
              <a:rPr lang="hu-HU" sz="5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dá</a:t>
            </a:r>
            <a:r>
              <a:rPr lang="hu-HU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hu-HU" sz="5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nál</a:t>
            </a:r>
            <a:r>
              <a:rPr lang="hu-HU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meg-ál-</a:t>
            </a:r>
            <a:r>
              <a:rPr lang="hu-HU" sz="5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lunk</a:t>
            </a:r>
            <a:r>
              <a:rPr lang="hu-HU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u-HU" sz="5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 Be-szél-</a:t>
            </a:r>
            <a:r>
              <a:rPr lang="hu-HU" sz="5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</a:t>
            </a:r>
            <a:r>
              <a:rPr lang="hu-HU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hu-HU" sz="5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tünk</a:t>
            </a:r>
            <a:r>
              <a:rPr lang="hu-HU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be-tűk-</a:t>
            </a:r>
            <a:r>
              <a:rPr lang="hu-HU" sz="5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ről</a:t>
            </a:r>
            <a:r>
              <a:rPr lang="hu-HU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u-HU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892097" y="1683834"/>
            <a:ext cx="7168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FF0000"/>
                </a:solidFill>
              </a:rPr>
              <a:t>1.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077951" y="5527288"/>
            <a:ext cx="7216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>
                <a:solidFill>
                  <a:srgbClr val="FF0000"/>
                </a:solidFill>
              </a:rPr>
              <a:t>2</a:t>
            </a:r>
            <a:r>
              <a:rPr lang="hu-HU" sz="4400" b="1" dirty="0" smtClean="0">
                <a:solidFill>
                  <a:srgbClr val="FF0000"/>
                </a:solidFill>
              </a:rPr>
              <a:t>.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77951" y="4530954"/>
            <a:ext cx="7216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>
                <a:solidFill>
                  <a:srgbClr val="FF0000"/>
                </a:solidFill>
              </a:rPr>
              <a:t>3</a:t>
            </a:r>
            <a:r>
              <a:rPr lang="hu-HU" sz="4400" b="1" dirty="0" smtClean="0">
                <a:solidFill>
                  <a:srgbClr val="FF0000"/>
                </a:solidFill>
              </a:rPr>
              <a:t>.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019037" y="2680168"/>
            <a:ext cx="7216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>
                <a:solidFill>
                  <a:srgbClr val="FF0000"/>
                </a:solidFill>
              </a:rPr>
              <a:t>4</a:t>
            </a:r>
            <a:r>
              <a:rPr lang="hu-HU" sz="4400" b="1" dirty="0" smtClean="0">
                <a:solidFill>
                  <a:srgbClr val="FF0000"/>
                </a:solidFill>
              </a:rPr>
              <a:t>.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441191" y="829382"/>
            <a:ext cx="7216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>
                <a:solidFill>
                  <a:srgbClr val="FF0000"/>
                </a:solidFill>
              </a:rPr>
              <a:t>5</a:t>
            </a:r>
            <a:r>
              <a:rPr lang="hu-HU" sz="4400" b="1" dirty="0" smtClean="0">
                <a:solidFill>
                  <a:srgbClr val="FF0000"/>
                </a:solidFill>
              </a:rPr>
              <a:t>.</a:t>
            </a: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04697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Kép 1" descr="Leírás: C:\Users\Eva\AppData\Local\Microsoft\Windows\Temporary Internet Files\Content.Word\img1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862" y="1408828"/>
            <a:ext cx="6561564" cy="302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Kép 2" descr="Leírás: C:\Users\Eva\AppData\Local\Microsoft\Windows\Temporary Internet Files\Content.Word\img1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4883" y="6000810"/>
            <a:ext cx="8363878" cy="53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Kép 3" descr="Leírás: C:\Users\Eva\AppData\Local\Microsoft\Windows\Temporary Internet Files\Content.Word\img1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8815" y="141608"/>
            <a:ext cx="4732928" cy="270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338039" y="4800481"/>
            <a:ext cx="751592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Húzd alá a szövegben a FOGLALKOZÁSOKAT!</a:t>
            </a:r>
            <a:endParaRPr kumimoji="0" lang="hu-HU" altLang="hu-H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Karikázd be az első szóval megegyező szavakat a sorban!</a:t>
            </a:r>
            <a:endParaRPr kumimoji="0" lang="hu-HU" altLang="hu-H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hu-HU" altLang="hu-H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Akciógomb: Kezdő dia 8">
            <a:hlinkClick r:id="" action="ppaction://hlinkshowjump?jump=firstslide" highlightClick="1"/>
          </p:cNvPr>
          <p:cNvSpPr/>
          <p:nvPr/>
        </p:nvSpPr>
        <p:spPr>
          <a:xfrm>
            <a:off x="1794883" y="252362"/>
            <a:ext cx="764082" cy="680652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0418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611948" y="272018"/>
            <a:ext cx="631295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u-HU" dirty="0" smtClean="0">
                <a:hlinkClick r:id="rId2"/>
              </a:rPr>
              <a:t>https://www.youtube.com/watch?v=am7BnN5oOKU</a:t>
            </a:r>
            <a:endParaRPr lang="hu-HU" dirty="0" smtClean="0">
              <a:solidFill>
                <a:schemeClr val="bg1"/>
              </a:solidFill>
            </a:endParaRPr>
          </a:p>
          <a:p>
            <a:r>
              <a:rPr lang="hu-HU" dirty="0" smtClean="0"/>
              <a:t>meghallgatás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2" b="7678"/>
          <a:stretch/>
        </p:blipFill>
        <p:spPr>
          <a:xfrm>
            <a:off x="7230429" y="272018"/>
            <a:ext cx="4742684" cy="632950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8177" y="1623199"/>
            <a:ext cx="4000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906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731171" y="1602667"/>
            <a:ext cx="780803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Ga-bo-nát</a:t>
            </a:r>
            <a:r>
              <a:rPr lang="hu-HU" sz="8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ő-</a:t>
            </a:r>
            <a:r>
              <a:rPr lang="hu-HU" sz="8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röl</a:t>
            </a:r>
            <a:r>
              <a:rPr lang="hu-HU" sz="8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ma-lom-</a:t>
            </a:r>
            <a:r>
              <a:rPr lang="hu-HU" sz="8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</a:t>
            </a:r>
            <a:r>
              <a:rPr lang="hu-HU" sz="8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8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940312" y="156117"/>
            <a:ext cx="95173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</a:t>
            </a:r>
            <a:r>
              <a:rPr lang="hu-HU" sz="88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nek</a:t>
            </a:r>
            <a:r>
              <a:rPr lang="hu-HU" sz="8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sz="88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</a:t>
            </a:r>
            <a:r>
              <a:rPr lang="hu-HU" sz="8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sz="88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ká</a:t>
            </a:r>
            <a:r>
              <a:rPr lang="hu-HU" sz="8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-ja?</a:t>
            </a:r>
            <a:endParaRPr lang="hu-HU" sz="8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649623" y="4936416"/>
            <a:ext cx="78080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8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Há-za-kat</a:t>
            </a:r>
            <a:r>
              <a:rPr lang="hu-HU" sz="8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é-</a:t>
            </a:r>
            <a:r>
              <a:rPr lang="hu-HU" sz="88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pít</a:t>
            </a:r>
            <a:r>
              <a:rPr lang="hu-HU" sz="8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88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23564" y="2500100"/>
            <a:ext cx="98470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É-te-le-</a:t>
            </a:r>
            <a:r>
              <a:rPr lang="hu-HU" sz="8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</a:t>
            </a:r>
            <a:r>
              <a:rPr lang="hu-HU" sz="8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8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</a:t>
            </a:r>
            <a:r>
              <a:rPr lang="hu-HU" sz="8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-szít.</a:t>
            </a:r>
            <a:endParaRPr lang="hu-HU" sz="8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984204" y="3680159"/>
            <a:ext cx="112077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8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Nö-vé-nye-ket</a:t>
            </a:r>
            <a:r>
              <a:rPr lang="hu-HU" sz="8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gon-</a:t>
            </a:r>
            <a:r>
              <a:rPr lang="hu-HU" sz="88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doz</a:t>
            </a:r>
            <a:r>
              <a:rPr lang="hu-HU" sz="8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8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649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940312" y="156117"/>
            <a:ext cx="676339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 vagyok én?</a:t>
            </a:r>
            <a:endParaRPr lang="hu-HU" sz="8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411951" y="2815097"/>
            <a:ext cx="487184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BETŰ</a:t>
            </a:r>
            <a:endParaRPr lang="hu-HU" sz="1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347" y="1706137"/>
            <a:ext cx="4125022" cy="49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579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8925" y="127546"/>
            <a:ext cx="6424919" cy="6617425"/>
          </a:xfrm>
          <a:prstGeom prst="rect">
            <a:avLst/>
          </a:prstGeom>
        </p:spPr>
      </p:pic>
      <p:sp>
        <p:nvSpPr>
          <p:cNvPr id="3" name="Ellipszis 2"/>
          <p:cNvSpPr/>
          <p:nvPr/>
        </p:nvSpPr>
        <p:spPr>
          <a:xfrm>
            <a:off x="4009631" y="89211"/>
            <a:ext cx="1784195" cy="6244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Balra nyíl 3"/>
          <p:cNvSpPr/>
          <p:nvPr/>
        </p:nvSpPr>
        <p:spPr>
          <a:xfrm rot="10800000">
            <a:off x="5945802" y="160640"/>
            <a:ext cx="1906857" cy="5027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7884295" y="49128"/>
            <a:ext cx="17924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BETŰ</a:t>
            </a:r>
            <a:endParaRPr lang="hu-H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841" y="127547"/>
            <a:ext cx="1240108" cy="172844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356841" y="1855987"/>
            <a:ext cx="59101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3600" dirty="0"/>
              <a:t>8</a:t>
            </a:r>
            <a:r>
              <a:rPr lang="hu-HU" sz="3600" dirty="0" smtClean="0"/>
              <a:t>.</a:t>
            </a:r>
            <a:endParaRPr lang="hu-HU" sz="36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9334238" y="991767"/>
            <a:ext cx="2633521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Szövegforma - PÁRBESZÉD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2007469" y="743143"/>
            <a:ext cx="272450" cy="2739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2865992" y="2755481"/>
            <a:ext cx="8066475" cy="30469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NE-KEM EZ A SZÖ-VEG…</a:t>
            </a:r>
            <a:endParaRPr lang="hu-H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5727816" y="6088566"/>
            <a:ext cx="2156479" cy="6564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3" name="Egyenes összekötő 12"/>
          <p:cNvCxnSpPr/>
          <p:nvPr/>
        </p:nvCxnSpPr>
        <p:spPr>
          <a:xfrm flipV="1">
            <a:off x="6991815" y="6556917"/>
            <a:ext cx="1010359" cy="2230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8082003" y="6150114"/>
            <a:ext cx="4876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/>
              <a:t>?</a:t>
            </a:r>
            <a:endParaRPr lang="hu-HU" sz="40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8954348" y="5975530"/>
            <a:ext cx="270075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400" dirty="0" smtClean="0">
                <a:latin typeface="Comic Sans MS" panose="030F0702030302020204" pitchFamily="66" charset="0"/>
              </a:rPr>
              <a:t>MŰMESE</a:t>
            </a:r>
            <a:endParaRPr lang="hu-HU" sz="4400" dirty="0">
              <a:latin typeface="Comic Sans MS" panose="030F0702030302020204" pitchFamily="66" charset="0"/>
            </a:endParaRP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25820" y="2449543"/>
            <a:ext cx="3641939" cy="204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518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8" grpId="0" animBg="1"/>
      <p:bldP spid="9" grpId="0" animBg="1"/>
      <p:bldP spid="10" grpId="0" animBg="1"/>
      <p:bldP spid="10" grpId="1" animBg="1"/>
      <p:bldP spid="11" grpId="0" animBg="1"/>
      <p:bldP spid="14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834376" y="312235"/>
            <a:ext cx="42867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Mi- re jó?</a:t>
            </a:r>
            <a:endParaRPr lang="hu-HU" sz="8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Jobbra nyíl 2"/>
          <p:cNvSpPr/>
          <p:nvPr/>
        </p:nvSpPr>
        <p:spPr>
          <a:xfrm>
            <a:off x="6514207" y="854749"/>
            <a:ext cx="157232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8273870" y="189124"/>
            <a:ext cx="33986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kérdés</a:t>
            </a:r>
            <a:endParaRPr lang="hu-H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12445" y="2954048"/>
            <a:ext cx="7130611" cy="34532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hu-HU" sz="24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4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mirejó</a:t>
            </a:r>
            <a:r>
              <a:rPr lang="hu-HU" sz="24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játékot </a:t>
            </a:r>
            <a:r>
              <a:rPr lang="hu-HU" sz="2400" i="1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Janikovszky Éva </a:t>
            </a:r>
            <a:r>
              <a:rPr lang="hu-HU" sz="24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találta ki – illetve </a:t>
            </a:r>
            <a:r>
              <a:rPr lang="hu-HU" sz="24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Pöszke</a:t>
            </a:r>
            <a:r>
              <a:rPr lang="hu-HU" sz="24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smtClean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és barátja, </a:t>
            </a:r>
            <a:r>
              <a:rPr lang="hu-HU" sz="24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akik együtt jártak óvodába, de </a:t>
            </a:r>
            <a:r>
              <a:rPr lang="hu-HU" sz="2400" dirty="0" err="1" smtClean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Pöszke</a:t>
            </a:r>
            <a:r>
              <a:rPr lang="hu-HU" sz="2400" dirty="0" smtClean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egy évvel </a:t>
            </a:r>
            <a:r>
              <a:rPr lang="hu-HU" sz="2400" dirty="0" smtClean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később </a:t>
            </a:r>
            <a:r>
              <a:rPr lang="hu-HU" sz="24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ment iskolába. Miután megmutogatta </a:t>
            </a:r>
            <a:r>
              <a:rPr lang="hu-HU" sz="24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Pöszkének</a:t>
            </a:r>
            <a:r>
              <a:rPr lang="hu-HU" sz="24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mi minden van az iskolatáskájában, </a:t>
            </a:r>
            <a:r>
              <a:rPr lang="hu-HU" sz="24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Pöszke</a:t>
            </a:r>
            <a:r>
              <a:rPr lang="hu-HU" sz="24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már nem akart reklámot nézni a tévében: </a:t>
            </a:r>
            <a:br>
              <a:rPr lang="hu-HU" sz="24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„– Inkább játsszunk </a:t>
            </a:r>
            <a:r>
              <a:rPr lang="hu-HU" sz="24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mirejót</a:t>
            </a:r>
            <a:r>
              <a:rPr lang="hu-HU" sz="24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mondta.” </a:t>
            </a:r>
            <a:endParaRPr lang="hu-H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Lefelé nyíl 5"/>
          <p:cNvSpPr/>
          <p:nvPr/>
        </p:nvSpPr>
        <p:spPr>
          <a:xfrm>
            <a:off x="9315450" y="1840230"/>
            <a:ext cx="484632" cy="1257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8086529" y="3368100"/>
            <a:ext cx="39469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JÁTÉK</a:t>
            </a:r>
            <a:endParaRPr lang="hu-H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246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266" y="192706"/>
            <a:ext cx="5701525" cy="427614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7117188" y="809192"/>
            <a:ext cx="44839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Ki-</a:t>
            </a:r>
            <a:r>
              <a:rPr lang="hu-HU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ket</a:t>
            </a:r>
            <a:r>
              <a:rPr lang="hu-H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látsz?</a:t>
            </a:r>
            <a:endParaRPr lang="hu-H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204456" y="2515405"/>
            <a:ext cx="47660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 van-</a:t>
            </a:r>
            <a:r>
              <a:rPr lang="hu-HU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nak</a:t>
            </a:r>
            <a:r>
              <a:rPr lang="hu-H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hu-H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754412" y="3998358"/>
            <a:ext cx="57534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 </a:t>
            </a:r>
            <a:r>
              <a:rPr lang="hu-HU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csi-nál-nak</a:t>
            </a:r>
            <a:r>
              <a:rPr lang="hu-H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hu-H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635895" y="5481312"/>
            <a:ext cx="95917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Mi-</a:t>
            </a:r>
            <a:r>
              <a:rPr lang="hu-HU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ről</a:t>
            </a:r>
            <a:r>
              <a:rPr lang="hu-H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szól-hat a tör-</a:t>
            </a:r>
            <a:r>
              <a:rPr lang="hu-HU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té</a:t>
            </a:r>
            <a:r>
              <a:rPr lang="hu-H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-net?</a:t>
            </a:r>
            <a:endParaRPr lang="hu-H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981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50287" y="2244890"/>
            <a:ext cx="6838581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5400" dirty="0" smtClean="0">
                <a:latin typeface="Comic Sans MS" panose="030F0702030302020204" pitchFamily="66" charset="0"/>
              </a:rPr>
              <a:t>Mondj </a:t>
            </a:r>
            <a:r>
              <a:rPr lang="hu-HU" sz="5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vé</a:t>
            </a:r>
            <a:r>
              <a:rPr lang="hu-HU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-le-</a:t>
            </a:r>
            <a:r>
              <a:rPr lang="hu-HU" sz="5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ményt</a:t>
            </a:r>
            <a:r>
              <a:rPr lang="hu-HU" sz="5400" dirty="0" smtClean="0">
                <a:latin typeface="Comic Sans MS" panose="030F0702030302020204" pitchFamily="66" charset="0"/>
              </a:rPr>
              <a:t> a me-</a:t>
            </a:r>
            <a:r>
              <a:rPr lang="hu-HU" sz="5400" dirty="0" err="1" smtClean="0">
                <a:latin typeface="Comic Sans MS" panose="030F0702030302020204" pitchFamily="66" charset="0"/>
              </a:rPr>
              <a:t>sé</a:t>
            </a:r>
            <a:r>
              <a:rPr lang="hu-HU" sz="5400" dirty="0" smtClean="0">
                <a:latin typeface="Comic Sans MS" panose="030F0702030302020204" pitchFamily="66" charset="0"/>
              </a:rPr>
              <a:t>-</a:t>
            </a:r>
            <a:r>
              <a:rPr lang="hu-HU" sz="5400" dirty="0" err="1" smtClean="0">
                <a:latin typeface="Comic Sans MS" panose="030F0702030302020204" pitchFamily="66" charset="0"/>
              </a:rPr>
              <a:t>ről</a:t>
            </a:r>
            <a:r>
              <a:rPr lang="hu-HU" sz="5400" dirty="0" smtClean="0">
                <a:latin typeface="Comic Sans MS" panose="030F0702030302020204" pitchFamily="66" charset="0"/>
              </a:rPr>
              <a:t>!</a:t>
            </a:r>
            <a:endParaRPr lang="hu-HU" sz="5400" dirty="0">
              <a:latin typeface="Comic Sans MS" panose="030F0702030302020204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727125" y="4807048"/>
            <a:ext cx="897444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5400" dirty="0" err="1" smtClean="0">
                <a:latin typeface="Comic Sans MS" panose="030F0702030302020204" pitchFamily="66" charset="0"/>
              </a:rPr>
              <a:t>Ol-vasd</a:t>
            </a:r>
            <a:r>
              <a:rPr lang="hu-HU" sz="5400" dirty="0" smtClean="0">
                <a:latin typeface="Comic Sans MS" panose="030F0702030302020204" pitchFamily="66" charset="0"/>
              </a:rPr>
              <a:t> el </a:t>
            </a:r>
            <a:r>
              <a:rPr lang="hu-HU" sz="5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ma-</a:t>
            </a:r>
            <a:r>
              <a:rPr lang="hu-HU" sz="54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gad</a:t>
            </a:r>
            <a:r>
              <a:rPr lang="hu-HU" sz="5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-</a:t>
            </a:r>
            <a:r>
              <a:rPr lang="hu-HU" sz="54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ban</a:t>
            </a:r>
            <a:r>
              <a:rPr lang="hu-HU" sz="5400" dirty="0" smtClean="0">
                <a:latin typeface="Comic Sans MS" panose="030F0702030302020204" pitchFamily="66" charset="0"/>
              </a:rPr>
              <a:t> a tör-</a:t>
            </a:r>
            <a:r>
              <a:rPr lang="hu-HU" sz="5400" dirty="0" err="1" smtClean="0">
                <a:latin typeface="Comic Sans MS" panose="030F0702030302020204" pitchFamily="66" charset="0"/>
              </a:rPr>
              <a:t>té</a:t>
            </a:r>
            <a:r>
              <a:rPr lang="hu-HU" sz="5400" dirty="0" smtClean="0">
                <a:latin typeface="Comic Sans MS" panose="030F0702030302020204" pitchFamily="66" charset="0"/>
              </a:rPr>
              <a:t>-ne-tet!</a:t>
            </a:r>
            <a:endParaRPr lang="hu-HU" sz="5400" dirty="0">
              <a:latin typeface="Comic Sans MS" panose="030F0702030302020204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804035" y="588491"/>
            <a:ext cx="341929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400" dirty="0" smtClean="0">
                <a:latin typeface="Comic Sans MS" panose="030F0702030302020204" pitchFamily="66" charset="0"/>
              </a:rPr>
              <a:t>Felolvasom</a:t>
            </a:r>
            <a:endParaRPr lang="hu-HU" sz="4400" dirty="0">
              <a:latin typeface="Comic Sans MS" panose="030F0702030302020204" pitchFamily="66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969" t="36586" r="6311" b="37560"/>
          <a:stretch/>
        </p:blipFill>
        <p:spPr>
          <a:xfrm>
            <a:off x="7672039" y="399642"/>
            <a:ext cx="4297640" cy="272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838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299" y="132651"/>
            <a:ext cx="11458607" cy="2978537"/>
          </a:xfrm>
          <a:prstGeom prst="rect">
            <a:avLst/>
          </a:prstGeom>
        </p:spPr>
      </p:pic>
      <p:sp>
        <p:nvSpPr>
          <p:cNvPr id="4" name="Ellipszis 3"/>
          <p:cNvSpPr/>
          <p:nvPr/>
        </p:nvSpPr>
        <p:spPr>
          <a:xfrm>
            <a:off x="724828" y="501804"/>
            <a:ext cx="367991" cy="3791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Ellipszis 4"/>
          <p:cNvSpPr/>
          <p:nvPr/>
        </p:nvSpPr>
        <p:spPr>
          <a:xfrm>
            <a:off x="724827" y="959008"/>
            <a:ext cx="367991" cy="3791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print"/>
          <a:srcRect t="8580" r="2722" b="5881"/>
          <a:stretch/>
        </p:blipFill>
        <p:spPr>
          <a:xfrm>
            <a:off x="2161018" y="1338151"/>
            <a:ext cx="5934767" cy="5374884"/>
          </a:xfrm>
          <a:prstGeom prst="rect">
            <a:avLst/>
          </a:prstGeom>
        </p:spPr>
      </p:pic>
      <p:cxnSp>
        <p:nvCxnSpPr>
          <p:cNvPr id="7" name="Egyenes összekötő 6"/>
          <p:cNvCxnSpPr/>
          <p:nvPr/>
        </p:nvCxnSpPr>
        <p:spPr>
          <a:xfrm>
            <a:off x="6467707" y="1644223"/>
            <a:ext cx="791737" cy="615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7058722" y="1927991"/>
            <a:ext cx="557561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3289610" y="4516244"/>
            <a:ext cx="754566" cy="127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/>
          <p:cNvSpPr txBox="1"/>
          <p:nvPr/>
        </p:nvSpPr>
        <p:spPr>
          <a:xfrm>
            <a:off x="8394406" y="3428995"/>
            <a:ext cx="3046745" cy="28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400" dirty="0" smtClean="0">
                <a:latin typeface="Comic Sans MS" panose="030F0702030302020204" pitchFamily="66" charset="0"/>
              </a:rPr>
              <a:t>Mi a hely-szín?</a:t>
            </a:r>
          </a:p>
          <a:p>
            <a:r>
              <a:rPr lang="hu-HU" sz="4400" dirty="0" smtClean="0">
                <a:latin typeface="Comic Sans MS" panose="030F0702030302020204" pitchFamily="66" charset="0"/>
              </a:rPr>
              <a:t>Húzd  a-lá zöld-del!</a:t>
            </a:r>
            <a:endParaRPr lang="hu-HU" sz="4400" dirty="0">
              <a:latin typeface="Comic Sans MS" panose="030F0702030302020204" pitchFamily="66" charset="0"/>
            </a:endParaRPr>
          </a:p>
        </p:txBody>
      </p:sp>
      <p:cxnSp>
        <p:nvCxnSpPr>
          <p:cNvPr id="17" name="Egyenes összekötő 16"/>
          <p:cNvCxnSpPr/>
          <p:nvPr/>
        </p:nvCxnSpPr>
        <p:spPr>
          <a:xfrm flipV="1">
            <a:off x="2650273" y="2743200"/>
            <a:ext cx="1274956" cy="743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5855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120184" y="0"/>
            <a:ext cx="403187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3060700" algn="l"/>
              </a:tabLst>
            </a:pPr>
            <a:r>
              <a:rPr lang="hu-HU" sz="1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könyv</a:t>
            </a:r>
            <a:endParaRPr lang="hu-HU" sz="1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120184" y="1854819"/>
            <a:ext cx="548419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3060700" algn="l"/>
              </a:tabLst>
            </a:pPr>
            <a:r>
              <a:rPr lang="hu-HU" sz="1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könyv</a:t>
            </a:r>
            <a:r>
              <a:rPr lang="hu-HU" sz="120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ek</a:t>
            </a:r>
            <a:endParaRPr lang="hu-HU" sz="12000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120184" y="3793811"/>
            <a:ext cx="770595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3060700" algn="l"/>
              </a:tabLst>
            </a:pPr>
            <a:r>
              <a:rPr lang="hu-HU" sz="1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könyvek</a:t>
            </a:r>
            <a:r>
              <a:rPr lang="hu-HU" sz="120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ben</a:t>
            </a:r>
            <a:endParaRPr lang="hu-HU" sz="12000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50" b="7340"/>
          <a:stretch/>
        </p:blipFill>
        <p:spPr>
          <a:xfrm>
            <a:off x="8112323" y="401443"/>
            <a:ext cx="3725561" cy="290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767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Szálak">
  <a:themeElements>
    <a:clrScheme name="Narancs–vörös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Szálak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157</TotalTime>
  <Words>307</Words>
  <Application>Microsoft Office PowerPoint</Application>
  <PresentationFormat>Egyéni</PresentationFormat>
  <Paragraphs>79</Paragraphs>
  <Slides>17</Slides>
  <Notes>6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Szálak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102345</dc:creator>
  <cp:lastModifiedBy>user</cp:lastModifiedBy>
  <cp:revision>20</cp:revision>
  <dcterms:created xsi:type="dcterms:W3CDTF">2021-07-06T18:32:27Z</dcterms:created>
  <dcterms:modified xsi:type="dcterms:W3CDTF">2022-08-22T22:08:00Z</dcterms:modified>
</cp:coreProperties>
</file>