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61" r:id="rId4"/>
    <p:sldId id="258" r:id="rId5"/>
    <p:sldId id="260" r:id="rId6"/>
    <p:sldId id="259" r:id="rId7"/>
    <p:sldId id="263" r:id="rId8"/>
    <p:sldId id="262" r:id="rId9"/>
    <p:sldId id="266" r:id="rId10"/>
    <p:sldId id="264" r:id="rId11"/>
    <p:sldId id="265" r:id="rId12"/>
    <p:sldId id="267" r:id="rId13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-474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DC47D-2BC0-4FD0-974A-E94AC20DB17A}" type="datetimeFigureOut">
              <a:rPr lang="hu-HU" smtClean="0"/>
              <a:pPr/>
              <a:t>2022.01.18.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A959D-B2B5-416C-93E2-230810738A16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323166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DC47D-2BC0-4FD0-974A-E94AC20DB17A}" type="datetimeFigureOut">
              <a:rPr lang="hu-HU" smtClean="0"/>
              <a:pPr/>
              <a:t>2022.01.18.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A959D-B2B5-416C-93E2-230810738A16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36271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DC47D-2BC0-4FD0-974A-E94AC20DB17A}" type="datetimeFigureOut">
              <a:rPr lang="hu-HU" smtClean="0"/>
              <a:pPr/>
              <a:t>2022.01.18.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A959D-B2B5-416C-93E2-230810738A16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4709992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6D79ED-3FA7-4EF8-964B-EB8BCFAB02F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D742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D742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D742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F12CB2-7F2C-47B9-AE70-22A94B49F2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D742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D742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557991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6D79ED-3FA7-4EF8-964B-EB8BCFAB02F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D742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D742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D742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F12CB2-7F2C-47B9-AE70-22A94B49F2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D742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D742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04087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FABB84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6D79ED-3FA7-4EF8-964B-EB8BCFAB02F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D742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D742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D742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F12CB2-7F2C-47B9-AE70-22A94B49F2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D742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D742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053795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6D79ED-3FA7-4EF8-964B-EB8BCFAB02F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D742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D742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D742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F12CB2-7F2C-47B9-AE70-22A94B49F2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D742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D742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528829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6D79ED-3FA7-4EF8-964B-EB8BCFAB02F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D742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D742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D742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F12CB2-7F2C-47B9-AE70-22A94B49F2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D742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D742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31321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6D79ED-3FA7-4EF8-964B-EB8BCFAB02F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D742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D742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D742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F12CB2-7F2C-47B9-AE70-22A94B49F2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D742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D742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17673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6D79ED-3FA7-4EF8-964B-EB8BCFAB02F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D742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D742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D742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F12CB2-7F2C-47B9-AE70-22A94B49F2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D742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D742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601487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6D79ED-3FA7-4EF8-964B-EB8BCFAB02F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D742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D742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D742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F12CB2-7F2C-47B9-AE70-22A94B49F2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D742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D742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37587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DC47D-2BC0-4FD0-974A-E94AC20DB17A}" type="datetimeFigureOut">
              <a:rPr lang="hu-HU" smtClean="0"/>
              <a:pPr/>
              <a:t>2022.01.18.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A959D-B2B5-416C-93E2-230810738A16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3087959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6D79ED-3FA7-4EF8-964B-EB8BCFAB02F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D742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D742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D742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F12CB2-7F2C-47B9-AE70-22A94B49F2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D742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D742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87915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DC47D-2BC0-4FD0-974A-E94AC20DB17A}" type="datetimeFigureOut">
              <a:rPr lang="hu-HU" smtClean="0"/>
              <a:pPr/>
              <a:t>2022.01.18.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A959D-B2B5-416C-93E2-230810738A16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43474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DC47D-2BC0-4FD0-974A-E94AC20DB17A}" type="datetimeFigureOut">
              <a:rPr lang="hu-HU" smtClean="0"/>
              <a:pPr/>
              <a:t>2022.01.18.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A959D-B2B5-416C-93E2-230810738A16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584127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DC47D-2BC0-4FD0-974A-E94AC20DB17A}" type="datetimeFigureOut">
              <a:rPr lang="hu-HU" smtClean="0"/>
              <a:pPr/>
              <a:t>2022.01.18.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A959D-B2B5-416C-93E2-230810738A16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926573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DC47D-2BC0-4FD0-974A-E94AC20DB17A}" type="datetimeFigureOut">
              <a:rPr lang="hu-HU" smtClean="0"/>
              <a:pPr/>
              <a:t>2022.01.18.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A959D-B2B5-416C-93E2-230810738A16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791614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DC47D-2BC0-4FD0-974A-E94AC20DB17A}" type="datetimeFigureOut">
              <a:rPr lang="hu-HU" smtClean="0"/>
              <a:pPr/>
              <a:t>2022.01.18.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A959D-B2B5-416C-93E2-230810738A16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73707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DC47D-2BC0-4FD0-974A-E94AC20DB17A}" type="datetimeFigureOut">
              <a:rPr lang="hu-HU" smtClean="0"/>
              <a:pPr/>
              <a:t>2022.01.18.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A959D-B2B5-416C-93E2-230810738A16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235518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DC47D-2BC0-4FD0-974A-E94AC20DB17A}" type="datetimeFigureOut">
              <a:rPr lang="hu-HU" smtClean="0"/>
              <a:pPr/>
              <a:t>2022.01.18.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A959D-B2B5-416C-93E2-230810738A16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4137304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8DC47D-2BC0-4FD0-974A-E94AC20DB17A}" type="datetimeFigureOut">
              <a:rPr lang="hu-HU" smtClean="0"/>
              <a:pPr/>
              <a:t>2022.01.18.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0A959D-B2B5-416C-93E2-230810738A16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961376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789611"/>
            <a:ext cx="10515600" cy="4387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D74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6D79ED-3FA7-4EF8-964B-EB8BCFAB02F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D742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D742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D74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D742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D742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F12CB2-7F2C-47B9-AE70-22A94B49F2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D742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D742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-610475" y="4914981"/>
            <a:ext cx="896556" cy="324395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 rot="16200000">
            <a:off x="-2113768" y="2546065"/>
            <a:ext cx="3888671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s-Latn-B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Find more PowerPoint templates on </a:t>
            </a:r>
            <a:r>
              <a:rPr kumimoji="0" lang="bs-Latn-BA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prezentr.com</a:t>
            </a:r>
            <a:r>
              <a:rPr kumimoji="0" lang="bs-Latn-B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!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3921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FFD74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FABB84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FABB84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FABB84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FABB84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FABB8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5" Type="http://schemas.microsoft.com/office/2007/relationships/hdphoto" Target="../media/hdphoto3.wdp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4947920" y="4166793"/>
            <a:ext cx="9165722" cy="2691207"/>
          </a:xfrm>
        </p:spPr>
        <p:txBody>
          <a:bodyPr>
            <a:normAutofit fontScale="90000"/>
          </a:bodyPr>
          <a:lstStyle/>
          <a:p>
            <a:r>
              <a:rPr lang="hu-HU" sz="9800" dirty="0" smtClean="0">
                <a:solidFill>
                  <a:schemeClr val="bg1"/>
                </a:solidFill>
                <a:latin typeface="Gigi" panose="04040504061007020D02" pitchFamily="82" charset="0"/>
              </a:rPr>
              <a:t>Luca nap</a:t>
            </a:r>
            <a:r>
              <a:rPr lang="hu-HU" sz="9600" dirty="0" smtClean="0">
                <a:solidFill>
                  <a:schemeClr val="bg1"/>
                </a:solidFill>
                <a:latin typeface="Gigi" panose="04040504061007020D02" pitchFamily="82" charset="0"/>
              </a:rPr>
              <a:t/>
            </a:r>
            <a:br>
              <a:rPr lang="hu-HU" sz="9600" dirty="0" smtClean="0">
                <a:solidFill>
                  <a:schemeClr val="bg1"/>
                </a:solidFill>
                <a:latin typeface="Gigi" panose="04040504061007020D02" pitchFamily="82" charset="0"/>
              </a:rPr>
            </a:br>
            <a:r>
              <a:rPr lang="hu-HU" sz="9600" dirty="0" smtClean="0">
                <a:solidFill>
                  <a:schemeClr val="bg1"/>
                </a:solidFill>
                <a:latin typeface="Gigi" panose="04040504061007020D02" pitchFamily="82" charset="0"/>
              </a:rPr>
              <a:t>december 13.</a:t>
            </a:r>
            <a:endParaRPr lang="hu-HU" sz="9600" dirty="0">
              <a:solidFill>
                <a:schemeClr val="bg1"/>
              </a:solidFill>
              <a:latin typeface="Gigi" panose="04040504061007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77038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Luca-tök</a:t>
            </a:r>
            <a:endParaRPr lang="hu-HU" dirty="0"/>
          </a:p>
        </p:txBody>
      </p:sp>
      <p:pic>
        <p:nvPicPr>
          <p:cNvPr id="5122" name="Picture 2" descr="Képtalálatok a következőre: luca tök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1335" y="1690688"/>
            <a:ext cx="5194580" cy="29219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49649" y="3403600"/>
            <a:ext cx="5004151" cy="28200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4238620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Képtalálatok a következőre: boszorkány gif&quot;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0640" y="883318"/>
            <a:ext cx="3703885" cy="5243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39169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8000" dirty="0" err="1" smtClean="0"/>
              <a:t>Lucázás</a:t>
            </a:r>
            <a:endParaRPr lang="en-US" sz="8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89611"/>
            <a:ext cx="11038490" cy="4387352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hu-HU" sz="40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Az év legrövidebb napja.</a:t>
            </a:r>
          </a:p>
          <a:p>
            <a:pPr marL="514350" indent="-514350">
              <a:buFont typeface="+mj-lt"/>
              <a:buAutoNum type="arabicPeriod"/>
            </a:pPr>
            <a:r>
              <a:rPr lang="hu-HU" sz="40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Boszorkányok ellen fokhagymát használtak.</a:t>
            </a:r>
          </a:p>
          <a:p>
            <a:pPr marL="514350" indent="-514350">
              <a:buFont typeface="+mj-lt"/>
              <a:buAutoNum type="arabicPeriod"/>
            </a:pPr>
            <a:r>
              <a:rPr lang="hu-HU" sz="40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A Luca szék készítése. </a:t>
            </a:r>
          </a:p>
          <a:p>
            <a:pPr marL="514350" indent="-514350">
              <a:buFont typeface="+mj-lt"/>
              <a:buAutoNum type="arabicPeriod"/>
            </a:pPr>
            <a:r>
              <a:rPr lang="hu-HU" sz="40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E napon búzát ültetnek.</a:t>
            </a:r>
          </a:p>
          <a:p>
            <a:pPr marL="514350" indent="-514350">
              <a:buFont typeface="+mj-lt"/>
              <a:buAutoNum type="arabicPeriod"/>
            </a:pPr>
            <a:r>
              <a:rPr lang="hu-HU" sz="40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Cédulákra írják a szerelmük nevét.</a:t>
            </a:r>
            <a:endParaRPr lang="en-US" sz="40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0371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2172" y="496839"/>
            <a:ext cx="11500945" cy="4894968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hu-HU" sz="4400" dirty="0" smtClean="0"/>
              <a:t>A régi naptár szerint Luca napján volt a</a:t>
            </a:r>
            <a:br>
              <a:rPr lang="hu-HU" sz="4400" dirty="0" smtClean="0"/>
            </a:br>
            <a:r>
              <a:rPr lang="hu-HU" sz="4400" dirty="0" smtClean="0"/>
              <a:t/>
            </a:r>
            <a:br>
              <a:rPr lang="hu-HU" sz="4400" dirty="0" smtClean="0"/>
            </a:br>
            <a:r>
              <a:rPr lang="hu-HU" sz="4400" dirty="0" smtClean="0"/>
              <a:t>_________________ és </a:t>
            </a:r>
            <a:br>
              <a:rPr lang="hu-HU" sz="4400" dirty="0" smtClean="0"/>
            </a:br>
            <a:r>
              <a:rPr lang="hu-HU" sz="4400" dirty="0" smtClean="0"/>
              <a:t/>
            </a:r>
            <a:br>
              <a:rPr lang="hu-HU" sz="4400" dirty="0" smtClean="0"/>
            </a:br>
            <a:r>
              <a:rPr lang="hu-HU" sz="4400" dirty="0" smtClean="0"/>
              <a:t>____________________ az éjszaka.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1403132" y="2800257"/>
            <a:ext cx="42146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8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legsötétebb</a:t>
            </a:r>
            <a:endParaRPr lang="hu-HU" sz="48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1403132" y="1602828"/>
            <a:ext cx="42146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8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leghosszabb</a:t>
            </a:r>
            <a:endParaRPr lang="hu-HU" sz="48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90932" l="2311" r="96008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32436" y="3658724"/>
            <a:ext cx="3905398" cy="3257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08751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5400" dirty="0" smtClean="0"/>
              <a:t>Luca-napi szokások</a:t>
            </a:r>
            <a:endParaRPr lang="en-US" sz="5400" dirty="0"/>
          </a:p>
        </p:txBody>
      </p:sp>
      <p:pic>
        <p:nvPicPr>
          <p:cNvPr id="1026" name="Picture 2" descr="Képtalálatok a következőre: luca napi szokások házimunka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239460">
            <a:off x="673735" y="1912302"/>
            <a:ext cx="3471545" cy="23115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Képtalálatok a következőre: kenyérsütés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440146">
            <a:off x="8243242" y="1690688"/>
            <a:ext cx="3339465" cy="22263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Egyenes összekötő 4"/>
          <p:cNvCxnSpPr/>
          <p:nvPr/>
        </p:nvCxnSpPr>
        <p:spPr>
          <a:xfrm>
            <a:off x="562282" y="1640572"/>
            <a:ext cx="3840480" cy="285496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Egyenes összekötő 7"/>
          <p:cNvCxnSpPr/>
          <p:nvPr/>
        </p:nvCxnSpPr>
        <p:spPr>
          <a:xfrm flipV="1">
            <a:off x="489267" y="1544320"/>
            <a:ext cx="3767466" cy="313890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Egyenes összekötő 10"/>
          <p:cNvCxnSpPr/>
          <p:nvPr/>
        </p:nvCxnSpPr>
        <p:spPr>
          <a:xfrm>
            <a:off x="8402320" y="1486601"/>
            <a:ext cx="2951480" cy="263448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Egyenes összekötő 11"/>
          <p:cNvCxnSpPr/>
          <p:nvPr/>
        </p:nvCxnSpPr>
        <p:spPr>
          <a:xfrm flipV="1">
            <a:off x="7711440" y="1847181"/>
            <a:ext cx="4075047" cy="1891699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030" name="Picture 6" descr="Képtalálatok a következőre: odaad kép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52386" y="4121085"/>
            <a:ext cx="3181669" cy="24694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Egyenes összekötő 17"/>
          <p:cNvCxnSpPr/>
          <p:nvPr/>
        </p:nvCxnSpPr>
        <p:spPr>
          <a:xfrm flipV="1">
            <a:off x="4637455" y="4066973"/>
            <a:ext cx="3402007" cy="242526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Egyenes összekötő 19"/>
          <p:cNvCxnSpPr/>
          <p:nvPr/>
        </p:nvCxnSpPr>
        <p:spPr>
          <a:xfrm>
            <a:off x="4475777" y="4066973"/>
            <a:ext cx="3333593" cy="259798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620348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6760" y="-193675"/>
            <a:ext cx="10515600" cy="1325563"/>
          </a:xfrm>
        </p:spPr>
        <p:txBody>
          <a:bodyPr>
            <a:normAutofit/>
          </a:bodyPr>
          <a:lstStyle/>
          <a:p>
            <a:r>
              <a:rPr lang="hu-HU" sz="4800" dirty="0" smtClean="0"/>
              <a:t>Luca naptár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8040" y="793931"/>
            <a:ext cx="10515600" cy="4387352"/>
          </a:xfrm>
        </p:spPr>
        <p:txBody>
          <a:bodyPr/>
          <a:lstStyle/>
          <a:p>
            <a:pPr marL="0" indent="0" algn="ctr">
              <a:buNone/>
            </a:pPr>
            <a:r>
              <a:rPr lang="hu-HU" dirty="0" smtClean="0"/>
              <a:t>Következő </a:t>
            </a:r>
            <a:r>
              <a:rPr lang="hu-HU" dirty="0"/>
              <a:t>esztendő januárjában a megfigyelési helyen olyan idő </a:t>
            </a:r>
            <a:r>
              <a:rPr lang="hu-HU" dirty="0" smtClean="0"/>
              <a:t>lesz, mint </a:t>
            </a:r>
            <a:r>
              <a:rPr lang="hu-HU" dirty="0"/>
              <a:t>Luca </a:t>
            </a:r>
            <a:r>
              <a:rPr lang="hu-HU" dirty="0" smtClean="0"/>
              <a:t>napján</a:t>
            </a:r>
          </a:p>
          <a:p>
            <a:pPr marL="0" indent="0" algn="ctr">
              <a:buNone/>
            </a:pPr>
            <a:endParaRPr lang="hu-HU" dirty="0" smtClean="0"/>
          </a:p>
          <a:p>
            <a:pPr marL="0" indent="0" algn="ctr">
              <a:buNone/>
            </a:pPr>
            <a:r>
              <a:rPr lang="hu-HU" dirty="0"/>
              <a:t>februárban olyan, mint Luca másnapján és így </a:t>
            </a:r>
            <a:r>
              <a:rPr lang="hu-HU" dirty="0" smtClean="0"/>
              <a:t>tovább</a:t>
            </a:r>
            <a:br>
              <a:rPr lang="hu-HU" dirty="0" smtClean="0"/>
            </a:br>
            <a:r>
              <a:rPr lang="hu-HU" dirty="0" smtClean="0"/>
              <a:t>egészen karácsonyig</a:t>
            </a:r>
            <a:endParaRPr lang="en-US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75940" y="3259773"/>
            <a:ext cx="5715000" cy="33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15411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6000" dirty="0" smtClean="0"/>
              <a:t>Luca széke</a:t>
            </a:r>
            <a:endParaRPr lang="hu-HU" sz="60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hu-HU" dirty="0"/>
              <a:t>A széknek olyan erősnek kellett lennie, hogy egy férfiember súlyát megtartsa</a:t>
            </a:r>
            <a:r>
              <a:rPr lang="hu-HU" dirty="0" smtClean="0"/>
              <a:t>.</a:t>
            </a:r>
          </a:p>
          <a:p>
            <a:pPr marL="0" indent="0" algn="ctr">
              <a:buNone/>
            </a:pPr>
            <a:r>
              <a:rPr lang="hu-HU" dirty="0"/>
              <a:t>A Luca székén állva éjfélkor viszont </a:t>
            </a:r>
            <a:r>
              <a:rPr lang="hu-HU" dirty="0" smtClean="0"/>
              <a:t>felismerték a boszorkányokat.</a:t>
            </a:r>
          </a:p>
          <a:p>
            <a:pPr marL="0" indent="0" algn="ctr">
              <a:buNone/>
            </a:pPr>
            <a:endParaRPr lang="hu-HU" dirty="0"/>
          </a:p>
        </p:txBody>
      </p:sp>
      <p:pic>
        <p:nvPicPr>
          <p:cNvPr id="2050" name="Picture 2" descr="Képtalálatok a következőre: luca szék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100000" l="0" r="95455">
                        <a14:backgroundMark x1="44805" y1="28659" x2="44481" y2="41463"/>
                        <a14:backgroundMark x1="44481" y1="81098" x2="44481" y2="94512"/>
                        <a14:backgroundMark x1="57792" y1="54878" x2="56818" y2="58537"/>
                        <a14:backgroundMark x1="57143" y1="26220" x2="58442" y2="39024"/>
                        <a14:backgroundMark x1="46753" y1="58537" x2="42857" y2="597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177248"/>
            <a:ext cx="3982301" cy="2120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Képtalálatok a következőre: luca szék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2792" b="95939" l="0" r="954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76040" y="3637280"/>
            <a:ext cx="2298220" cy="2298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Képtalálatok a következőre: luca szék&quot;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0" b="97000" l="0" r="963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75095" y="363728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86235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5400" dirty="0" smtClean="0"/>
              <a:t>Luca-búza</a:t>
            </a:r>
            <a:endParaRPr lang="hu-HU" sz="54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990600" y="1690688"/>
            <a:ext cx="10515600" cy="4387352"/>
          </a:xfrm>
        </p:spPr>
        <p:txBody>
          <a:bodyPr/>
          <a:lstStyle/>
          <a:p>
            <a:pPr marL="0" indent="0" algn="ctr">
              <a:buNone/>
            </a:pPr>
            <a:r>
              <a:rPr lang="hu-HU" dirty="0"/>
              <a:t>A következő év termését próbálták </a:t>
            </a:r>
            <a:r>
              <a:rPr lang="hu-HU" dirty="0" smtClean="0"/>
              <a:t>megjósolni</a:t>
            </a:r>
          </a:p>
          <a:p>
            <a:pPr marL="0" indent="0" algn="ctr">
              <a:buNone/>
            </a:pPr>
            <a:r>
              <a:rPr lang="hu-HU" dirty="0"/>
              <a:t>Luca napján búzaszemeket kezdtek csíráztatni </a:t>
            </a:r>
            <a:endParaRPr lang="hu-HU" dirty="0" smtClean="0"/>
          </a:p>
          <a:p>
            <a:pPr marL="0" indent="0" algn="ctr">
              <a:buNone/>
            </a:pPr>
            <a:r>
              <a:rPr lang="hu-HU" dirty="0"/>
              <a:t>A</a:t>
            </a:r>
            <a:r>
              <a:rPr lang="hu-HU" dirty="0" smtClean="0"/>
              <a:t> </a:t>
            </a:r>
            <a:r>
              <a:rPr lang="hu-HU" dirty="0"/>
              <a:t>kikelt búzával az adventi oltárt díszítették</a:t>
            </a: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191571">
            <a:off x="506260" y="3885850"/>
            <a:ext cx="3535439" cy="23526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39241">
            <a:off x="5100822" y="3670174"/>
            <a:ext cx="4055216" cy="26909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817790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Cédulák</a:t>
            </a:r>
            <a:endParaRPr lang="hu-HU" dirty="0"/>
          </a:p>
        </p:txBody>
      </p:sp>
      <p:pic>
        <p:nvPicPr>
          <p:cNvPr id="6146" name="Picture 2" descr="Képtalálatok a következőre: luca napi cédula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8135" y="1690688"/>
            <a:ext cx="3634105" cy="24989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51284" y="2796698"/>
            <a:ext cx="2729230" cy="36389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79558" y="1509077"/>
            <a:ext cx="3672361" cy="25752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326171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err="1" smtClean="0"/>
              <a:t>Lucázás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87352"/>
          </a:xfrm>
        </p:spPr>
        <p:txBody>
          <a:bodyPr/>
          <a:lstStyle/>
          <a:p>
            <a:pPr marL="0" indent="0" algn="ctr">
              <a:buNone/>
            </a:pPr>
            <a:r>
              <a:rPr lang="hu-HU" dirty="0" smtClean="0"/>
              <a:t>A gyerekek körbejárták </a:t>
            </a:r>
            <a:r>
              <a:rPr lang="hu-HU" dirty="0"/>
              <a:t>a házakat, </a:t>
            </a:r>
            <a:r>
              <a:rPr lang="hu-HU" dirty="0" smtClean="0"/>
              <a:t>és </a:t>
            </a:r>
            <a:r>
              <a:rPr lang="hu-HU" dirty="0"/>
              <a:t>fán vagy szalmán térdepelve </a:t>
            </a:r>
            <a:r>
              <a:rPr lang="hu-HU" dirty="0" smtClean="0"/>
              <a:t>mondókákat mondtak.</a:t>
            </a:r>
          </a:p>
          <a:p>
            <a:pPr marL="0" indent="0" algn="ctr">
              <a:buNone/>
            </a:pPr>
            <a:endParaRPr lang="hu-HU" dirty="0"/>
          </a:p>
        </p:txBody>
      </p:sp>
      <p:pic>
        <p:nvPicPr>
          <p:cNvPr id="4098" name="Picture 2" descr="Képtalálatok a következőre: lucázás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339684">
            <a:off x="561975" y="3291840"/>
            <a:ext cx="4242828" cy="28851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Képtalálatok a következőre: lucázás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321">
            <a:off x="5171640" y="3230030"/>
            <a:ext cx="4070012" cy="27081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01559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rebuchet MS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1" id="{259D2790-5E14-4343-BF73-7D6D62624F23}" vid="{3DF6AE0B-4342-DF40-9D1C-1C347030910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116</Words>
  <Application>Microsoft Office PowerPoint</Application>
  <PresentationFormat>Egyéni</PresentationFormat>
  <Paragraphs>26</Paragraphs>
  <Slides>11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2</vt:i4>
      </vt:variant>
      <vt:variant>
        <vt:lpstr>Diacímek</vt:lpstr>
      </vt:variant>
      <vt:variant>
        <vt:i4>11</vt:i4>
      </vt:variant>
    </vt:vector>
  </HeadingPairs>
  <TitlesOfParts>
    <vt:vector size="13" baseType="lpstr">
      <vt:lpstr>Office-téma</vt:lpstr>
      <vt:lpstr>1_Office-téma</vt:lpstr>
      <vt:lpstr>Luca nap december 13.</vt:lpstr>
      <vt:lpstr>Lucázás</vt:lpstr>
      <vt:lpstr>3. dia</vt:lpstr>
      <vt:lpstr>Luca-napi szokások</vt:lpstr>
      <vt:lpstr>Luca naptár</vt:lpstr>
      <vt:lpstr>Luca széke</vt:lpstr>
      <vt:lpstr>Luca-búza</vt:lpstr>
      <vt:lpstr>Cédulák</vt:lpstr>
      <vt:lpstr>Lucázás</vt:lpstr>
      <vt:lpstr>Luca-tök</vt:lpstr>
      <vt:lpstr>11. dia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Luca nap</dc:title>
  <dc:creator>Tóth Eszter</dc:creator>
  <cp:lastModifiedBy>user</cp:lastModifiedBy>
  <cp:revision>13</cp:revision>
  <dcterms:created xsi:type="dcterms:W3CDTF">2019-12-10T13:18:47Z</dcterms:created>
  <dcterms:modified xsi:type="dcterms:W3CDTF">2022-01-18T00:35:29Z</dcterms:modified>
</cp:coreProperties>
</file>