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5" r:id="rId6"/>
    <p:sldId id="262" r:id="rId7"/>
    <p:sldId id="263" r:id="rId8"/>
    <p:sldId id="267" r:id="rId9"/>
    <p:sldId id="268" r:id="rId10"/>
    <p:sldId id="270" r:id="rId11"/>
    <p:sldId id="264" r:id="rId12"/>
    <p:sldId id="269" r:id="rId13"/>
    <p:sldId id="266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2E81-A7AF-42F7-9CB3-B3939A25D7F1}" type="datetimeFigureOut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E5718-7EF7-465C-AFF5-9FBA0ABD4E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481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4625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541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803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408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356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7536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834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5806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2633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066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321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Helyes válasz: 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5718-7EF7-465C-AFF5-9FBA0ABD4E1D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46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B5E-16C4-4E34-914C-CA4545DF4CD4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630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C32C-C21E-4A64-9E89-97B571B908CB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64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079F-4804-482E-94EB-608F3FD39DD0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1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FC8C-C9EF-4E0B-9FF3-2AF59E608FD6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493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F93C-EB11-48DA-8EE4-BACDD4C4892D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180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4F3-E00D-4BE4-8E49-7BDF6E39CBCF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273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BDC1-9EA8-483B-8CD3-489C31AB985C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702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3459-3B93-42CB-B2D8-2A029E198F00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61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46FD-2A90-4FED-AD7E-F2D4A3EBD39E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377335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ACE7-F375-40E1-BF3D-740325EC1F20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079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7D30-2BF5-481D-9AFC-663EB0C95144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ESK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856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286E-1B53-4C74-B78B-EA1C6E244B72}" type="datetime1">
              <a:rPr lang="hu-HU" smtClean="0"/>
              <a:pPr/>
              <a:t>2020.11.22.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/>
              <a:t>ESK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F8F3-7C28-409C-B9D4-2601FAD966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0" y="6538912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ESK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0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26" Type="http://schemas.openxmlformats.org/officeDocument/2006/relationships/slide" Target="slide14.xml"/><Relationship Id="rId3" Type="http://schemas.openxmlformats.org/officeDocument/2006/relationships/image" Target="../media/image3.gif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24" Type="http://schemas.openxmlformats.org/officeDocument/2006/relationships/slide" Target="slide12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slide" Target="slide6.xml"/><Relationship Id="rId19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347506" y="354842"/>
            <a:ext cx="749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b="1" dirty="0" smtClean="0">
                <a:solidFill>
                  <a:schemeClr val="bg1">
                    <a:lumMod val="85000"/>
                  </a:schemeClr>
                </a:solidFill>
              </a:rPr>
              <a:t>Jön a Mikulás!</a:t>
            </a:r>
            <a:endParaRPr lang="hu-HU" sz="9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3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000099"/>
                </a:solidFill>
              </a:rPr>
              <a:t>10. Melyik betűrendbe sorolás a helyes?  </a:t>
            </a:r>
            <a:endParaRPr lang="hu-HU" sz="48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928248"/>
            <a:ext cx="49131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1. osztály, színes, ujjam, lyukas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56690" y="4133495"/>
            <a:ext cx="4776717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X. lyukas, osztály, ujjam, színes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07295" y="1928248"/>
            <a:ext cx="4776717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2. lyukas, osztály, színes, ujjam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8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7.   varrógép</a:t>
            </a:r>
            <a:endParaRPr lang="hu-HU" sz="66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187743" y="2066747"/>
            <a:ext cx="4776717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2. Négy szótagból áll. 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873030" y="4084319"/>
            <a:ext cx="5671564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X. Nincs benne hosszú magánhangzó.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4502" y="2066747"/>
            <a:ext cx="5016137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1. Van benne hosszú mássalhangzó.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1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11.   Melyik a kakukktojás?</a:t>
            </a:r>
            <a:endParaRPr lang="hu-HU" sz="66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3211" y="1645919"/>
            <a:ext cx="4972595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24130" y="1957660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555241" y="3948829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4525" y="1600263"/>
            <a:ext cx="966652" cy="93547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9538" y="1943075"/>
            <a:ext cx="742950" cy="952500"/>
          </a:xfrm>
          <a:prstGeom prst="rect">
            <a:avLst/>
          </a:prstGeom>
        </p:spPr>
      </p:pic>
      <p:pic>
        <p:nvPicPr>
          <p:cNvPr id="9" name="Kép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5291" y="3948829"/>
            <a:ext cx="856615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2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9. Melyik állítás igaz? </a:t>
            </a:r>
            <a:endParaRPr lang="hu-HU" sz="66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6476" y="1928248"/>
            <a:ext cx="4776717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1. Nincs háromjegyű betűnk.</a:t>
            </a:r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244046" y="1957660"/>
            <a:ext cx="5656801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2. A mássalhangzókat jelölő betűk csak egyjegyűek lehetnek.</a:t>
            </a:r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52503" y="4019550"/>
            <a:ext cx="5362846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X. A hosszú mássalhangzókat betűkettőzéssel jelöljük.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0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12.   Melyik szótagolás a helyes?</a:t>
            </a:r>
            <a:endParaRPr lang="hu-HU" sz="66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187743" y="2066747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ki-len-</a:t>
            </a:r>
            <a:r>
              <a:rPr lang="hu-HU" sz="5400" b="1" dirty="0" err="1" smtClean="0">
                <a:solidFill>
                  <a:schemeClr val="bg1"/>
                </a:solidFill>
              </a:rPr>
              <a:t>ckor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59520" y="3671830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</a:t>
            </a:r>
            <a:r>
              <a:rPr lang="hu-HU" sz="5400" b="1" dirty="0" err="1" smtClean="0">
                <a:solidFill>
                  <a:schemeClr val="bg1"/>
                </a:solidFill>
              </a:rPr>
              <a:t>kil</a:t>
            </a:r>
            <a:r>
              <a:rPr lang="hu-HU" sz="5400" b="1" dirty="0" smtClean="0">
                <a:solidFill>
                  <a:schemeClr val="bg1"/>
                </a:solidFill>
              </a:rPr>
              <a:t>-</a:t>
            </a:r>
            <a:r>
              <a:rPr lang="hu-HU" sz="5400" b="1" dirty="0" err="1" smtClean="0">
                <a:solidFill>
                  <a:schemeClr val="bg1"/>
                </a:solidFill>
              </a:rPr>
              <a:t>enc</a:t>
            </a:r>
            <a:r>
              <a:rPr lang="hu-HU" sz="5400" b="1" dirty="0" smtClean="0">
                <a:solidFill>
                  <a:schemeClr val="bg1"/>
                </a:solidFill>
              </a:rPr>
              <a:t>-kor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2066747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ki-</a:t>
            </a:r>
            <a:r>
              <a:rPr lang="hu-HU" sz="5400" b="1" dirty="0" err="1" smtClean="0">
                <a:solidFill>
                  <a:schemeClr val="bg1"/>
                </a:solidFill>
              </a:rPr>
              <a:t>lenc</a:t>
            </a:r>
            <a:r>
              <a:rPr lang="hu-HU" sz="5400" b="1" dirty="0" smtClean="0">
                <a:solidFill>
                  <a:schemeClr val="bg1"/>
                </a:solidFill>
              </a:rPr>
              <a:t>-kor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7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i.giphy.com/media/6GvmkAl2q0xMY/giph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2" descr="https://i.giphy.com/media/6GvmkAl2q0xMY/giphy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4" descr="https://i.giphy.com/media/6GvmkAl2q0xMY/giphy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6" descr="https://i.giphy.com/media/6GvmkAl2q0xMY/giphy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https://i.giphy.com/media/6GvmkAl2q0xMY/giphy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20" descr="https://i.giphy.com/media/6GvmkAl2q0xMY/giphy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52" name="Picture 28" descr="http://images.qwqw.hu/tarhely/images/kepek/www_tvn_hu_a3d5b214d60eda7c112b3e26d55ea37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9867" flipH="1">
            <a:off x="6901052" y="186583"/>
            <a:ext cx="4572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Kép 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88" y="-49832"/>
            <a:ext cx="1103472" cy="2499577"/>
          </a:xfrm>
          <a:prstGeom prst="rect">
            <a:avLst/>
          </a:prstGeom>
        </p:spPr>
      </p:pic>
      <p:pic>
        <p:nvPicPr>
          <p:cNvPr id="44" name="Kép 4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4207" y="57658"/>
            <a:ext cx="1237595" cy="2420322"/>
          </a:xfrm>
          <a:prstGeom prst="rect">
            <a:avLst/>
          </a:prstGeom>
        </p:spPr>
      </p:pic>
      <p:pic>
        <p:nvPicPr>
          <p:cNvPr id="45" name="Kép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36111" y="57658"/>
            <a:ext cx="1316850" cy="2475191"/>
          </a:xfrm>
          <a:prstGeom prst="rect">
            <a:avLst/>
          </a:prstGeom>
        </p:spPr>
      </p:pic>
      <p:pic>
        <p:nvPicPr>
          <p:cNvPr id="46" name="Kép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37270" y="69851"/>
            <a:ext cx="1926503" cy="2395936"/>
          </a:xfrm>
          <a:prstGeom prst="rect">
            <a:avLst/>
          </a:prstGeom>
        </p:spPr>
      </p:pic>
      <p:pic>
        <p:nvPicPr>
          <p:cNvPr id="47" name="Kép 4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5757" y="2384313"/>
            <a:ext cx="1390008" cy="2182557"/>
          </a:xfrm>
          <a:prstGeom prst="rect">
            <a:avLst/>
          </a:prstGeom>
        </p:spPr>
      </p:pic>
      <p:pic>
        <p:nvPicPr>
          <p:cNvPr id="48" name="Kép 4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13850" y="2295065"/>
            <a:ext cx="1243692" cy="2420322"/>
          </a:xfrm>
          <a:prstGeom prst="rect">
            <a:avLst/>
          </a:prstGeom>
        </p:spPr>
      </p:pic>
      <p:pic>
        <p:nvPicPr>
          <p:cNvPr id="50" name="Kép 4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92098" y="2384313"/>
            <a:ext cx="1316850" cy="2292295"/>
          </a:xfrm>
          <a:prstGeom prst="rect">
            <a:avLst/>
          </a:prstGeom>
        </p:spPr>
      </p:pic>
      <p:pic>
        <p:nvPicPr>
          <p:cNvPr id="51" name="Kép 5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84021" y="2392610"/>
            <a:ext cx="1926503" cy="2322777"/>
          </a:xfrm>
          <a:prstGeom prst="rect">
            <a:avLst/>
          </a:prstGeom>
        </p:spPr>
      </p:pic>
      <p:pic>
        <p:nvPicPr>
          <p:cNvPr id="52" name="Kép 5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14446" y="4626671"/>
            <a:ext cx="1920406" cy="2231329"/>
          </a:xfrm>
          <a:prstGeom prst="rect">
            <a:avLst/>
          </a:prstGeom>
        </p:spPr>
      </p:pic>
      <p:pic>
        <p:nvPicPr>
          <p:cNvPr id="53" name="Kép 5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939091" y="4532471"/>
            <a:ext cx="1396105" cy="2176461"/>
          </a:xfrm>
          <a:prstGeom prst="rect">
            <a:avLst/>
          </a:prstGeom>
        </p:spPr>
      </p:pic>
      <p:pic>
        <p:nvPicPr>
          <p:cNvPr id="54" name="Kép 5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875223" y="4294707"/>
            <a:ext cx="1274174" cy="2414225"/>
          </a:xfrm>
          <a:prstGeom prst="rect">
            <a:avLst/>
          </a:prstGeom>
        </p:spPr>
      </p:pic>
      <p:pic>
        <p:nvPicPr>
          <p:cNvPr id="55" name="Kép 5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524669" y="4398347"/>
            <a:ext cx="1310754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9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0394 L 0.4707 -0.0372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1. Melyik szót írtam helyesen? </a:t>
            </a:r>
            <a:endParaRPr lang="hu-HU" sz="6600" b="1" dirty="0">
              <a:solidFill>
                <a:srgbClr val="000099"/>
              </a:solidFill>
            </a:endParaRPr>
          </a:p>
        </p:txBody>
      </p:sp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36476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</a:t>
            </a:r>
            <a:r>
              <a:rPr lang="hu-HU" sz="5400" b="1" dirty="0" err="1" smtClean="0">
                <a:solidFill>
                  <a:schemeClr val="bg1"/>
                </a:solidFill>
              </a:rPr>
              <a:t>sülyed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24130" y="1957660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</a:t>
            </a:r>
            <a:r>
              <a:rPr lang="hu-HU" sz="5400" b="1" dirty="0" err="1" smtClean="0">
                <a:solidFill>
                  <a:schemeClr val="bg1"/>
                </a:solidFill>
              </a:rPr>
              <a:t>süjjed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459991" y="4410494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süllyed</a:t>
            </a:r>
            <a:endParaRPr lang="hu-H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0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0099"/>
                </a:solidFill>
              </a:rPr>
              <a:t>2</a:t>
            </a:r>
            <a:r>
              <a:rPr lang="hu-HU" sz="6600" b="1" dirty="0" smtClean="0">
                <a:solidFill>
                  <a:srgbClr val="000099"/>
                </a:solidFill>
              </a:rPr>
              <a:t>.  </a:t>
            </a:r>
            <a:r>
              <a:rPr lang="hu-HU" sz="4400" b="1" dirty="0" smtClean="0">
                <a:solidFill>
                  <a:srgbClr val="000099"/>
                </a:solidFill>
              </a:rPr>
              <a:t>Melyik szó az első a betűrendben?</a:t>
            </a:r>
            <a:endParaRPr lang="hu-HU" sz="44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6476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virgács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499540" y="4251905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szánkó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07295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csizma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8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3.  Melyik szót írtam helytelenül?</a:t>
            </a:r>
            <a:endParaRPr lang="hu-HU" sz="66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6476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csillag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24130" y="1957660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hosszú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210050" y="3952356"/>
            <a:ext cx="5036309" cy="9198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</a:t>
            </a:r>
            <a:r>
              <a:rPr lang="hu-HU" sz="5400" b="1" dirty="0" err="1" smtClean="0">
                <a:solidFill>
                  <a:schemeClr val="bg1"/>
                </a:solidFill>
              </a:rPr>
              <a:t>megyes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1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000099"/>
                </a:solidFill>
              </a:rPr>
              <a:t>4. tavasszal </a:t>
            </a:r>
            <a:endParaRPr lang="hu-HU" sz="66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487887" y="1976846"/>
            <a:ext cx="5476574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2. Van benne hosszú magánhangzó.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049486" y="4781006"/>
            <a:ext cx="4824548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X. 2 szótagú szó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542" y="1606263"/>
            <a:ext cx="5721531" cy="160043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</a:t>
            </a:r>
            <a:r>
              <a:rPr lang="hu-HU" sz="4400" b="1" dirty="0" smtClean="0">
                <a:solidFill>
                  <a:schemeClr val="bg1"/>
                </a:solidFill>
              </a:rPr>
              <a:t>Van benne hosszú mássalhangzó.</a:t>
            </a:r>
            <a:endParaRPr lang="hu-HU" sz="4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7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0099"/>
                </a:solidFill>
              </a:rPr>
              <a:t>5. Hány hangból áll a   </a:t>
            </a:r>
            <a:r>
              <a:rPr lang="hu-HU" sz="4400" b="1" dirty="0" smtClean="0">
                <a:solidFill>
                  <a:srgbClr val="FF0000"/>
                </a:solidFill>
              </a:rPr>
              <a:t>szabadság </a:t>
            </a:r>
            <a:r>
              <a:rPr lang="hu-HU" sz="4400" b="1" dirty="0" smtClean="0">
                <a:solidFill>
                  <a:srgbClr val="002060"/>
                </a:solidFill>
              </a:rPr>
              <a:t>szó?</a:t>
            </a:r>
            <a:endParaRPr lang="hu-HU" sz="4400" b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6476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1.           7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54720" y="4410494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</a:t>
            </a:r>
            <a:r>
              <a:rPr lang="hu-HU" sz="5400" b="1" dirty="0">
                <a:solidFill>
                  <a:schemeClr val="bg1"/>
                </a:solidFill>
              </a:rPr>
              <a:t> </a:t>
            </a:r>
            <a:r>
              <a:rPr lang="hu-HU" sz="5400" b="1" dirty="0" smtClean="0">
                <a:solidFill>
                  <a:schemeClr val="bg1"/>
                </a:solidFill>
              </a:rPr>
              <a:t>          9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07295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</a:t>
            </a:r>
            <a:r>
              <a:rPr lang="hu-HU" sz="5400" b="1" dirty="0">
                <a:solidFill>
                  <a:schemeClr val="bg1"/>
                </a:solidFill>
              </a:rPr>
              <a:t> </a:t>
            </a:r>
            <a:r>
              <a:rPr lang="hu-HU" sz="5400" b="1" dirty="0" smtClean="0">
                <a:solidFill>
                  <a:schemeClr val="bg1"/>
                </a:solidFill>
              </a:rPr>
              <a:t>        8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9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0099"/>
                </a:solidFill>
              </a:rPr>
              <a:t>6.  Melyik szót szótagoltam helyesen?</a:t>
            </a:r>
            <a:endParaRPr lang="hu-HU" sz="4400" b="1" dirty="0">
              <a:solidFill>
                <a:srgbClr val="000099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6476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</a:t>
            </a:r>
            <a:r>
              <a:rPr lang="hu-HU" sz="5400" b="1" dirty="0" err="1" smtClean="0">
                <a:solidFill>
                  <a:schemeClr val="bg1"/>
                </a:solidFill>
              </a:rPr>
              <a:t>mad</a:t>
            </a:r>
            <a:r>
              <a:rPr lang="hu-HU" sz="5400" b="1" dirty="0" smtClean="0">
                <a:solidFill>
                  <a:schemeClr val="bg1"/>
                </a:solidFill>
              </a:rPr>
              <a:t>-</a:t>
            </a:r>
            <a:r>
              <a:rPr lang="hu-HU" sz="5400" b="1" dirty="0" err="1" smtClean="0">
                <a:solidFill>
                  <a:schemeClr val="bg1"/>
                </a:solidFill>
              </a:rPr>
              <a:t>za</a:t>
            </a:r>
            <a:r>
              <a:rPr lang="hu-HU" sz="5400" b="1" dirty="0" smtClean="0">
                <a:solidFill>
                  <a:schemeClr val="bg1"/>
                </a:solidFill>
              </a:rPr>
              <a:t>-got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37640" y="3948829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ma-</a:t>
            </a:r>
            <a:r>
              <a:rPr lang="hu-HU" sz="5400" b="1" dirty="0" err="1" smtClean="0">
                <a:solidFill>
                  <a:schemeClr val="bg1"/>
                </a:solidFill>
              </a:rPr>
              <a:t>dzag</a:t>
            </a:r>
            <a:r>
              <a:rPr lang="hu-HU" sz="5400" b="1" dirty="0" smtClean="0">
                <a:solidFill>
                  <a:schemeClr val="bg1"/>
                </a:solidFill>
              </a:rPr>
              <a:t>-</a:t>
            </a:r>
            <a:r>
              <a:rPr lang="hu-HU" sz="5400" b="1" dirty="0" err="1" smtClean="0">
                <a:solidFill>
                  <a:schemeClr val="bg1"/>
                </a:solidFill>
              </a:rPr>
              <a:t>ot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07295" y="1928248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ma-</a:t>
            </a:r>
            <a:r>
              <a:rPr lang="hu-HU" sz="5400" b="1" dirty="0" err="1" smtClean="0">
                <a:solidFill>
                  <a:schemeClr val="bg1"/>
                </a:solidFill>
              </a:rPr>
              <a:t>dza</a:t>
            </a:r>
            <a:r>
              <a:rPr lang="hu-HU" sz="5400" b="1" dirty="0" smtClean="0">
                <a:solidFill>
                  <a:schemeClr val="bg1"/>
                </a:solidFill>
              </a:rPr>
              <a:t>-got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8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0099"/>
                </a:solidFill>
              </a:rPr>
              <a:t>8.Melyik </a:t>
            </a:r>
            <a:r>
              <a:rPr lang="hu-HU" sz="4400" b="1" dirty="0">
                <a:solidFill>
                  <a:srgbClr val="000099"/>
                </a:solidFill>
              </a:rPr>
              <a:t>szó </a:t>
            </a:r>
            <a:r>
              <a:rPr lang="hu-HU" sz="4400" b="1" dirty="0" smtClean="0">
                <a:solidFill>
                  <a:srgbClr val="000099"/>
                </a:solidFill>
              </a:rPr>
              <a:t>a második </a:t>
            </a:r>
            <a:r>
              <a:rPr lang="hu-HU" sz="4400" b="1" dirty="0">
                <a:solidFill>
                  <a:srgbClr val="000099"/>
                </a:solidFill>
              </a:rPr>
              <a:t>a betűrendben?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187743" y="2066747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2. Botond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59520" y="4194755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X. Balázs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2066747"/>
            <a:ext cx="4776717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1. Bianka</a:t>
            </a:r>
            <a:endParaRPr lang="hu-HU" sz="5400" b="1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10803" y="4872159"/>
            <a:ext cx="196308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302</Words>
  <Application>Microsoft Office PowerPoint</Application>
  <PresentationFormat>Egyéni</PresentationFormat>
  <Paragraphs>73</Paragraphs>
  <Slides>14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Erdődiné Sándor Katalin</dc:creator>
  <cp:lastModifiedBy>user</cp:lastModifiedBy>
  <cp:revision>48</cp:revision>
  <dcterms:created xsi:type="dcterms:W3CDTF">2017-10-27T19:43:21Z</dcterms:created>
  <dcterms:modified xsi:type="dcterms:W3CDTF">2020-11-22T08:28:56Z</dcterms:modified>
</cp:coreProperties>
</file>