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50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291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6471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3696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1062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8733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1253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9854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6582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2184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1718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089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478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600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3585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4347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7597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1244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95105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84663" y="387926"/>
            <a:ext cx="7510506" cy="2664693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r>
              <a:rPr lang="hu-HU" dirty="0" smtClean="0"/>
              <a:t>Mit  tudsz  a mondatokról?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31316" t="21063" r="28473" b="21374"/>
          <a:stretch/>
        </p:blipFill>
        <p:spPr>
          <a:xfrm>
            <a:off x="1681504" y="1871241"/>
            <a:ext cx="5716824" cy="4603342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7371532" y="5975927"/>
            <a:ext cx="1847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>
                <a:solidFill>
                  <a:schemeClr val="bg1"/>
                </a:solidFill>
              </a:rPr>
              <a:t>Apáczai Kiadó 2. oszt. Nyelvtan és helyesírás </a:t>
            </a:r>
            <a:r>
              <a:rPr lang="hu-HU" sz="1200" dirty="0" err="1" smtClean="0">
                <a:solidFill>
                  <a:schemeClr val="bg1"/>
                </a:solidFill>
              </a:rPr>
              <a:t>tk</a:t>
            </a:r>
            <a:r>
              <a:rPr lang="hu-HU" sz="1200" dirty="0" smtClean="0">
                <a:solidFill>
                  <a:schemeClr val="bg1"/>
                </a:solidFill>
              </a:rPr>
              <a:t>. mf.</a:t>
            </a:r>
            <a:endParaRPr lang="hu-H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7540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95905" y="1255386"/>
            <a:ext cx="8340436" cy="2724728"/>
          </a:xfrm>
        </p:spPr>
        <p:txBody>
          <a:bodyPr>
            <a:normAutofit fontScale="90000"/>
          </a:bodyPr>
          <a:lstStyle/>
          <a:p>
            <a:r>
              <a:rPr lang="hu-H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cap="none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cap="none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cap="none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cap="none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cap="none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cap="none" dirty="0" smtClean="0">
                <a:latin typeface="Arial Rounded MT Bold" panose="020F0704030504030204" pitchFamily="34" charset="0"/>
                <a:cs typeface="Calibri" panose="020F0502020204030204" pitchFamily="34" charset="0"/>
              </a:rPr>
              <a:t>Figyeld meg a képet!</a:t>
            </a:r>
            <a:br>
              <a:rPr lang="hu-HU" cap="none" dirty="0" smtClean="0">
                <a:latin typeface="Arial Rounded MT Bold" panose="020F0704030504030204" pitchFamily="34" charset="0"/>
                <a:cs typeface="Calibri" panose="020F0502020204030204" pitchFamily="34" charset="0"/>
              </a:rPr>
            </a:br>
            <a:r>
              <a:rPr lang="hu-HU" cap="none" dirty="0" smtClean="0">
                <a:latin typeface="Arial Rounded MT Bold" panose="020F0704030504030204" pitchFamily="34" charset="0"/>
                <a:cs typeface="Calibri" panose="020F0502020204030204" pitchFamily="34" charset="0"/>
              </a:rPr>
              <a:t>Fogalmazd meg róla gondolataidat!</a:t>
            </a:r>
            <a:br>
              <a:rPr lang="hu-HU" cap="none" dirty="0" smtClean="0">
                <a:latin typeface="Arial Rounded MT Bold" panose="020F0704030504030204" pitchFamily="34" charset="0"/>
                <a:cs typeface="Calibri" panose="020F0502020204030204" pitchFamily="34" charset="0"/>
              </a:rPr>
            </a:br>
            <a:r>
              <a:rPr lang="hu-HU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Pl</a:t>
            </a:r>
            <a:r>
              <a:rPr lang="hu-H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: Levittük a hulladékot.</a:t>
            </a:r>
            <a:br>
              <a:rPr lang="hu-H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Hová dobjuk az újságokat?</a:t>
            </a:r>
            <a:br>
              <a:rPr lang="hu-H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Vigyázzunk az üvegekkel!</a:t>
            </a:r>
            <a:r>
              <a:rPr lang="hu-HU" cap="none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u-HU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31265" t="29982" r="54830" b="57173"/>
          <a:stretch/>
        </p:blipFill>
        <p:spPr>
          <a:xfrm>
            <a:off x="216397" y="3415412"/>
            <a:ext cx="5741058" cy="296691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957455" y="4333274"/>
            <a:ext cx="2225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Miből építetted fel gondolataidat?  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 rot="10800000" flipH="1">
            <a:off x="7070436" y="4979605"/>
            <a:ext cx="1829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mondatokból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763670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0073" y="217327"/>
            <a:ext cx="8802253" cy="5019691"/>
          </a:xfrm>
          <a:solidFill>
            <a:schemeClr val="accent3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hu-HU" cap="none" dirty="0">
                <a:latin typeface="Arial Rounded MT Bold" panose="020F0704030504030204" pitchFamily="34" charset="0"/>
                <a:cs typeface="Calibri" panose="020F0502020204030204" pitchFamily="34" charset="0"/>
              </a:rPr>
              <a:t>Jól jegyezd meg!</a:t>
            </a:r>
            <a:br>
              <a:rPr lang="hu-HU" cap="none" dirty="0">
                <a:latin typeface="Arial Rounded MT Bold" panose="020F0704030504030204" pitchFamily="34" charset="0"/>
                <a:cs typeface="Calibri" panose="020F0502020204030204" pitchFamily="34" charset="0"/>
              </a:rPr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cap="none" dirty="0">
                <a:latin typeface="Calibri" panose="020F0502020204030204" pitchFamily="34" charset="0"/>
                <a:cs typeface="Calibri" panose="020F0502020204030204" pitchFamily="34" charset="0"/>
              </a:rPr>
              <a:t>Gondolatainkat </a:t>
            </a:r>
            <a:r>
              <a:rPr lang="hu-H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mondatokkal</a:t>
            </a:r>
            <a:br>
              <a:rPr lang="hu-H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cap="none" dirty="0">
                <a:latin typeface="Calibri" panose="020F0502020204030204" pitchFamily="34" charset="0"/>
                <a:cs typeface="Calibri" panose="020F0502020204030204" pitchFamily="34" charset="0"/>
              </a:rPr>
              <a:t>fejezhetjük ki. </a:t>
            </a:r>
            <a:br>
              <a:rPr lang="hu-HU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cap="none" dirty="0">
                <a:latin typeface="Calibri" panose="020F0502020204030204" pitchFamily="34" charset="0"/>
                <a:cs typeface="Calibri" panose="020F0502020204030204" pitchFamily="34" charset="0"/>
              </a:rPr>
              <a:t>Élőszóban a mondat elejét és végét hanglejtéssel érzékeltetjük</a:t>
            </a:r>
            <a:r>
              <a:rPr lang="hu-H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hu-H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cap="none" dirty="0">
                <a:latin typeface="Calibri" panose="020F0502020204030204" pitchFamily="34" charset="0"/>
                <a:cs typeface="Calibri" panose="020F0502020204030204" pitchFamily="34" charset="0"/>
              </a:rPr>
              <a:t>A mondat végén levisszük a hangsúlyt, szünetet tartunk</a:t>
            </a:r>
            <a:r>
              <a:rPr lang="hu-H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hu-H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u-HU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Ellipszis buborék 4"/>
          <p:cNvSpPr/>
          <p:nvPr/>
        </p:nvSpPr>
        <p:spPr>
          <a:xfrm>
            <a:off x="5273963" y="4562764"/>
            <a:ext cx="3389746" cy="1736436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Mi a helyzet a mondatok írásával?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xmlns="" val="2345705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06875" y="466710"/>
            <a:ext cx="8010651" cy="2692126"/>
          </a:xfrm>
          <a:solidFill>
            <a:schemeClr val="accent3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hu-HU" cap="none" dirty="0">
                <a:latin typeface="Arial Rounded MT Bold" panose="020F0704030504030204" pitchFamily="34" charset="0"/>
                <a:cs typeface="Calibri" panose="020F0502020204030204" pitchFamily="34" charset="0"/>
              </a:rPr>
              <a:t>Emlékszel? </a:t>
            </a:r>
            <a:r>
              <a:rPr lang="hu-HU" cap="none" dirty="0" smtClean="0">
                <a:latin typeface="Arial Rounded MT Bold" panose="020F0704030504030204" pitchFamily="34" charset="0"/>
                <a:cs typeface="Calibri" panose="020F0502020204030204" pitchFamily="34" charset="0"/>
              </a:rPr>
              <a:t/>
            </a:r>
            <a:br>
              <a:rPr lang="hu-HU" cap="none" dirty="0" smtClean="0">
                <a:latin typeface="Arial Rounded MT Bold" panose="020F0704030504030204" pitchFamily="34" charset="0"/>
                <a:cs typeface="Calibri" panose="020F0502020204030204" pitchFamily="34" charset="0"/>
              </a:rPr>
            </a:br>
            <a:r>
              <a:rPr lang="hu-HU" dirty="0"/>
              <a:t/>
            </a:r>
            <a:br>
              <a:rPr lang="hu-HU" dirty="0"/>
            </a:br>
            <a:r>
              <a:rPr lang="hu-HU" cap="none" dirty="0">
                <a:latin typeface="Calibri" panose="020F0502020204030204" pitchFamily="34" charset="0"/>
                <a:cs typeface="Calibri" panose="020F0502020204030204" pitchFamily="34" charset="0"/>
              </a:rPr>
              <a:t>Már 1. osztályban megtanultuk, hogy a mondatot nagy betűvel kezdjük, a végére írásjelet teszünk.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23447" t="28630" r="59622" b="32021"/>
          <a:stretch/>
        </p:blipFill>
        <p:spPr>
          <a:xfrm>
            <a:off x="335756" y="4246302"/>
            <a:ext cx="1863373" cy="2435711"/>
          </a:xfrm>
          <a:prstGeom prst="rect">
            <a:avLst/>
          </a:prstGeom>
        </p:spPr>
      </p:pic>
      <p:sp>
        <p:nvSpPr>
          <p:cNvPr id="5" name="Ellipszis buborék 4"/>
          <p:cNvSpPr/>
          <p:nvPr/>
        </p:nvSpPr>
        <p:spPr>
          <a:xfrm>
            <a:off x="3445165" y="3618229"/>
            <a:ext cx="4719782" cy="2514717"/>
          </a:xfrm>
          <a:prstGeom prst="wedgeEllipseCallout">
            <a:avLst>
              <a:gd name="adj1" fmla="val -92262"/>
              <a:gd name="adj2" fmla="val 3899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Milyen mondatvégi írásjeleket figyeltél meg a második oldalon olvasott mondatok végén?</a:t>
            </a:r>
            <a:endParaRPr lang="hu-HU" sz="2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8164947" y="6223007"/>
            <a:ext cx="66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. ! 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175272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31329" y="358042"/>
            <a:ext cx="7886475" cy="3213982"/>
          </a:xfrm>
          <a:solidFill>
            <a:schemeClr val="accent3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hu-HU" sz="3600" cap="none" dirty="0">
                <a:latin typeface="Arial Rounded MT Bold" panose="020F0704030504030204" pitchFamily="34" charset="0"/>
                <a:cs typeface="Calibri" panose="020F0502020204030204" pitchFamily="34" charset="0"/>
              </a:rPr>
              <a:t>Mi a hiba ezekben a mondatokban? </a:t>
            </a:r>
            <a:r>
              <a:rPr lang="hu-HU" sz="3600" cap="none" dirty="0" smtClean="0">
                <a:latin typeface="Arial Rounded MT Bold" panose="020F0704030504030204" pitchFamily="34" charset="0"/>
                <a:cs typeface="Calibri" panose="020F0502020204030204" pitchFamily="34" charset="0"/>
              </a:rPr>
              <a:t/>
            </a:r>
            <a:br>
              <a:rPr lang="hu-HU" sz="3600" cap="none" dirty="0" smtClean="0">
                <a:latin typeface="Arial Rounded MT Bold" panose="020F0704030504030204" pitchFamily="34" charset="0"/>
                <a:cs typeface="Calibri" panose="020F0502020204030204" pitchFamily="34" charset="0"/>
              </a:rPr>
            </a:br>
            <a:r>
              <a:rPr lang="hu-HU" sz="3600" cap="none" dirty="0">
                <a:latin typeface="Arial Rounded MT Bold" panose="020F0704030504030204" pitchFamily="34" charset="0"/>
                <a:cs typeface="Calibri" panose="020F0502020204030204" pitchFamily="34" charset="0"/>
              </a:rPr>
              <a:t/>
            </a:r>
            <a:br>
              <a:rPr lang="hu-HU" sz="3600" cap="none" dirty="0">
                <a:latin typeface="Arial Rounded MT Bold" panose="020F0704030504030204" pitchFamily="34" charset="0"/>
                <a:cs typeface="Calibri" panose="020F0502020204030204" pitchFamily="34" charset="0"/>
              </a:rPr>
            </a:br>
            <a:r>
              <a:rPr lang="hu-HU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Ittvanatavasz</a:t>
            </a:r>
            <a:r>
              <a:rPr lang="hu-HU" cap="none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hu-HU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hu-HU" cap="none" dirty="0">
                <a:latin typeface="Calibri" panose="020F0502020204030204" pitchFamily="34" charset="0"/>
                <a:cs typeface="Calibri" panose="020F0502020204030204" pitchFamily="34" charset="0"/>
              </a:rPr>
              <a:t>fák virágba </a:t>
            </a:r>
            <a:r>
              <a:rPr lang="hu-H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borulnak</a:t>
            </a:r>
            <a:br>
              <a:rPr lang="hu-H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/>
          <a:srcRect l="72872"/>
          <a:stretch/>
        </p:blipFill>
        <p:spPr>
          <a:xfrm>
            <a:off x="5708072" y="2946401"/>
            <a:ext cx="2466110" cy="3618146"/>
          </a:xfrm>
          <a:prstGeom prst="rect">
            <a:avLst/>
          </a:prstGeom>
        </p:spPr>
      </p:pic>
      <p:sp>
        <p:nvSpPr>
          <p:cNvPr id="6" name="Felhő 5"/>
          <p:cNvSpPr/>
          <p:nvPr/>
        </p:nvSpPr>
        <p:spPr>
          <a:xfrm>
            <a:off x="581890" y="3223491"/>
            <a:ext cx="5126182" cy="3341056"/>
          </a:xfrm>
          <a:prstGeom prst="cloudCallout">
            <a:avLst>
              <a:gd name="adj1" fmla="val 59527"/>
              <a:gd name="adj2" fmla="val 105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Tudom már!</a:t>
            </a:r>
          </a:p>
          <a:p>
            <a:pPr algn="ctr"/>
            <a:r>
              <a:rPr lang="hu-HU" sz="2000" dirty="0" smtClean="0"/>
              <a:t>A mondatban a szavakat külön írjuk.</a:t>
            </a:r>
            <a:br>
              <a:rPr lang="hu-HU" sz="2000" dirty="0" smtClean="0"/>
            </a:br>
            <a:r>
              <a:rPr lang="hu-HU" sz="2000" dirty="0" smtClean="0"/>
              <a:t> A 2. mondatban: a mondatkezdő nagybetű és a mondatvégi írásjel hiányzik.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xmlns="" val="366913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2362" y="286327"/>
            <a:ext cx="8857673" cy="5103092"/>
          </a:xfrm>
          <a:solidFill>
            <a:schemeClr val="accent3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hu-HU" cap="none" dirty="0" smtClean="0">
                <a:latin typeface="Arial Rounded MT Bold" panose="020F0704030504030204" pitchFamily="34" charset="0"/>
                <a:cs typeface="Calibri" panose="020F0502020204030204" pitchFamily="34" charset="0"/>
              </a:rPr>
              <a:t>                     Nagyszerű</a:t>
            </a:r>
            <a:r>
              <a:rPr lang="hu-HU" cap="none" dirty="0">
                <a:latin typeface="Arial Rounded MT Bold" panose="020F0704030504030204" pitchFamily="34" charset="0"/>
                <a:cs typeface="Calibri" panose="020F0502020204030204" pitchFamily="34" charset="0"/>
              </a:rPr>
              <a:t>!</a:t>
            </a:r>
            <a:br>
              <a:rPr lang="hu-HU" cap="none" dirty="0">
                <a:latin typeface="Arial Rounded MT Bold" panose="020F0704030504030204" pitchFamily="34" charset="0"/>
                <a:cs typeface="Calibri" panose="020F0502020204030204" pitchFamily="34" charset="0"/>
              </a:rPr>
            </a:br>
            <a:r>
              <a:rPr lang="hu-HU" cap="none" dirty="0">
                <a:latin typeface="Arial Rounded MT Bold" panose="020F0704030504030204" pitchFamily="34" charset="0"/>
                <a:cs typeface="Calibri" panose="020F0502020204030204" pitchFamily="34" charset="0"/>
              </a:rPr>
              <a:t> Jöhetnek a munkafüzet feladatai! </a:t>
            </a:r>
            <a:br>
              <a:rPr lang="hu-HU" cap="none" dirty="0">
                <a:latin typeface="Arial Rounded MT Bold" panose="020F0704030504030204" pitchFamily="34" charset="0"/>
                <a:cs typeface="Calibri" panose="020F0502020204030204" pitchFamily="34" charset="0"/>
              </a:rPr>
            </a:br>
            <a:r>
              <a:rPr lang="hu-HU" cap="none" dirty="0">
                <a:latin typeface="Arial Rounded MT Bold" panose="020F0704030504030204" pitchFamily="34" charset="0"/>
                <a:cs typeface="Calibri" panose="020F0502020204030204" pitchFamily="34" charset="0"/>
              </a:rPr>
              <a:t/>
            </a:r>
            <a:br>
              <a:rPr lang="hu-HU" cap="none" dirty="0">
                <a:latin typeface="Arial Rounded MT Bold" panose="020F0704030504030204" pitchFamily="34" charset="0"/>
                <a:cs typeface="Calibri" panose="020F0502020204030204" pitchFamily="34" charset="0"/>
              </a:rPr>
            </a:br>
            <a:r>
              <a:rPr lang="hu-HU" sz="3600" cap="none" dirty="0">
                <a:latin typeface="Calibri" panose="020F0502020204030204" pitchFamily="34" charset="0"/>
                <a:cs typeface="Calibri" panose="020F0502020204030204" pitchFamily="34" charset="0"/>
              </a:rPr>
              <a:t>Nyisd ki a nyelvtan munkafüzetedet a 76. oldalon! </a:t>
            </a:r>
            <a:r>
              <a:rPr lang="hu-HU" sz="36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sz="36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36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Oldd </a:t>
            </a:r>
            <a:r>
              <a:rPr lang="hu-HU" sz="3600" cap="none" dirty="0">
                <a:latin typeface="Calibri" panose="020F0502020204030204" pitchFamily="34" charset="0"/>
                <a:cs typeface="Calibri" panose="020F0502020204030204" pitchFamily="34" charset="0"/>
              </a:rPr>
              <a:t>meg a 2. feladatot! </a:t>
            </a:r>
            <a:br>
              <a:rPr lang="hu-HU" sz="3600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3600" cap="none" dirty="0">
                <a:latin typeface="Calibri" panose="020F0502020204030204" pitchFamily="34" charset="0"/>
                <a:cs typeface="Calibri" panose="020F0502020204030204" pitchFamily="34" charset="0"/>
              </a:rPr>
              <a:t>Alkoss mondatokat a 77/3. feladatában!</a:t>
            </a:r>
            <a:br>
              <a:rPr lang="hu-HU" sz="3600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3600" cap="none" dirty="0">
                <a:latin typeface="Calibri" panose="020F0502020204030204" pitchFamily="34" charset="0"/>
                <a:cs typeface="Calibri" panose="020F0502020204030204" pitchFamily="34" charset="0"/>
              </a:rPr>
              <a:t>Minden szót, csak egyszer használhatsz fel! </a:t>
            </a:r>
            <a:br>
              <a:rPr lang="hu-HU" sz="3600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3600" cap="none" dirty="0">
                <a:latin typeface="Calibri" panose="020F0502020204030204" pitchFamily="34" charset="0"/>
                <a:cs typeface="Calibri" panose="020F0502020204030204" pitchFamily="34" charset="0"/>
              </a:rPr>
              <a:t>Ügyelj a tanultak alkalmazására! </a:t>
            </a:r>
            <a:br>
              <a:rPr lang="hu-HU" sz="3600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3600" cap="none" dirty="0">
                <a:latin typeface="Calibri" panose="020F0502020204030204" pitchFamily="34" charset="0"/>
                <a:cs typeface="Calibri" panose="020F0502020204030204" pitchFamily="34" charset="0"/>
              </a:rPr>
              <a:t>Ellenőrizd munkádat!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58367" t="40713" r="22633" b="22608"/>
          <a:stretch/>
        </p:blipFill>
        <p:spPr>
          <a:xfrm>
            <a:off x="6475664" y="4453840"/>
            <a:ext cx="2086445" cy="226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5941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zita">
  <a:themeElements>
    <a:clrScheme name="Szit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Szita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zit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TM03457485[[fn=Szita]]</Template>
  <TotalTime>119</TotalTime>
  <Words>72</Words>
  <Application>Microsoft Office PowerPoint</Application>
  <PresentationFormat>Diavetítés a képernyőre (4:3 oldalarány)</PresentationFormat>
  <Paragraphs>14</Paragraphs>
  <Slides>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7" baseType="lpstr">
      <vt:lpstr>Szita</vt:lpstr>
      <vt:lpstr>Mit  tudsz  a mondatokról?  </vt:lpstr>
      <vt:lpstr>          Figyeld meg a képet! Fogalmazd meg róla gondolataidat! Pl: Levittük a hulladékot. Hová dobjuk az újságokat? Vigyázzunk az üvegekkel! </vt:lpstr>
      <vt:lpstr>Jól jegyezd meg!  Gondolatainkat mondatokkal  fejezhetjük ki.  Élőszóban a mondat elejét és végét hanglejtéssel érzékeltetjük.  A mondat végén levisszük a hangsúlyt, szünetet tartunk. </vt:lpstr>
      <vt:lpstr>Emlékszel?   Már 1. osztályban megtanultuk, hogy a mondatot nagy betűvel kezdjük, a végére írásjelet teszünk. </vt:lpstr>
      <vt:lpstr>Mi a hiba ezekben a mondatokban?   Ittvanatavasz. a fák virágba borulnak  </vt:lpstr>
      <vt:lpstr>                     Nagyszerű!  Jöhetnek a munkafüzet feladatai!   Nyisd ki a nyelvtan munkafüzetedet a 76. oldalon!  Oldd meg a 2. feladatot!  Alkoss mondatokat a 77/3. feladatában! Minden szót, csak egyszer használhatsz fel!  Ügyelj a tanultak alkalmazására!  Ellenőrizd munkádat!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  tudsz  a mondatokról?</dc:title>
  <dc:creator>Király Ákosné</dc:creator>
  <cp:lastModifiedBy>user</cp:lastModifiedBy>
  <cp:revision>13</cp:revision>
  <dcterms:created xsi:type="dcterms:W3CDTF">2020-04-06T13:21:55Z</dcterms:created>
  <dcterms:modified xsi:type="dcterms:W3CDTF">2020-04-07T19:25:57Z</dcterms:modified>
</cp:coreProperties>
</file>