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0" r:id="rId5"/>
    <p:sldId id="265" r:id="rId6"/>
    <p:sldId id="266" r:id="rId7"/>
    <p:sldId id="264" r:id="rId8"/>
    <p:sldId id="263" r:id="rId9"/>
    <p:sldId id="271" r:id="rId10"/>
    <p:sldId id="262" r:id="rId11"/>
    <p:sldId id="272" r:id="rId12"/>
    <p:sldId id="267" r:id="rId13"/>
    <p:sldId id="273" r:id="rId14"/>
    <p:sldId id="274" r:id="rId15"/>
    <p:sldId id="270" r:id="rId16"/>
    <p:sldId id="269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FF"/>
    <a:srgbClr val="CC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39" d="100"/>
          <a:sy n="39" d="100"/>
        </p:scale>
        <p:origin x="-3354" y="-17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8916-ED8D-48DA-80A2-BB25A14CF221}" type="datetimeFigureOut">
              <a:rPr lang="hu-HU" smtClean="0"/>
              <a:pPr/>
              <a:t>2021.09.27.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3C37-B7F1-491F-930D-8AA42F7BAEE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4062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8916-ED8D-48DA-80A2-BB25A14CF221}" type="datetimeFigureOut">
              <a:rPr lang="hu-HU" smtClean="0"/>
              <a:pPr/>
              <a:t>2021.09.27.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3C37-B7F1-491F-930D-8AA42F7BAEE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16810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8916-ED8D-48DA-80A2-BB25A14CF221}" type="datetimeFigureOut">
              <a:rPr lang="hu-HU" smtClean="0"/>
              <a:pPr/>
              <a:t>2021.09.27.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3C37-B7F1-491F-930D-8AA42F7BAEE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13420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8916-ED8D-48DA-80A2-BB25A14CF221}" type="datetimeFigureOut">
              <a:rPr lang="hu-HU" smtClean="0"/>
              <a:pPr/>
              <a:t>2021.09.27.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3C37-B7F1-491F-930D-8AA42F7BAEE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79128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8916-ED8D-48DA-80A2-BB25A14CF221}" type="datetimeFigureOut">
              <a:rPr lang="hu-HU" smtClean="0"/>
              <a:pPr/>
              <a:t>2021.09.27.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3C37-B7F1-491F-930D-8AA42F7BAEE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60267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8916-ED8D-48DA-80A2-BB25A14CF221}" type="datetimeFigureOut">
              <a:rPr lang="hu-HU" smtClean="0"/>
              <a:pPr/>
              <a:t>2021.09.27.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3C37-B7F1-491F-930D-8AA42F7BAEE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10172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8916-ED8D-48DA-80A2-BB25A14CF221}" type="datetimeFigureOut">
              <a:rPr lang="hu-HU" smtClean="0"/>
              <a:pPr/>
              <a:t>2021.09.27.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3C37-B7F1-491F-930D-8AA42F7BAEE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4742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8916-ED8D-48DA-80A2-BB25A14CF221}" type="datetimeFigureOut">
              <a:rPr lang="hu-HU" smtClean="0"/>
              <a:pPr/>
              <a:t>2021.09.27.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3C37-B7F1-491F-930D-8AA42F7BAEE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97460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8916-ED8D-48DA-80A2-BB25A14CF221}" type="datetimeFigureOut">
              <a:rPr lang="hu-HU" smtClean="0"/>
              <a:pPr/>
              <a:t>2021.09.27.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3C37-B7F1-491F-930D-8AA42F7BAEE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0487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8916-ED8D-48DA-80A2-BB25A14CF221}" type="datetimeFigureOut">
              <a:rPr lang="hu-HU" smtClean="0"/>
              <a:pPr/>
              <a:t>2021.09.27.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3C37-B7F1-491F-930D-8AA42F7BAEE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02897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8916-ED8D-48DA-80A2-BB25A14CF221}" type="datetimeFigureOut">
              <a:rPr lang="hu-HU" smtClean="0"/>
              <a:pPr/>
              <a:t>2021.09.27.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3C37-B7F1-491F-930D-8AA42F7BAEE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39204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6">
                <a:lumMod val="40000"/>
                <a:lumOff val="60000"/>
              </a:schemeClr>
            </a:gs>
            <a:gs pos="34000">
              <a:srgbClr val="92D050"/>
            </a:gs>
            <a:gs pos="58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F8916-ED8D-48DA-80A2-BB25A14CF221}" type="datetimeFigureOut">
              <a:rPr lang="hu-HU" smtClean="0"/>
              <a:pPr/>
              <a:t>2021.09.27.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F3C37-B7F1-491F-930D-8AA42F7BAEE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3394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gif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183403" y="2585545"/>
            <a:ext cx="6909078" cy="1515509"/>
          </a:xfrm>
        </p:spPr>
        <p:txBody>
          <a:bodyPr>
            <a:noAutofit/>
          </a:bodyPr>
          <a:lstStyle/>
          <a:p>
            <a:r>
              <a:rPr lang="hu-HU" sz="9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30DCB85B-AC79-4A6E-86D7-A5CF20396DE4}"/>
              </a:ext>
            </a:extLst>
          </p:cNvPr>
          <p:cNvSpPr txBox="1"/>
          <p:nvPr/>
        </p:nvSpPr>
        <p:spPr>
          <a:xfrm>
            <a:off x="5045529" y="0"/>
            <a:ext cx="7293616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chemeClr val="accent6">
                    <a:lumMod val="75000"/>
                  </a:schemeClr>
                </a:solidFill>
              </a:rPr>
              <a:t>macis igaz-hamis</a:t>
            </a:r>
          </a:p>
          <a:p>
            <a:r>
              <a:rPr lang="hu-HU" sz="6000" b="1" dirty="0">
                <a:solidFill>
                  <a:schemeClr val="accent6">
                    <a:lumMod val="75000"/>
                  </a:schemeClr>
                </a:solidFill>
              </a:rPr>
              <a:t>2.o. hangok, betűk</a:t>
            </a:r>
          </a:p>
        </p:txBody>
      </p:sp>
    </p:spTree>
    <p:extLst>
      <p:ext uri="{BB962C8B-B14F-4D97-AF65-F5344CB8AC3E}">
        <p14:creationId xmlns:p14="http://schemas.microsoft.com/office/powerpoint/2010/main" xmlns="" val="310882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4" name="A_answer"/>
          <p:cNvSpPr/>
          <p:nvPr/>
        </p:nvSpPr>
        <p:spPr>
          <a:xfrm>
            <a:off x="1129499" y="1406127"/>
            <a:ext cx="1771356" cy="63062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hu-HU" sz="4400" dirty="0">
                <a:latin typeface="Arial Black" panose="020B0A04020102020204" pitchFamily="34" charset="0"/>
              </a:rPr>
              <a:t>igaz</a:t>
            </a:r>
            <a:endParaRPr lang="en-GB" sz="4400" dirty="0">
              <a:latin typeface="Arial Black" panose="020B0A04020102020204" pitchFamily="34" charset="0"/>
            </a:endParaRPr>
          </a:p>
        </p:txBody>
      </p:sp>
      <p:sp>
        <p:nvSpPr>
          <p:cNvPr id="6" name="B_answer"/>
          <p:cNvSpPr/>
          <p:nvPr/>
        </p:nvSpPr>
        <p:spPr>
          <a:xfrm>
            <a:off x="9207062" y="1424888"/>
            <a:ext cx="2070538" cy="611859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hu-HU" sz="4400" dirty="0">
                <a:latin typeface="Arial Black" panose="020B0A04020102020204" pitchFamily="34" charset="0"/>
              </a:rPr>
              <a:t>hamis</a:t>
            </a:r>
            <a:endParaRPr lang="en-GB" sz="4400" dirty="0">
              <a:latin typeface="Arial Black" panose="020B0A04020102020204" pitchFamily="34" charset="0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-1" y="5017477"/>
            <a:ext cx="12356123" cy="1773363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hu-HU" sz="5400" b="1" dirty="0">
                <a:solidFill>
                  <a:srgbClr val="FFCC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szavak végén az </a:t>
            </a:r>
            <a:r>
              <a:rPr lang="hu-HU" sz="5400" b="1" dirty="0" err="1">
                <a:solidFill>
                  <a:srgbClr val="FFCC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ú,ű</a:t>
            </a:r>
            <a:r>
              <a:rPr lang="hu-HU" sz="5400" b="1" dirty="0">
                <a:solidFill>
                  <a:srgbClr val="FFCC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mindig hosszú.</a:t>
            </a:r>
            <a:endParaRPr lang="en-GB" sz="5400" b="1" dirty="0">
              <a:solidFill>
                <a:srgbClr val="FFCC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0" name="Picture 2" descr="Állatok - Vadállatok - lysa.qwqw.hu">
            <a:extLst>
              <a:ext uri="{FF2B5EF4-FFF2-40B4-BE49-F238E27FC236}">
                <a16:creationId xmlns:a16="http://schemas.microsoft.com/office/drawing/2014/main" xmlns="" id="{7A18047B-D108-4ED5-85AB-17A51843C7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2017" y="1261241"/>
            <a:ext cx="4367966" cy="286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999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 w="0"/>
                  <a:solidFill>
                    <a:srgbClr val="2C63A8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tekhnologic</a:t>
              </a:r>
            </a:p>
          </p:txBody>
        </p:sp>
      </p:grpSp>
      <p:sp>
        <p:nvSpPr>
          <p:cNvPr id="4" name="A_answer"/>
          <p:cNvSpPr/>
          <p:nvPr/>
        </p:nvSpPr>
        <p:spPr>
          <a:xfrm>
            <a:off x="9236581" y="1609327"/>
            <a:ext cx="1771356" cy="63062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hamis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B_answer"/>
          <p:cNvSpPr/>
          <p:nvPr/>
        </p:nvSpPr>
        <p:spPr>
          <a:xfrm>
            <a:off x="1106771" y="1498779"/>
            <a:ext cx="2070538" cy="611859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igaz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15841" y="5017477"/>
            <a:ext cx="12176159" cy="1822419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5400" b="1" i="0" u="none" strike="noStrike" kern="1200" cap="none" spc="0" normalizeH="0" baseline="0" noProof="0" dirty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magyar nyelvben 14 magánhangzó van.</a:t>
            </a:r>
            <a:br>
              <a:rPr kumimoji="0" lang="hu-HU" sz="5400" b="1" i="0" u="none" strike="noStrike" kern="1200" cap="none" spc="0" normalizeH="0" baseline="0" noProof="0" dirty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kumimoji="0" lang="hu-HU" sz="5400" b="1" i="0" u="none" strike="noStrike" kern="1200" cap="none" spc="0" normalizeH="0" baseline="0" noProof="0" dirty="0">
              <a:ln>
                <a:noFill/>
              </a:ln>
              <a:solidFill>
                <a:srgbClr val="FFCC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9220" name="Picture 4" descr="Egy gyönyörű vörös panda ,Valentin napi köszöntő - gif,Nő rózsával - szép  gif,Kislány virággal - gömb alakú gif,Cukrászmaci egy tál szív alakú  sütivel - gif,Lány szívvel - szép gif,Maci - gif,Hintázó kislány">
            <a:extLst>
              <a:ext uri="{FF2B5EF4-FFF2-40B4-BE49-F238E27FC236}">
                <a16:creationId xmlns:a16="http://schemas.microsoft.com/office/drawing/2014/main" xmlns="" id="{5E6E502A-DADC-4838-BCE6-0FEF255B3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1005" y="869769"/>
            <a:ext cx="3509990" cy="401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625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4" name="A_answer"/>
          <p:cNvSpPr/>
          <p:nvPr/>
        </p:nvSpPr>
        <p:spPr>
          <a:xfrm>
            <a:off x="1404145" y="1563146"/>
            <a:ext cx="1771356" cy="63062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hu-HU" sz="4400" dirty="0">
                <a:latin typeface="Arial Black" panose="020B0A04020102020204" pitchFamily="34" charset="0"/>
              </a:rPr>
              <a:t>igaz</a:t>
            </a:r>
            <a:endParaRPr lang="en-GB" sz="4400" dirty="0">
              <a:latin typeface="Arial Black" panose="020B0A04020102020204" pitchFamily="34" charset="0"/>
            </a:endParaRPr>
          </a:p>
        </p:txBody>
      </p:sp>
      <p:sp>
        <p:nvSpPr>
          <p:cNvPr id="6" name="B_answer"/>
          <p:cNvSpPr/>
          <p:nvPr/>
        </p:nvSpPr>
        <p:spPr>
          <a:xfrm>
            <a:off x="9186781" y="1563146"/>
            <a:ext cx="2070538" cy="611859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hu-HU" sz="4400" dirty="0">
                <a:latin typeface="Arial Black" panose="020B0A04020102020204" pitchFamily="34" charset="0"/>
              </a:rPr>
              <a:t>hamis</a:t>
            </a:r>
            <a:endParaRPr lang="en-GB" sz="4400" dirty="0">
              <a:latin typeface="Arial Black" panose="020B0A04020102020204" pitchFamily="34" charset="0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15841" y="4865077"/>
            <a:ext cx="12176159" cy="1974819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hu-HU" sz="4400" dirty="0">
                <a:latin typeface="Arial Black" panose="020B0A04020102020204" pitchFamily="34" charset="0"/>
              </a:rPr>
              <a:t> </a:t>
            </a:r>
            <a:r>
              <a:rPr lang="hu-HU" sz="6600" b="1" dirty="0">
                <a:solidFill>
                  <a:srgbClr val="FFCC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 </a:t>
            </a:r>
            <a:r>
              <a:rPr lang="hu-HU" sz="6600" b="1" dirty="0" err="1">
                <a:solidFill>
                  <a:srgbClr val="FFCC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a,á,ó,ú</a:t>
            </a:r>
            <a:r>
              <a:rPr lang="hu-HU" sz="6600" b="1" dirty="0">
                <a:solidFill>
                  <a:srgbClr val="FFCC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magas magánhangzók.</a:t>
            </a:r>
            <a:endParaRPr lang="en-GB" sz="5400" b="1" dirty="0">
              <a:solidFill>
                <a:srgbClr val="FFCC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2296CA3F-E1EA-4FDD-851C-AAC93FF39C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2621" y="1579837"/>
            <a:ext cx="238453" cy="23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xmlns="" id="{0CF93D6F-5CA7-4491-ACC8-04C084702A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8587" y="2490952"/>
            <a:ext cx="455229" cy="45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xmlns="" id="{9AC37CE0-4711-44C7-BA46-9820556F40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7102" y="3063816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xmlns="" id="{2CF8CF74-2F79-4DD3-86DB-74D80ED3E7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5441074" y="3829050"/>
            <a:ext cx="232264" cy="23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>
            <a:extLst>
              <a:ext uri="{FF2B5EF4-FFF2-40B4-BE49-F238E27FC236}">
                <a16:creationId xmlns:a16="http://schemas.microsoft.com/office/drawing/2014/main" xmlns="" id="{B86D3D48-E3FE-4435-9E1B-55BA3D1EBF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3881" y="4061314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>
            <a:extLst>
              <a:ext uri="{FF2B5EF4-FFF2-40B4-BE49-F238E27FC236}">
                <a16:creationId xmlns:a16="http://schemas.microsoft.com/office/drawing/2014/main" xmlns="" id="{ED26CA46-8296-4DC4-9A88-EA23062C2A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333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>
            <a:extLst>
              <a:ext uri="{FF2B5EF4-FFF2-40B4-BE49-F238E27FC236}">
                <a16:creationId xmlns:a16="http://schemas.microsoft.com/office/drawing/2014/main" xmlns="" id="{970C6F27-A509-4134-AA8E-1D75B95C91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2243" y="209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>
            <a:extLst>
              <a:ext uri="{FF2B5EF4-FFF2-40B4-BE49-F238E27FC236}">
                <a16:creationId xmlns:a16="http://schemas.microsoft.com/office/drawing/2014/main" xmlns="" id="{7B67F8FA-DA45-404B-8A85-136D5CA3A6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4350" y="1364763"/>
            <a:ext cx="379954" cy="37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>
            <a:extLst>
              <a:ext uri="{FF2B5EF4-FFF2-40B4-BE49-F238E27FC236}">
                <a16:creationId xmlns:a16="http://schemas.microsoft.com/office/drawing/2014/main" xmlns="" id="{B0212329-134C-45BB-93B6-ED32DF7968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8050" y="241573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>
            <a:extLst>
              <a:ext uri="{FF2B5EF4-FFF2-40B4-BE49-F238E27FC236}">
                <a16:creationId xmlns:a16="http://schemas.microsoft.com/office/drawing/2014/main" xmlns="" id="{40B6E41D-7173-4ED5-926D-9B50417C97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86781" y="344842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14" name="Picture 22">
            <a:extLst>
              <a:ext uri="{FF2B5EF4-FFF2-40B4-BE49-F238E27FC236}">
                <a16:creationId xmlns:a16="http://schemas.microsoft.com/office/drawing/2014/main" xmlns="" id="{03C7D03D-1026-451C-898E-31DD7120ED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5023" y="363465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16" name="Picture 24">
            <a:extLst>
              <a:ext uri="{FF2B5EF4-FFF2-40B4-BE49-F238E27FC236}">
                <a16:creationId xmlns:a16="http://schemas.microsoft.com/office/drawing/2014/main" xmlns="" id="{233CCEDF-4196-4EF6-B5C2-506E0C06C9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9991" y="593049"/>
            <a:ext cx="568216" cy="56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18" name="Picture 26">
            <a:extLst>
              <a:ext uri="{FF2B5EF4-FFF2-40B4-BE49-F238E27FC236}">
                <a16:creationId xmlns:a16="http://schemas.microsoft.com/office/drawing/2014/main" xmlns="" id="{6C43A09D-364B-4911-8CBA-61FD38D30A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99480" y="440649"/>
            <a:ext cx="304799" cy="30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959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 w="0"/>
                  <a:solidFill>
                    <a:srgbClr val="2C63A8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tekhnologic</a:t>
              </a:r>
            </a:p>
          </p:txBody>
        </p:sp>
      </p:grpSp>
      <p:sp>
        <p:nvSpPr>
          <p:cNvPr id="4" name="A_answer"/>
          <p:cNvSpPr/>
          <p:nvPr/>
        </p:nvSpPr>
        <p:spPr>
          <a:xfrm>
            <a:off x="1126836" y="1349584"/>
            <a:ext cx="2161309" cy="878474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igaz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B_answer"/>
          <p:cNvSpPr/>
          <p:nvPr/>
        </p:nvSpPr>
        <p:spPr>
          <a:xfrm>
            <a:off x="9033162" y="1274617"/>
            <a:ext cx="2327565" cy="953441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ha-</a:t>
            </a:r>
            <a:r>
              <a:rPr kumimoji="0" lang="hu-HU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mis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267841" y="5146431"/>
            <a:ext cx="11748313" cy="1644409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1" i="0" u="none" strike="noStrike" kern="1200" cap="none" spc="0" normalizeH="0" baseline="0" noProof="0" dirty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hangokat 2 csoportra oszthatjuk: magánhangzókra és mássalhangzókra.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FFCC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3076" name="Picture 4" descr="Jégmaci,Macika,Maci virággal,Ölelés,Fehér maci,Barna maci,Hintázó maci,Rózsaszín  maci,Maci,Sapkás, - tripike Blogja - 3D animációk 01.,3D animációk 02.,3D  animációk 03.,3D animációk 04.,3D animációk 05.,3D animációk 06.,3D  animációk 07.,3D animációk 08 ...">
            <a:extLst>
              <a:ext uri="{FF2B5EF4-FFF2-40B4-BE49-F238E27FC236}">
                <a16:creationId xmlns:a16="http://schemas.microsoft.com/office/drawing/2014/main" xmlns="" id="{20B094ED-3019-4CF9-8233-2DCF852CCA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1088" y="1381851"/>
            <a:ext cx="3212388" cy="327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870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 w="0"/>
                  <a:solidFill>
                    <a:srgbClr val="2C63A8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tekhnologic</a:t>
              </a:r>
            </a:p>
          </p:txBody>
        </p:sp>
      </p:grpSp>
      <p:sp>
        <p:nvSpPr>
          <p:cNvPr id="4" name="A_answer"/>
          <p:cNvSpPr/>
          <p:nvPr/>
        </p:nvSpPr>
        <p:spPr>
          <a:xfrm>
            <a:off x="1126836" y="1349584"/>
            <a:ext cx="2161309" cy="878474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igaz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B_answer"/>
          <p:cNvSpPr/>
          <p:nvPr/>
        </p:nvSpPr>
        <p:spPr>
          <a:xfrm>
            <a:off x="9033162" y="1274617"/>
            <a:ext cx="2327565" cy="953441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ha-</a:t>
            </a:r>
            <a:r>
              <a:rPr kumimoji="0" lang="hu-HU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mis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221843" y="4761178"/>
            <a:ext cx="11748313" cy="2096822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5100" b="1" i="0" u="none" strike="noStrike" kern="1200" cap="none" spc="0" normalizeH="0" baseline="0" noProof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varjú, a héja, a fürj, a papagáj és a szajkó madarak, és mindegyiket  j-vel kell írni.</a:t>
            </a:r>
            <a:endParaRPr kumimoji="0" lang="en-GB" sz="5100" b="1" i="0" u="none" strike="noStrike" kern="1200" cap="none" spc="0" normalizeH="0" baseline="0" noProof="0" dirty="0">
              <a:ln>
                <a:noFill/>
              </a:ln>
              <a:solidFill>
                <a:srgbClr val="FFCC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xmlns="" id="{5FD5997C-A47D-4D02-91AC-E0B6E4E1CE7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51799" y="747694"/>
            <a:ext cx="3688400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941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13835E8-21A7-4BCE-B253-1204267CC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2513693"/>
            <a:ext cx="12049125" cy="1325563"/>
          </a:xfrm>
        </p:spPr>
        <p:txBody>
          <a:bodyPr>
            <a:noAutofit/>
          </a:bodyPr>
          <a:lstStyle/>
          <a:p>
            <a:pPr algn="ctr"/>
            <a:r>
              <a:rPr lang="hu-HU" sz="6600" b="1" dirty="0">
                <a:solidFill>
                  <a:schemeClr val="accent5">
                    <a:lumMod val="50000"/>
                  </a:schemeClr>
                </a:solidFill>
                <a:latin typeface="Gill Sans MT" panose="020B0502020104020203" pitchFamily="34" charset="-18"/>
              </a:rPr>
              <a:t>Hogyan mozognak a medvék? Álljatok fel, és utánozzátok őket! Váljatok macikká!</a:t>
            </a:r>
          </a:p>
        </p:txBody>
      </p:sp>
    </p:spTree>
    <p:extLst>
      <p:ext uri="{BB962C8B-B14F-4D97-AF65-F5344CB8AC3E}">
        <p14:creationId xmlns:p14="http://schemas.microsoft.com/office/powerpoint/2010/main" xmlns="" val="2698123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714700" y="362874"/>
            <a:ext cx="96889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 err="1">
                <a:solidFill>
                  <a:schemeClr val="accent2"/>
                </a:solidFill>
              </a:rPr>
              <a:t>S</a:t>
            </a:r>
            <a:r>
              <a:rPr lang="hu-HU" sz="6000" b="1" dirty="0" err="1">
                <a:solidFill>
                  <a:schemeClr val="accent5">
                    <a:lumMod val="75000"/>
                  </a:schemeClr>
                </a:solidFill>
              </a:rPr>
              <a:t>zi</a:t>
            </a:r>
            <a:r>
              <a:rPr lang="hu-HU" sz="6000" b="1" dirty="0">
                <a:solidFill>
                  <a:schemeClr val="accent5">
                    <a:lumMod val="75000"/>
                  </a:schemeClr>
                </a:solidFill>
              </a:rPr>
              <a:t>-asz-tok 2.b-sek!</a:t>
            </a:r>
          </a:p>
        </p:txBody>
      </p:sp>
      <p:pic>
        <p:nvPicPr>
          <p:cNvPr id="5122" name="Picture 2" descr="Maci integetés( mozgó) - pacsakute Blogja - 2012-02-25 21:00">
            <a:extLst>
              <a:ext uri="{FF2B5EF4-FFF2-40B4-BE49-F238E27FC236}">
                <a16:creationId xmlns:a16="http://schemas.microsoft.com/office/drawing/2014/main" xmlns="" id="{9AEBAF2B-91A8-4387-96B7-FB2755B09F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9228" y="2238374"/>
            <a:ext cx="5381296" cy="448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5730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4" name="A_answer"/>
          <p:cNvSpPr/>
          <p:nvPr/>
        </p:nvSpPr>
        <p:spPr>
          <a:xfrm>
            <a:off x="1126836" y="1349584"/>
            <a:ext cx="2161309" cy="878474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hu-HU" sz="4400" dirty="0">
                <a:latin typeface="Arial Black" panose="020B0A04020102020204" pitchFamily="34" charset="0"/>
              </a:rPr>
              <a:t>igaz</a:t>
            </a:r>
            <a:endParaRPr lang="en-GB" sz="4400" dirty="0">
              <a:latin typeface="Arial Black" panose="020B0A04020102020204" pitchFamily="34" charset="0"/>
            </a:endParaRPr>
          </a:p>
        </p:txBody>
      </p:sp>
      <p:sp>
        <p:nvSpPr>
          <p:cNvPr id="6" name="B_answer"/>
          <p:cNvSpPr/>
          <p:nvPr/>
        </p:nvSpPr>
        <p:spPr>
          <a:xfrm>
            <a:off x="9033162" y="1274617"/>
            <a:ext cx="2327565" cy="953441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hu-HU" sz="4400" dirty="0">
                <a:latin typeface="Arial Black" panose="020B0A04020102020204" pitchFamily="34" charset="0"/>
              </a:rPr>
              <a:t>hamis</a:t>
            </a:r>
            <a:endParaRPr lang="en-GB" sz="4400" dirty="0">
              <a:latin typeface="Arial Black" panose="020B0A04020102020204" pitchFamily="34" charset="0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-126123" y="4984457"/>
            <a:ext cx="12517820" cy="1806383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kumimoji="0" lang="hu-HU" sz="4800" b="1" i="0" u="none" strike="noStrike" kern="1200" cap="none" spc="0" normalizeH="0" baseline="0" noProof="0" dirty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magánhangzók csak egyjegyűek lehetnek.</a:t>
            </a:r>
            <a:endParaRPr lang="en-GB" sz="4400" dirty="0">
              <a:solidFill>
                <a:srgbClr val="FFCCFF"/>
              </a:solidFill>
              <a:latin typeface="+mj-lt"/>
            </a:endParaRPr>
          </a:p>
        </p:txBody>
      </p:sp>
      <p:pic>
        <p:nvPicPr>
          <p:cNvPr id="1026" name="Picture 2" descr="Táncoló maci,Tavasz,Dió mogyoró pisztácia,Este,Boldogság,Naplemente,Aranyló  fények,Gyermeknapra,Hol vagyok?,Mosoly, - tripike Blogja - 3D animációk  01.,3D animációk 02.,3D animációk 03.,3D animációk 04.,3D animációk 05.,3D  animációk 06.,3D animációk 07 ...">
            <a:extLst>
              <a:ext uri="{FF2B5EF4-FFF2-40B4-BE49-F238E27FC236}">
                <a16:creationId xmlns:a16="http://schemas.microsoft.com/office/drawing/2014/main" xmlns="" id="{8DF80AB3-0D09-41C4-831E-B717824CDB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2033" y="1299734"/>
            <a:ext cx="256222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05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4" name="A_answer"/>
          <p:cNvSpPr/>
          <p:nvPr/>
        </p:nvSpPr>
        <p:spPr>
          <a:xfrm>
            <a:off x="1126836" y="1349584"/>
            <a:ext cx="2161309" cy="878474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hu-HU" sz="4400" dirty="0">
                <a:latin typeface="Arial Black" panose="020B0A04020102020204" pitchFamily="34" charset="0"/>
              </a:rPr>
              <a:t>igaz</a:t>
            </a:r>
            <a:endParaRPr lang="en-GB" sz="4400" dirty="0">
              <a:latin typeface="Arial Black" panose="020B0A04020102020204" pitchFamily="34" charset="0"/>
            </a:endParaRPr>
          </a:p>
        </p:txBody>
      </p:sp>
      <p:sp>
        <p:nvSpPr>
          <p:cNvPr id="6" name="B_answer"/>
          <p:cNvSpPr/>
          <p:nvPr/>
        </p:nvSpPr>
        <p:spPr>
          <a:xfrm>
            <a:off x="9033162" y="1274617"/>
            <a:ext cx="2327565" cy="953441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hu-HU" sz="4400" dirty="0">
                <a:latin typeface="Arial Black" panose="020B0A04020102020204" pitchFamily="34" charset="0"/>
              </a:rPr>
              <a:t>ha-</a:t>
            </a:r>
            <a:r>
              <a:rPr lang="hu-HU" sz="4400" dirty="0" err="1">
                <a:latin typeface="Arial Black" panose="020B0A04020102020204" pitchFamily="34" charset="0"/>
              </a:rPr>
              <a:t>mis</a:t>
            </a:r>
            <a:endParaRPr lang="en-GB" sz="4400" dirty="0">
              <a:latin typeface="Arial Black" panose="020B0A04020102020204" pitchFamily="34" charset="0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267841" y="5146431"/>
            <a:ext cx="11748313" cy="1644409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hosszú mássalhangzókat betűkettőzéssel jelöljük.</a:t>
            </a: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lang="en-GB" sz="4800" dirty="0">
              <a:solidFill>
                <a:srgbClr val="FFCCFF"/>
              </a:solidFill>
              <a:latin typeface="+mj-lt"/>
            </a:endParaRPr>
          </a:p>
        </p:txBody>
      </p:sp>
      <p:pic>
        <p:nvPicPr>
          <p:cNvPr id="3076" name="Picture 4" descr="Jégmaci,Macika,Maci virággal,Ölelés,Fehér maci,Barna maci,Hintázó maci,Rózsaszín  maci,Maci,Sapkás, - tripike Blogja - 3D animációk 01.,3D animációk 02.,3D  animációk 03.,3D animációk 04.,3D animációk 05.,3D animációk 06.,3D  animációk 07.,3D animációk 08 ...">
            <a:extLst>
              <a:ext uri="{FF2B5EF4-FFF2-40B4-BE49-F238E27FC236}">
                <a16:creationId xmlns:a16="http://schemas.microsoft.com/office/drawing/2014/main" xmlns="" id="{20B094ED-3019-4CF9-8233-2DCF852CCA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1088" y="1381851"/>
            <a:ext cx="3212388" cy="327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659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4" name="A_answer"/>
          <p:cNvSpPr/>
          <p:nvPr/>
        </p:nvSpPr>
        <p:spPr>
          <a:xfrm>
            <a:off x="1129499" y="1406127"/>
            <a:ext cx="1771356" cy="63062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hu-HU" sz="4400" dirty="0">
                <a:latin typeface="Arial Black" panose="020B0A04020102020204" pitchFamily="34" charset="0"/>
              </a:rPr>
              <a:t>igaz</a:t>
            </a:r>
            <a:endParaRPr lang="en-GB" sz="4400" dirty="0">
              <a:latin typeface="Arial Black" panose="020B0A04020102020204" pitchFamily="34" charset="0"/>
            </a:endParaRPr>
          </a:p>
        </p:txBody>
      </p:sp>
      <p:sp>
        <p:nvSpPr>
          <p:cNvPr id="6" name="B_answer"/>
          <p:cNvSpPr/>
          <p:nvPr/>
        </p:nvSpPr>
        <p:spPr>
          <a:xfrm>
            <a:off x="9207062" y="1424888"/>
            <a:ext cx="2070538" cy="611859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hu-HU" sz="4400" dirty="0">
                <a:latin typeface="Arial Black" panose="020B0A04020102020204" pitchFamily="34" charset="0"/>
              </a:rPr>
              <a:t>hamis</a:t>
            </a:r>
            <a:endParaRPr lang="en-GB" sz="4400" dirty="0">
              <a:latin typeface="Arial Black" panose="020B0A04020102020204" pitchFamily="34" charset="0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267841" y="5108028"/>
            <a:ext cx="11314559" cy="1605868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Nincsen háromjegyű betű a magyar ABC-ben.</a:t>
            </a: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kumimoji="0" lang="hu-HU" sz="4400" b="1" i="0" u="none" strike="noStrike" kern="1200" cap="none" spc="0" normalizeH="0" baseline="0" noProof="0" dirty="0">
              <a:ln>
                <a:noFill/>
              </a:ln>
              <a:solidFill>
                <a:srgbClr val="FFCC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83FB955A-94AB-40DD-8DCC-96C5D5087D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1138" y="144104"/>
            <a:ext cx="5985641" cy="467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824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4" name="A_answer"/>
          <p:cNvSpPr/>
          <p:nvPr/>
        </p:nvSpPr>
        <p:spPr>
          <a:xfrm>
            <a:off x="1126836" y="1349584"/>
            <a:ext cx="2161309" cy="878474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hu-HU" sz="4400" dirty="0">
                <a:latin typeface="Arial Black" panose="020B0A04020102020204" pitchFamily="34" charset="0"/>
              </a:rPr>
              <a:t>igaz</a:t>
            </a:r>
            <a:endParaRPr lang="en-GB" sz="4400" dirty="0">
              <a:latin typeface="Arial Black" panose="020B0A04020102020204" pitchFamily="34" charset="0"/>
            </a:endParaRPr>
          </a:p>
        </p:txBody>
      </p:sp>
      <p:sp>
        <p:nvSpPr>
          <p:cNvPr id="6" name="B_answer"/>
          <p:cNvSpPr/>
          <p:nvPr/>
        </p:nvSpPr>
        <p:spPr>
          <a:xfrm>
            <a:off x="9033162" y="1274617"/>
            <a:ext cx="2327565" cy="953441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hu-HU" sz="4400" dirty="0">
                <a:latin typeface="Arial Black" panose="020B0A04020102020204" pitchFamily="34" charset="0"/>
              </a:rPr>
              <a:t>hamis</a:t>
            </a:r>
            <a:endParaRPr lang="en-GB" sz="4400" dirty="0">
              <a:latin typeface="Arial Black" panose="020B0A04020102020204" pitchFamily="34" charset="0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141841" y="4806462"/>
            <a:ext cx="12050159" cy="2051538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kumimoji="0" lang="hu-HU" sz="5400" b="1" i="0" u="none" strike="noStrike" kern="1200" cap="none" spc="0" normalizeH="0" baseline="0" noProof="0" dirty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Az ABC 44 betűből áll.</a:t>
            </a:r>
            <a:br>
              <a:rPr kumimoji="0" lang="hu-HU" sz="5400" b="1" i="0" u="none" strike="noStrike" kern="1200" cap="none" spc="0" normalizeH="0" baseline="0" noProof="0" dirty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lang="en-GB" sz="4800" dirty="0">
              <a:solidFill>
                <a:srgbClr val="FFCCFF"/>
              </a:solidFill>
              <a:latin typeface="+mj-lt"/>
            </a:endParaRPr>
          </a:p>
        </p:txBody>
      </p:sp>
      <p:pic>
        <p:nvPicPr>
          <p:cNvPr id="8194" name="Picture 2" descr="Kivel? Mivel? Toldalékok: -val, -vel | Sutori">
            <a:extLst>
              <a:ext uri="{FF2B5EF4-FFF2-40B4-BE49-F238E27FC236}">
                <a16:creationId xmlns:a16="http://schemas.microsoft.com/office/drawing/2014/main" xmlns="" id="{88ACD556-D539-40D7-B342-CA749B2D49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2617" y="651641"/>
            <a:ext cx="3442103" cy="339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353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4" name="A_answer"/>
          <p:cNvSpPr/>
          <p:nvPr/>
        </p:nvSpPr>
        <p:spPr>
          <a:xfrm>
            <a:off x="1129499" y="1406127"/>
            <a:ext cx="1771356" cy="63062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hu-HU" sz="4400" dirty="0">
                <a:latin typeface="Arial Black" panose="020B0A04020102020204" pitchFamily="34" charset="0"/>
              </a:rPr>
              <a:t>igaz</a:t>
            </a:r>
            <a:endParaRPr lang="en-GB" sz="4400" dirty="0">
              <a:latin typeface="Arial Black" panose="020B0A04020102020204" pitchFamily="34" charset="0"/>
            </a:endParaRPr>
          </a:p>
        </p:txBody>
      </p:sp>
      <p:sp>
        <p:nvSpPr>
          <p:cNvPr id="6" name="B_answer"/>
          <p:cNvSpPr/>
          <p:nvPr/>
        </p:nvSpPr>
        <p:spPr>
          <a:xfrm>
            <a:off x="9207062" y="1424888"/>
            <a:ext cx="2070538" cy="611859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hu-HU" sz="4400" dirty="0">
                <a:latin typeface="Arial Black" panose="020B0A04020102020204" pitchFamily="34" charset="0"/>
              </a:rPr>
              <a:t>hamis</a:t>
            </a:r>
            <a:endParaRPr lang="en-GB" sz="4400" dirty="0">
              <a:latin typeface="Arial Black" panose="020B0A04020102020204" pitchFamily="34" charset="0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0" y="5079519"/>
            <a:ext cx="12414737" cy="1778481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mássalhangzók lehetnek mélyek és magasak.</a:t>
            </a: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kumimoji="0" lang="hu-HU" sz="4400" b="1" i="0" u="none" strike="noStrike" kern="1200" cap="none" spc="0" normalizeH="0" baseline="0" noProof="0" dirty="0">
              <a:ln>
                <a:noFill/>
              </a:ln>
              <a:solidFill>
                <a:srgbClr val="FFCC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098" name="Picture 2" descr="macik - mozgó képek">
            <a:extLst>
              <a:ext uri="{FF2B5EF4-FFF2-40B4-BE49-F238E27FC236}">
                <a16:creationId xmlns:a16="http://schemas.microsoft.com/office/drawing/2014/main" xmlns="" id="{761EFAF8-3194-4613-A7FC-824DD6C5F9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1211" y="977463"/>
            <a:ext cx="3690383" cy="356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705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4" name="A_answer"/>
          <p:cNvSpPr/>
          <p:nvPr/>
        </p:nvSpPr>
        <p:spPr>
          <a:xfrm>
            <a:off x="1126836" y="1349584"/>
            <a:ext cx="2161309" cy="878474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hu-HU" sz="4400" dirty="0">
                <a:latin typeface="Arial Black" panose="020B0A04020102020204" pitchFamily="34" charset="0"/>
              </a:rPr>
              <a:t>hamis</a:t>
            </a:r>
            <a:endParaRPr lang="en-GB" sz="4400" dirty="0">
              <a:latin typeface="Arial Black" panose="020B0A04020102020204" pitchFamily="34" charset="0"/>
            </a:endParaRPr>
          </a:p>
        </p:txBody>
      </p:sp>
      <p:sp>
        <p:nvSpPr>
          <p:cNvPr id="6" name="B_answer"/>
          <p:cNvSpPr/>
          <p:nvPr/>
        </p:nvSpPr>
        <p:spPr>
          <a:xfrm>
            <a:off x="9033162" y="1274617"/>
            <a:ext cx="2327565" cy="953441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hu-HU" sz="4400" dirty="0">
                <a:latin typeface="Arial Black" panose="020B0A04020102020204" pitchFamily="34" charset="0"/>
              </a:rPr>
              <a:t>igaz</a:t>
            </a:r>
            <a:endParaRPr lang="en-GB" sz="4400" dirty="0">
              <a:latin typeface="Arial Black" panose="020B0A04020102020204" pitchFamily="34" charset="0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-84083" y="5485573"/>
            <a:ext cx="12543924" cy="1372427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szavak végén az o, ö mindig rövid, kivétel a </a:t>
            </a:r>
            <a:r>
              <a:rPr kumimoji="0" lang="hu-HU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no,nono</a:t>
            </a: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lang="en-GB" sz="4800" dirty="0">
              <a:solidFill>
                <a:srgbClr val="FFCCFF"/>
              </a:solidFill>
              <a:latin typeface="+mj-lt"/>
            </a:endParaRPr>
          </a:p>
        </p:txBody>
      </p:sp>
      <p:pic>
        <p:nvPicPr>
          <p:cNvPr id="6146" name="Picture 2" descr="Maci ölelés,Libben a szoknya,Időjárás,Időjárás,Vicces apó,Minden  oké,Gyalogolok,Szétnézek,Hógolyózás,Biciklis, - tripike Blogja - 3D  animációk 01.,3D animációk 02.,3D animációk 03.,3D animációk 04.,3D  animációk 05.,3D animációk 06.,3D animációk 07.,3D ...">
            <a:extLst>
              <a:ext uri="{FF2B5EF4-FFF2-40B4-BE49-F238E27FC236}">
                <a16:creationId xmlns:a16="http://schemas.microsoft.com/office/drawing/2014/main" xmlns="" id="{DD209BD3-783D-4443-A90A-56600AD15B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8566" y="214149"/>
            <a:ext cx="4238625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352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4" name="A_answer"/>
          <p:cNvSpPr/>
          <p:nvPr/>
        </p:nvSpPr>
        <p:spPr>
          <a:xfrm>
            <a:off x="9236581" y="1609327"/>
            <a:ext cx="1771356" cy="63062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hu-HU" sz="4400" dirty="0">
                <a:latin typeface="Arial Black" panose="020B0A04020102020204" pitchFamily="34" charset="0"/>
              </a:rPr>
              <a:t>hamis</a:t>
            </a:r>
            <a:endParaRPr lang="en-GB" sz="4400" dirty="0">
              <a:latin typeface="Arial Black" panose="020B0A04020102020204" pitchFamily="34" charset="0"/>
            </a:endParaRPr>
          </a:p>
        </p:txBody>
      </p:sp>
      <p:sp>
        <p:nvSpPr>
          <p:cNvPr id="6" name="B_answer"/>
          <p:cNvSpPr/>
          <p:nvPr/>
        </p:nvSpPr>
        <p:spPr>
          <a:xfrm>
            <a:off x="1106771" y="1498779"/>
            <a:ext cx="2070538" cy="611859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hu-HU" sz="4400" dirty="0">
                <a:latin typeface="Arial Black" panose="020B0A04020102020204" pitchFamily="34" charset="0"/>
              </a:rPr>
              <a:t>igaz</a:t>
            </a:r>
            <a:endParaRPr lang="en-GB" sz="4400" dirty="0">
              <a:latin typeface="Arial Black" panose="020B0A04020102020204" pitchFamily="34" charset="0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15841" y="5248673"/>
            <a:ext cx="12176159" cy="2164498"/>
          </a:xfrm>
          <a:prstGeom prst="roundRect">
            <a:avLst>
              <a:gd name="adj" fmla="val 16667"/>
            </a:avLst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4800" b="1" i="0" u="none" strike="noStrike" kern="1200" cap="none" spc="0" normalizeH="0" baseline="0" noProof="0" dirty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hosszú kétjegyű betűknek az első jegyét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4800" b="1" i="0" u="none" strike="noStrike" kern="1200" cap="none" spc="0" normalizeH="0" baseline="0" noProof="0" dirty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kettőzzük.</a:t>
            </a:r>
            <a:br>
              <a:rPr kumimoji="0" lang="hu-HU" sz="4800" b="1" i="0" u="none" strike="noStrike" kern="1200" cap="none" spc="0" normalizeH="0" baseline="0" noProof="0" dirty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kumimoji="0" lang="hu-HU" sz="4800" b="1" i="0" u="none" strike="noStrike" kern="1200" cap="none" spc="0" normalizeH="0" baseline="0" noProof="0" dirty="0">
              <a:ln>
                <a:noFill/>
              </a:ln>
              <a:solidFill>
                <a:srgbClr val="FFCC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9220" name="Picture 4" descr="Egy gyönyörű vörös panda ,Valentin napi köszöntő - gif,Nő rózsával - szép  gif,Kislány virággal - gömb alakú gif,Cukrászmaci egy tál szív alakú  sütivel - gif,Lány szívvel - szép gif,Maci - gif,Hintázó kislány">
            <a:extLst>
              <a:ext uri="{FF2B5EF4-FFF2-40B4-BE49-F238E27FC236}">
                <a16:creationId xmlns:a16="http://schemas.microsoft.com/office/drawing/2014/main" xmlns="" id="{5E6E502A-DADC-4838-BCE6-0FEF255B3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1005" y="869769"/>
            <a:ext cx="3509990" cy="401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131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 w="0"/>
                  <a:solidFill>
                    <a:srgbClr val="2C63A8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tekhnologic</a:t>
              </a:r>
            </a:p>
          </p:txBody>
        </p:sp>
      </p:grpSp>
      <p:sp>
        <p:nvSpPr>
          <p:cNvPr id="4" name="A_answer"/>
          <p:cNvSpPr/>
          <p:nvPr/>
        </p:nvSpPr>
        <p:spPr>
          <a:xfrm>
            <a:off x="1126836" y="1349584"/>
            <a:ext cx="2161309" cy="878474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igaz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B_answer"/>
          <p:cNvSpPr/>
          <p:nvPr/>
        </p:nvSpPr>
        <p:spPr>
          <a:xfrm>
            <a:off x="9033162" y="1274617"/>
            <a:ext cx="2327565" cy="953441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hamis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141841" y="4806462"/>
            <a:ext cx="12050159" cy="2051538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5400" b="1" i="0" u="none" strike="noStrike" kern="1200" cap="none" spc="0" normalizeH="0" baseline="0" noProof="0" dirty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mássalhangzók lehetnek zöngések vagy zöngétlenek.</a:t>
            </a:r>
            <a:br>
              <a:rPr kumimoji="0" lang="hu-HU" sz="5400" b="1" i="0" u="none" strike="noStrike" kern="1200" cap="none" spc="0" normalizeH="0" baseline="0" noProof="0" dirty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FFCC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xmlns="" id="{67D86DE5-F4D8-4713-B8AF-44A35A15128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58839" y="-926616"/>
            <a:ext cx="6669602" cy="595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739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10646</TotalTime>
  <Words>181</Words>
  <Application>Microsoft Office PowerPoint</Application>
  <PresentationFormat>Egyéni</PresentationFormat>
  <Paragraphs>58</Paragraphs>
  <Slides>16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Office-téma</vt:lpstr>
      <vt:lpstr> 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Hogyan mozognak a medvék? Álljatok fel, és utánozzátok őket! Váljatok macikká!</vt:lpstr>
      <vt:lpstr>16.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and69rea@sulid.hu</dc:creator>
  <cp:lastModifiedBy>user</cp:lastModifiedBy>
  <cp:revision>94</cp:revision>
  <dcterms:created xsi:type="dcterms:W3CDTF">2020-12-30T14:32:18Z</dcterms:created>
  <dcterms:modified xsi:type="dcterms:W3CDTF">2021-09-27T19:59:27Z</dcterms:modified>
</cp:coreProperties>
</file>