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73" r:id="rId15"/>
    <p:sldId id="272" r:id="rId16"/>
    <p:sldId id="271" r:id="rId17"/>
    <p:sldId id="274" r:id="rId18"/>
    <p:sldId id="275" r:id="rId19"/>
    <p:sldId id="277" r:id="rId20"/>
    <p:sldId id="276" r:id="rId21"/>
    <p:sldId id="278" r:id="rId22"/>
    <p:sldId id="279" r:id="rId23"/>
    <p:sldId id="280" r:id="rId24"/>
    <p:sldId id="281" r:id="rId25"/>
    <p:sldId id="282" r:id="rId26"/>
    <p:sldId id="284" r:id="rId27"/>
    <p:sldId id="285" r:id="rId28"/>
    <p:sldId id="286" r:id="rId29"/>
    <p:sldId id="296" r:id="rId30"/>
    <p:sldId id="287" r:id="rId31"/>
    <p:sldId id="288" r:id="rId32"/>
    <p:sldId id="290" r:id="rId33"/>
    <p:sldId id="291" r:id="rId34"/>
    <p:sldId id="292" r:id="rId35"/>
    <p:sldId id="293" r:id="rId36"/>
    <p:sldId id="294" r:id="rId37"/>
    <p:sldId id="295" r:id="rId38"/>
    <p:sldId id="289" r:id="rId39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4A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1244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AC9B7-1767-4B98-9535-ECFD18094B75}" type="datetimeFigureOut">
              <a:rPr lang="hu-HU" smtClean="0"/>
              <a:t>2020. 03. 05.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BC04B-5878-40A0-B80D-43D4C615EBD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737297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AC9B7-1767-4B98-9535-ECFD18094B75}" type="datetimeFigureOut">
              <a:rPr lang="hu-HU" smtClean="0"/>
              <a:t>2020. 03. 05.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BC04B-5878-40A0-B80D-43D4C615EBD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69833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AC9B7-1767-4B98-9535-ECFD18094B75}" type="datetimeFigureOut">
              <a:rPr lang="hu-HU" smtClean="0"/>
              <a:t>2020. 03. 05.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BC04B-5878-40A0-B80D-43D4C615EBD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20626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AC9B7-1767-4B98-9535-ECFD18094B75}" type="datetimeFigureOut">
              <a:rPr lang="hu-HU" smtClean="0"/>
              <a:t>2020. 03. 05.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BC04B-5878-40A0-B80D-43D4C615EBD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53082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AC9B7-1767-4B98-9535-ECFD18094B75}" type="datetimeFigureOut">
              <a:rPr lang="hu-HU" smtClean="0"/>
              <a:t>2020. 03. 05.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BC04B-5878-40A0-B80D-43D4C615EBD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42622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AC9B7-1767-4B98-9535-ECFD18094B75}" type="datetimeFigureOut">
              <a:rPr lang="hu-HU" smtClean="0"/>
              <a:t>2020. 03. 05.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BC04B-5878-40A0-B80D-43D4C615EBD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99011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AC9B7-1767-4B98-9535-ECFD18094B75}" type="datetimeFigureOut">
              <a:rPr lang="hu-HU" smtClean="0"/>
              <a:t>2020. 03. 05.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BC04B-5878-40A0-B80D-43D4C615EBD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30917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AC9B7-1767-4B98-9535-ECFD18094B75}" type="datetimeFigureOut">
              <a:rPr lang="hu-HU" smtClean="0"/>
              <a:t>2020. 03. 05.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BC04B-5878-40A0-B80D-43D4C615EBD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53724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AC9B7-1767-4B98-9535-ECFD18094B75}" type="datetimeFigureOut">
              <a:rPr lang="hu-HU" smtClean="0"/>
              <a:t>2020. 03. 05.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BC04B-5878-40A0-B80D-43D4C615EBD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42751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AC9B7-1767-4B98-9535-ECFD18094B75}" type="datetimeFigureOut">
              <a:rPr lang="hu-HU" smtClean="0"/>
              <a:t>2020. 03. 05.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BC04B-5878-40A0-B80D-43D4C615EBD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69458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AC9B7-1767-4B98-9535-ECFD18094B75}" type="datetimeFigureOut">
              <a:rPr lang="hu-HU" smtClean="0"/>
              <a:t>2020. 03. 05.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BC04B-5878-40A0-B80D-43D4C615EBD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48313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BAC9B7-1767-4B98-9535-ECFD18094B75}" type="datetimeFigureOut">
              <a:rPr lang="hu-HU" smtClean="0"/>
              <a:t>2020. 03. 05.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9BC04B-5878-40A0-B80D-43D4C615EBD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57506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gif"/><Relationship Id="rId5" Type="http://schemas.openxmlformats.org/officeDocument/2006/relationships/image" Target="../media/image2.gif"/><Relationship Id="rId4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szinonimaszotar.poet.hu/" TargetMode="External"/><Relationship Id="rId3" Type="http://schemas.openxmlformats.org/officeDocument/2006/relationships/audio" Target="../media/audio1.wav"/><Relationship Id="rId7" Type="http://schemas.openxmlformats.org/officeDocument/2006/relationships/image" Target="../media/image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gif"/><Relationship Id="rId5" Type="http://schemas.openxmlformats.org/officeDocument/2006/relationships/image" Target="../media/image2.gif"/><Relationship Id="rId4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2.wav"/><Relationship Id="rId7" Type="http://schemas.openxmlformats.org/officeDocument/2006/relationships/image" Target="../media/image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2.gif"/><Relationship Id="rId4" Type="http://schemas.openxmlformats.org/officeDocument/2006/relationships/image" Target="../media/image1.jpeg"/><Relationship Id="rId9" Type="http://schemas.openxmlformats.org/officeDocument/2006/relationships/hyperlink" Target="https://szinonimaszotar.poet.hu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gif"/><Relationship Id="rId5" Type="http://schemas.openxmlformats.org/officeDocument/2006/relationships/image" Target="../media/image2.gif"/><Relationship Id="rId4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gif"/><Relationship Id="rId5" Type="http://schemas.openxmlformats.org/officeDocument/2006/relationships/image" Target="../media/image2.gif"/><Relationship Id="rId4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gif"/><Relationship Id="rId5" Type="http://schemas.openxmlformats.org/officeDocument/2006/relationships/image" Target="../media/image2.gif"/><Relationship Id="rId4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gif"/><Relationship Id="rId5" Type="http://schemas.openxmlformats.org/officeDocument/2006/relationships/image" Target="../media/image2.gif"/><Relationship Id="rId4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gif"/><Relationship Id="rId5" Type="http://schemas.openxmlformats.org/officeDocument/2006/relationships/image" Target="../media/image2.gif"/><Relationship Id="rId4" Type="http://schemas.openxmlformats.org/officeDocument/2006/relationships/image" Target="../media/image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gif"/><Relationship Id="rId5" Type="http://schemas.openxmlformats.org/officeDocument/2006/relationships/image" Target="../media/image3.gif"/><Relationship Id="rId4" Type="http://schemas.openxmlformats.org/officeDocument/2006/relationships/image" Target="../media/image1.jpeg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audio" Target="../media/audio2.wav"/><Relationship Id="rId7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gif"/><Relationship Id="rId5" Type="http://schemas.openxmlformats.org/officeDocument/2006/relationships/image" Target="../media/image2.gif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szinonimaszotar.poet.hu/" TargetMode="External"/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gif"/><Relationship Id="rId5" Type="http://schemas.openxmlformats.org/officeDocument/2006/relationships/image" Target="../media/image2.gif"/><Relationship Id="rId4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gif"/><Relationship Id="rId5" Type="http://schemas.openxmlformats.org/officeDocument/2006/relationships/image" Target="../media/image2.gif"/><Relationship Id="rId4" Type="http://schemas.openxmlformats.org/officeDocument/2006/relationships/image" Target="../media/image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gif"/><Relationship Id="rId5" Type="http://schemas.openxmlformats.org/officeDocument/2006/relationships/image" Target="../media/image3.gif"/><Relationship Id="rId4" Type="http://schemas.openxmlformats.org/officeDocument/2006/relationships/image" Target="../media/image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gif"/><Relationship Id="rId5" Type="http://schemas.openxmlformats.org/officeDocument/2006/relationships/image" Target="../media/image3.gif"/><Relationship Id="rId4" Type="http://schemas.openxmlformats.org/officeDocument/2006/relationships/image" Target="../media/image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2.gif"/><Relationship Id="rId4" Type="http://schemas.openxmlformats.org/officeDocument/2006/relationships/image" Target="../media/image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gif"/><Relationship Id="rId5" Type="http://schemas.openxmlformats.org/officeDocument/2006/relationships/image" Target="../media/image3.gif"/><Relationship Id="rId4" Type="http://schemas.openxmlformats.org/officeDocument/2006/relationships/image" Target="../media/image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gif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gif"/><Relationship Id="rId5" Type="http://schemas.openxmlformats.org/officeDocument/2006/relationships/image" Target="../media/image2.gif"/><Relationship Id="rId4" Type="http://schemas.openxmlformats.org/officeDocument/2006/relationships/image" Target="../media/image12.g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gif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gif"/><Relationship Id="rId5" Type="http://schemas.openxmlformats.org/officeDocument/2006/relationships/image" Target="../media/image2.gif"/><Relationship Id="rId4" Type="http://schemas.openxmlformats.org/officeDocument/2006/relationships/image" Target="../media/image1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gif"/><Relationship Id="rId5" Type="http://schemas.openxmlformats.org/officeDocument/2006/relationships/image" Target="../media/image5.gif"/><Relationship Id="rId4" Type="http://schemas.openxmlformats.org/officeDocument/2006/relationships/image" Target="../media/image2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2.gif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szinonimaszotar.poet.hu/" TargetMode="External"/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gif"/><Relationship Id="rId5" Type="http://schemas.openxmlformats.org/officeDocument/2006/relationships/image" Target="../media/image2.gif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gif"/><Relationship Id="rId5" Type="http://schemas.openxmlformats.org/officeDocument/2006/relationships/image" Target="../media/image3.gif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6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gif"/><Relationship Id="rId5" Type="http://schemas.openxmlformats.org/officeDocument/2006/relationships/image" Target="../media/image3.gif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gif"/><Relationship Id="rId5" Type="http://schemas.openxmlformats.org/officeDocument/2006/relationships/image" Target="../media/image3.gif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gif"/><Relationship Id="rId5" Type="http://schemas.openxmlformats.org/officeDocument/2006/relationships/image" Target="../media/image2.gif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Kapcsolódó ké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673" y="-44379"/>
            <a:ext cx="9264851" cy="6912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églalap 1"/>
          <p:cNvSpPr/>
          <p:nvPr/>
        </p:nvSpPr>
        <p:spPr>
          <a:xfrm>
            <a:off x="1619672" y="1052736"/>
            <a:ext cx="56166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hu-HU" b="1" dirty="0">
              <a:solidFill>
                <a:srgbClr val="4F81BD">
                  <a:lumMod val="50000"/>
                </a:srgbClr>
              </a:solidFill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1247271" y="1248570"/>
            <a:ext cx="691849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4800" b="1" dirty="0">
                <a:ln w="900" cmpd="sng">
                  <a:solidFill>
                    <a:srgbClr val="4F81BD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4F81BD">
                    <a:satMod val="200000"/>
                    <a:tint val="3000"/>
                  </a:srgbClr>
                </a:solidFill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</a:rPr>
              <a:t>A hamis hajót </a:t>
            </a:r>
            <a:r>
              <a:rPr lang="hu-HU" sz="4800" b="1" dirty="0" smtClean="0">
                <a:ln w="900" cmpd="sng">
                  <a:solidFill>
                    <a:srgbClr val="4F81BD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4F81BD">
                    <a:satMod val="200000"/>
                    <a:tint val="3000"/>
                  </a:srgbClr>
                </a:solidFill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</a:rPr>
              <a:t>süllyeszd </a:t>
            </a:r>
            <a:r>
              <a:rPr lang="hu-HU" sz="4800" b="1" dirty="0">
                <a:ln w="900" cmpd="sng">
                  <a:solidFill>
                    <a:srgbClr val="4F81BD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4F81BD">
                    <a:satMod val="200000"/>
                    <a:tint val="3000"/>
                  </a:srgbClr>
                </a:solidFill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</a:rPr>
              <a:t>el!</a:t>
            </a:r>
          </a:p>
          <a:p>
            <a:pPr algn="ctr"/>
            <a:r>
              <a:rPr lang="hu-HU" sz="4800" b="1" dirty="0">
                <a:ln w="900" cmpd="sng">
                  <a:solidFill>
                    <a:srgbClr val="4F81BD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4F81BD">
                    <a:satMod val="200000"/>
                    <a:tint val="3000"/>
                  </a:srgbClr>
                </a:solidFill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</a:rPr>
              <a:t>Kattints a vitorlájára!</a:t>
            </a: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3736" y="2581453"/>
            <a:ext cx="3008650" cy="3760812"/>
          </a:xfrm>
          <a:prstGeom prst="rect">
            <a:avLst/>
          </a:prstGeom>
        </p:spPr>
      </p:pic>
      <p:cxnSp>
        <p:nvCxnSpPr>
          <p:cNvPr id="8" name="Egyenes összekötő nyíllal 7"/>
          <p:cNvCxnSpPr/>
          <p:nvPr/>
        </p:nvCxnSpPr>
        <p:spPr>
          <a:xfrm flipH="1">
            <a:off x="5148065" y="2708920"/>
            <a:ext cx="648071" cy="1448744"/>
          </a:xfrm>
          <a:prstGeom prst="straightConnector1">
            <a:avLst/>
          </a:prstGeom>
          <a:ln w="88900">
            <a:solidFill>
              <a:srgbClr val="FF0000"/>
            </a:solidFill>
            <a:tailEnd type="arrow"/>
          </a:ln>
          <a:effectLst>
            <a:innerShdw blurRad="88900" dist="685800">
              <a:prstClr val="black"/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églalap 2"/>
          <p:cNvSpPr/>
          <p:nvPr/>
        </p:nvSpPr>
        <p:spPr>
          <a:xfrm>
            <a:off x="2578156" y="3933056"/>
            <a:ext cx="2210544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6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 vagy </a:t>
            </a:r>
            <a:r>
              <a:rPr lang="hu-HU" sz="3600" b="1" dirty="0" err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ly</a:t>
            </a:r>
            <a:r>
              <a:rPr lang="hu-HU" sz="36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?</a:t>
            </a:r>
          </a:p>
        </p:txBody>
      </p:sp>
      <p:sp>
        <p:nvSpPr>
          <p:cNvPr id="10" name="Téglalap 9"/>
          <p:cNvSpPr/>
          <p:nvPr/>
        </p:nvSpPr>
        <p:spPr>
          <a:xfrm>
            <a:off x="3419872" y="124358"/>
            <a:ext cx="5627248" cy="9283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b="1" dirty="0">
                <a:solidFill>
                  <a:srgbClr val="7A7256"/>
                </a:solidFill>
                <a:latin typeface="Chiller" panose="04020404031007020602" pitchFamily="82" charset="0"/>
              </a:rPr>
              <a:t>Készítette: </a:t>
            </a:r>
            <a:r>
              <a:rPr lang="hu-HU" sz="2800" b="1" dirty="0" err="1">
                <a:solidFill>
                  <a:srgbClr val="7A7256"/>
                </a:solidFill>
                <a:latin typeface="Chiller" panose="04020404031007020602" pitchFamily="82" charset="0"/>
              </a:rPr>
              <a:t>Graczáné</a:t>
            </a:r>
            <a:r>
              <a:rPr lang="hu-HU" sz="2800" b="1" dirty="0">
                <a:solidFill>
                  <a:srgbClr val="7A7256"/>
                </a:solidFill>
                <a:latin typeface="Chiller" panose="04020404031007020602" pitchFamily="82" charset="0"/>
              </a:rPr>
              <a:t> Tóth </a:t>
            </a:r>
            <a:r>
              <a:rPr lang="hu-HU" sz="2800" b="1" dirty="0" smtClean="0">
                <a:solidFill>
                  <a:srgbClr val="7A7256"/>
                </a:solidFill>
                <a:latin typeface="Chiller" panose="04020404031007020602" pitchFamily="82" charset="0"/>
              </a:rPr>
              <a:t>Andrea</a:t>
            </a:r>
          </a:p>
        </p:txBody>
      </p:sp>
      <p:sp>
        <p:nvSpPr>
          <p:cNvPr id="11" name="Téglalap 10"/>
          <p:cNvSpPr/>
          <p:nvPr/>
        </p:nvSpPr>
        <p:spPr>
          <a:xfrm>
            <a:off x="-82673" y="-44379"/>
            <a:ext cx="9264851" cy="69023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714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Kapcsolódó ké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177" y="1"/>
            <a:ext cx="9256933" cy="6906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églalap 8"/>
          <p:cNvSpPr/>
          <p:nvPr/>
        </p:nvSpPr>
        <p:spPr>
          <a:xfrm>
            <a:off x="5617387" y="2348880"/>
            <a:ext cx="2448273" cy="2591239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</a:t>
            </a:r>
          </a:p>
        </p:txBody>
      </p:sp>
      <p:sp>
        <p:nvSpPr>
          <p:cNvPr id="6" name="Téglalap 5"/>
          <p:cNvSpPr/>
          <p:nvPr/>
        </p:nvSpPr>
        <p:spPr>
          <a:xfrm>
            <a:off x="1475656" y="-99392"/>
            <a:ext cx="5581892" cy="2863880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800" dirty="0" err="1" smtClean="0">
                <a:solidFill>
                  <a:prstClr val="white">
                    <a:lumMod val="50000"/>
                  </a:prstClr>
                </a:solidFill>
              </a:rPr>
              <a:t>petrezse</a:t>
            </a:r>
            <a:r>
              <a:rPr lang="hu-HU" sz="4800" dirty="0" smtClean="0">
                <a:solidFill>
                  <a:prstClr val="white">
                    <a:lumMod val="50000"/>
                  </a:prstClr>
                </a:solidFill>
              </a:rPr>
              <a:t>_</a:t>
            </a:r>
            <a:r>
              <a:rPr lang="hu-HU" sz="4800" dirty="0" err="1" smtClean="0">
                <a:solidFill>
                  <a:prstClr val="white">
                    <a:lumMod val="50000"/>
                  </a:prstClr>
                </a:solidFill>
              </a:rPr>
              <a:t>em</a:t>
            </a:r>
            <a:endParaRPr lang="hu-HU" sz="48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940398" y="2864359"/>
            <a:ext cx="3349875" cy="3312368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0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ly</a:t>
            </a:r>
            <a:endParaRPr lang="hu-HU" sz="6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églalap 13"/>
          <p:cNvSpPr/>
          <p:nvPr/>
        </p:nvSpPr>
        <p:spPr>
          <a:xfrm>
            <a:off x="1499327" y="-101519"/>
            <a:ext cx="5581892" cy="2863880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800" dirty="0" smtClean="0">
                <a:solidFill>
                  <a:prstClr val="white">
                    <a:lumMod val="50000"/>
                  </a:prstClr>
                </a:solidFill>
              </a:rPr>
              <a:t>petrezse</a:t>
            </a:r>
            <a:r>
              <a:rPr lang="hu-HU" sz="4800" dirty="0" smtClean="0">
                <a:solidFill>
                  <a:srgbClr val="FF0000"/>
                </a:solidFill>
              </a:rPr>
              <a:t>ly</a:t>
            </a:r>
            <a:r>
              <a:rPr lang="hu-HU" sz="4800" dirty="0" smtClean="0">
                <a:solidFill>
                  <a:schemeClr val="bg1">
                    <a:lumMod val="50000"/>
                  </a:schemeClr>
                </a:solidFill>
              </a:rPr>
              <a:t>em</a:t>
            </a:r>
            <a:endParaRPr lang="hu-HU" sz="48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8558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9" grpId="0" animBg="1"/>
      <p:bldP spid="4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Kapcsolódó ké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177" y="1"/>
            <a:ext cx="9256933" cy="6906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églalap 8"/>
          <p:cNvSpPr/>
          <p:nvPr/>
        </p:nvSpPr>
        <p:spPr>
          <a:xfrm>
            <a:off x="837160" y="2536544"/>
            <a:ext cx="3878856" cy="3788395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</a:t>
            </a:r>
          </a:p>
        </p:txBody>
      </p:sp>
      <p:sp>
        <p:nvSpPr>
          <p:cNvPr id="6" name="Téglalap 5"/>
          <p:cNvSpPr/>
          <p:nvPr/>
        </p:nvSpPr>
        <p:spPr>
          <a:xfrm>
            <a:off x="539552" y="-187675"/>
            <a:ext cx="6445988" cy="2863880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600" dirty="0" smtClean="0">
                <a:solidFill>
                  <a:prstClr val="white">
                    <a:lumMod val="50000"/>
                  </a:prstClr>
                </a:solidFill>
              </a:rPr>
              <a:t>_</a:t>
            </a:r>
            <a:r>
              <a:rPr lang="hu-HU" sz="6600" dirty="0" err="1" smtClean="0">
                <a:solidFill>
                  <a:prstClr val="white">
                    <a:lumMod val="50000"/>
                  </a:prstClr>
                </a:solidFill>
              </a:rPr>
              <a:t>elvény</a:t>
            </a:r>
            <a:endParaRPr lang="hu-HU" sz="66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6444208" y="1527724"/>
            <a:ext cx="2159013" cy="2649720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0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ly</a:t>
            </a:r>
            <a:endParaRPr lang="hu-HU" sz="6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églalap 13"/>
          <p:cNvSpPr/>
          <p:nvPr/>
        </p:nvSpPr>
        <p:spPr>
          <a:xfrm>
            <a:off x="506959" y="-180697"/>
            <a:ext cx="6455564" cy="2863880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600" dirty="0" smtClean="0">
                <a:solidFill>
                  <a:srgbClr val="FF0000"/>
                </a:solidFill>
              </a:rPr>
              <a:t>j</a:t>
            </a:r>
            <a:r>
              <a:rPr lang="hu-HU" sz="6600" dirty="0" smtClean="0">
                <a:solidFill>
                  <a:schemeClr val="bg1">
                    <a:lumMod val="50000"/>
                  </a:schemeClr>
                </a:solidFill>
              </a:rPr>
              <a:t>elvény</a:t>
            </a:r>
            <a:endParaRPr lang="hu-HU" sz="66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2555449" y="4430741"/>
            <a:ext cx="6560518" cy="1346448"/>
          </a:xfrm>
          <a:prstGeom prst="rect">
            <a:avLst/>
          </a:prstGeom>
          <a:solidFill>
            <a:srgbClr val="3B4A57"/>
          </a:solidFill>
          <a:ln>
            <a:noFill/>
          </a:ln>
          <a:scene3d>
            <a:camera prst="orthographicFront"/>
            <a:lightRig rig="threePt" dir="t"/>
          </a:scene3d>
          <a:sp3d>
            <a:bevelT w="190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rPr>
              <a:t>Szó kezdetén csak a lyuk szóban és toldalékos alakjaiban írunk </a:t>
            </a:r>
            <a:r>
              <a:rPr lang="hu-HU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rPr>
              <a:t>ly-t</a:t>
            </a:r>
            <a:r>
              <a:rPr lang="hu-H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rPr>
              <a:t>.</a:t>
            </a:r>
            <a:endParaRPr lang="hu-H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iller" panose="04020404031007020602" pitchFamily="82" charset="0"/>
            </a:endParaRPr>
          </a:p>
        </p:txBody>
      </p:sp>
      <p:grpSp>
        <p:nvGrpSpPr>
          <p:cNvPr id="8" name="Csoportba foglalás 7"/>
          <p:cNvGrpSpPr/>
          <p:nvPr/>
        </p:nvGrpSpPr>
        <p:grpSpPr>
          <a:xfrm>
            <a:off x="323529" y="1244264"/>
            <a:ext cx="2088232" cy="1916487"/>
            <a:chOff x="328156" y="548680"/>
            <a:chExt cx="2864376" cy="2503465"/>
          </a:xfrm>
        </p:grpSpPr>
        <p:pic>
          <p:nvPicPr>
            <p:cNvPr id="10" name="Picture 2" descr="Képtalálat a következőre: „hajó vitorlás gif”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8156" y="548680"/>
              <a:ext cx="2864376" cy="25034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églalap 10">
              <a:hlinkClick r:id="rId8"/>
            </p:cNvPr>
            <p:cNvSpPr/>
            <p:nvPr/>
          </p:nvSpPr>
          <p:spPr>
            <a:xfrm rot="21262306">
              <a:off x="973135" y="1225750"/>
              <a:ext cx="2182567" cy="171779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prstTxWarp prst="textArchDown">
                <a:avLst/>
              </a:prstTxWarp>
            </a:bodyPr>
            <a:lstStyle/>
            <a:p>
              <a:pPr algn="ctr"/>
              <a:r>
                <a:rPr lang="hu-HU" dirty="0" smtClean="0">
                  <a:latin typeface="Algerian" panose="04020705040A02060702" pitchFamily="82" charset="0"/>
                </a:rPr>
                <a:t>Szinonima hajó</a:t>
              </a:r>
              <a:endParaRPr lang="hu-HU" dirty="0">
                <a:latin typeface="Algerian" panose="04020705040A02060702" pitchFamily="8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6206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decel="100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9" grpId="0" animBg="1"/>
      <p:bldP spid="4" grpId="0" animBg="1"/>
      <p:bldP spid="14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Kapcsolódó ké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7937"/>
            <a:ext cx="9361040" cy="6892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églalap 8"/>
          <p:cNvSpPr/>
          <p:nvPr/>
        </p:nvSpPr>
        <p:spPr>
          <a:xfrm>
            <a:off x="6228184" y="2924943"/>
            <a:ext cx="2448272" cy="2602371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881"/>
            <a:ext cx="4958990" cy="3096344"/>
          </a:xfrm>
          <a:prstGeom prst="rect">
            <a:avLst/>
          </a:prstGeom>
        </p:spPr>
      </p:pic>
      <p:sp>
        <p:nvSpPr>
          <p:cNvPr id="7" name="AutoShape 8" descr="Képtalálat a következőre: „gólya repül”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>
              <a:solidFill>
                <a:prstClr val="black"/>
              </a:solidFill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3680694" y="-555275"/>
            <a:ext cx="5581892" cy="2863880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600" dirty="0" err="1" smtClean="0">
                <a:solidFill>
                  <a:prstClr val="white">
                    <a:lumMod val="50000"/>
                  </a:prstClr>
                </a:solidFill>
              </a:rPr>
              <a:t>zsámo</a:t>
            </a:r>
            <a:r>
              <a:rPr lang="hu-HU" sz="6600" dirty="0" smtClean="0">
                <a:solidFill>
                  <a:prstClr val="white">
                    <a:lumMod val="50000"/>
                  </a:prstClr>
                </a:solidFill>
              </a:rPr>
              <a:t>_</a:t>
            </a:r>
            <a:endParaRPr lang="hu-HU" sz="66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0" name="Téglalap 9"/>
          <p:cNvSpPr/>
          <p:nvPr/>
        </p:nvSpPr>
        <p:spPr>
          <a:xfrm>
            <a:off x="3000646" y="2924944"/>
            <a:ext cx="2448272" cy="2602371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</a:t>
            </a:r>
          </a:p>
        </p:txBody>
      </p:sp>
      <p:sp>
        <p:nvSpPr>
          <p:cNvPr id="14" name="Téglalap 13"/>
          <p:cNvSpPr/>
          <p:nvPr/>
        </p:nvSpPr>
        <p:spPr>
          <a:xfrm>
            <a:off x="3680694" y="-555275"/>
            <a:ext cx="5581892" cy="2863880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600" dirty="0" smtClean="0">
                <a:solidFill>
                  <a:prstClr val="white">
                    <a:lumMod val="50000"/>
                  </a:prstClr>
                </a:solidFill>
              </a:rPr>
              <a:t>zsámo</a:t>
            </a:r>
            <a:r>
              <a:rPr lang="hu-HU" sz="6600" dirty="0" smtClean="0">
                <a:solidFill>
                  <a:srgbClr val="FF0000"/>
                </a:solidFill>
              </a:rPr>
              <a:t>ly</a:t>
            </a:r>
            <a:endParaRPr lang="hu-HU" sz="6600" dirty="0">
              <a:solidFill>
                <a:prstClr val="white">
                  <a:lumMod val="50000"/>
                </a:prstClr>
              </a:solidFill>
            </a:endParaRPr>
          </a:p>
        </p:txBody>
      </p:sp>
      <p:grpSp>
        <p:nvGrpSpPr>
          <p:cNvPr id="11" name="Csoportba foglalás 10"/>
          <p:cNvGrpSpPr/>
          <p:nvPr/>
        </p:nvGrpSpPr>
        <p:grpSpPr>
          <a:xfrm>
            <a:off x="4958991" y="1818510"/>
            <a:ext cx="1917266" cy="1610489"/>
            <a:chOff x="328156" y="548680"/>
            <a:chExt cx="2864376" cy="2503465"/>
          </a:xfrm>
        </p:grpSpPr>
        <p:pic>
          <p:nvPicPr>
            <p:cNvPr id="12" name="Picture 2" descr="Képtalálat a következőre: „hajó vitorlás gif”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8156" y="548680"/>
              <a:ext cx="2864376" cy="25034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églalap 12">
              <a:hlinkClick r:id="rId9"/>
            </p:cNvPr>
            <p:cNvSpPr/>
            <p:nvPr/>
          </p:nvSpPr>
          <p:spPr>
            <a:xfrm rot="21262306">
              <a:off x="973135" y="1225750"/>
              <a:ext cx="2182567" cy="171779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prstTxWarp prst="textArchDown">
                <a:avLst/>
              </a:prstTxWarp>
            </a:bodyPr>
            <a:lstStyle/>
            <a:p>
              <a:pPr algn="ctr"/>
              <a:r>
                <a:rPr lang="hu-HU" dirty="0" smtClean="0">
                  <a:latin typeface="Algerian" panose="04020705040A02060702" pitchFamily="82" charset="0"/>
                </a:rPr>
                <a:t>Szinonima hajó</a:t>
              </a:r>
              <a:endParaRPr lang="hu-HU" dirty="0">
                <a:latin typeface="Algerian" panose="04020705040A02060702" pitchFamily="82" charset="0"/>
              </a:endParaRPr>
            </a:p>
          </p:txBody>
        </p:sp>
      </p:grpSp>
      <p:sp>
        <p:nvSpPr>
          <p:cNvPr id="4" name="Téglalap 3"/>
          <p:cNvSpPr/>
          <p:nvPr/>
        </p:nvSpPr>
        <p:spPr>
          <a:xfrm>
            <a:off x="4139952" y="3356992"/>
            <a:ext cx="3048007" cy="3862626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0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ly</a:t>
            </a:r>
            <a:endParaRPr lang="hu-HU" sz="6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24050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9" presetClass="exit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37" presetClass="exit" presetSubtype="0" fill="hold" grpId="2" nodeType="with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decel="100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0" presetClass="path" presetSubtype="0" accel="50000" decel="5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3.05556E-6 7.31205E-6 C -0.00296 -0.00092 -0.0073 0.00093 -0.00886 -0.00254 C -0.01059 -0.00601 -0.0165 -0.01225 -0.01945 -0.01295 C -0.02865 -0.01503 -0.0349 -0.01942 -0.04462 -0.02058 C -0.05243 -0.02428 -0.0599 -0.02706 -0.06806 -0.02845 C -0.07483 -0.03192 -0.08108 -0.03608 -0.08837 -0.03747 C -0.0915 -0.03886 -0.09393 -0.04117 -0.09705 -0.04256 C -0.10174 -0.04695 -0.1073 -0.04903 -0.11164 -0.05435 C -0.11823 -0.06245 -0.12622 -0.07147 -0.13507 -0.07494 C -0.1382 -0.07934 -0.14514 -0.08604 -0.14948 -0.0879 C -0.15261 -0.08928 -0.15834 -0.09437 -0.15834 -0.09437 C -0.15556 -0.08373 -0.15973 -0.09692 -0.15434 -0.0879 C -0.14914 -0.07887 -0.15903 -0.08882 -0.15052 -0.08142 C -0.1474 -0.07494 -0.14966 -0.07841 -0.14271 -0.0724 C -0.14167 -0.07147 -0.13976 -0.06985 -0.13976 -0.06985 C -0.13212 -0.05412 -0.11632 -0.04626 -0.10296 -0.04394 C -0.09896 -0.04256 -0.09723 -0.04001 -0.09323 -0.03886 C -0.08907 -0.03608 -0.07969 -0.03353 -0.07969 -0.03353 C -0.07084 -0.02798 -0.05834 -0.02428 -0.04861 -0.02197 C -0.03768 -0.01272 -0.05452 -0.02636 -0.04184 -0.01804 C -0.03768 -0.01526 -0.03455 -0.0111 -0.03021 -0.00901 C -0.02778 -0.00601 -0.02136 -0.00393 -0.02136 -0.00393 C -0.01511 0.00139 -0.00608 0.00486 0.00086 0.00903 " pathEditMode="relative" ptsTypes="ffffffffffffffffffffffA">
                                      <p:cBhvr>
                                        <p:cTn id="4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0" grpId="2" animBg="1"/>
      <p:bldP spid="14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Kapcsolódó ké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177" y="1"/>
            <a:ext cx="9256933" cy="6906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églalap 8"/>
          <p:cNvSpPr/>
          <p:nvPr/>
        </p:nvSpPr>
        <p:spPr>
          <a:xfrm>
            <a:off x="5857082" y="3419593"/>
            <a:ext cx="2448273" cy="2591239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</a:t>
            </a:r>
          </a:p>
        </p:txBody>
      </p:sp>
      <p:sp>
        <p:nvSpPr>
          <p:cNvPr id="6" name="Téglalap 5"/>
          <p:cNvSpPr/>
          <p:nvPr/>
        </p:nvSpPr>
        <p:spPr>
          <a:xfrm>
            <a:off x="1475656" y="-99392"/>
            <a:ext cx="5581892" cy="2863880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600" dirty="0" smtClean="0">
                <a:solidFill>
                  <a:prstClr val="white">
                    <a:lumMod val="50000"/>
                  </a:prstClr>
                </a:solidFill>
              </a:rPr>
              <a:t>ünnepé_</a:t>
            </a:r>
            <a:endParaRPr lang="hu-HU" sz="66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940398" y="2864359"/>
            <a:ext cx="3349875" cy="3312368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0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ly</a:t>
            </a:r>
            <a:endParaRPr lang="hu-HU" sz="6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églalap 13"/>
          <p:cNvSpPr/>
          <p:nvPr/>
        </p:nvSpPr>
        <p:spPr>
          <a:xfrm>
            <a:off x="1499326" y="-114088"/>
            <a:ext cx="5581892" cy="2863880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600" dirty="0" smtClean="0">
                <a:solidFill>
                  <a:prstClr val="white">
                    <a:lumMod val="50000"/>
                  </a:prstClr>
                </a:solidFill>
              </a:rPr>
              <a:t>ünnepé</a:t>
            </a:r>
            <a:r>
              <a:rPr lang="hu-HU" sz="6600" dirty="0" smtClean="0">
                <a:solidFill>
                  <a:srgbClr val="FF0000"/>
                </a:solidFill>
              </a:rPr>
              <a:t>ly</a:t>
            </a:r>
            <a:endParaRPr lang="hu-HU" sz="6600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49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9" grpId="0" animBg="1"/>
      <p:bldP spid="4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Kapcsolódó ké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7937"/>
            <a:ext cx="9361040" cy="6892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églalap 3"/>
          <p:cNvSpPr/>
          <p:nvPr/>
        </p:nvSpPr>
        <p:spPr>
          <a:xfrm>
            <a:off x="755576" y="1877646"/>
            <a:ext cx="2736304" cy="3152813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0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ly</a:t>
            </a:r>
            <a:endParaRPr lang="hu-HU" sz="6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2663788" y="-174805"/>
            <a:ext cx="5581892" cy="2863880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600" dirty="0" smtClean="0">
                <a:solidFill>
                  <a:prstClr val="white">
                    <a:lumMod val="50000"/>
                  </a:prstClr>
                </a:solidFill>
              </a:rPr>
              <a:t>  </a:t>
            </a:r>
            <a:r>
              <a:rPr lang="hu-HU" sz="6600" dirty="0" err="1" smtClean="0">
                <a:solidFill>
                  <a:prstClr val="white">
                    <a:lumMod val="50000"/>
                  </a:prstClr>
                </a:solidFill>
              </a:rPr>
              <a:t>kirá</a:t>
            </a:r>
            <a:r>
              <a:rPr lang="hu-HU" sz="6600" dirty="0" smtClean="0">
                <a:solidFill>
                  <a:prstClr val="white">
                    <a:lumMod val="50000"/>
                  </a:prstClr>
                </a:solidFill>
              </a:rPr>
              <a:t>_nő</a:t>
            </a:r>
            <a:endParaRPr lang="hu-HU" sz="66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AutoShape 8" descr="Képtalálat a következőre: „gólya repül”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>
              <a:solidFill>
                <a:prstClr val="black"/>
              </a:solidFill>
            </a:endParaRPr>
          </a:p>
        </p:txBody>
      </p:sp>
      <p:sp>
        <p:nvSpPr>
          <p:cNvPr id="14" name="Téglalap 13"/>
          <p:cNvSpPr/>
          <p:nvPr/>
        </p:nvSpPr>
        <p:spPr>
          <a:xfrm>
            <a:off x="2663788" y="-144463"/>
            <a:ext cx="5581892" cy="2863880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600" dirty="0" smtClean="0">
                <a:solidFill>
                  <a:prstClr val="white">
                    <a:lumMod val="50000"/>
                  </a:prstClr>
                </a:solidFill>
              </a:rPr>
              <a:t>  kirá</a:t>
            </a:r>
            <a:r>
              <a:rPr lang="hu-HU" sz="6600" dirty="0" smtClean="0">
                <a:solidFill>
                  <a:srgbClr val="FF0000"/>
                </a:solidFill>
              </a:rPr>
              <a:t>ly</a:t>
            </a:r>
            <a:r>
              <a:rPr lang="hu-HU" sz="6600" dirty="0" smtClean="0">
                <a:solidFill>
                  <a:schemeClr val="bg1">
                    <a:lumMod val="50000"/>
                  </a:schemeClr>
                </a:solidFill>
              </a:rPr>
              <a:t>nő</a:t>
            </a:r>
            <a:endParaRPr lang="hu-HU" sz="6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Téglalap 8"/>
          <p:cNvSpPr/>
          <p:nvPr/>
        </p:nvSpPr>
        <p:spPr>
          <a:xfrm>
            <a:off x="4860032" y="1916832"/>
            <a:ext cx="3600400" cy="4728891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</a:t>
            </a:r>
          </a:p>
        </p:txBody>
      </p:sp>
    </p:spTree>
    <p:extLst>
      <p:ext uri="{BB962C8B-B14F-4D97-AF65-F5344CB8AC3E}">
        <p14:creationId xmlns:p14="http://schemas.microsoft.com/office/powerpoint/2010/main" val="2083212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4" grpId="0" animBg="1"/>
      <p:bldP spid="14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Kapcsolódó ké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7937"/>
            <a:ext cx="9361040" cy="6892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églalap 8"/>
          <p:cNvSpPr/>
          <p:nvPr/>
        </p:nvSpPr>
        <p:spPr>
          <a:xfrm>
            <a:off x="1259632" y="1402693"/>
            <a:ext cx="2808312" cy="3072707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</a:t>
            </a:r>
          </a:p>
        </p:txBody>
      </p:sp>
      <p:sp>
        <p:nvSpPr>
          <p:cNvPr id="4" name="Téglalap 3"/>
          <p:cNvSpPr/>
          <p:nvPr/>
        </p:nvSpPr>
        <p:spPr>
          <a:xfrm>
            <a:off x="4499993" y="1989592"/>
            <a:ext cx="3915770" cy="4535751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0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ly</a:t>
            </a:r>
            <a:endParaRPr lang="hu-HU" sz="6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2663788" y="-174805"/>
            <a:ext cx="5581892" cy="2863880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600" dirty="0" err="1" smtClean="0">
                <a:solidFill>
                  <a:prstClr val="white">
                    <a:lumMod val="50000"/>
                  </a:prstClr>
                </a:solidFill>
              </a:rPr>
              <a:t>kirá</a:t>
            </a:r>
            <a:r>
              <a:rPr lang="hu-HU" sz="6600" dirty="0" smtClean="0">
                <a:solidFill>
                  <a:prstClr val="white">
                    <a:lumMod val="50000"/>
                  </a:prstClr>
                </a:solidFill>
              </a:rPr>
              <a:t>_fi</a:t>
            </a:r>
            <a:endParaRPr lang="hu-HU" sz="66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AutoShape 8" descr="Képtalálat a következőre: „gólya repül”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>
              <a:solidFill>
                <a:prstClr val="black"/>
              </a:solidFill>
            </a:endParaRPr>
          </a:p>
        </p:txBody>
      </p:sp>
      <p:sp>
        <p:nvSpPr>
          <p:cNvPr id="14" name="Téglalap 13"/>
          <p:cNvSpPr/>
          <p:nvPr/>
        </p:nvSpPr>
        <p:spPr>
          <a:xfrm>
            <a:off x="2692266" y="-144463"/>
            <a:ext cx="5581892" cy="2863880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600" dirty="0" smtClean="0">
                <a:solidFill>
                  <a:prstClr val="white">
                    <a:lumMod val="50000"/>
                  </a:prstClr>
                </a:solidFill>
              </a:rPr>
              <a:t>kirá</a:t>
            </a:r>
            <a:r>
              <a:rPr lang="hu-HU" sz="6600" dirty="0" smtClean="0">
                <a:solidFill>
                  <a:srgbClr val="FF0000"/>
                </a:solidFill>
              </a:rPr>
              <a:t>ly</a:t>
            </a:r>
            <a:r>
              <a:rPr lang="hu-HU" sz="6600" dirty="0" smtClean="0">
                <a:solidFill>
                  <a:prstClr val="white">
                    <a:lumMod val="50000"/>
                  </a:prstClr>
                </a:solidFill>
              </a:rPr>
              <a:t>fi</a:t>
            </a:r>
            <a:endParaRPr lang="hu-HU" sz="6600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212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9" grpId="0" animBg="1"/>
      <p:bldP spid="4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Kapcsolódó ké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177" y="1"/>
            <a:ext cx="9256933" cy="6906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églalap 8"/>
          <p:cNvSpPr/>
          <p:nvPr/>
        </p:nvSpPr>
        <p:spPr>
          <a:xfrm>
            <a:off x="3923928" y="3008283"/>
            <a:ext cx="3878856" cy="3788395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</a:t>
            </a:r>
          </a:p>
        </p:txBody>
      </p:sp>
      <p:sp>
        <p:nvSpPr>
          <p:cNvPr id="6" name="Téglalap 5"/>
          <p:cNvSpPr/>
          <p:nvPr/>
        </p:nvSpPr>
        <p:spPr>
          <a:xfrm>
            <a:off x="539552" y="-187675"/>
            <a:ext cx="6445988" cy="2863880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600" dirty="0" smtClean="0">
                <a:solidFill>
                  <a:prstClr val="white">
                    <a:lumMod val="50000"/>
                  </a:prstClr>
                </a:solidFill>
              </a:rPr>
              <a:t>_</a:t>
            </a:r>
            <a:r>
              <a:rPr lang="hu-HU" sz="6600" dirty="0" err="1" smtClean="0">
                <a:solidFill>
                  <a:prstClr val="white">
                    <a:lumMod val="50000"/>
                  </a:prstClr>
                </a:solidFill>
              </a:rPr>
              <a:t>övő</a:t>
            </a:r>
            <a:endParaRPr lang="hu-HU" sz="66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6444208" y="1527724"/>
            <a:ext cx="2159013" cy="2649720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0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ly</a:t>
            </a:r>
            <a:endParaRPr lang="hu-HU" sz="6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églalap 13"/>
          <p:cNvSpPr/>
          <p:nvPr/>
        </p:nvSpPr>
        <p:spPr>
          <a:xfrm>
            <a:off x="539552" y="-187675"/>
            <a:ext cx="6455564" cy="2863880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600" dirty="0" smtClean="0">
                <a:solidFill>
                  <a:srgbClr val="FF0000"/>
                </a:solidFill>
              </a:rPr>
              <a:t>j</a:t>
            </a:r>
            <a:r>
              <a:rPr lang="hu-HU" sz="6600" dirty="0" smtClean="0">
                <a:solidFill>
                  <a:prstClr val="white">
                    <a:lumMod val="50000"/>
                  </a:prstClr>
                </a:solidFill>
              </a:rPr>
              <a:t>övő</a:t>
            </a:r>
            <a:endParaRPr lang="hu-HU" sz="66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2411760" y="3789040"/>
            <a:ext cx="6560518" cy="1346448"/>
          </a:xfrm>
          <a:prstGeom prst="rect">
            <a:avLst/>
          </a:prstGeom>
          <a:solidFill>
            <a:srgbClr val="3B4A57"/>
          </a:solidFill>
          <a:ln>
            <a:noFill/>
          </a:ln>
          <a:scene3d>
            <a:camera prst="orthographicFront"/>
            <a:lightRig rig="threePt" dir="t"/>
          </a:scene3d>
          <a:sp3d>
            <a:bevelT w="190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rPr>
              <a:t>Szó kezdetén csak a lyuk szóban és toldalékos alakjaiban írunk </a:t>
            </a:r>
            <a:r>
              <a:rPr lang="hu-HU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rPr>
              <a:t>ly-t</a:t>
            </a:r>
            <a:r>
              <a:rPr lang="hu-H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rPr>
              <a:t>.</a:t>
            </a:r>
            <a:endParaRPr lang="hu-H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iller" panose="040204040310070206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8376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decel="100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9" grpId="0" animBg="1"/>
      <p:bldP spid="4" grpId="0" animBg="1"/>
      <p:bldP spid="14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Kapcsolódó ké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177" y="1"/>
            <a:ext cx="9256933" cy="6906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églalap 8"/>
          <p:cNvSpPr/>
          <p:nvPr/>
        </p:nvSpPr>
        <p:spPr>
          <a:xfrm>
            <a:off x="837160" y="2536544"/>
            <a:ext cx="3878856" cy="3788395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</a:t>
            </a:r>
          </a:p>
        </p:txBody>
      </p:sp>
      <p:sp>
        <p:nvSpPr>
          <p:cNvPr id="6" name="Téglalap 5"/>
          <p:cNvSpPr/>
          <p:nvPr/>
        </p:nvSpPr>
        <p:spPr>
          <a:xfrm>
            <a:off x="1341216" y="-193147"/>
            <a:ext cx="5581892" cy="2863880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600" dirty="0" err="1" smtClean="0">
                <a:solidFill>
                  <a:prstClr val="white">
                    <a:lumMod val="50000"/>
                  </a:prstClr>
                </a:solidFill>
              </a:rPr>
              <a:t>va</a:t>
            </a:r>
            <a:r>
              <a:rPr lang="hu-HU" sz="6600" dirty="0" smtClean="0">
                <a:solidFill>
                  <a:prstClr val="white">
                    <a:lumMod val="50000"/>
                  </a:prstClr>
                </a:solidFill>
              </a:rPr>
              <a:t>_</a:t>
            </a:r>
            <a:endParaRPr lang="hu-HU" sz="66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6012160" y="2132856"/>
            <a:ext cx="2609227" cy="3441808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0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ly</a:t>
            </a:r>
            <a:endParaRPr lang="hu-HU" sz="6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églalap 13"/>
          <p:cNvSpPr/>
          <p:nvPr/>
        </p:nvSpPr>
        <p:spPr>
          <a:xfrm>
            <a:off x="1323662" y="-193147"/>
            <a:ext cx="5581892" cy="2863880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600" dirty="0" smtClean="0">
                <a:solidFill>
                  <a:prstClr val="white">
                    <a:lumMod val="50000"/>
                  </a:prstClr>
                </a:solidFill>
              </a:rPr>
              <a:t>va</a:t>
            </a:r>
            <a:r>
              <a:rPr lang="hu-HU" sz="6600" dirty="0" smtClean="0">
                <a:solidFill>
                  <a:srgbClr val="FF0000"/>
                </a:solidFill>
              </a:rPr>
              <a:t>j</a:t>
            </a:r>
            <a:endParaRPr lang="hu-HU" sz="66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395536" y="3717032"/>
            <a:ext cx="5328592" cy="2088232"/>
          </a:xfrm>
          <a:prstGeom prst="rect">
            <a:avLst/>
          </a:prstGeom>
          <a:solidFill>
            <a:srgbClr val="3B4A57"/>
          </a:solidFill>
          <a:ln>
            <a:noFill/>
          </a:ln>
          <a:scene3d>
            <a:camera prst="orthographicFront"/>
            <a:lightRig rig="threePt" dir="t"/>
          </a:scene3d>
          <a:sp3d>
            <a:bevelT w="190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iller" panose="04020404031007020602" pitchFamily="82" charset="0"/>
            </a:endParaRPr>
          </a:p>
          <a:p>
            <a:pPr algn="ctr"/>
            <a:r>
              <a:rPr lang="hu-H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rPr>
              <a:t>Tej és belőle készült tejtermékek mindig j,</a:t>
            </a:r>
          </a:p>
          <a:p>
            <a:pPr algn="ctr"/>
            <a:r>
              <a:rPr lang="hu-H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rPr>
              <a:t>k</a:t>
            </a:r>
            <a:r>
              <a:rPr lang="hu-H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rPr>
              <a:t>ivétel a gomolya!</a:t>
            </a:r>
          </a:p>
          <a:p>
            <a:pPr algn="ctr"/>
            <a:endParaRPr lang="hu-H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iller" panose="040204040310070206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6239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decel="100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9" grpId="0" animBg="1"/>
      <p:bldP spid="4" grpId="0" animBg="1"/>
      <p:bldP spid="14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Kapcsolódó ké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177" y="1"/>
            <a:ext cx="9256933" cy="6906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églalap 5"/>
          <p:cNvSpPr/>
          <p:nvPr/>
        </p:nvSpPr>
        <p:spPr>
          <a:xfrm>
            <a:off x="2783963" y="-171400"/>
            <a:ext cx="5581892" cy="286388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600" dirty="0" err="1" smtClean="0">
                <a:solidFill>
                  <a:prstClr val="white">
                    <a:lumMod val="50000"/>
                  </a:prstClr>
                </a:solidFill>
              </a:rPr>
              <a:t>há</a:t>
            </a:r>
            <a:r>
              <a:rPr lang="hu-HU" sz="6600" dirty="0" smtClean="0">
                <a:solidFill>
                  <a:prstClr val="white">
                    <a:lumMod val="50000"/>
                  </a:prstClr>
                </a:solidFill>
              </a:rPr>
              <a:t>_</a:t>
            </a:r>
            <a:endParaRPr lang="hu-HU" sz="66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4" name="Téglalap 13"/>
          <p:cNvSpPr/>
          <p:nvPr/>
        </p:nvSpPr>
        <p:spPr>
          <a:xfrm>
            <a:off x="2776558" y="-171400"/>
            <a:ext cx="5581892" cy="286388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600" dirty="0" smtClean="0">
                <a:solidFill>
                  <a:prstClr val="white">
                    <a:lumMod val="50000"/>
                  </a:prstClr>
                </a:solidFill>
              </a:rPr>
              <a:t>há</a:t>
            </a:r>
            <a:r>
              <a:rPr lang="hu-HU" sz="6600" dirty="0" smtClean="0">
                <a:solidFill>
                  <a:srgbClr val="FF0000"/>
                </a:solidFill>
              </a:rPr>
              <a:t>j</a:t>
            </a:r>
            <a:endParaRPr lang="hu-HU" sz="66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5508104" y="1750099"/>
            <a:ext cx="2159013" cy="2649720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0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ly</a:t>
            </a:r>
            <a:endParaRPr lang="hu-HU" sz="6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églalap 8"/>
          <p:cNvSpPr/>
          <p:nvPr/>
        </p:nvSpPr>
        <p:spPr>
          <a:xfrm>
            <a:off x="837160" y="2420888"/>
            <a:ext cx="3878856" cy="3788395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</a:t>
            </a:r>
          </a:p>
        </p:txBody>
      </p:sp>
    </p:spTree>
    <p:extLst>
      <p:ext uri="{BB962C8B-B14F-4D97-AF65-F5344CB8AC3E}">
        <p14:creationId xmlns:p14="http://schemas.microsoft.com/office/powerpoint/2010/main" val="1675285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decel="100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14" grpId="0" animBg="1"/>
      <p:bldP spid="4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Kapcsolódó ké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7937"/>
            <a:ext cx="9361040" cy="6892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églalap 8"/>
          <p:cNvSpPr/>
          <p:nvPr/>
        </p:nvSpPr>
        <p:spPr>
          <a:xfrm>
            <a:off x="827584" y="2204864"/>
            <a:ext cx="2808312" cy="3072707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</a:t>
            </a:r>
          </a:p>
        </p:txBody>
      </p:sp>
      <p:sp>
        <p:nvSpPr>
          <p:cNvPr id="6" name="Téglalap 5"/>
          <p:cNvSpPr/>
          <p:nvPr/>
        </p:nvSpPr>
        <p:spPr>
          <a:xfrm>
            <a:off x="2645081" y="-174805"/>
            <a:ext cx="5581892" cy="2863880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600" dirty="0" smtClean="0">
                <a:solidFill>
                  <a:prstClr val="white">
                    <a:lumMod val="50000"/>
                  </a:prstClr>
                </a:solidFill>
              </a:rPr>
              <a:t>_</a:t>
            </a:r>
            <a:r>
              <a:rPr lang="hu-HU" sz="6600" dirty="0" err="1" smtClean="0">
                <a:solidFill>
                  <a:prstClr val="white">
                    <a:lumMod val="50000"/>
                  </a:prstClr>
                </a:solidFill>
              </a:rPr>
              <a:t>ukas</a:t>
            </a:r>
            <a:endParaRPr lang="hu-HU" sz="66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AutoShape 8" descr="Képtalálat a következőre: „gólya repül”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>
              <a:solidFill>
                <a:prstClr val="black"/>
              </a:solidFill>
            </a:endParaRPr>
          </a:p>
        </p:txBody>
      </p:sp>
      <p:sp>
        <p:nvSpPr>
          <p:cNvPr id="14" name="Téglalap 13"/>
          <p:cNvSpPr/>
          <p:nvPr/>
        </p:nvSpPr>
        <p:spPr>
          <a:xfrm>
            <a:off x="2645081" y="-174805"/>
            <a:ext cx="5581892" cy="2863880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600" dirty="0" smtClean="0">
                <a:solidFill>
                  <a:srgbClr val="FF0000"/>
                </a:solidFill>
              </a:rPr>
              <a:t>ly</a:t>
            </a:r>
            <a:r>
              <a:rPr lang="hu-HU" sz="6600" dirty="0" smtClean="0">
                <a:solidFill>
                  <a:prstClr val="white">
                    <a:lumMod val="50000"/>
                  </a:prstClr>
                </a:solidFill>
              </a:rPr>
              <a:t>ukas</a:t>
            </a:r>
            <a:endParaRPr lang="hu-HU" sz="66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4499993" y="1311718"/>
            <a:ext cx="3915770" cy="4535751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0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ly</a:t>
            </a:r>
            <a:endParaRPr lang="hu-HU" sz="6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Kép 9" descr="Képtalálat a következőre: „lyukas zokni”"/>
          <p:cNvPicPr/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15" b="100000" l="7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1988840"/>
            <a:ext cx="7128832" cy="501404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églalap 7"/>
          <p:cNvSpPr/>
          <p:nvPr/>
        </p:nvSpPr>
        <p:spPr>
          <a:xfrm>
            <a:off x="2806879" y="5094469"/>
            <a:ext cx="6321179" cy="1130424"/>
          </a:xfrm>
          <a:prstGeom prst="rect">
            <a:avLst/>
          </a:prstGeom>
          <a:solidFill>
            <a:srgbClr val="3B4A57"/>
          </a:solidFill>
          <a:ln>
            <a:noFill/>
          </a:ln>
          <a:scene3d>
            <a:camera prst="orthographicFront"/>
            <a:lightRig rig="threePt" dir="t"/>
          </a:scene3d>
          <a:sp3d>
            <a:bevelT w="190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rPr>
              <a:t>Szó kezdetén csak a lyuk szóban és toldalékos alakjaiban írunk </a:t>
            </a:r>
            <a:r>
              <a:rPr lang="hu-HU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rPr>
              <a:t>ly-t</a:t>
            </a:r>
            <a:r>
              <a:rPr lang="hu-H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rPr>
              <a:t>.</a:t>
            </a:r>
            <a:endParaRPr lang="hu-H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iller" panose="040204040310070206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9300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  <p:bldP spid="4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Kapcsolódó ké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7937"/>
            <a:ext cx="9361040" cy="6892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églalap 8"/>
          <p:cNvSpPr/>
          <p:nvPr/>
        </p:nvSpPr>
        <p:spPr>
          <a:xfrm>
            <a:off x="971600" y="3284984"/>
            <a:ext cx="2808312" cy="3072707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</a:t>
            </a:r>
          </a:p>
        </p:txBody>
      </p:sp>
      <p:sp>
        <p:nvSpPr>
          <p:cNvPr id="6" name="Téglalap 5"/>
          <p:cNvSpPr/>
          <p:nvPr/>
        </p:nvSpPr>
        <p:spPr>
          <a:xfrm>
            <a:off x="2611354" y="-119311"/>
            <a:ext cx="5581892" cy="2863880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600" dirty="0" err="1" smtClean="0">
                <a:solidFill>
                  <a:prstClr val="white">
                    <a:lumMod val="50000"/>
                  </a:prstClr>
                </a:solidFill>
              </a:rPr>
              <a:t>cseké</a:t>
            </a:r>
            <a:r>
              <a:rPr lang="hu-HU" sz="6600" dirty="0" smtClean="0">
                <a:solidFill>
                  <a:prstClr val="white">
                    <a:lumMod val="50000"/>
                  </a:prstClr>
                </a:solidFill>
              </a:rPr>
              <a:t>_</a:t>
            </a:r>
            <a:endParaRPr lang="hu-HU" sz="66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AutoShape 8" descr="Képtalálat a következőre: „gólya repül”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>
              <a:solidFill>
                <a:prstClr val="black"/>
              </a:solidFill>
            </a:endParaRPr>
          </a:p>
        </p:txBody>
      </p:sp>
      <p:grpSp>
        <p:nvGrpSpPr>
          <p:cNvPr id="3" name="Csoportba foglalás 2"/>
          <p:cNvGrpSpPr/>
          <p:nvPr/>
        </p:nvGrpSpPr>
        <p:grpSpPr>
          <a:xfrm>
            <a:off x="683568" y="830095"/>
            <a:ext cx="2328193" cy="2093024"/>
            <a:chOff x="328156" y="548680"/>
            <a:chExt cx="2864376" cy="2503465"/>
          </a:xfrm>
        </p:grpSpPr>
        <p:pic>
          <p:nvPicPr>
            <p:cNvPr id="1026" name="Picture 2" descr="Képtalálat a következőre: „hajó vitorlás gif”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8156" y="548680"/>
              <a:ext cx="2864376" cy="25034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églalap 1">
              <a:hlinkClick r:id="rId8"/>
            </p:cNvPr>
            <p:cNvSpPr/>
            <p:nvPr/>
          </p:nvSpPr>
          <p:spPr>
            <a:xfrm rot="21262306">
              <a:off x="973135" y="1225750"/>
              <a:ext cx="2182567" cy="171779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prstTxWarp prst="textArchDown">
                <a:avLst/>
              </a:prstTxWarp>
            </a:bodyPr>
            <a:lstStyle/>
            <a:p>
              <a:pPr algn="ctr"/>
              <a:r>
                <a:rPr lang="hu-HU" dirty="0" smtClean="0">
                  <a:latin typeface="Algerian" panose="04020705040A02060702" pitchFamily="82" charset="0"/>
                </a:rPr>
                <a:t>Szinonima hajó</a:t>
              </a:r>
              <a:endParaRPr lang="hu-HU" dirty="0">
                <a:latin typeface="Algerian" panose="04020705040A02060702" pitchFamily="82" charset="0"/>
              </a:endParaRPr>
            </a:p>
          </p:txBody>
        </p:sp>
      </p:grpSp>
      <p:sp>
        <p:nvSpPr>
          <p:cNvPr id="14" name="Téglalap 13"/>
          <p:cNvSpPr/>
          <p:nvPr/>
        </p:nvSpPr>
        <p:spPr>
          <a:xfrm>
            <a:off x="2593353" y="-119311"/>
            <a:ext cx="5581892" cy="2863880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600" dirty="0" smtClean="0">
                <a:solidFill>
                  <a:prstClr val="white">
                    <a:lumMod val="50000"/>
                  </a:prstClr>
                </a:solidFill>
              </a:rPr>
              <a:t>cseké</a:t>
            </a:r>
            <a:r>
              <a:rPr lang="hu-HU" sz="6600" dirty="0" smtClean="0">
                <a:solidFill>
                  <a:srgbClr val="FF0000"/>
                </a:solidFill>
              </a:rPr>
              <a:t>ly</a:t>
            </a:r>
            <a:endParaRPr lang="hu-HU" sz="66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4499993" y="1989592"/>
            <a:ext cx="3915770" cy="4535751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0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ly</a:t>
            </a:r>
            <a:endParaRPr lang="hu-HU" sz="6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37518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Kapcsolódó ké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3998"/>
            <a:ext cx="9252520" cy="6902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Képtalálat a következőre: „csónak gif”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1898" y="1988840"/>
            <a:ext cx="3724024" cy="2668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elhő 5"/>
          <p:cNvSpPr/>
          <p:nvPr/>
        </p:nvSpPr>
        <p:spPr>
          <a:xfrm>
            <a:off x="2770030" y="-531440"/>
            <a:ext cx="4682290" cy="2503583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800" dirty="0">
                <a:solidFill>
                  <a:srgbClr val="1F497D">
                    <a:lumMod val="75000"/>
                  </a:srgbClr>
                </a:solidFill>
              </a:rPr>
              <a:t>Lyukas! </a:t>
            </a:r>
          </a:p>
        </p:txBody>
      </p:sp>
      <p:sp>
        <p:nvSpPr>
          <p:cNvPr id="7" name="Ellipszis 6"/>
          <p:cNvSpPr/>
          <p:nvPr/>
        </p:nvSpPr>
        <p:spPr>
          <a:xfrm>
            <a:off x="2770030" y="1972143"/>
            <a:ext cx="3674178" cy="3617097"/>
          </a:xfrm>
          <a:prstGeom prst="ellipse">
            <a:avLst/>
          </a:prstGeom>
          <a:solidFill>
            <a:schemeClr val="bg1">
              <a:alpha val="71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dirty="0">
                <a:solidFill>
                  <a:srgbClr val="1F497D">
                    <a:lumMod val="50000"/>
                  </a:srgbClr>
                </a:solidFill>
              </a:rPr>
              <a:t>Elsüllyedtem…</a:t>
            </a:r>
          </a:p>
        </p:txBody>
      </p:sp>
      <p:sp>
        <p:nvSpPr>
          <p:cNvPr id="10" name="Ellipszis 9"/>
          <p:cNvSpPr/>
          <p:nvPr/>
        </p:nvSpPr>
        <p:spPr>
          <a:xfrm>
            <a:off x="3018751" y="2163637"/>
            <a:ext cx="3176736" cy="3234105"/>
          </a:xfrm>
          <a:prstGeom prst="ellipse">
            <a:avLst/>
          </a:prstGeom>
          <a:solidFill>
            <a:schemeClr val="bg1">
              <a:alpha val="71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>
                <a:solidFill>
                  <a:srgbClr val="1F497D">
                    <a:lumMod val="50000"/>
                  </a:srgbClr>
                </a:solidFill>
              </a:rPr>
              <a:t>Elsüllyedtem…</a:t>
            </a:r>
          </a:p>
        </p:txBody>
      </p:sp>
      <p:sp>
        <p:nvSpPr>
          <p:cNvPr id="11" name="Ellipszis 10"/>
          <p:cNvSpPr/>
          <p:nvPr/>
        </p:nvSpPr>
        <p:spPr>
          <a:xfrm>
            <a:off x="3253090" y="2353316"/>
            <a:ext cx="2708058" cy="2689100"/>
          </a:xfrm>
          <a:prstGeom prst="ellipse">
            <a:avLst/>
          </a:prstGeom>
          <a:solidFill>
            <a:schemeClr val="bg1">
              <a:alpha val="71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>
                <a:solidFill>
                  <a:srgbClr val="1F497D">
                    <a:lumMod val="50000"/>
                  </a:srgbClr>
                </a:solidFill>
              </a:rPr>
              <a:t>Elsüllyedtem…</a:t>
            </a:r>
          </a:p>
        </p:txBody>
      </p:sp>
    </p:spTree>
    <p:extLst>
      <p:ext uri="{BB962C8B-B14F-4D97-AF65-F5344CB8AC3E}">
        <p14:creationId xmlns:p14="http://schemas.microsoft.com/office/powerpoint/2010/main" val="3041316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500"/>
                            </p:stCondLst>
                            <p:childTnLst>
                              <p:par>
                                <p:cTn id="14" presetID="3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decel="100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75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750"/>
                            </p:stCondLst>
                            <p:childTnLst>
                              <p:par>
                                <p:cTn id="31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25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250"/>
                            </p:stCondLst>
                            <p:childTnLst>
                              <p:par>
                                <p:cTn id="41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75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9750"/>
                            </p:stCondLst>
                            <p:childTnLst>
                              <p:par>
                                <p:cTn id="51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250"/>
                            </p:stCondLst>
                            <p:childTnLst>
                              <p:par>
                                <p:cTn id="55" presetID="42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1250"/>
                            </p:stCondLst>
                            <p:childTnLst>
                              <p:par>
                                <p:cTn id="61" presetID="9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10" grpId="0" animBg="1"/>
      <p:bldP spid="10" grpId="1" animBg="1"/>
      <p:bldP spid="11" grpId="0" animBg="1"/>
      <p:bldP spid="11" grpId="1" animBg="1"/>
      <p:bldP spid="11" grpId="2" animBg="1"/>
      <p:bldP spid="11" grpId="3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Kapcsolódó ké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7937"/>
            <a:ext cx="9361040" cy="6892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églalap 8"/>
          <p:cNvSpPr/>
          <p:nvPr/>
        </p:nvSpPr>
        <p:spPr>
          <a:xfrm>
            <a:off x="5508104" y="2532491"/>
            <a:ext cx="3312368" cy="4325509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</a:t>
            </a:r>
          </a:p>
        </p:txBody>
      </p:sp>
      <p:sp>
        <p:nvSpPr>
          <p:cNvPr id="4" name="Téglalap 3"/>
          <p:cNvSpPr/>
          <p:nvPr/>
        </p:nvSpPr>
        <p:spPr>
          <a:xfrm>
            <a:off x="3203848" y="1988840"/>
            <a:ext cx="2160240" cy="2567234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0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ly</a:t>
            </a:r>
            <a:endParaRPr lang="hu-HU" sz="6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2663788" y="-174805"/>
            <a:ext cx="5581892" cy="2863880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600" dirty="0" smtClean="0">
                <a:solidFill>
                  <a:prstClr val="white">
                    <a:lumMod val="50000"/>
                  </a:prstClr>
                </a:solidFill>
              </a:rPr>
              <a:t>gomb_</a:t>
            </a:r>
            <a:r>
              <a:rPr lang="hu-HU" sz="6600" dirty="0" err="1" smtClean="0">
                <a:solidFill>
                  <a:prstClr val="white">
                    <a:lumMod val="50000"/>
                  </a:prstClr>
                </a:solidFill>
              </a:rPr>
              <a:t>uk</a:t>
            </a:r>
            <a:endParaRPr lang="hu-HU" sz="66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AutoShape 8" descr="Képtalálat a következőre: „gólya repül”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>
              <a:solidFill>
                <a:prstClr val="black"/>
              </a:solidFill>
            </a:endParaRPr>
          </a:p>
        </p:txBody>
      </p:sp>
      <p:sp>
        <p:nvSpPr>
          <p:cNvPr id="14" name="Téglalap 13"/>
          <p:cNvSpPr/>
          <p:nvPr/>
        </p:nvSpPr>
        <p:spPr>
          <a:xfrm>
            <a:off x="2657459" y="-174805"/>
            <a:ext cx="5581892" cy="2863880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600" dirty="0" smtClean="0">
                <a:solidFill>
                  <a:prstClr val="white">
                    <a:lumMod val="50000"/>
                  </a:prstClr>
                </a:solidFill>
              </a:rPr>
              <a:t>gomb</a:t>
            </a:r>
            <a:r>
              <a:rPr lang="hu-HU" sz="6600" dirty="0" smtClean="0">
                <a:solidFill>
                  <a:srgbClr val="FF0000"/>
                </a:solidFill>
              </a:rPr>
              <a:t>ly</a:t>
            </a:r>
            <a:r>
              <a:rPr lang="hu-HU" sz="6600" dirty="0" smtClean="0">
                <a:solidFill>
                  <a:schemeClr val="bg1">
                    <a:lumMod val="50000"/>
                  </a:schemeClr>
                </a:solidFill>
              </a:rPr>
              <a:t>uk</a:t>
            </a:r>
            <a:endParaRPr lang="hu-HU" sz="6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6899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9" grpId="0" animBg="1"/>
      <p:bldP spid="4" grpId="0" animBg="1"/>
      <p:bldP spid="1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Kapcsolódó ké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177" y="1"/>
            <a:ext cx="9256933" cy="6906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églalap 5"/>
          <p:cNvSpPr/>
          <p:nvPr/>
        </p:nvSpPr>
        <p:spPr>
          <a:xfrm>
            <a:off x="1341216" y="-193147"/>
            <a:ext cx="5581892" cy="286388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600" dirty="0" smtClean="0">
                <a:solidFill>
                  <a:prstClr val="white">
                    <a:lumMod val="50000"/>
                  </a:prstClr>
                </a:solidFill>
              </a:rPr>
              <a:t>ú_</a:t>
            </a:r>
            <a:endParaRPr lang="hu-HU" sz="66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4" name="Téglalap 13"/>
          <p:cNvSpPr/>
          <p:nvPr/>
        </p:nvSpPr>
        <p:spPr>
          <a:xfrm>
            <a:off x="1341216" y="-193147"/>
            <a:ext cx="5581892" cy="286388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600" dirty="0" smtClean="0">
                <a:solidFill>
                  <a:schemeClr val="bg1">
                    <a:lumMod val="50000"/>
                  </a:schemeClr>
                </a:solidFill>
              </a:rPr>
              <a:t>ú</a:t>
            </a:r>
            <a:r>
              <a:rPr lang="hu-HU" sz="6600" dirty="0" smtClean="0">
                <a:solidFill>
                  <a:srgbClr val="FF0000"/>
                </a:solidFill>
              </a:rPr>
              <a:t>j</a:t>
            </a:r>
            <a:endParaRPr lang="hu-HU" sz="66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9" name="Téglalap 8"/>
          <p:cNvSpPr/>
          <p:nvPr/>
        </p:nvSpPr>
        <p:spPr>
          <a:xfrm>
            <a:off x="6248770" y="1484784"/>
            <a:ext cx="2448273" cy="2591239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</a:t>
            </a:r>
          </a:p>
        </p:txBody>
      </p:sp>
      <p:sp>
        <p:nvSpPr>
          <p:cNvPr id="4" name="Téglalap 3"/>
          <p:cNvSpPr/>
          <p:nvPr/>
        </p:nvSpPr>
        <p:spPr>
          <a:xfrm>
            <a:off x="1115615" y="3573016"/>
            <a:ext cx="2592289" cy="3122464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0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ly</a:t>
            </a:r>
            <a:endParaRPr lang="hu-HU" sz="6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83636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decel="100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14" grpId="0" animBg="1"/>
      <p:bldP spid="9" grpId="0" animBg="1"/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Kapcsolódó ké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177" y="1"/>
            <a:ext cx="9256933" cy="6906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églalap 5"/>
          <p:cNvSpPr/>
          <p:nvPr/>
        </p:nvSpPr>
        <p:spPr>
          <a:xfrm>
            <a:off x="1341216" y="-193147"/>
            <a:ext cx="5581892" cy="286388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600" dirty="0" smtClean="0">
                <a:solidFill>
                  <a:prstClr val="white">
                    <a:lumMod val="50000"/>
                  </a:prstClr>
                </a:solidFill>
              </a:rPr>
              <a:t>u_</a:t>
            </a:r>
            <a:endParaRPr lang="hu-HU" sz="66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4" name="Téglalap 13"/>
          <p:cNvSpPr/>
          <p:nvPr/>
        </p:nvSpPr>
        <p:spPr>
          <a:xfrm>
            <a:off x="1315974" y="-192037"/>
            <a:ext cx="5581892" cy="286388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600" dirty="0">
                <a:solidFill>
                  <a:prstClr val="white">
                    <a:lumMod val="50000"/>
                  </a:prstClr>
                </a:solidFill>
              </a:rPr>
              <a:t>u</a:t>
            </a:r>
            <a:r>
              <a:rPr lang="hu-HU" sz="6600" dirty="0" smtClean="0">
                <a:solidFill>
                  <a:srgbClr val="FF0000"/>
                </a:solidFill>
              </a:rPr>
              <a:t>jj</a:t>
            </a:r>
            <a:endParaRPr lang="hu-HU" sz="66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9" name="Téglalap 8"/>
          <p:cNvSpPr/>
          <p:nvPr/>
        </p:nvSpPr>
        <p:spPr>
          <a:xfrm>
            <a:off x="6372200" y="4005064"/>
            <a:ext cx="2232249" cy="2375215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0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jj</a:t>
            </a:r>
            <a:endParaRPr lang="hu-HU" sz="6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827584" y="3559431"/>
            <a:ext cx="2592289" cy="3122464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</a:t>
            </a:r>
            <a:endParaRPr lang="hu-HU" sz="6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églalap 9"/>
          <p:cNvSpPr/>
          <p:nvPr/>
        </p:nvSpPr>
        <p:spPr>
          <a:xfrm>
            <a:off x="3656481" y="1507203"/>
            <a:ext cx="2592289" cy="3122464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0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ly</a:t>
            </a:r>
            <a:endParaRPr lang="hu-HU" sz="6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7704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decel="100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decel="100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4" grpId="0" animBg="1"/>
      <p:bldP spid="9" grpId="0" animBg="1"/>
      <p:bldP spid="4" grpId="0" animBg="1"/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Kapcsolódó ké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7937"/>
            <a:ext cx="9361040" cy="6892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églalap 8"/>
          <p:cNvSpPr/>
          <p:nvPr/>
        </p:nvSpPr>
        <p:spPr>
          <a:xfrm>
            <a:off x="6228184" y="2924943"/>
            <a:ext cx="2448272" cy="2602371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881"/>
            <a:ext cx="4958990" cy="3096344"/>
          </a:xfrm>
          <a:prstGeom prst="rect">
            <a:avLst/>
          </a:prstGeom>
        </p:spPr>
      </p:pic>
      <p:sp>
        <p:nvSpPr>
          <p:cNvPr id="7" name="AutoShape 8" descr="Képtalálat a következőre: „gólya repül”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>
              <a:solidFill>
                <a:prstClr val="black"/>
              </a:solidFill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3680694" y="-555275"/>
            <a:ext cx="5581892" cy="2863880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600" dirty="0" err="1" smtClean="0">
                <a:solidFill>
                  <a:prstClr val="white">
                    <a:lumMod val="50000"/>
                  </a:prstClr>
                </a:solidFill>
              </a:rPr>
              <a:t>sú</a:t>
            </a:r>
            <a:r>
              <a:rPr lang="hu-HU" sz="6600" dirty="0" smtClean="0">
                <a:solidFill>
                  <a:prstClr val="white">
                    <a:lumMod val="50000"/>
                  </a:prstClr>
                </a:solidFill>
              </a:rPr>
              <a:t>_</a:t>
            </a:r>
            <a:endParaRPr lang="hu-HU" sz="66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0" name="Téglalap 9"/>
          <p:cNvSpPr/>
          <p:nvPr/>
        </p:nvSpPr>
        <p:spPr>
          <a:xfrm>
            <a:off x="3000646" y="2924944"/>
            <a:ext cx="2448272" cy="2602371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</a:t>
            </a:r>
          </a:p>
        </p:txBody>
      </p:sp>
      <p:sp>
        <p:nvSpPr>
          <p:cNvPr id="14" name="Téglalap 13"/>
          <p:cNvSpPr/>
          <p:nvPr/>
        </p:nvSpPr>
        <p:spPr>
          <a:xfrm>
            <a:off x="3670628" y="-555275"/>
            <a:ext cx="5581892" cy="2863880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600" dirty="0" smtClean="0">
                <a:solidFill>
                  <a:prstClr val="white">
                    <a:lumMod val="50000"/>
                  </a:prstClr>
                </a:solidFill>
              </a:rPr>
              <a:t>sú</a:t>
            </a:r>
            <a:r>
              <a:rPr lang="hu-HU" sz="6600" dirty="0" smtClean="0">
                <a:solidFill>
                  <a:srgbClr val="FF0000"/>
                </a:solidFill>
              </a:rPr>
              <a:t>ly</a:t>
            </a:r>
            <a:endParaRPr lang="hu-HU" sz="66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4125262" y="3212976"/>
            <a:ext cx="3048007" cy="3862626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0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ly</a:t>
            </a:r>
            <a:endParaRPr lang="hu-HU" sz="6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85079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xit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37" presetClass="exit" presetSubtype="0" fill="hold" grpId="2" nodeType="with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decel="100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0" presetClass="path" presetSubtype="0" accel="50000" decel="5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3.05556E-6 7.31205E-6 C -0.00296 -0.00092 -0.0073 0.00093 -0.00886 -0.00254 C -0.01059 -0.00601 -0.0165 -0.01225 -0.01945 -0.01295 C -0.02865 -0.01503 -0.0349 -0.01942 -0.04462 -0.02058 C -0.05243 -0.02428 -0.0599 -0.02706 -0.06806 -0.02845 C -0.07483 -0.03192 -0.08108 -0.03608 -0.08837 -0.03747 C -0.0915 -0.03886 -0.09393 -0.04117 -0.09705 -0.04256 C -0.10174 -0.04695 -0.1073 -0.04903 -0.11164 -0.05435 C -0.11823 -0.06245 -0.12622 -0.07147 -0.13507 -0.07494 C -0.1382 -0.07934 -0.14514 -0.08604 -0.14948 -0.0879 C -0.15261 -0.08928 -0.15834 -0.09437 -0.15834 -0.09437 C -0.15556 -0.08373 -0.15973 -0.09692 -0.15434 -0.0879 C -0.14914 -0.07887 -0.15903 -0.08882 -0.15052 -0.08142 C -0.1474 -0.07494 -0.14966 -0.07841 -0.14271 -0.0724 C -0.14167 -0.07147 -0.13976 -0.06985 -0.13976 -0.06985 C -0.13212 -0.05412 -0.11632 -0.04626 -0.10296 -0.04394 C -0.09896 -0.04256 -0.09723 -0.04001 -0.09323 -0.03886 C -0.08907 -0.03608 -0.07969 -0.03353 -0.07969 -0.03353 C -0.07084 -0.02798 -0.05834 -0.02428 -0.04861 -0.02197 C -0.03768 -0.01272 -0.05452 -0.02636 -0.04184 -0.01804 C -0.03768 -0.01526 -0.03455 -0.0111 -0.03021 -0.00901 C -0.02778 -0.00601 -0.02136 -0.00393 -0.02136 -0.00393 C -0.01511 0.00139 -0.00608 0.00486 0.00086 0.00903 " pathEditMode="relative" ptsTypes="ffffffffffffffffffffffA">
                                      <p:cBhvr>
                                        <p:cTn id="4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0" grpId="2" animBg="1"/>
      <p:bldP spid="14" grpId="0" animBg="1"/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Kapcsolódó ké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7937"/>
            <a:ext cx="9361040" cy="6892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églalap 5"/>
          <p:cNvSpPr/>
          <p:nvPr/>
        </p:nvSpPr>
        <p:spPr>
          <a:xfrm>
            <a:off x="2645081" y="-174805"/>
            <a:ext cx="5581892" cy="286388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600" dirty="0" err="1" smtClean="0">
                <a:solidFill>
                  <a:prstClr val="white">
                    <a:lumMod val="50000"/>
                  </a:prstClr>
                </a:solidFill>
              </a:rPr>
              <a:t>aszá</a:t>
            </a:r>
            <a:r>
              <a:rPr lang="hu-HU" sz="6600" dirty="0" smtClean="0">
                <a:solidFill>
                  <a:prstClr val="white">
                    <a:lumMod val="50000"/>
                  </a:prstClr>
                </a:solidFill>
              </a:rPr>
              <a:t>_</a:t>
            </a:r>
            <a:endParaRPr lang="hu-HU" sz="66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AutoShape 8" descr="Képtalálat a következőre: „gólya repül”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>
              <a:solidFill>
                <a:prstClr val="black"/>
              </a:solidFill>
            </a:endParaRPr>
          </a:p>
        </p:txBody>
      </p:sp>
      <p:sp>
        <p:nvSpPr>
          <p:cNvPr id="14" name="Téglalap 13"/>
          <p:cNvSpPr/>
          <p:nvPr/>
        </p:nvSpPr>
        <p:spPr>
          <a:xfrm>
            <a:off x="2645081" y="-160871"/>
            <a:ext cx="5581892" cy="286388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600" dirty="0" smtClean="0">
                <a:solidFill>
                  <a:schemeClr val="bg1">
                    <a:lumMod val="50000"/>
                  </a:schemeClr>
                </a:solidFill>
              </a:rPr>
              <a:t>aszá</a:t>
            </a:r>
            <a:r>
              <a:rPr lang="hu-HU" sz="6600" dirty="0" smtClean="0">
                <a:solidFill>
                  <a:srgbClr val="FF0000"/>
                </a:solidFill>
              </a:rPr>
              <a:t>ly</a:t>
            </a:r>
            <a:endParaRPr lang="hu-HU" sz="66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6228185" y="1893197"/>
            <a:ext cx="2448272" cy="2975964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0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ly</a:t>
            </a:r>
            <a:endParaRPr lang="hu-HU" sz="6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églalap 8"/>
          <p:cNvSpPr/>
          <p:nvPr/>
        </p:nvSpPr>
        <p:spPr>
          <a:xfrm>
            <a:off x="3131840" y="2689075"/>
            <a:ext cx="3096344" cy="3969015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</a:t>
            </a:r>
          </a:p>
        </p:txBody>
      </p:sp>
    </p:spTree>
    <p:extLst>
      <p:ext uri="{BB962C8B-B14F-4D97-AF65-F5344CB8AC3E}">
        <p14:creationId xmlns:p14="http://schemas.microsoft.com/office/powerpoint/2010/main" val="2140761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4" grpId="0" animBg="1"/>
      <p:bldP spid="4" grpId="0" animBg="1"/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Kapcsolódó ké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7937"/>
            <a:ext cx="9361040" cy="6892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églalap 8"/>
          <p:cNvSpPr/>
          <p:nvPr/>
        </p:nvSpPr>
        <p:spPr>
          <a:xfrm>
            <a:off x="1259632" y="1402693"/>
            <a:ext cx="2808312" cy="3072707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000" b="1" dirty="0">
                <a:solidFill>
                  <a:prstClr val="white"/>
                </a:solidFill>
              </a:rPr>
              <a:t>j</a:t>
            </a:r>
          </a:p>
        </p:txBody>
      </p:sp>
      <p:sp>
        <p:nvSpPr>
          <p:cNvPr id="4" name="Téglalap 3"/>
          <p:cNvSpPr/>
          <p:nvPr/>
        </p:nvSpPr>
        <p:spPr>
          <a:xfrm>
            <a:off x="4499993" y="1989592"/>
            <a:ext cx="3915770" cy="4535751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000" b="1" dirty="0" err="1" smtClean="0">
                <a:solidFill>
                  <a:prstClr val="white"/>
                </a:solidFill>
              </a:rPr>
              <a:t>ly</a:t>
            </a:r>
            <a:endParaRPr lang="hu-HU" sz="6000" b="1" dirty="0">
              <a:solidFill>
                <a:prstClr val="white"/>
              </a:solidFill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2663788" y="-174805"/>
            <a:ext cx="5581892" cy="286388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600" dirty="0" err="1" smtClean="0">
                <a:solidFill>
                  <a:prstClr val="white">
                    <a:lumMod val="50000"/>
                  </a:prstClr>
                </a:solidFill>
              </a:rPr>
              <a:t>gó</a:t>
            </a:r>
            <a:r>
              <a:rPr lang="hu-HU" sz="6600" dirty="0" smtClean="0">
                <a:solidFill>
                  <a:prstClr val="white">
                    <a:lumMod val="50000"/>
                  </a:prstClr>
                </a:solidFill>
              </a:rPr>
              <a:t>_a</a:t>
            </a:r>
            <a:endParaRPr lang="hu-HU" sz="66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AutoShape 8" descr="Képtalálat a következőre: „gólya repül”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>
              <a:solidFill>
                <a:prstClr val="black"/>
              </a:solidFill>
            </a:endParaRPr>
          </a:p>
        </p:txBody>
      </p:sp>
      <p:sp>
        <p:nvSpPr>
          <p:cNvPr id="14" name="Téglalap 13"/>
          <p:cNvSpPr/>
          <p:nvPr/>
        </p:nvSpPr>
        <p:spPr>
          <a:xfrm>
            <a:off x="2663788" y="-174805"/>
            <a:ext cx="5581892" cy="286388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600" dirty="0" smtClean="0">
                <a:solidFill>
                  <a:prstClr val="white">
                    <a:lumMod val="50000"/>
                  </a:prstClr>
                </a:solidFill>
              </a:rPr>
              <a:t>gó</a:t>
            </a:r>
            <a:r>
              <a:rPr lang="hu-HU" sz="6600" dirty="0" smtClean="0">
                <a:solidFill>
                  <a:srgbClr val="FF0000"/>
                </a:solidFill>
              </a:rPr>
              <a:t>ly</a:t>
            </a:r>
            <a:r>
              <a:rPr lang="hu-HU" sz="6600" dirty="0" smtClean="0">
                <a:solidFill>
                  <a:prstClr val="white">
                    <a:lumMod val="50000"/>
                  </a:prstClr>
                </a:solidFill>
              </a:rPr>
              <a:t>a</a:t>
            </a:r>
            <a:endParaRPr lang="hu-HU" sz="6600" dirty="0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2520" y="4257467"/>
            <a:ext cx="6121691" cy="459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858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4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4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9" grpId="0" animBg="1"/>
      <p:bldP spid="4" grpId="0" animBg="1"/>
      <p:bldP spid="1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Kapcsolódó ké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177" y="1"/>
            <a:ext cx="9256933" cy="6906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zi&amp;eogon;cio&amp;lstrok;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005064"/>
            <a:ext cx="3030042" cy="3035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églalap 8"/>
          <p:cNvSpPr/>
          <p:nvPr/>
        </p:nvSpPr>
        <p:spPr>
          <a:xfrm>
            <a:off x="5617387" y="2348880"/>
            <a:ext cx="2448273" cy="2591239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000" b="1" dirty="0" smtClean="0">
                <a:solidFill>
                  <a:prstClr val="white"/>
                </a:solidFill>
              </a:rPr>
              <a:t>j</a:t>
            </a:r>
            <a:endParaRPr lang="hu-HU" sz="6000" b="1" dirty="0">
              <a:solidFill>
                <a:prstClr val="white"/>
              </a:solidFill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1475656" y="-99392"/>
            <a:ext cx="5581892" cy="2863880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600" dirty="0" err="1" smtClean="0">
                <a:solidFill>
                  <a:prstClr val="white">
                    <a:lumMod val="50000"/>
                  </a:prstClr>
                </a:solidFill>
              </a:rPr>
              <a:t>harká</a:t>
            </a:r>
            <a:r>
              <a:rPr lang="hu-HU" sz="6600" dirty="0" smtClean="0">
                <a:solidFill>
                  <a:prstClr val="white">
                    <a:lumMod val="50000"/>
                  </a:prstClr>
                </a:solidFill>
              </a:rPr>
              <a:t>_</a:t>
            </a:r>
            <a:endParaRPr lang="hu-HU" sz="66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940398" y="2864359"/>
            <a:ext cx="3349875" cy="3312368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000" b="1" dirty="0" err="1" smtClean="0">
                <a:solidFill>
                  <a:prstClr val="white"/>
                </a:solidFill>
              </a:rPr>
              <a:t>ly</a:t>
            </a:r>
            <a:endParaRPr lang="hu-HU" sz="6000" b="1" dirty="0">
              <a:solidFill>
                <a:prstClr val="white"/>
              </a:solidFill>
            </a:endParaRPr>
          </a:p>
        </p:txBody>
      </p:sp>
      <p:sp>
        <p:nvSpPr>
          <p:cNvPr id="14" name="Téglalap 13"/>
          <p:cNvSpPr/>
          <p:nvPr/>
        </p:nvSpPr>
        <p:spPr>
          <a:xfrm>
            <a:off x="1455934" y="-99392"/>
            <a:ext cx="5581892" cy="2863880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600" dirty="0" smtClean="0">
                <a:solidFill>
                  <a:prstClr val="white">
                    <a:lumMod val="50000"/>
                  </a:prstClr>
                </a:solidFill>
              </a:rPr>
              <a:t>harká</a:t>
            </a:r>
            <a:r>
              <a:rPr lang="hu-HU" sz="6600" dirty="0" smtClean="0">
                <a:solidFill>
                  <a:srgbClr val="FF0000"/>
                </a:solidFill>
              </a:rPr>
              <a:t>ly</a:t>
            </a:r>
            <a:endParaRPr lang="hu-HU" sz="6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7510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9" grpId="0" animBg="1"/>
      <p:bldP spid="4" grpId="0" animBg="1"/>
      <p:bldP spid="1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Kapcsolódó ké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177" y="1"/>
            <a:ext cx="9256933" cy="6906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églalap 8"/>
          <p:cNvSpPr/>
          <p:nvPr/>
        </p:nvSpPr>
        <p:spPr>
          <a:xfrm>
            <a:off x="837160" y="2536544"/>
            <a:ext cx="3878856" cy="3788395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000" b="1" dirty="0">
                <a:solidFill>
                  <a:prstClr val="white"/>
                </a:solidFill>
              </a:rPr>
              <a:t>j</a:t>
            </a:r>
          </a:p>
        </p:txBody>
      </p:sp>
      <p:sp>
        <p:nvSpPr>
          <p:cNvPr id="6" name="Téglalap 5"/>
          <p:cNvSpPr/>
          <p:nvPr/>
        </p:nvSpPr>
        <p:spPr>
          <a:xfrm>
            <a:off x="1341216" y="-193147"/>
            <a:ext cx="5581892" cy="286388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600" dirty="0" smtClean="0">
                <a:solidFill>
                  <a:prstClr val="white">
                    <a:lumMod val="50000"/>
                  </a:prstClr>
                </a:solidFill>
              </a:rPr>
              <a:t>hé_a</a:t>
            </a:r>
            <a:endParaRPr lang="hu-HU" sz="66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6444208" y="1527724"/>
            <a:ext cx="2159013" cy="264972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000" b="1" dirty="0" err="1" smtClean="0">
                <a:solidFill>
                  <a:prstClr val="white"/>
                </a:solidFill>
              </a:rPr>
              <a:t>ly</a:t>
            </a:r>
            <a:endParaRPr lang="hu-HU" sz="6000" b="1" dirty="0">
              <a:solidFill>
                <a:prstClr val="white"/>
              </a:solidFill>
            </a:endParaRPr>
          </a:p>
        </p:txBody>
      </p:sp>
      <p:sp>
        <p:nvSpPr>
          <p:cNvPr id="14" name="Téglalap 13"/>
          <p:cNvSpPr/>
          <p:nvPr/>
        </p:nvSpPr>
        <p:spPr>
          <a:xfrm>
            <a:off x="1341216" y="-193147"/>
            <a:ext cx="5581892" cy="286388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600" dirty="0" smtClean="0">
                <a:solidFill>
                  <a:prstClr val="white">
                    <a:lumMod val="50000"/>
                  </a:prstClr>
                </a:solidFill>
              </a:rPr>
              <a:t>hé</a:t>
            </a:r>
            <a:r>
              <a:rPr lang="hu-HU" sz="6600" dirty="0" smtClean="0">
                <a:solidFill>
                  <a:srgbClr val="FF0000"/>
                </a:solidFill>
              </a:rPr>
              <a:t>j</a:t>
            </a:r>
            <a:r>
              <a:rPr lang="hu-HU" sz="6600" dirty="0" smtClean="0">
                <a:solidFill>
                  <a:prstClr val="white">
                    <a:lumMod val="50000"/>
                  </a:prstClr>
                </a:solidFill>
              </a:rPr>
              <a:t>a</a:t>
            </a:r>
            <a:endParaRPr lang="hu-HU" sz="6600" dirty="0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3074" name="Picture 2" descr="Képtalálat a következőre: „héja”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639867"/>
            <a:ext cx="4953788" cy="3715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7246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decel="100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9" grpId="0" animBg="1"/>
      <p:bldP spid="4" grpId="0" animBg="1"/>
      <p:bldP spid="1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Kapcsolódó ké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177" y="1"/>
            <a:ext cx="9256933" cy="6906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églalap 8"/>
          <p:cNvSpPr/>
          <p:nvPr/>
        </p:nvSpPr>
        <p:spPr>
          <a:xfrm>
            <a:off x="837160" y="2536544"/>
            <a:ext cx="3878856" cy="3788395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000" b="1" dirty="0">
                <a:solidFill>
                  <a:prstClr val="white"/>
                </a:solidFill>
              </a:rPr>
              <a:t>j</a:t>
            </a:r>
          </a:p>
        </p:txBody>
      </p:sp>
      <p:sp>
        <p:nvSpPr>
          <p:cNvPr id="6" name="Téglalap 5"/>
          <p:cNvSpPr/>
          <p:nvPr/>
        </p:nvSpPr>
        <p:spPr>
          <a:xfrm>
            <a:off x="1341216" y="-193147"/>
            <a:ext cx="5581892" cy="286388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600" dirty="0" err="1" smtClean="0">
                <a:solidFill>
                  <a:prstClr val="white">
                    <a:lumMod val="50000"/>
                  </a:prstClr>
                </a:solidFill>
              </a:rPr>
              <a:t>papagá</a:t>
            </a:r>
            <a:r>
              <a:rPr lang="hu-HU" sz="6600" dirty="0" smtClean="0">
                <a:solidFill>
                  <a:prstClr val="white">
                    <a:lumMod val="50000"/>
                  </a:prstClr>
                </a:solidFill>
              </a:rPr>
              <a:t>_</a:t>
            </a:r>
            <a:endParaRPr lang="hu-HU" sz="66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6444208" y="1527724"/>
            <a:ext cx="2159013" cy="264972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000" b="1" dirty="0" err="1" smtClean="0">
                <a:solidFill>
                  <a:prstClr val="white"/>
                </a:solidFill>
              </a:rPr>
              <a:t>ly</a:t>
            </a:r>
            <a:endParaRPr lang="hu-HU" sz="6000" b="1" dirty="0">
              <a:solidFill>
                <a:prstClr val="white"/>
              </a:solidFill>
            </a:endParaRPr>
          </a:p>
        </p:txBody>
      </p:sp>
      <p:sp>
        <p:nvSpPr>
          <p:cNvPr id="14" name="Téglalap 13"/>
          <p:cNvSpPr/>
          <p:nvPr/>
        </p:nvSpPr>
        <p:spPr>
          <a:xfrm>
            <a:off x="1341216" y="-193147"/>
            <a:ext cx="5581892" cy="286388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600" dirty="0" smtClean="0">
                <a:solidFill>
                  <a:prstClr val="white">
                    <a:lumMod val="50000"/>
                  </a:prstClr>
                </a:solidFill>
              </a:rPr>
              <a:t>papagá</a:t>
            </a:r>
            <a:r>
              <a:rPr lang="hu-HU" sz="6600" dirty="0" smtClean="0">
                <a:solidFill>
                  <a:srgbClr val="FF0000"/>
                </a:solidFill>
              </a:rPr>
              <a:t>j</a:t>
            </a:r>
            <a:endParaRPr lang="hu-HU" sz="6600" dirty="0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1268761"/>
            <a:ext cx="3091794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090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decel="100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4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4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9" grpId="0" animBg="1"/>
      <p:bldP spid="4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Kapcsolódó ké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177" y="1"/>
            <a:ext cx="9256933" cy="6906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églalap 8"/>
          <p:cNvSpPr/>
          <p:nvPr/>
        </p:nvSpPr>
        <p:spPr>
          <a:xfrm>
            <a:off x="837160" y="2536544"/>
            <a:ext cx="3878856" cy="3788395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</a:t>
            </a:r>
          </a:p>
        </p:txBody>
      </p:sp>
      <p:sp>
        <p:nvSpPr>
          <p:cNvPr id="6" name="Téglalap 5"/>
          <p:cNvSpPr/>
          <p:nvPr/>
        </p:nvSpPr>
        <p:spPr>
          <a:xfrm>
            <a:off x="1341216" y="-193147"/>
            <a:ext cx="5581892" cy="2863880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600" dirty="0" err="1" smtClean="0">
                <a:solidFill>
                  <a:prstClr val="white">
                    <a:lumMod val="50000"/>
                  </a:prstClr>
                </a:solidFill>
              </a:rPr>
              <a:t>ba</a:t>
            </a:r>
            <a:r>
              <a:rPr lang="hu-HU" sz="6600" dirty="0" smtClean="0">
                <a:solidFill>
                  <a:prstClr val="white">
                    <a:lumMod val="50000"/>
                  </a:prstClr>
                </a:solidFill>
              </a:rPr>
              <a:t>_</a:t>
            </a:r>
            <a:endParaRPr lang="hu-HU" sz="66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6444208" y="1527724"/>
            <a:ext cx="2159013" cy="2649720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0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ly</a:t>
            </a:r>
            <a:endParaRPr lang="hu-HU" sz="6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églalap 13"/>
          <p:cNvSpPr/>
          <p:nvPr/>
        </p:nvSpPr>
        <p:spPr>
          <a:xfrm>
            <a:off x="1341216" y="-193147"/>
            <a:ext cx="5581892" cy="2863880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600" dirty="0" smtClean="0">
                <a:solidFill>
                  <a:prstClr val="white">
                    <a:lumMod val="50000"/>
                  </a:prstClr>
                </a:solidFill>
              </a:rPr>
              <a:t>ba</a:t>
            </a:r>
            <a:r>
              <a:rPr lang="hu-HU" sz="6600" dirty="0" smtClean="0">
                <a:solidFill>
                  <a:srgbClr val="FF0000"/>
                </a:solidFill>
              </a:rPr>
              <a:t>j</a:t>
            </a:r>
            <a:endParaRPr lang="hu-HU" sz="6600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556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decel="100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9" grpId="0" animBg="1"/>
      <p:bldP spid="4" grpId="0" animBg="1"/>
      <p:bldP spid="1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Kapcsolódó ké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7245"/>
            <a:ext cx="9361040" cy="6892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églalap 8"/>
          <p:cNvSpPr/>
          <p:nvPr/>
        </p:nvSpPr>
        <p:spPr>
          <a:xfrm>
            <a:off x="5868144" y="1996631"/>
            <a:ext cx="2088233" cy="2296466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000" b="1" dirty="0" smtClean="0">
                <a:solidFill>
                  <a:prstClr val="white"/>
                </a:solidFill>
              </a:rPr>
              <a:t>j</a:t>
            </a:r>
            <a:endParaRPr lang="hu-HU" sz="6000" b="1" dirty="0">
              <a:solidFill>
                <a:prstClr val="white"/>
              </a:solidFill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1441671" y="-19629"/>
            <a:ext cx="5581892" cy="286388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600" dirty="0" err="1" smtClean="0">
                <a:solidFill>
                  <a:prstClr val="white">
                    <a:lumMod val="50000"/>
                  </a:prstClr>
                </a:solidFill>
              </a:rPr>
              <a:t>sirá</a:t>
            </a:r>
            <a:r>
              <a:rPr lang="hu-HU" sz="6600" dirty="0" smtClean="0">
                <a:solidFill>
                  <a:prstClr val="white">
                    <a:lumMod val="50000"/>
                  </a:prstClr>
                </a:solidFill>
              </a:rPr>
              <a:t>_</a:t>
            </a:r>
            <a:endParaRPr lang="hu-HU" sz="66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2195736" y="2996952"/>
            <a:ext cx="3026760" cy="3493097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000" b="1" dirty="0" err="1" smtClean="0">
                <a:solidFill>
                  <a:prstClr val="white"/>
                </a:solidFill>
              </a:rPr>
              <a:t>ly</a:t>
            </a:r>
            <a:endParaRPr lang="hu-HU" sz="6000" b="1" dirty="0">
              <a:solidFill>
                <a:prstClr val="white"/>
              </a:solidFill>
            </a:endParaRPr>
          </a:p>
        </p:txBody>
      </p:sp>
      <p:sp>
        <p:nvSpPr>
          <p:cNvPr id="14" name="Téglalap 13"/>
          <p:cNvSpPr/>
          <p:nvPr/>
        </p:nvSpPr>
        <p:spPr>
          <a:xfrm>
            <a:off x="1475656" y="-19629"/>
            <a:ext cx="5581892" cy="286388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600" dirty="0" smtClean="0">
                <a:solidFill>
                  <a:prstClr val="white">
                    <a:lumMod val="50000"/>
                  </a:prstClr>
                </a:solidFill>
              </a:rPr>
              <a:t>sirá</a:t>
            </a:r>
            <a:r>
              <a:rPr lang="hu-HU" sz="6600" dirty="0" smtClean="0">
                <a:solidFill>
                  <a:srgbClr val="FF0000"/>
                </a:solidFill>
              </a:rPr>
              <a:t>ly</a:t>
            </a:r>
            <a:endParaRPr lang="hu-HU" sz="66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http://img-fotki.yandex.ru/get/6404/156967012.23/0_7178f_a5f86b8_L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29000" y="1006798"/>
            <a:ext cx="4762500" cy="4124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5148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decel="10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4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4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9" grpId="0" animBg="1"/>
      <p:bldP spid="4" grpId="0" animBg="1"/>
      <p:bldP spid="1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Kapcsolódó ké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1"/>
            <a:ext cx="9385363" cy="6908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églalap 2"/>
          <p:cNvSpPr/>
          <p:nvPr/>
        </p:nvSpPr>
        <p:spPr>
          <a:xfrm>
            <a:off x="1900808" y="1772816"/>
            <a:ext cx="5832647" cy="3816424"/>
          </a:xfrm>
          <a:prstGeom prst="rect">
            <a:avLst/>
          </a:prstGeom>
          <a:gradFill>
            <a:gsLst>
              <a:gs pos="100000">
                <a:schemeClr val="bg2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320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hu-HU" sz="3200" smtClean="0">
                <a:solidFill>
                  <a:srgbClr val="1F497D">
                    <a:lumMod val="75000"/>
                  </a:srgbClr>
                </a:solidFill>
              </a:rPr>
              <a:t>                      </a:t>
            </a:r>
            <a:r>
              <a:rPr lang="hu-HU" sz="3200" u="sng" smtClean="0">
                <a:solidFill>
                  <a:srgbClr val="1F497D">
                    <a:lumMod val="75000"/>
                  </a:srgbClr>
                </a:solidFill>
              </a:rPr>
              <a:t>Madarak</a:t>
            </a:r>
            <a:endParaRPr lang="hu-HU" sz="3200" dirty="0">
              <a:solidFill>
                <a:srgbClr val="1F497D">
                  <a:lumMod val="75000"/>
                </a:srgbClr>
              </a:solidFill>
            </a:endParaRPr>
          </a:p>
          <a:p>
            <a:r>
              <a:rPr lang="hu-HU" sz="3200" dirty="0">
                <a:solidFill>
                  <a:srgbClr val="1F497D">
                    <a:lumMod val="75000"/>
                  </a:srgbClr>
                </a:solidFill>
              </a:rPr>
              <a:t>                                           </a:t>
            </a:r>
          </a:p>
          <a:p>
            <a:r>
              <a:rPr lang="hu-HU" sz="3200" dirty="0">
                <a:solidFill>
                  <a:srgbClr val="1F497D">
                    <a:lumMod val="75000"/>
                  </a:srgbClr>
                </a:solidFill>
              </a:rPr>
              <a:t>               j                           </a:t>
            </a:r>
            <a:r>
              <a:rPr lang="hu-HU" sz="3200" dirty="0" err="1">
                <a:solidFill>
                  <a:srgbClr val="1F497D">
                    <a:lumMod val="75000"/>
                  </a:srgbClr>
                </a:solidFill>
              </a:rPr>
              <a:t>ly</a:t>
            </a:r>
            <a:endParaRPr lang="hu-HU" sz="3200" dirty="0">
              <a:solidFill>
                <a:srgbClr val="1F497D">
                  <a:lumMod val="75000"/>
                </a:srgbClr>
              </a:solidFill>
            </a:endParaRPr>
          </a:p>
          <a:p>
            <a:r>
              <a:rPr lang="hu-HU" sz="3200" dirty="0">
                <a:solidFill>
                  <a:srgbClr val="1F497D">
                    <a:lumMod val="75000"/>
                  </a:srgbClr>
                </a:solidFill>
              </a:rPr>
              <a:t>           papagáj                   </a:t>
            </a:r>
            <a:r>
              <a:rPr lang="hu-HU" sz="3200" dirty="0" smtClean="0">
                <a:solidFill>
                  <a:srgbClr val="1F497D">
                    <a:lumMod val="75000"/>
                  </a:srgbClr>
                </a:solidFill>
              </a:rPr>
              <a:t>harkály</a:t>
            </a:r>
            <a:endParaRPr lang="hu-HU" sz="3200" dirty="0">
              <a:solidFill>
                <a:srgbClr val="1F497D">
                  <a:lumMod val="75000"/>
                </a:srgbClr>
              </a:solidFill>
            </a:endParaRPr>
          </a:p>
          <a:p>
            <a:r>
              <a:rPr lang="hu-HU" sz="3200" dirty="0">
                <a:solidFill>
                  <a:srgbClr val="1F497D">
                    <a:lumMod val="75000"/>
                  </a:srgbClr>
                </a:solidFill>
              </a:rPr>
              <a:t>           varjú                        sirály</a:t>
            </a:r>
          </a:p>
          <a:p>
            <a:r>
              <a:rPr lang="hu-HU" sz="3200" dirty="0">
                <a:solidFill>
                  <a:srgbClr val="1F497D">
                    <a:lumMod val="75000"/>
                  </a:srgbClr>
                </a:solidFill>
              </a:rPr>
              <a:t>           szajkó                      </a:t>
            </a:r>
            <a:r>
              <a:rPr lang="hu-HU" sz="3200" dirty="0" smtClean="0">
                <a:solidFill>
                  <a:srgbClr val="1F497D">
                    <a:lumMod val="75000"/>
                  </a:srgbClr>
                </a:solidFill>
              </a:rPr>
              <a:t>karvaly</a:t>
            </a:r>
            <a:endParaRPr lang="hu-HU" sz="3200" dirty="0">
              <a:solidFill>
                <a:srgbClr val="1F497D">
                  <a:lumMod val="75000"/>
                </a:srgbClr>
              </a:solidFill>
            </a:endParaRPr>
          </a:p>
          <a:p>
            <a:r>
              <a:rPr lang="hu-HU" sz="3200" dirty="0">
                <a:solidFill>
                  <a:srgbClr val="1F497D">
                    <a:lumMod val="75000"/>
                  </a:srgbClr>
                </a:solidFill>
              </a:rPr>
              <a:t>           héja                         ölyv</a:t>
            </a:r>
          </a:p>
        </p:txBody>
      </p:sp>
      <p:pic>
        <p:nvPicPr>
          <p:cNvPr id="4100" name="Picture 4" descr="http://www.gif.ovh/hungarian-gif/Hal%20Gif/Hal%20Gif%20(79)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53106" y="2054266"/>
            <a:ext cx="2520280" cy="2800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7709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4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4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Kapcsolódó ké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29" y="1"/>
            <a:ext cx="9228605" cy="6884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églalap 8"/>
          <p:cNvSpPr/>
          <p:nvPr/>
        </p:nvSpPr>
        <p:spPr>
          <a:xfrm>
            <a:off x="6285290" y="2348880"/>
            <a:ext cx="2448273" cy="2591239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000" b="1" dirty="0" smtClean="0">
                <a:solidFill>
                  <a:prstClr val="white"/>
                </a:solidFill>
              </a:rPr>
              <a:t>j</a:t>
            </a:r>
            <a:endParaRPr lang="hu-HU" sz="6000" b="1" dirty="0">
              <a:solidFill>
                <a:prstClr val="white"/>
              </a:solidFill>
            </a:endParaRPr>
          </a:p>
        </p:txBody>
      </p:sp>
      <p:sp>
        <p:nvSpPr>
          <p:cNvPr id="8" name="Téglalap 7"/>
          <p:cNvSpPr/>
          <p:nvPr/>
        </p:nvSpPr>
        <p:spPr>
          <a:xfrm>
            <a:off x="3809312" y="3809861"/>
            <a:ext cx="3331057" cy="324036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800" b="1" dirty="0" err="1" smtClean="0">
                <a:solidFill>
                  <a:prstClr val="white"/>
                </a:solidFill>
              </a:rPr>
              <a:t>ly</a:t>
            </a:r>
            <a:endParaRPr lang="hu-HU" sz="4800" b="1" dirty="0">
              <a:solidFill>
                <a:prstClr val="white"/>
              </a:solidFill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1531196" y="-328471"/>
            <a:ext cx="5581892" cy="286388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600" dirty="0" err="1" smtClean="0">
                <a:solidFill>
                  <a:prstClr val="white">
                    <a:lumMod val="50000"/>
                  </a:prstClr>
                </a:solidFill>
              </a:rPr>
              <a:t>za</a:t>
            </a:r>
            <a:r>
              <a:rPr lang="hu-HU" sz="6600" dirty="0" smtClean="0">
                <a:solidFill>
                  <a:prstClr val="white">
                    <a:lumMod val="50000"/>
                  </a:prstClr>
                </a:solidFill>
              </a:rPr>
              <a:t>_</a:t>
            </a:r>
            <a:endParaRPr lang="hu-HU" sz="66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4" name="Téglalap 13"/>
          <p:cNvSpPr/>
          <p:nvPr/>
        </p:nvSpPr>
        <p:spPr>
          <a:xfrm>
            <a:off x="1531196" y="-315416"/>
            <a:ext cx="5581892" cy="286388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600" dirty="0" smtClean="0">
                <a:solidFill>
                  <a:prstClr val="white">
                    <a:lumMod val="50000"/>
                  </a:prstClr>
                </a:solidFill>
              </a:rPr>
              <a:t>za</a:t>
            </a:r>
            <a:r>
              <a:rPr lang="hu-HU" sz="6600" dirty="0" smtClean="0">
                <a:solidFill>
                  <a:srgbClr val="FF0000"/>
                </a:solidFill>
              </a:rPr>
              <a:t>j</a:t>
            </a:r>
            <a:endParaRPr lang="hu-HU" sz="6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168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4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4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  <p:bldP spid="1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Kapcsolódó ké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87" y="-7171"/>
            <a:ext cx="9239357" cy="6893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églalap 8"/>
          <p:cNvSpPr/>
          <p:nvPr/>
        </p:nvSpPr>
        <p:spPr>
          <a:xfrm>
            <a:off x="1373052" y="2764520"/>
            <a:ext cx="2448273" cy="2591239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000" b="1" dirty="0" smtClean="0">
                <a:solidFill>
                  <a:prstClr val="white"/>
                </a:solidFill>
              </a:rPr>
              <a:t>j</a:t>
            </a:r>
            <a:endParaRPr lang="hu-HU" sz="6000" b="1" dirty="0">
              <a:solidFill>
                <a:prstClr val="white"/>
              </a:solidFill>
            </a:endParaRPr>
          </a:p>
        </p:txBody>
      </p:sp>
      <p:sp>
        <p:nvSpPr>
          <p:cNvPr id="8" name="Téglalap 7"/>
          <p:cNvSpPr/>
          <p:nvPr/>
        </p:nvSpPr>
        <p:spPr>
          <a:xfrm>
            <a:off x="4932040" y="3046393"/>
            <a:ext cx="3331057" cy="324036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800" b="1" dirty="0" err="1" smtClean="0">
                <a:solidFill>
                  <a:prstClr val="white"/>
                </a:solidFill>
              </a:rPr>
              <a:t>ly</a:t>
            </a:r>
            <a:endParaRPr lang="hu-HU" sz="4800" b="1" dirty="0">
              <a:solidFill>
                <a:prstClr val="white"/>
              </a:solidFill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1719080" y="-7171"/>
            <a:ext cx="5581892" cy="286388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600" dirty="0" err="1">
                <a:solidFill>
                  <a:prstClr val="white">
                    <a:lumMod val="50000"/>
                  </a:prstClr>
                </a:solidFill>
              </a:rPr>
              <a:t>z</a:t>
            </a:r>
            <a:r>
              <a:rPr lang="hu-HU" sz="6600" dirty="0" err="1" smtClean="0">
                <a:solidFill>
                  <a:prstClr val="white">
                    <a:lumMod val="50000"/>
                  </a:prstClr>
                </a:solidFill>
              </a:rPr>
              <a:t>öre</a:t>
            </a:r>
            <a:r>
              <a:rPr lang="hu-HU" sz="6600" dirty="0" smtClean="0">
                <a:solidFill>
                  <a:prstClr val="white">
                    <a:lumMod val="50000"/>
                  </a:prstClr>
                </a:solidFill>
              </a:rPr>
              <a:t>_</a:t>
            </a:r>
            <a:endParaRPr lang="hu-HU" sz="66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1" name="Ellipszis 10"/>
          <p:cNvSpPr/>
          <p:nvPr/>
        </p:nvSpPr>
        <p:spPr>
          <a:xfrm>
            <a:off x="3837490" y="3474807"/>
            <a:ext cx="969304" cy="1191766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sp>
        <p:nvSpPr>
          <p:cNvPr id="14" name="Téglalap 13"/>
          <p:cNvSpPr/>
          <p:nvPr/>
        </p:nvSpPr>
        <p:spPr>
          <a:xfrm>
            <a:off x="1719080" y="0"/>
            <a:ext cx="5581892" cy="286388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600" dirty="0" smtClean="0">
                <a:solidFill>
                  <a:prstClr val="white">
                    <a:lumMod val="50000"/>
                  </a:prstClr>
                </a:solidFill>
              </a:rPr>
              <a:t>zöre</a:t>
            </a:r>
            <a:r>
              <a:rPr lang="hu-HU" sz="6600" dirty="0" smtClean="0">
                <a:solidFill>
                  <a:srgbClr val="FF0000"/>
                </a:solidFill>
              </a:rPr>
              <a:t>j</a:t>
            </a:r>
            <a:endParaRPr lang="hu-HU" sz="6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401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  <p:bldP spid="1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Kapcsolódó ké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721" y="0"/>
            <a:ext cx="9238963" cy="6892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églalap 8"/>
          <p:cNvSpPr/>
          <p:nvPr/>
        </p:nvSpPr>
        <p:spPr>
          <a:xfrm>
            <a:off x="5543118" y="2447756"/>
            <a:ext cx="2448273" cy="2591239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000" b="1" dirty="0" smtClean="0">
                <a:solidFill>
                  <a:prstClr val="white"/>
                </a:solidFill>
              </a:rPr>
              <a:t>j</a:t>
            </a:r>
            <a:endParaRPr lang="hu-HU" sz="6000" b="1" dirty="0">
              <a:solidFill>
                <a:prstClr val="white"/>
              </a:solidFill>
            </a:endParaRPr>
          </a:p>
        </p:txBody>
      </p:sp>
      <p:sp>
        <p:nvSpPr>
          <p:cNvPr id="8" name="Téglalap 7"/>
          <p:cNvSpPr/>
          <p:nvPr/>
        </p:nvSpPr>
        <p:spPr>
          <a:xfrm>
            <a:off x="1098839" y="2930125"/>
            <a:ext cx="3331057" cy="324036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800" b="1" dirty="0" err="1" smtClean="0">
                <a:solidFill>
                  <a:prstClr val="white"/>
                </a:solidFill>
              </a:rPr>
              <a:t>ly</a:t>
            </a:r>
            <a:endParaRPr lang="hu-HU" sz="4800" b="1" dirty="0">
              <a:solidFill>
                <a:prstClr val="white"/>
              </a:solidFill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1475656" y="-427500"/>
            <a:ext cx="5581892" cy="286388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600" dirty="0" err="1" smtClean="0">
                <a:solidFill>
                  <a:prstClr val="white">
                    <a:lumMod val="50000"/>
                  </a:prstClr>
                </a:solidFill>
              </a:rPr>
              <a:t>roba</a:t>
            </a:r>
            <a:r>
              <a:rPr lang="hu-HU" sz="6600" dirty="0" smtClean="0">
                <a:solidFill>
                  <a:prstClr val="white">
                    <a:lumMod val="50000"/>
                  </a:prstClr>
                </a:solidFill>
              </a:rPr>
              <a:t>_</a:t>
            </a:r>
            <a:endParaRPr lang="hu-HU" sz="66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4" name="Téglalap 13"/>
          <p:cNvSpPr/>
          <p:nvPr/>
        </p:nvSpPr>
        <p:spPr>
          <a:xfrm>
            <a:off x="1514267" y="-427500"/>
            <a:ext cx="5581892" cy="286388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600" dirty="0" smtClean="0">
                <a:solidFill>
                  <a:prstClr val="white">
                    <a:lumMod val="50000"/>
                  </a:prstClr>
                </a:solidFill>
              </a:rPr>
              <a:t>roba</a:t>
            </a:r>
            <a:r>
              <a:rPr lang="hu-HU" sz="6600" dirty="0" smtClean="0">
                <a:solidFill>
                  <a:srgbClr val="FF0000"/>
                </a:solidFill>
              </a:rPr>
              <a:t>j</a:t>
            </a:r>
            <a:endParaRPr lang="hu-HU" sz="6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365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  <p:bldP spid="1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Kapcsolódó ké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584" y="1"/>
            <a:ext cx="9270632" cy="6916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églalap 8"/>
          <p:cNvSpPr/>
          <p:nvPr/>
        </p:nvSpPr>
        <p:spPr>
          <a:xfrm>
            <a:off x="1187624" y="2492896"/>
            <a:ext cx="2448273" cy="2591239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000" b="1" dirty="0" smtClean="0">
                <a:solidFill>
                  <a:prstClr val="white"/>
                </a:solidFill>
              </a:rPr>
              <a:t>j</a:t>
            </a:r>
            <a:endParaRPr lang="hu-HU" sz="6000" b="1" dirty="0">
              <a:solidFill>
                <a:prstClr val="white"/>
              </a:solidFill>
            </a:endParaRPr>
          </a:p>
        </p:txBody>
      </p:sp>
      <p:sp>
        <p:nvSpPr>
          <p:cNvPr id="8" name="Téglalap 7"/>
          <p:cNvSpPr/>
          <p:nvPr/>
        </p:nvSpPr>
        <p:spPr>
          <a:xfrm>
            <a:off x="4932040" y="3068961"/>
            <a:ext cx="3331057" cy="324036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800" b="1" dirty="0" err="1" smtClean="0">
                <a:solidFill>
                  <a:prstClr val="white"/>
                </a:solidFill>
              </a:rPr>
              <a:t>ly</a:t>
            </a:r>
            <a:endParaRPr lang="hu-HU" sz="4800" b="1" dirty="0">
              <a:solidFill>
                <a:prstClr val="white"/>
              </a:solidFill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1552900" y="-171400"/>
            <a:ext cx="5581892" cy="286388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600" dirty="0" err="1" smtClean="0">
                <a:solidFill>
                  <a:prstClr val="white">
                    <a:lumMod val="50000"/>
                  </a:prstClr>
                </a:solidFill>
              </a:rPr>
              <a:t>zsiva</a:t>
            </a:r>
            <a:r>
              <a:rPr lang="hu-HU" sz="6600" dirty="0" smtClean="0">
                <a:solidFill>
                  <a:prstClr val="white">
                    <a:lumMod val="50000"/>
                  </a:prstClr>
                </a:solidFill>
              </a:rPr>
              <a:t>_</a:t>
            </a:r>
            <a:endParaRPr lang="hu-HU" sz="66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1" name="Ellipszis 10"/>
          <p:cNvSpPr/>
          <p:nvPr/>
        </p:nvSpPr>
        <p:spPr>
          <a:xfrm>
            <a:off x="3837490" y="3474807"/>
            <a:ext cx="969304" cy="1191766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sp>
        <p:nvSpPr>
          <p:cNvPr id="14" name="Téglalap 13"/>
          <p:cNvSpPr/>
          <p:nvPr/>
        </p:nvSpPr>
        <p:spPr>
          <a:xfrm>
            <a:off x="1552900" y="-153697"/>
            <a:ext cx="5581892" cy="286388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600" dirty="0" smtClean="0">
                <a:solidFill>
                  <a:prstClr val="white">
                    <a:lumMod val="50000"/>
                  </a:prstClr>
                </a:solidFill>
              </a:rPr>
              <a:t>zsiva</a:t>
            </a:r>
            <a:r>
              <a:rPr lang="hu-HU" sz="6600" dirty="0" smtClean="0">
                <a:solidFill>
                  <a:srgbClr val="FF0000"/>
                </a:solidFill>
              </a:rPr>
              <a:t>j</a:t>
            </a:r>
            <a:endParaRPr lang="hu-HU" sz="6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3851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  <p:bldP spid="1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Kapcsolódó ké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228605" cy="6884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églalap 8"/>
          <p:cNvSpPr/>
          <p:nvPr/>
        </p:nvSpPr>
        <p:spPr>
          <a:xfrm>
            <a:off x="5543118" y="2447756"/>
            <a:ext cx="2448273" cy="2591239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000" b="1" dirty="0" smtClean="0">
                <a:solidFill>
                  <a:prstClr val="white"/>
                </a:solidFill>
              </a:rPr>
              <a:t>j</a:t>
            </a:r>
            <a:endParaRPr lang="hu-HU" sz="6000" b="1" dirty="0">
              <a:solidFill>
                <a:prstClr val="white"/>
              </a:solidFill>
            </a:endParaRPr>
          </a:p>
        </p:txBody>
      </p:sp>
      <p:sp>
        <p:nvSpPr>
          <p:cNvPr id="8" name="Téglalap 7"/>
          <p:cNvSpPr/>
          <p:nvPr/>
        </p:nvSpPr>
        <p:spPr>
          <a:xfrm>
            <a:off x="1115616" y="2924944"/>
            <a:ext cx="4032448" cy="36004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800" b="1" dirty="0" err="1" smtClean="0">
                <a:solidFill>
                  <a:prstClr val="white"/>
                </a:solidFill>
              </a:rPr>
              <a:t>ly</a:t>
            </a:r>
            <a:endParaRPr lang="hu-HU" sz="4800" b="1" dirty="0">
              <a:solidFill>
                <a:prstClr val="white"/>
              </a:solidFill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1475656" y="-427500"/>
            <a:ext cx="5581892" cy="286388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600" dirty="0" err="1" smtClean="0">
                <a:solidFill>
                  <a:prstClr val="white">
                    <a:lumMod val="50000"/>
                  </a:prstClr>
                </a:solidFill>
              </a:rPr>
              <a:t>sóha</a:t>
            </a:r>
            <a:r>
              <a:rPr lang="hu-HU" sz="6600" dirty="0" smtClean="0">
                <a:solidFill>
                  <a:prstClr val="white">
                    <a:lumMod val="50000"/>
                  </a:prstClr>
                </a:solidFill>
              </a:rPr>
              <a:t>_</a:t>
            </a:r>
            <a:endParaRPr lang="hu-HU" sz="66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4" name="Téglalap 13"/>
          <p:cNvSpPr/>
          <p:nvPr/>
        </p:nvSpPr>
        <p:spPr>
          <a:xfrm>
            <a:off x="1528254" y="-438817"/>
            <a:ext cx="5581892" cy="286388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600" dirty="0" smtClean="0">
                <a:solidFill>
                  <a:prstClr val="white">
                    <a:lumMod val="50000"/>
                  </a:prstClr>
                </a:solidFill>
              </a:rPr>
              <a:t>sóha</a:t>
            </a:r>
            <a:r>
              <a:rPr lang="hu-HU" sz="6600" dirty="0" smtClean="0">
                <a:solidFill>
                  <a:srgbClr val="FF0000"/>
                </a:solidFill>
              </a:rPr>
              <a:t>j</a:t>
            </a:r>
            <a:endParaRPr lang="hu-HU" sz="6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642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  <p:bldP spid="1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Kapcsolódó ké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1" y="0"/>
            <a:ext cx="9255867" cy="6905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églalap 2"/>
          <p:cNvSpPr/>
          <p:nvPr/>
        </p:nvSpPr>
        <p:spPr>
          <a:xfrm>
            <a:off x="2858760" y="620688"/>
            <a:ext cx="3384375" cy="3456384"/>
          </a:xfrm>
          <a:prstGeom prst="rect">
            <a:avLst/>
          </a:prstGeom>
          <a:gradFill>
            <a:gsLst>
              <a:gs pos="100000">
                <a:schemeClr val="bg2">
                  <a:lumMod val="75000"/>
                </a:schemeClr>
              </a:gs>
              <a:gs pos="1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rect">
              <a:fillToRect l="50000" t="50000" r="50000" b="50000"/>
            </a:path>
          </a:gra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3200" u="sng" dirty="0" smtClean="0">
                <a:solidFill>
                  <a:srgbClr val="1F497D">
                    <a:lumMod val="75000"/>
                  </a:srgbClr>
                </a:solidFill>
              </a:rPr>
              <a:t>Hangok</a:t>
            </a:r>
            <a:r>
              <a:rPr lang="hu-HU" sz="3200" u="sng" dirty="0">
                <a:solidFill>
                  <a:srgbClr val="1F497D">
                    <a:lumMod val="75000"/>
                  </a:srgbClr>
                </a:solidFill>
              </a:rPr>
              <a:t>, </a:t>
            </a:r>
            <a:r>
              <a:rPr lang="hu-HU" sz="3200" u="sng" dirty="0" smtClean="0">
                <a:solidFill>
                  <a:srgbClr val="1F497D">
                    <a:lumMod val="75000"/>
                  </a:srgbClr>
                </a:solidFill>
              </a:rPr>
              <a:t>           hanghatások</a:t>
            </a:r>
            <a:endParaRPr lang="hu-HU" sz="3200" dirty="0">
              <a:solidFill>
                <a:srgbClr val="1F497D">
                  <a:lumMod val="75000"/>
                </a:srgbClr>
              </a:solidFill>
            </a:endParaRPr>
          </a:p>
          <a:p>
            <a:r>
              <a:rPr lang="hu-HU" sz="3200" dirty="0" smtClean="0">
                <a:solidFill>
                  <a:srgbClr val="1F497D">
                    <a:lumMod val="75000"/>
                  </a:srgbClr>
                </a:solidFill>
              </a:rPr>
              <a:t>   zörej</a:t>
            </a:r>
            <a:endParaRPr lang="hu-HU" sz="3200" dirty="0">
              <a:solidFill>
                <a:srgbClr val="1F497D">
                  <a:lumMod val="75000"/>
                </a:srgbClr>
              </a:solidFill>
            </a:endParaRPr>
          </a:p>
          <a:p>
            <a:r>
              <a:rPr lang="hu-HU" sz="3200" dirty="0" smtClean="0">
                <a:solidFill>
                  <a:srgbClr val="1F497D">
                    <a:lumMod val="75000"/>
                  </a:srgbClr>
                </a:solidFill>
              </a:rPr>
              <a:t>   dörej</a:t>
            </a:r>
            <a:endParaRPr lang="hu-HU" sz="3200" dirty="0">
              <a:solidFill>
                <a:srgbClr val="1F497D">
                  <a:lumMod val="75000"/>
                </a:srgbClr>
              </a:solidFill>
            </a:endParaRPr>
          </a:p>
          <a:p>
            <a:r>
              <a:rPr lang="hu-HU" sz="3200" dirty="0" smtClean="0">
                <a:solidFill>
                  <a:srgbClr val="1F497D">
                    <a:lumMod val="75000"/>
                  </a:srgbClr>
                </a:solidFill>
              </a:rPr>
              <a:t>   zsivaj</a:t>
            </a:r>
            <a:endParaRPr lang="hu-HU" sz="3200" dirty="0">
              <a:solidFill>
                <a:srgbClr val="1F497D">
                  <a:lumMod val="75000"/>
                </a:srgbClr>
              </a:solidFill>
            </a:endParaRPr>
          </a:p>
          <a:p>
            <a:r>
              <a:rPr lang="hu-HU" sz="3200" dirty="0" smtClean="0">
                <a:solidFill>
                  <a:srgbClr val="1F497D">
                    <a:lumMod val="75000"/>
                  </a:srgbClr>
                </a:solidFill>
              </a:rPr>
              <a:t>   sóhaj</a:t>
            </a:r>
            <a:endParaRPr lang="hu-HU" sz="3200" dirty="0">
              <a:solidFill>
                <a:srgbClr val="1F497D">
                  <a:lumMod val="75000"/>
                </a:srgbClr>
              </a:solidFill>
            </a:endParaRPr>
          </a:p>
          <a:p>
            <a:r>
              <a:rPr lang="hu-HU" sz="3200" dirty="0" smtClean="0">
                <a:solidFill>
                  <a:srgbClr val="1F497D">
                    <a:lumMod val="75000"/>
                  </a:srgbClr>
                </a:solidFill>
              </a:rPr>
              <a:t>   dévaj</a:t>
            </a:r>
            <a:endParaRPr lang="hu-HU" sz="3200" dirty="0">
              <a:solidFill>
                <a:srgbClr val="1F497D">
                  <a:lumMod val="75000"/>
                </a:srgbClr>
              </a:solidFill>
            </a:endParaRPr>
          </a:p>
        </p:txBody>
      </p:sp>
      <p:pic>
        <p:nvPicPr>
          <p:cNvPr id="3082" name="Picture 10" descr="http://www.gif.ovh/hungarian-gif/Hal%20Gif/Hal%20Gif%20(6)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72816" y="1412776"/>
            <a:ext cx="2220085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9333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4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4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Kapcsolódó ké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7937"/>
            <a:ext cx="9361040" cy="6892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églalap 8"/>
          <p:cNvSpPr/>
          <p:nvPr/>
        </p:nvSpPr>
        <p:spPr>
          <a:xfrm>
            <a:off x="6471640" y="1772816"/>
            <a:ext cx="2448272" cy="2602371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000" b="1" dirty="0" smtClean="0">
                <a:solidFill>
                  <a:prstClr val="white"/>
                </a:solidFill>
              </a:rPr>
              <a:t>j</a:t>
            </a:r>
            <a:endParaRPr lang="hu-HU" sz="6000" b="1" dirty="0">
              <a:solidFill>
                <a:prstClr val="white"/>
              </a:solidFill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51" y="980728"/>
            <a:ext cx="4958990" cy="3096344"/>
          </a:xfrm>
          <a:prstGeom prst="rect">
            <a:avLst/>
          </a:prstGeom>
        </p:spPr>
      </p:pic>
      <p:sp>
        <p:nvSpPr>
          <p:cNvPr id="7" name="AutoShape 8" descr="Képtalálat a következőre: „gólya repül”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>
              <a:solidFill>
                <a:prstClr val="black"/>
              </a:solidFill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3680694" y="-555275"/>
            <a:ext cx="5581892" cy="2863880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600" dirty="0" err="1">
                <a:solidFill>
                  <a:prstClr val="white">
                    <a:lumMod val="50000"/>
                  </a:prstClr>
                </a:solidFill>
              </a:rPr>
              <a:t>a</a:t>
            </a:r>
            <a:r>
              <a:rPr lang="hu-HU" sz="6600" dirty="0" err="1" smtClean="0">
                <a:solidFill>
                  <a:prstClr val="white">
                    <a:lumMod val="50000"/>
                  </a:prstClr>
                </a:solidFill>
              </a:rPr>
              <a:t>kadá</a:t>
            </a:r>
            <a:r>
              <a:rPr lang="hu-HU" sz="6600" dirty="0" smtClean="0">
                <a:solidFill>
                  <a:prstClr val="white">
                    <a:lumMod val="50000"/>
                  </a:prstClr>
                </a:solidFill>
              </a:rPr>
              <a:t>_</a:t>
            </a:r>
            <a:endParaRPr lang="hu-HU" sz="66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5580112" y="3254701"/>
            <a:ext cx="3048007" cy="3862626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000" b="1" dirty="0" err="1" smtClean="0">
                <a:solidFill>
                  <a:prstClr val="white"/>
                </a:solidFill>
              </a:rPr>
              <a:t>ly</a:t>
            </a:r>
            <a:endParaRPr lang="hu-HU" sz="6000" b="1" dirty="0">
              <a:solidFill>
                <a:prstClr val="white"/>
              </a:solidFill>
            </a:endParaRPr>
          </a:p>
        </p:txBody>
      </p:sp>
      <p:sp>
        <p:nvSpPr>
          <p:cNvPr id="10" name="Téglalap 9"/>
          <p:cNvSpPr/>
          <p:nvPr/>
        </p:nvSpPr>
        <p:spPr>
          <a:xfrm>
            <a:off x="3000646" y="1772816"/>
            <a:ext cx="2448272" cy="2602371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000" b="1" dirty="0" smtClean="0">
                <a:solidFill>
                  <a:prstClr val="white"/>
                </a:solidFill>
              </a:rPr>
              <a:t>j</a:t>
            </a:r>
            <a:endParaRPr lang="hu-HU" sz="6000" b="1" dirty="0">
              <a:solidFill>
                <a:prstClr val="white"/>
              </a:solidFill>
            </a:endParaRPr>
          </a:p>
        </p:txBody>
      </p:sp>
      <p:sp>
        <p:nvSpPr>
          <p:cNvPr id="14" name="Téglalap 13"/>
          <p:cNvSpPr/>
          <p:nvPr/>
        </p:nvSpPr>
        <p:spPr>
          <a:xfrm>
            <a:off x="3680694" y="-555275"/>
            <a:ext cx="5581892" cy="2863880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600" dirty="0" smtClean="0">
                <a:solidFill>
                  <a:prstClr val="white">
                    <a:lumMod val="50000"/>
                  </a:prstClr>
                </a:solidFill>
              </a:rPr>
              <a:t>akadá</a:t>
            </a:r>
            <a:r>
              <a:rPr lang="hu-HU" sz="6600" dirty="0" smtClean="0">
                <a:solidFill>
                  <a:srgbClr val="FF0000"/>
                </a:solidFill>
              </a:rPr>
              <a:t>ly</a:t>
            </a:r>
            <a:endParaRPr lang="hu-HU" sz="6600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0920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xit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37" presetClass="exit" presetSubtype="0" fill="hold" grpId="2" nodeType="with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decel="100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0" presetClass="path" presetSubtype="0" accel="50000" decel="5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3.05556E-6 7.31205E-6 C -0.00296 -0.00092 -0.0073 0.00093 -0.00886 -0.00254 C -0.01059 -0.00601 -0.0165 -0.01225 -0.01945 -0.01295 C -0.02865 -0.01503 -0.0349 -0.01942 -0.04462 -0.02058 C -0.05243 -0.02428 -0.0599 -0.02706 -0.06806 -0.02845 C -0.07483 -0.03192 -0.08108 -0.03608 -0.08837 -0.03747 C -0.0915 -0.03886 -0.09393 -0.04117 -0.09705 -0.04256 C -0.10174 -0.04695 -0.1073 -0.04903 -0.11164 -0.05435 C -0.11823 -0.06245 -0.12622 -0.07147 -0.13507 -0.07494 C -0.1382 -0.07934 -0.14514 -0.08604 -0.14948 -0.0879 C -0.15261 -0.08928 -0.15834 -0.09437 -0.15834 -0.09437 C -0.15556 -0.08373 -0.15973 -0.09692 -0.15434 -0.0879 C -0.14914 -0.07887 -0.15903 -0.08882 -0.15052 -0.08142 C -0.1474 -0.07494 -0.14966 -0.07841 -0.14271 -0.0724 C -0.14167 -0.07147 -0.13976 -0.06985 -0.13976 -0.06985 C -0.13212 -0.05412 -0.11632 -0.04626 -0.10296 -0.04394 C -0.09896 -0.04256 -0.09723 -0.04001 -0.09323 -0.03886 C -0.08907 -0.03608 -0.07969 -0.03353 -0.07969 -0.03353 C -0.07084 -0.02798 -0.05834 -0.02428 -0.04861 -0.02197 C -0.03768 -0.01272 -0.05452 -0.02636 -0.04184 -0.01804 C -0.03768 -0.01526 -0.03455 -0.0111 -0.03021 -0.00901 C -0.02778 -0.00601 -0.02136 -0.00393 -0.02136 -0.00393 C -0.01511 0.00139 -0.00608 0.00486 0.00086 0.00903 " pathEditMode="relative" ptsTypes="ffffffffffffffffffffffA">
                                      <p:cBhvr>
                                        <p:cTn id="4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4" grpId="0" animBg="1"/>
      <p:bldP spid="10" grpId="0" animBg="1"/>
      <p:bldP spid="10" grpId="1" animBg="1"/>
      <p:bldP spid="10" grpId="2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Kapcsolódó ké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7937"/>
            <a:ext cx="9361040" cy="6892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églalap 8"/>
          <p:cNvSpPr/>
          <p:nvPr/>
        </p:nvSpPr>
        <p:spPr>
          <a:xfrm>
            <a:off x="6471640" y="1772816"/>
            <a:ext cx="2448272" cy="2602371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51" y="980728"/>
            <a:ext cx="4958990" cy="3096344"/>
          </a:xfrm>
          <a:prstGeom prst="rect">
            <a:avLst/>
          </a:prstGeom>
        </p:spPr>
      </p:pic>
      <p:sp>
        <p:nvSpPr>
          <p:cNvPr id="7" name="AutoShape 8" descr="Képtalálat a következőre: „gólya repül”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>
              <a:solidFill>
                <a:prstClr val="black"/>
              </a:solidFill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3680694" y="-555275"/>
            <a:ext cx="5581892" cy="2863880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600" dirty="0" err="1" smtClean="0">
                <a:solidFill>
                  <a:prstClr val="white">
                    <a:lumMod val="50000"/>
                  </a:prstClr>
                </a:solidFill>
              </a:rPr>
              <a:t>Káro</a:t>
            </a:r>
            <a:r>
              <a:rPr lang="hu-HU" sz="6600" dirty="0" smtClean="0">
                <a:solidFill>
                  <a:prstClr val="white">
                    <a:lumMod val="50000"/>
                  </a:prstClr>
                </a:solidFill>
              </a:rPr>
              <a:t>_</a:t>
            </a:r>
            <a:endParaRPr lang="hu-HU" sz="66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5580112" y="3254701"/>
            <a:ext cx="3048007" cy="3862626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0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ly</a:t>
            </a:r>
            <a:endParaRPr lang="hu-HU" sz="6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églalap 9"/>
          <p:cNvSpPr/>
          <p:nvPr/>
        </p:nvSpPr>
        <p:spPr>
          <a:xfrm>
            <a:off x="3000646" y="1772816"/>
            <a:ext cx="2448272" cy="2602371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</a:t>
            </a:r>
          </a:p>
        </p:txBody>
      </p:sp>
      <p:sp>
        <p:nvSpPr>
          <p:cNvPr id="14" name="Téglalap 13"/>
          <p:cNvSpPr/>
          <p:nvPr/>
        </p:nvSpPr>
        <p:spPr>
          <a:xfrm>
            <a:off x="3680694" y="-563891"/>
            <a:ext cx="5581892" cy="2863880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600" dirty="0" smtClean="0">
                <a:solidFill>
                  <a:schemeClr val="bg1">
                    <a:lumMod val="50000"/>
                  </a:schemeClr>
                </a:solidFill>
              </a:rPr>
              <a:t>Káro</a:t>
            </a:r>
            <a:r>
              <a:rPr lang="hu-HU" sz="6600" dirty="0" smtClean="0">
                <a:solidFill>
                  <a:srgbClr val="FF0000"/>
                </a:solidFill>
              </a:rPr>
              <a:t>ly</a:t>
            </a:r>
            <a:endParaRPr lang="hu-HU" sz="6600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0253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xit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37" presetClass="exit" presetSubtype="0" fill="hold" grpId="2" nodeType="with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decel="100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0" presetClass="path" presetSubtype="0" accel="50000" decel="5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3.05556E-6 7.31205E-6 C -0.00296 -0.00092 -0.0073 0.00093 -0.00886 -0.00254 C -0.01059 -0.00601 -0.0165 -0.01225 -0.01945 -0.01295 C -0.02865 -0.01503 -0.0349 -0.01942 -0.04462 -0.02058 C -0.05243 -0.02428 -0.0599 -0.02706 -0.06806 -0.02845 C -0.07483 -0.03192 -0.08108 -0.03608 -0.08837 -0.03747 C -0.0915 -0.03886 -0.09393 -0.04117 -0.09705 -0.04256 C -0.10174 -0.04695 -0.1073 -0.04903 -0.11164 -0.05435 C -0.11823 -0.06245 -0.12622 -0.07147 -0.13507 -0.07494 C -0.1382 -0.07934 -0.14514 -0.08604 -0.14948 -0.0879 C -0.15261 -0.08928 -0.15834 -0.09437 -0.15834 -0.09437 C -0.15556 -0.08373 -0.15973 -0.09692 -0.15434 -0.0879 C -0.14914 -0.07887 -0.15903 -0.08882 -0.15052 -0.08142 C -0.1474 -0.07494 -0.14966 -0.07841 -0.14271 -0.0724 C -0.14167 -0.07147 -0.13976 -0.06985 -0.13976 -0.06985 C -0.13212 -0.05412 -0.11632 -0.04626 -0.10296 -0.04394 C -0.09896 -0.04256 -0.09723 -0.04001 -0.09323 -0.03886 C -0.08907 -0.03608 -0.07969 -0.03353 -0.07969 -0.03353 C -0.07084 -0.02798 -0.05834 -0.02428 -0.04861 -0.02197 C -0.03768 -0.01272 -0.05452 -0.02636 -0.04184 -0.01804 C -0.03768 -0.01526 -0.03455 -0.0111 -0.03021 -0.00901 C -0.02778 -0.00601 -0.02136 -0.00393 -0.02136 -0.00393 C -0.01511 0.00139 -0.00608 0.00486 0.00086 0.00903 " pathEditMode="relative" ptsTypes="ffffffffffffffffffffffA">
                                      <p:cBhvr>
                                        <p:cTn id="4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4" grpId="0" animBg="1"/>
      <p:bldP spid="10" grpId="0" animBg="1"/>
      <p:bldP spid="10" grpId="1" animBg="1"/>
      <p:bldP spid="10" grpId="2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Kapcsolódó ké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7937"/>
            <a:ext cx="9361040" cy="6892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églalap 8"/>
          <p:cNvSpPr/>
          <p:nvPr/>
        </p:nvSpPr>
        <p:spPr>
          <a:xfrm>
            <a:off x="1259632" y="1402693"/>
            <a:ext cx="2808312" cy="3072707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</a:t>
            </a:r>
          </a:p>
        </p:txBody>
      </p:sp>
      <p:sp>
        <p:nvSpPr>
          <p:cNvPr id="6" name="Téglalap 5"/>
          <p:cNvSpPr/>
          <p:nvPr/>
        </p:nvSpPr>
        <p:spPr>
          <a:xfrm>
            <a:off x="2663788" y="-174805"/>
            <a:ext cx="5581892" cy="2863880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600" dirty="0" smtClean="0">
                <a:solidFill>
                  <a:prstClr val="white">
                    <a:lumMod val="50000"/>
                  </a:prstClr>
                </a:solidFill>
              </a:rPr>
              <a:t>dere_e</a:t>
            </a:r>
            <a:endParaRPr lang="hu-HU" sz="66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AutoShape 8" descr="Képtalálat a következőre: „gólya repül”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>
              <a:solidFill>
                <a:prstClr val="black"/>
              </a:solidFill>
            </a:endParaRPr>
          </a:p>
        </p:txBody>
      </p:sp>
      <p:sp>
        <p:nvSpPr>
          <p:cNvPr id="14" name="Téglalap 13"/>
          <p:cNvSpPr/>
          <p:nvPr/>
        </p:nvSpPr>
        <p:spPr>
          <a:xfrm>
            <a:off x="2662475" y="-195113"/>
            <a:ext cx="5581892" cy="2863880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600" dirty="0" smtClean="0">
                <a:solidFill>
                  <a:schemeClr val="bg1">
                    <a:lumMod val="50000"/>
                  </a:schemeClr>
                </a:solidFill>
              </a:rPr>
              <a:t>dere</a:t>
            </a:r>
            <a:r>
              <a:rPr lang="hu-HU" sz="6600" dirty="0" smtClean="0">
                <a:solidFill>
                  <a:srgbClr val="FF0000"/>
                </a:solidFill>
              </a:rPr>
              <a:t>ly</a:t>
            </a:r>
            <a:r>
              <a:rPr lang="hu-HU" sz="6600" dirty="0" smtClean="0">
                <a:solidFill>
                  <a:schemeClr val="bg1">
                    <a:lumMod val="50000"/>
                  </a:schemeClr>
                </a:solidFill>
              </a:rPr>
              <a:t>e</a:t>
            </a:r>
            <a:endParaRPr lang="hu-HU" sz="66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8" name="Csoportba foglalás 7"/>
          <p:cNvGrpSpPr/>
          <p:nvPr/>
        </p:nvGrpSpPr>
        <p:grpSpPr>
          <a:xfrm>
            <a:off x="6660232" y="947222"/>
            <a:ext cx="2328193" cy="2093024"/>
            <a:chOff x="328156" y="548680"/>
            <a:chExt cx="2864376" cy="2503465"/>
          </a:xfrm>
        </p:grpSpPr>
        <p:pic>
          <p:nvPicPr>
            <p:cNvPr id="10" name="Picture 2" descr="Képtalálat a következőre: „hajó vitorlás gif”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8156" y="548680"/>
              <a:ext cx="2864376" cy="25034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églalap 10">
              <a:hlinkClick r:id="rId8"/>
            </p:cNvPr>
            <p:cNvSpPr/>
            <p:nvPr/>
          </p:nvSpPr>
          <p:spPr>
            <a:xfrm rot="21262306">
              <a:off x="973135" y="1225750"/>
              <a:ext cx="2182567" cy="171779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prstTxWarp prst="textArchDown">
                <a:avLst/>
              </a:prstTxWarp>
            </a:bodyPr>
            <a:lstStyle/>
            <a:p>
              <a:pPr algn="ctr"/>
              <a:r>
                <a:rPr lang="hu-HU" dirty="0" smtClean="0">
                  <a:latin typeface="Algerian" panose="04020705040A02060702" pitchFamily="82" charset="0"/>
                </a:rPr>
                <a:t>Szinonima hajó</a:t>
              </a:r>
              <a:endParaRPr lang="hu-HU" dirty="0">
                <a:latin typeface="Algerian" panose="04020705040A02060702" pitchFamily="82" charset="0"/>
              </a:endParaRPr>
            </a:p>
          </p:txBody>
        </p:sp>
      </p:grpSp>
      <p:sp>
        <p:nvSpPr>
          <p:cNvPr id="4" name="Téglalap 3"/>
          <p:cNvSpPr/>
          <p:nvPr/>
        </p:nvSpPr>
        <p:spPr>
          <a:xfrm>
            <a:off x="3851920" y="1992421"/>
            <a:ext cx="3915770" cy="4535751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0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ly</a:t>
            </a:r>
            <a:endParaRPr lang="hu-HU" sz="6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96450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Kapcsolódó ké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177" y="1"/>
            <a:ext cx="9256933" cy="6906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églalap 5"/>
          <p:cNvSpPr/>
          <p:nvPr/>
        </p:nvSpPr>
        <p:spPr>
          <a:xfrm>
            <a:off x="1341216" y="-193147"/>
            <a:ext cx="5581892" cy="286388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600" dirty="0" err="1" smtClean="0">
                <a:solidFill>
                  <a:prstClr val="white">
                    <a:lumMod val="50000"/>
                  </a:prstClr>
                </a:solidFill>
              </a:rPr>
              <a:t>há</a:t>
            </a:r>
            <a:r>
              <a:rPr lang="hu-HU" sz="6600" dirty="0" smtClean="0">
                <a:solidFill>
                  <a:prstClr val="white">
                    <a:lumMod val="50000"/>
                  </a:prstClr>
                </a:solidFill>
              </a:rPr>
              <a:t>_</a:t>
            </a:r>
            <a:endParaRPr lang="hu-HU" sz="66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4" name="Téglalap 13"/>
          <p:cNvSpPr/>
          <p:nvPr/>
        </p:nvSpPr>
        <p:spPr>
          <a:xfrm>
            <a:off x="1336350" y="-193147"/>
            <a:ext cx="5581892" cy="286388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600" dirty="0" smtClean="0">
                <a:solidFill>
                  <a:schemeClr val="bg1">
                    <a:lumMod val="50000"/>
                  </a:schemeClr>
                </a:solidFill>
              </a:rPr>
              <a:t>há</a:t>
            </a:r>
            <a:r>
              <a:rPr lang="hu-HU" sz="6600" dirty="0" smtClean="0">
                <a:solidFill>
                  <a:srgbClr val="FF0000"/>
                </a:solidFill>
              </a:rPr>
              <a:t>j</a:t>
            </a:r>
            <a:endParaRPr lang="hu-HU" sz="6600" dirty="0">
              <a:solidFill>
                <a:srgbClr val="FF0000"/>
              </a:solidFill>
            </a:endParaRPr>
          </a:p>
        </p:txBody>
      </p:sp>
      <p:sp>
        <p:nvSpPr>
          <p:cNvPr id="9" name="Téglalap 8"/>
          <p:cNvSpPr/>
          <p:nvPr/>
        </p:nvSpPr>
        <p:spPr>
          <a:xfrm>
            <a:off x="6248770" y="883568"/>
            <a:ext cx="2448273" cy="2591239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</a:t>
            </a:r>
          </a:p>
        </p:txBody>
      </p:sp>
      <p:sp>
        <p:nvSpPr>
          <p:cNvPr id="4" name="Téglalap 3"/>
          <p:cNvSpPr/>
          <p:nvPr/>
        </p:nvSpPr>
        <p:spPr>
          <a:xfrm>
            <a:off x="507505" y="1622840"/>
            <a:ext cx="2159013" cy="2649720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0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ly</a:t>
            </a:r>
            <a:endParaRPr lang="hu-HU" sz="6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67372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decel="100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14" grpId="0" animBg="1"/>
      <p:bldP spid="9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Kapcsolódó ké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177" y="1"/>
            <a:ext cx="9256933" cy="6906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églalap 5"/>
          <p:cNvSpPr/>
          <p:nvPr/>
        </p:nvSpPr>
        <p:spPr>
          <a:xfrm>
            <a:off x="2717158" y="-198827"/>
            <a:ext cx="5581892" cy="286388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600" dirty="0" err="1" smtClean="0">
                <a:solidFill>
                  <a:prstClr val="white">
                    <a:lumMod val="50000"/>
                  </a:prstClr>
                </a:solidFill>
              </a:rPr>
              <a:t>für</a:t>
            </a:r>
            <a:r>
              <a:rPr lang="hu-HU" sz="6600" dirty="0" smtClean="0">
                <a:solidFill>
                  <a:prstClr val="white">
                    <a:lumMod val="50000"/>
                  </a:prstClr>
                </a:solidFill>
              </a:rPr>
              <a:t>_</a:t>
            </a:r>
            <a:endParaRPr lang="hu-HU" sz="66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4" name="Téglalap 13"/>
          <p:cNvSpPr/>
          <p:nvPr/>
        </p:nvSpPr>
        <p:spPr>
          <a:xfrm>
            <a:off x="2705246" y="-198827"/>
            <a:ext cx="5581892" cy="286388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600" dirty="0" smtClean="0">
                <a:solidFill>
                  <a:prstClr val="white">
                    <a:lumMod val="50000"/>
                  </a:prstClr>
                </a:solidFill>
              </a:rPr>
              <a:t>für</a:t>
            </a:r>
            <a:r>
              <a:rPr lang="hu-HU" sz="6600" dirty="0" smtClean="0">
                <a:solidFill>
                  <a:srgbClr val="FF0000"/>
                </a:solidFill>
              </a:rPr>
              <a:t>j</a:t>
            </a:r>
            <a:endParaRPr lang="hu-HU" sz="66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5508104" y="1750099"/>
            <a:ext cx="2159013" cy="2649720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0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ly</a:t>
            </a:r>
            <a:endParaRPr lang="hu-HU" sz="6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églalap 8"/>
          <p:cNvSpPr/>
          <p:nvPr/>
        </p:nvSpPr>
        <p:spPr>
          <a:xfrm>
            <a:off x="837160" y="2536544"/>
            <a:ext cx="3878856" cy="3788395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</a:t>
            </a:r>
          </a:p>
        </p:txBody>
      </p:sp>
      <p:pic>
        <p:nvPicPr>
          <p:cNvPr id="2050" name="Picture 2" descr="Képtalálat a következőre: „fürj gif”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531640"/>
            <a:ext cx="2448273" cy="2080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8390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decel="100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4" grpId="0" animBg="1"/>
      <p:bldP spid="4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Kapcsolódó ké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177" y="1"/>
            <a:ext cx="9256933" cy="6906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églalap 5"/>
          <p:cNvSpPr/>
          <p:nvPr/>
        </p:nvSpPr>
        <p:spPr>
          <a:xfrm>
            <a:off x="1341216" y="-193147"/>
            <a:ext cx="5581892" cy="286388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600" dirty="0" smtClean="0">
                <a:solidFill>
                  <a:prstClr val="white">
                    <a:lumMod val="50000"/>
                  </a:prstClr>
                </a:solidFill>
              </a:rPr>
              <a:t>_</a:t>
            </a:r>
            <a:r>
              <a:rPr lang="hu-HU" sz="6600" dirty="0" err="1" smtClean="0">
                <a:solidFill>
                  <a:prstClr val="white">
                    <a:lumMod val="50000"/>
                  </a:prstClr>
                </a:solidFill>
              </a:rPr>
              <a:t>aguár</a:t>
            </a:r>
            <a:endParaRPr lang="hu-HU" sz="66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4" name="Téglalap 13"/>
          <p:cNvSpPr/>
          <p:nvPr/>
        </p:nvSpPr>
        <p:spPr>
          <a:xfrm>
            <a:off x="1330767" y="-181243"/>
            <a:ext cx="5581892" cy="286388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600" dirty="0" smtClean="0">
                <a:solidFill>
                  <a:srgbClr val="FF0000"/>
                </a:solidFill>
              </a:rPr>
              <a:t>j</a:t>
            </a:r>
            <a:r>
              <a:rPr lang="hu-HU" sz="6600" dirty="0" smtClean="0">
                <a:solidFill>
                  <a:schemeClr val="bg1">
                    <a:lumMod val="50000"/>
                  </a:schemeClr>
                </a:solidFill>
              </a:rPr>
              <a:t>aguár</a:t>
            </a:r>
            <a:endParaRPr lang="hu-HU" sz="6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Téglalap 8"/>
          <p:cNvSpPr/>
          <p:nvPr/>
        </p:nvSpPr>
        <p:spPr>
          <a:xfrm>
            <a:off x="6248770" y="1484784"/>
            <a:ext cx="2448273" cy="2591239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</a:t>
            </a:r>
          </a:p>
        </p:txBody>
      </p:sp>
      <p:sp>
        <p:nvSpPr>
          <p:cNvPr id="4" name="Téglalap 3"/>
          <p:cNvSpPr/>
          <p:nvPr/>
        </p:nvSpPr>
        <p:spPr>
          <a:xfrm>
            <a:off x="1115615" y="3573016"/>
            <a:ext cx="2592289" cy="3122464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0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ly</a:t>
            </a:r>
            <a:endParaRPr lang="hu-HU" sz="6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8" name="Picture 6" descr="Kapcsolódó kép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452" y="1853392"/>
            <a:ext cx="5904656" cy="484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églalap 6"/>
          <p:cNvSpPr/>
          <p:nvPr/>
        </p:nvSpPr>
        <p:spPr>
          <a:xfrm>
            <a:off x="2583482" y="5491304"/>
            <a:ext cx="6560518" cy="1346448"/>
          </a:xfrm>
          <a:prstGeom prst="rect">
            <a:avLst/>
          </a:prstGeom>
          <a:solidFill>
            <a:srgbClr val="3B4A57"/>
          </a:solidFill>
          <a:ln>
            <a:noFill/>
          </a:ln>
          <a:scene3d>
            <a:camera prst="orthographicFront"/>
            <a:lightRig rig="threePt" dir="t"/>
          </a:scene3d>
          <a:sp3d>
            <a:bevelT w="190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rPr>
              <a:t>Szó kezdetén csak a lyuk szóban és toldalékos alakjaiban írunk </a:t>
            </a:r>
            <a:r>
              <a:rPr lang="hu-HU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rPr>
              <a:t>ly-t</a:t>
            </a:r>
            <a:r>
              <a:rPr lang="hu-H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rPr>
              <a:t>.</a:t>
            </a:r>
            <a:endParaRPr lang="hu-H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iller" panose="040204040310070206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7703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decel="100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14" grpId="0" animBg="1"/>
      <p:bldP spid="9" grpId="0" animBg="1"/>
      <p:bldP spid="4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Kapcsolódó ké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7937"/>
            <a:ext cx="9361040" cy="6892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églalap 8"/>
          <p:cNvSpPr/>
          <p:nvPr/>
        </p:nvSpPr>
        <p:spPr>
          <a:xfrm>
            <a:off x="1259632" y="1402693"/>
            <a:ext cx="2808312" cy="3072707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</a:t>
            </a:r>
          </a:p>
        </p:txBody>
      </p:sp>
      <p:sp>
        <p:nvSpPr>
          <p:cNvPr id="4" name="Téglalap 3"/>
          <p:cNvSpPr/>
          <p:nvPr/>
        </p:nvSpPr>
        <p:spPr>
          <a:xfrm>
            <a:off x="4499993" y="1989592"/>
            <a:ext cx="3915770" cy="4535751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0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ly</a:t>
            </a:r>
            <a:endParaRPr lang="hu-HU" sz="6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2663788" y="-174805"/>
            <a:ext cx="5581892" cy="2863880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600" dirty="0" err="1" smtClean="0">
                <a:solidFill>
                  <a:prstClr val="white">
                    <a:lumMod val="50000"/>
                  </a:prstClr>
                </a:solidFill>
              </a:rPr>
              <a:t>moso</a:t>
            </a:r>
            <a:r>
              <a:rPr lang="hu-HU" sz="6600" dirty="0" smtClean="0">
                <a:solidFill>
                  <a:prstClr val="white">
                    <a:lumMod val="50000"/>
                  </a:prstClr>
                </a:solidFill>
              </a:rPr>
              <a:t>_</a:t>
            </a:r>
            <a:r>
              <a:rPr lang="hu-HU" sz="6600" dirty="0" err="1" smtClean="0">
                <a:solidFill>
                  <a:prstClr val="white">
                    <a:lumMod val="50000"/>
                  </a:prstClr>
                </a:solidFill>
              </a:rPr>
              <a:t>og</a:t>
            </a:r>
            <a:endParaRPr lang="hu-HU" sz="66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AutoShape 8" descr="Képtalálat a következőre: „gólya repül”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>
              <a:solidFill>
                <a:prstClr val="black"/>
              </a:solidFill>
            </a:endParaRPr>
          </a:p>
        </p:txBody>
      </p:sp>
      <p:sp>
        <p:nvSpPr>
          <p:cNvPr id="14" name="Téglalap 13"/>
          <p:cNvSpPr/>
          <p:nvPr/>
        </p:nvSpPr>
        <p:spPr>
          <a:xfrm>
            <a:off x="2630172" y="-173847"/>
            <a:ext cx="5581892" cy="2863880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600" dirty="0" smtClean="0">
                <a:solidFill>
                  <a:prstClr val="white">
                    <a:lumMod val="50000"/>
                  </a:prstClr>
                </a:solidFill>
              </a:rPr>
              <a:t>moso</a:t>
            </a:r>
            <a:r>
              <a:rPr lang="hu-HU" sz="6600" dirty="0" smtClean="0">
                <a:solidFill>
                  <a:srgbClr val="FF0000"/>
                </a:solidFill>
              </a:rPr>
              <a:t>ly</a:t>
            </a:r>
            <a:r>
              <a:rPr lang="hu-HU" sz="6600" dirty="0" smtClean="0">
                <a:solidFill>
                  <a:prstClr val="white">
                    <a:lumMod val="50000"/>
                  </a:prstClr>
                </a:solidFill>
              </a:rPr>
              <a:t>og</a:t>
            </a:r>
            <a:endParaRPr lang="hu-HU" sz="6600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319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9" grpId="0" animBg="1"/>
      <p:bldP spid="4" grpId="0" animBg="1"/>
      <p:bldP spid="14" grpId="0" animBg="1"/>
    </p:bld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500</TotalTime>
  <Words>295</Words>
  <Application>Microsoft Office PowerPoint</Application>
  <PresentationFormat>Diavetítés a képernyőre (4:3 oldalarány)</PresentationFormat>
  <Paragraphs>173</Paragraphs>
  <Slides>38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38</vt:i4>
      </vt:variant>
    </vt:vector>
  </HeadingPairs>
  <TitlesOfParts>
    <vt:vector size="43" baseType="lpstr">
      <vt:lpstr>Algerian</vt:lpstr>
      <vt:lpstr>Arial</vt:lpstr>
      <vt:lpstr>Calibri</vt:lpstr>
      <vt:lpstr>Chiller</vt:lpstr>
      <vt:lpstr>Office-téma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Andi;Graczáné Tóth Andrea</dc:creator>
  <cp:lastModifiedBy>Erika Viktória Németh</cp:lastModifiedBy>
  <cp:revision>65</cp:revision>
  <dcterms:created xsi:type="dcterms:W3CDTF">2017-08-03T12:30:02Z</dcterms:created>
  <dcterms:modified xsi:type="dcterms:W3CDTF">2020-03-05T19:22:15Z</dcterms:modified>
</cp:coreProperties>
</file>