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6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33"/>
    <a:srgbClr val="99FF66"/>
    <a:srgbClr val="FF99CC"/>
    <a:srgbClr val="33CC33"/>
    <a:srgbClr val="FF99FF"/>
    <a:srgbClr val="CC00FF"/>
    <a:srgbClr val="FFCC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116" d="100"/>
          <a:sy n="116" d="100"/>
        </p:scale>
        <p:origin x="-390" y="-114"/>
      </p:cViewPr>
      <p:guideLst>
        <p:guide orient="horz" pos="2160"/>
        <p:guide pos="386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Kattintson ide az alcím mintájának szerkesztéséhez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280FB-B528-45C7-9D4C-3C2D78ED75B0}" type="datetimeFigureOut">
              <a:rPr lang="hu-HU" smtClean="0"/>
              <a:pPr/>
              <a:t>2021.03.21.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A9DA9-3B4A-4847-96DA-77772B1117F1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23807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280FB-B528-45C7-9D4C-3C2D78ED75B0}" type="datetimeFigureOut">
              <a:rPr lang="hu-HU" smtClean="0"/>
              <a:pPr/>
              <a:t>2021.03.21.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A9DA9-3B4A-4847-96DA-77772B1117F1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34155007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280FB-B528-45C7-9D4C-3C2D78ED75B0}" type="datetimeFigureOut">
              <a:rPr lang="hu-HU" smtClean="0"/>
              <a:pPr/>
              <a:t>2021.03.21.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A9DA9-3B4A-4847-96DA-77772B1117F1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1812845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280FB-B528-45C7-9D4C-3C2D78ED75B0}" type="datetimeFigureOut">
              <a:rPr lang="hu-HU" smtClean="0"/>
              <a:pPr/>
              <a:t>2021.03.21.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A9DA9-3B4A-4847-96DA-77772B1117F1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1839564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280FB-B528-45C7-9D4C-3C2D78ED75B0}" type="datetimeFigureOut">
              <a:rPr lang="hu-HU" smtClean="0"/>
              <a:pPr/>
              <a:t>2021.03.21.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A9DA9-3B4A-4847-96DA-77772B1117F1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16039900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280FB-B528-45C7-9D4C-3C2D78ED75B0}" type="datetimeFigureOut">
              <a:rPr lang="hu-HU" smtClean="0"/>
              <a:pPr/>
              <a:t>2021.03.21.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A9DA9-3B4A-4847-96DA-77772B1117F1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7198831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280FB-B528-45C7-9D4C-3C2D78ED75B0}" type="datetimeFigureOut">
              <a:rPr lang="hu-HU" smtClean="0"/>
              <a:pPr/>
              <a:t>2021.03.21.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A9DA9-3B4A-4847-96DA-77772B1117F1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5047461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280FB-B528-45C7-9D4C-3C2D78ED75B0}" type="datetimeFigureOut">
              <a:rPr lang="hu-HU" smtClean="0"/>
              <a:pPr/>
              <a:t>2021.03.21.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A9DA9-3B4A-4847-96DA-77772B1117F1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42370313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280FB-B528-45C7-9D4C-3C2D78ED75B0}" type="datetimeFigureOut">
              <a:rPr lang="hu-HU" smtClean="0"/>
              <a:pPr/>
              <a:t>2021.03.21.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A9DA9-3B4A-4847-96DA-77772B1117F1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9258873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280FB-B528-45C7-9D4C-3C2D78ED75B0}" type="datetimeFigureOut">
              <a:rPr lang="hu-HU" smtClean="0"/>
              <a:pPr/>
              <a:t>2021.03.21.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A9DA9-3B4A-4847-96DA-77772B1117F1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5650747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280FB-B528-45C7-9D4C-3C2D78ED75B0}" type="datetimeFigureOut">
              <a:rPr lang="hu-HU" smtClean="0"/>
              <a:pPr/>
              <a:t>2021.03.21.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A9DA9-3B4A-4847-96DA-77772B1117F1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41626038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60000"/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E280FB-B528-45C7-9D4C-3C2D78ED75B0}" type="datetimeFigureOut">
              <a:rPr lang="hu-HU" smtClean="0"/>
              <a:pPr/>
              <a:t>2021.03.21.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1A9DA9-3B4A-4847-96DA-77772B1117F1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7786859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learningapps.org/display?v=pcynuiw6321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2623279" y="5456420"/>
            <a:ext cx="9278912" cy="769441"/>
          </a:xfrm>
          <a:prstGeom prst="rect">
            <a:avLst/>
          </a:prstGeom>
          <a:solidFill>
            <a:srgbClr val="CC00FF"/>
          </a:solidFill>
        </p:spPr>
        <p:txBody>
          <a:bodyPr wrap="square" rtlCol="0">
            <a:spAutoFit/>
          </a:bodyPr>
          <a:lstStyle/>
          <a:p>
            <a:r>
              <a:rPr lang="hu-HU" sz="4400" b="1" dirty="0" smtClean="0">
                <a:latin typeface="Comic Sans MS" panose="030F0702030302020204" pitchFamily="66" charset="0"/>
              </a:rPr>
              <a:t>Gyakoroljuk a kétjegyű betűket!</a:t>
            </a:r>
            <a:endParaRPr lang="hu-HU" sz="44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709944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3277849" y="164892"/>
            <a:ext cx="5636301" cy="584775"/>
          </a:xfrm>
          <a:prstGeom prst="rect">
            <a:avLst/>
          </a:prstGeom>
          <a:solidFill>
            <a:srgbClr val="FF99CC"/>
          </a:solidFill>
        </p:spPr>
        <p:txBody>
          <a:bodyPr wrap="square" rtlCol="0">
            <a:spAutoFit/>
          </a:bodyPr>
          <a:lstStyle/>
          <a:p>
            <a:r>
              <a:rPr lang="hu-HU" sz="3200" b="1" dirty="0" smtClean="0">
                <a:latin typeface="Comic Sans MS" panose="030F0702030302020204" pitchFamily="66" charset="0"/>
              </a:rPr>
              <a:t>Olvasd el a szóoszlopokat!</a:t>
            </a:r>
            <a:endParaRPr lang="hu-HU" sz="3200" b="1" dirty="0">
              <a:latin typeface="Comic Sans MS" panose="030F0702030302020204" pitchFamily="66" charset="0"/>
            </a:endParaRPr>
          </a:p>
        </p:txBody>
      </p:sp>
      <p:sp>
        <p:nvSpPr>
          <p:cNvPr id="3" name="Szövegdoboz 2"/>
          <p:cNvSpPr txBox="1"/>
          <p:nvPr/>
        </p:nvSpPr>
        <p:spPr>
          <a:xfrm>
            <a:off x="404735" y="2228671"/>
            <a:ext cx="2218544" cy="2062103"/>
          </a:xfrm>
          <a:prstGeom prst="rect">
            <a:avLst/>
          </a:prstGeom>
          <a:solidFill>
            <a:srgbClr val="FFCC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hu-HU" sz="3200" b="1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hu-H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zem</a:t>
            </a:r>
          </a:p>
          <a:p>
            <a:pPr algn="ctr"/>
            <a:r>
              <a:rPr lang="hu-HU" sz="3200" b="1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hu-H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zemét</a:t>
            </a:r>
          </a:p>
          <a:p>
            <a:pPr algn="ctr"/>
            <a:r>
              <a:rPr lang="hu-HU" sz="3200" b="1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hu-H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zemetel</a:t>
            </a:r>
          </a:p>
          <a:p>
            <a:pPr algn="ctr"/>
            <a:r>
              <a:rPr lang="hu-H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szemtelen</a:t>
            </a:r>
            <a:endParaRPr lang="hu-H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zövegdoboz 3"/>
          <p:cNvSpPr txBox="1"/>
          <p:nvPr/>
        </p:nvSpPr>
        <p:spPr>
          <a:xfrm>
            <a:off x="3277849" y="3912433"/>
            <a:ext cx="2818151" cy="2062103"/>
          </a:xfrm>
          <a:prstGeom prst="rect">
            <a:avLst/>
          </a:prstGeom>
          <a:solidFill>
            <a:srgbClr val="99FF66"/>
          </a:solidFill>
        </p:spPr>
        <p:txBody>
          <a:bodyPr wrap="square" rtlCol="0">
            <a:spAutoFit/>
          </a:bodyPr>
          <a:lstStyle/>
          <a:p>
            <a:pPr algn="ctr"/>
            <a:r>
              <a:rPr lang="hu-HU" sz="3200" b="1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hu-H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sat</a:t>
            </a:r>
          </a:p>
          <a:p>
            <a:pPr algn="ctr"/>
            <a:r>
              <a:rPr lang="hu-HU" sz="3200" b="1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hu-H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sata</a:t>
            </a:r>
          </a:p>
          <a:p>
            <a:pPr algn="ctr"/>
            <a:r>
              <a:rPr lang="hu-HU" sz="3200" b="1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hu-H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satár</a:t>
            </a:r>
          </a:p>
          <a:p>
            <a:pPr algn="ctr"/>
            <a:r>
              <a:rPr lang="hu-H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csatázik</a:t>
            </a:r>
            <a:endParaRPr lang="hu-H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zövegdoboz 4"/>
          <p:cNvSpPr txBox="1"/>
          <p:nvPr/>
        </p:nvSpPr>
        <p:spPr>
          <a:xfrm>
            <a:off x="6990413" y="2397948"/>
            <a:ext cx="1963710" cy="2062103"/>
          </a:xfrm>
          <a:prstGeom prst="rect">
            <a:avLst/>
          </a:prstGeom>
          <a:solidFill>
            <a:srgbClr val="FF99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hu-HU" sz="3200" b="1" dirty="0">
                <a:latin typeface="Arial" panose="020B0604020202020204" pitchFamily="34" charset="0"/>
                <a:cs typeface="Arial" panose="020B0604020202020204" pitchFamily="34" charset="0"/>
              </a:rPr>
              <a:t>ü</a:t>
            </a:r>
            <a:r>
              <a:rPr lang="hu-H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gy</a:t>
            </a:r>
          </a:p>
          <a:p>
            <a:pPr algn="ctr"/>
            <a:r>
              <a:rPr lang="hu-HU" sz="3200" b="1" dirty="0">
                <a:latin typeface="Arial" panose="020B0604020202020204" pitchFamily="34" charset="0"/>
                <a:cs typeface="Arial" panose="020B0604020202020204" pitchFamily="34" charset="0"/>
              </a:rPr>
              <a:t>ü</a:t>
            </a:r>
            <a:r>
              <a:rPr lang="hu-H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gyel</a:t>
            </a:r>
          </a:p>
          <a:p>
            <a:pPr algn="ctr"/>
            <a:r>
              <a:rPr lang="hu-HU" sz="3200" b="1" dirty="0">
                <a:latin typeface="Arial" panose="020B0604020202020204" pitchFamily="34" charset="0"/>
                <a:cs typeface="Arial" panose="020B0604020202020204" pitchFamily="34" charset="0"/>
              </a:rPr>
              <a:t>ü</a:t>
            </a:r>
            <a:r>
              <a:rPr lang="hu-H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gyes</a:t>
            </a:r>
          </a:p>
          <a:p>
            <a:pPr algn="ctr"/>
            <a:r>
              <a:rPr lang="hu-H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ügyetlen</a:t>
            </a:r>
            <a:endParaRPr lang="hu-H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zövegdoboz 5"/>
          <p:cNvSpPr txBox="1"/>
          <p:nvPr/>
        </p:nvSpPr>
        <p:spPr>
          <a:xfrm>
            <a:off x="9553730" y="4290774"/>
            <a:ext cx="2338466" cy="2062103"/>
          </a:xfrm>
          <a:prstGeom prst="rect">
            <a:avLst/>
          </a:prstGeom>
          <a:solidFill>
            <a:srgbClr val="99FF33"/>
          </a:solidFill>
        </p:spPr>
        <p:txBody>
          <a:bodyPr wrap="square" rtlCol="0">
            <a:spAutoFit/>
          </a:bodyPr>
          <a:lstStyle/>
          <a:p>
            <a:pPr algn="ctr"/>
            <a:r>
              <a:rPr lang="hu-HU" sz="3200" b="1" dirty="0">
                <a:latin typeface="Arial" panose="020B0604020202020204" pitchFamily="34" charset="0"/>
                <a:cs typeface="Arial" panose="020B0604020202020204" pitchFamily="34" charset="0"/>
              </a:rPr>
              <a:t>z</a:t>
            </a:r>
            <a:r>
              <a:rPr lang="hu-H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sák</a:t>
            </a:r>
          </a:p>
          <a:p>
            <a:pPr algn="ctr"/>
            <a:r>
              <a:rPr lang="hu-HU" sz="3200" b="1" dirty="0">
                <a:latin typeface="Arial" panose="020B0604020202020204" pitchFamily="34" charset="0"/>
                <a:cs typeface="Arial" panose="020B0604020202020204" pitchFamily="34" charset="0"/>
              </a:rPr>
              <a:t>z</a:t>
            </a:r>
            <a:r>
              <a:rPr lang="hu-H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sákol</a:t>
            </a:r>
          </a:p>
          <a:p>
            <a:pPr algn="ctr"/>
            <a:r>
              <a:rPr lang="hu-HU" sz="3200" b="1" dirty="0">
                <a:latin typeface="Arial" panose="020B0604020202020204" pitchFamily="34" charset="0"/>
                <a:cs typeface="Arial" panose="020B0604020202020204" pitchFamily="34" charset="0"/>
              </a:rPr>
              <a:t>z</a:t>
            </a:r>
            <a:r>
              <a:rPr lang="hu-H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sákban</a:t>
            </a:r>
          </a:p>
          <a:p>
            <a:pPr algn="ctr"/>
            <a:r>
              <a:rPr lang="hu-H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zsákmány</a:t>
            </a:r>
            <a:endParaRPr lang="hu-H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22094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464695" y="554636"/>
            <a:ext cx="11302584" cy="1077218"/>
          </a:xfrm>
          <a:prstGeom prst="rect">
            <a:avLst/>
          </a:prstGeom>
          <a:solidFill>
            <a:srgbClr val="FFCC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hu-HU" sz="3200" b="1" dirty="0" smtClean="0">
                <a:latin typeface="Comic Sans MS" panose="030F0702030302020204" pitchFamily="66" charset="0"/>
              </a:rPr>
              <a:t>Készítettem nektek egy négy feladatból álló tankockát. Oldjátok meg sorban a feladatokat!</a:t>
            </a:r>
            <a:endParaRPr lang="hu-HU" sz="3200" b="1" dirty="0">
              <a:latin typeface="Comic Sans MS" panose="030F0702030302020204" pitchFamily="66" charset="0"/>
            </a:endParaRPr>
          </a:p>
        </p:txBody>
      </p:sp>
      <p:sp>
        <p:nvSpPr>
          <p:cNvPr id="3" name="Szövegdoboz 2"/>
          <p:cNvSpPr txBox="1"/>
          <p:nvPr/>
        </p:nvSpPr>
        <p:spPr>
          <a:xfrm>
            <a:off x="1731364" y="3792511"/>
            <a:ext cx="8769246" cy="523220"/>
          </a:xfrm>
          <a:prstGeom prst="rect">
            <a:avLst/>
          </a:prstGeom>
          <a:solidFill>
            <a:srgbClr val="FF99CC"/>
          </a:solidFill>
        </p:spPr>
        <p:txBody>
          <a:bodyPr wrap="square" rtlCol="0">
            <a:spAutoFit/>
          </a:bodyPr>
          <a:lstStyle/>
          <a:p>
            <a:pPr algn="ctr"/>
            <a:r>
              <a:rPr lang="hu-HU" sz="2800" u="sng" dirty="0">
                <a:hlinkClick r:id="rId2"/>
              </a:rPr>
              <a:t>https://learningapps.org/display?v=pcynuiw6321</a:t>
            </a:r>
            <a:endParaRPr lang="hu-HU" sz="2800" dirty="0"/>
          </a:p>
        </p:txBody>
      </p:sp>
      <p:sp>
        <p:nvSpPr>
          <p:cNvPr id="4" name="Szövegdoboz 3"/>
          <p:cNvSpPr txBox="1"/>
          <p:nvPr/>
        </p:nvSpPr>
        <p:spPr>
          <a:xfrm>
            <a:off x="254832" y="5411449"/>
            <a:ext cx="11677337" cy="523220"/>
          </a:xfrm>
          <a:prstGeom prst="rect">
            <a:avLst/>
          </a:prstGeom>
          <a:solidFill>
            <a:srgbClr val="33CC33"/>
          </a:solidFill>
        </p:spPr>
        <p:txBody>
          <a:bodyPr wrap="square" rtlCol="0">
            <a:spAutoFit/>
          </a:bodyPr>
          <a:lstStyle/>
          <a:p>
            <a:r>
              <a:rPr lang="hu-HU" sz="2800" dirty="0" smtClean="0">
                <a:latin typeface="Comic Sans MS" panose="030F0702030302020204" pitchFamily="66" charset="0"/>
              </a:rPr>
              <a:t>Ha végeztél a feladatokkal, </a:t>
            </a:r>
            <a:r>
              <a:rPr lang="hu-HU" sz="2800" dirty="0" err="1" smtClean="0">
                <a:latin typeface="Comic Sans MS" panose="030F0702030302020204" pitchFamily="66" charset="0"/>
              </a:rPr>
              <a:t>fotózd</a:t>
            </a:r>
            <a:r>
              <a:rPr lang="hu-HU" sz="2800" dirty="0" smtClean="0">
                <a:latin typeface="Comic Sans MS" panose="030F0702030302020204" pitchFamily="66" charset="0"/>
              </a:rPr>
              <a:t> le a képernyőt és küldd el nekem!</a:t>
            </a:r>
            <a:endParaRPr lang="hu-HU" sz="28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38858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647075" y="119922"/>
            <a:ext cx="10897849" cy="1569660"/>
          </a:xfrm>
          <a:prstGeom prst="rect">
            <a:avLst/>
          </a:prstGeom>
          <a:solidFill>
            <a:srgbClr val="FFCCFF"/>
          </a:solidFill>
        </p:spPr>
        <p:txBody>
          <a:bodyPr wrap="square" rtlCol="0">
            <a:spAutoFit/>
          </a:bodyPr>
          <a:lstStyle/>
          <a:p>
            <a:r>
              <a:rPr lang="hu-HU" sz="3200" b="1" dirty="0" smtClean="0">
                <a:latin typeface="Comic Sans MS" panose="030F0702030302020204" pitchFamily="66" charset="0"/>
              </a:rPr>
              <a:t>Olyan szavakat fogsz látni, amelyekből több </a:t>
            </a:r>
            <a:r>
              <a:rPr lang="hu-HU" sz="3200" b="1" u="sng" dirty="0" smtClean="0">
                <a:latin typeface="Comic Sans MS" panose="030F0702030302020204" pitchFamily="66" charset="0"/>
              </a:rPr>
              <a:t>kétjegyű</a:t>
            </a:r>
            <a:r>
              <a:rPr lang="hu-HU" sz="3200" b="1" dirty="0" smtClean="0">
                <a:latin typeface="Comic Sans MS" panose="030F0702030302020204" pitchFamily="66" charset="0"/>
              </a:rPr>
              <a:t> </a:t>
            </a:r>
            <a:r>
              <a:rPr lang="hu-HU" sz="3200" b="1" u="sng" dirty="0" smtClean="0">
                <a:latin typeface="Comic Sans MS" panose="030F0702030302020204" pitchFamily="66" charset="0"/>
              </a:rPr>
              <a:t>betű </a:t>
            </a:r>
            <a:r>
              <a:rPr lang="hu-HU" sz="3200" b="1" dirty="0" smtClean="0">
                <a:latin typeface="Comic Sans MS" panose="030F0702030302020204" pitchFamily="66" charset="0"/>
              </a:rPr>
              <a:t>is hiányzik. Mik lehetnek ezek a szavak? Amelyiket sikerült megfejtened, írd le a füzetedbe!</a:t>
            </a:r>
            <a:endParaRPr lang="hu-HU" sz="3200" b="1" dirty="0">
              <a:latin typeface="Comic Sans MS" panose="030F0702030302020204" pitchFamily="66" charset="0"/>
            </a:endParaRPr>
          </a:p>
        </p:txBody>
      </p:sp>
      <p:sp>
        <p:nvSpPr>
          <p:cNvPr id="3" name="Szövegdoboz 2"/>
          <p:cNvSpPr txBox="1"/>
          <p:nvPr/>
        </p:nvSpPr>
        <p:spPr>
          <a:xfrm>
            <a:off x="284813" y="4287187"/>
            <a:ext cx="11182662" cy="2246769"/>
          </a:xfrm>
          <a:prstGeom prst="rect">
            <a:avLst/>
          </a:prstGeom>
          <a:solidFill>
            <a:srgbClr val="99FF66"/>
          </a:solidFill>
        </p:spPr>
        <p:txBody>
          <a:bodyPr wrap="square" rtlCol="0">
            <a:spAutoFit/>
          </a:bodyPr>
          <a:lstStyle/>
          <a:p>
            <a:r>
              <a:rPr lang="hu-H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__ő__</a:t>
            </a:r>
            <a:r>
              <a:rPr lang="hu-HU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eg</a:t>
            </a:r>
            <a:r>
              <a:rPr lang="hu-H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__ú__</a:t>
            </a:r>
            <a:r>
              <a:rPr lang="hu-HU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og</a:t>
            </a:r>
            <a:r>
              <a:rPr lang="hu-H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__</a:t>
            </a:r>
            <a:r>
              <a:rPr lang="hu-HU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ümöl</a:t>
            </a:r>
            <a:r>
              <a:rPr lang="hu-H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__        </a:t>
            </a:r>
            <a:r>
              <a:rPr lang="hu-HU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</a:t>
            </a:r>
            <a:r>
              <a:rPr lang="hu-H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__ __ű        __</a:t>
            </a:r>
            <a:r>
              <a:rPr lang="hu-HU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er</a:t>
            </a:r>
            <a:r>
              <a:rPr lang="hu-H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__a</a:t>
            </a:r>
          </a:p>
          <a:p>
            <a:endParaRPr lang="hu-H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hu-H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__</a:t>
            </a:r>
            <a:r>
              <a:rPr lang="hu-HU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u__i</a:t>
            </a:r>
            <a:r>
              <a:rPr lang="hu-H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__</a:t>
            </a:r>
            <a:r>
              <a:rPr lang="hu-HU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iva</a:t>
            </a:r>
            <a:r>
              <a:rPr lang="hu-H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__        __</a:t>
            </a:r>
            <a:r>
              <a:rPr lang="hu-HU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egé</a:t>
            </a:r>
            <a:r>
              <a:rPr lang="hu-H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__        __ere__ __e     </a:t>
            </a:r>
            <a:r>
              <a:rPr lang="hu-HU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ge</a:t>
            </a:r>
            <a:r>
              <a:rPr lang="hu-H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__</a:t>
            </a:r>
            <a:r>
              <a:rPr lang="hu-HU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te__e</a:t>
            </a:r>
            <a:endParaRPr lang="hu-HU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hu-H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hu-H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hu-HU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a__a__ó</a:t>
            </a:r>
            <a:r>
              <a:rPr lang="hu-H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__</a:t>
            </a:r>
            <a:r>
              <a:rPr lang="hu-HU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ekré</a:t>
            </a:r>
            <a:r>
              <a:rPr lang="hu-H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__        __</a:t>
            </a:r>
            <a:r>
              <a:rPr lang="hu-HU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eren</a:t>
            </a:r>
            <a:r>
              <a:rPr lang="hu-H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__e        </a:t>
            </a:r>
            <a:r>
              <a:rPr lang="hu-HU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</a:t>
            </a:r>
            <a:r>
              <a:rPr lang="hu-H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__</a:t>
            </a:r>
            <a:r>
              <a:rPr lang="hu-HU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orká</a:t>
            </a:r>
            <a:r>
              <a:rPr lang="hu-H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__</a:t>
            </a:r>
            <a:endParaRPr lang="hu-H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08119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ép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33533" y="944381"/>
            <a:ext cx="8138707" cy="5757382"/>
          </a:xfrm>
          <a:prstGeom prst="rect">
            <a:avLst/>
          </a:prstGeom>
        </p:spPr>
      </p:pic>
      <p:sp>
        <p:nvSpPr>
          <p:cNvPr id="3" name="Szövegdoboz 2"/>
          <p:cNvSpPr txBox="1"/>
          <p:nvPr/>
        </p:nvSpPr>
        <p:spPr>
          <a:xfrm>
            <a:off x="164892" y="149901"/>
            <a:ext cx="12027107" cy="584775"/>
          </a:xfrm>
          <a:prstGeom prst="rect">
            <a:avLst/>
          </a:prstGeom>
          <a:solidFill>
            <a:srgbClr val="FF99FF"/>
          </a:solidFill>
        </p:spPr>
        <p:txBody>
          <a:bodyPr wrap="square" rtlCol="0">
            <a:spAutoFit/>
          </a:bodyPr>
          <a:lstStyle/>
          <a:p>
            <a:r>
              <a:rPr lang="hu-HU" sz="3200" b="1" dirty="0" smtClean="0">
                <a:latin typeface="Comic Sans MS" panose="030F0702030302020204" pitchFamily="66" charset="0"/>
              </a:rPr>
              <a:t>Ha ügyes voltál, akkor ezeket a szavakat írtad a füzetbe:</a:t>
            </a:r>
            <a:endParaRPr lang="hu-HU" sz="32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35036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344775" y="344774"/>
            <a:ext cx="6280878" cy="584775"/>
          </a:xfrm>
          <a:prstGeom prst="rect">
            <a:avLst/>
          </a:prstGeom>
          <a:solidFill>
            <a:srgbClr val="FFCCFF"/>
          </a:solidFill>
        </p:spPr>
        <p:txBody>
          <a:bodyPr wrap="square" rtlCol="0">
            <a:spAutoFit/>
          </a:bodyPr>
          <a:lstStyle/>
          <a:p>
            <a:r>
              <a:rPr lang="hu-HU" sz="3200" b="1" dirty="0" smtClean="0">
                <a:latin typeface="Comic Sans MS" panose="030F0702030302020204" pitchFamily="66" charset="0"/>
              </a:rPr>
              <a:t>Másold le az igaz állításokat!</a:t>
            </a:r>
            <a:endParaRPr lang="hu-HU" sz="3200" b="1" dirty="0">
              <a:latin typeface="Comic Sans MS" panose="030F0702030302020204" pitchFamily="66" charset="0"/>
            </a:endParaRPr>
          </a:p>
        </p:txBody>
      </p:sp>
      <p:sp>
        <p:nvSpPr>
          <p:cNvPr id="3" name="Szövegdoboz 2"/>
          <p:cNvSpPr txBox="1"/>
          <p:nvPr/>
        </p:nvSpPr>
        <p:spPr>
          <a:xfrm>
            <a:off x="2213548" y="2699026"/>
            <a:ext cx="7764904" cy="523220"/>
          </a:xfrm>
          <a:prstGeom prst="rect">
            <a:avLst/>
          </a:prstGeom>
          <a:solidFill>
            <a:srgbClr val="CC00FF"/>
          </a:solidFill>
        </p:spPr>
        <p:txBody>
          <a:bodyPr wrap="square" rtlCol="0">
            <a:spAutoFit/>
          </a:bodyPr>
          <a:lstStyle/>
          <a:p>
            <a:r>
              <a:rPr lang="hu-H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  </a:t>
            </a:r>
            <a:r>
              <a:rPr lang="hu-HU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haty-tyú-nak</a:t>
            </a:r>
            <a:r>
              <a:rPr lang="hu-H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 kék  és  zöld  tol-</a:t>
            </a:r>
            <a:r>
              <a:rPr lang="hu-HU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lai</a:t>
            </a:r>
            <a:r>
              <a:rPr lang="hu-H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 van-</a:t>
            </a:r>
            <a:r>
              <a:rPr lang="hu-HU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nak</a:t>
            </a:r>
            <a:r>
              <a:rPr lang="hu-H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hu-H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zövegdoboz 3"/>
          <p:cNvSpPr txBox="1"/>
          <p:nvPr/>
        </p:nvSpPr>
        <p:spPr>
          <a:xfrm>
            <a:off x="3485214" y="3571047"/>
            <a:ext cx="4871804" cy="523220"/>
          </a:xfrm>
          <a:prstGeom prst="rect">
            <a:avLst/>
          </a:prstGeom>
          <a:solidFill>
            <a:srgbClr val="FF99FF"/>
          </a:solidFill>
        </p:spPr>
        <p:txBody>
          <a:bodyPr wrap="square" rtlCol="0">
            <a:spAutoFit/>
          </a:bodyPr>
          <a:lstStyle/>
          <a:p>
            <a:r>
              <a:rPr lang="hu-H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 tyúk  ki-</a:t>
            </a:r>
            <a:r>
              <a:rPr lang="hu-HU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csi</a:t>
            </a:r>
            <a:r>
              <a:rPr lang="hu-H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hu-HU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nye</a:t>
            </a:r>
            <a:r>
              <a:rPr lang="hu-H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 a  </a:t>
            </a:r>
            <a:r>
              <a:rPr lang="hu-HU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csi</a:t>
            </a:r>
            <a:r>
              <a:rPr lang="hu-H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-be.</a:t>
            </a:r>
            <a:endParaRPr lang="hu-H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zövegdoboz 4"/>
          <p:cNvSpPr txBox="1"/>
          <p:nvPr/>
        </p:nvSpPr>
        <p:spPr>
          <a:xfrm>
            <a:off x="2458386" y="4459932"/>
            <a:ext cx="6775554" cy="523220"/>
          </a:xfrm>
          <a:prstGeom prst="rect">
            <a:avLst/>
          </a:prstGeom>
          <a:solidFill>
            <a:srgbClr val="99FF66"/>
          </a:solidFill>
        </p:spPr>
        <p:txBody>
          <a:bodyPr wrap="square" rtlCol="0">
            <a:spAutoFit/>
          </a:bodyPr>
          <a:lstStyle/>
          <a:p>
            <a:r>
              <a:rPr lang="hu-H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hu-HU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szü</a:t>
            </a:r>
            <a:r>
              <a:rPr lang="hu-H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-li-na-pi  tor-tán  </a:t>
            </a:r>
            <a:r>
              <a:rPr lang="hu-HU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gyer-tyák</a:t>
            </a:r>
            <a:r>
              <a:rPr lang="hu-H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 ég-</a:t>
            </a:r>
            <a:r>
              <a:rPr lang="hu-HU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nek</a:t>
            </a:r>
            <a:r>
              <a:rPr lang="hu-H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hu-H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zövegdoboz 5"/>
          <p:cNvSpPr txBox="1"/>
          <p:nvPr/>
        </p:nvSpPr>
        <p:spPr>
          <a:xfrm>
            <a:off x="2788169" y="5348817"/>
            <a:ext cx="6115987" cy="52322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hu-H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Pi-</a:t>
            </a:r>
            <a:r>
              <a:rPr lang="hu-HU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tyu</a:t>
            </a:r>
            <a:r>
              <a:rPr lang="hu-H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hu-HU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pöty-työs</a:t>
            </a:r>
            <a:r>
              <a:rPr lang="hu-H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hu-HU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lab-dá-val</a:t>
            </a:r>
            <a:r>
              <a:rPr lang="hu-H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 ját-szik.</a:t>
            </a:r>
            <a:endParaRPr lang="hu-H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Szövegdoboz 6"/>
          <p:cNvSpPr txBox="1"/>
          <p:nvPr/>
        </p:nvSpPr>
        <p:spPr>
          <a:xfrm>
            <a:off x="3125447" y="6100997"/>
            <a:ext cx="5441429" cy="523220"/>
          </a:xfrm>
          <a:prstGeom prst="rect">
            <a:avLst/>
          </a:prstGeom>
          <a:solidFill>
            <a:srgbClr val="33CC33"/>
          </a:solidFill>
        </p:spPr>
        <p:txBody>
          <a:bodyPr wrap="square" rtlCol="0">
            <a:spAutoFit/>
          </a:bodyPr>
          <a:lstStyle/>
          <a:p>
            <a:r>
              <a:rPr lang="hu-H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  </a:t>
            </a:r>
            <a:r>
              <a:rPr lang="hu-HU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zsi</a:t>
            </a:r>
            <a:r>
              <a:rPr lang="hu-H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-ráf-</a:t>
            </a:r>
            <a:r>
              <a:rPr lang="hu-HU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nak</a:t>
            </a:r>
            <a:r>
              <a:rPr lang="hu-H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hu-HU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csí</a:t>
            </a:r>
            <a:r>
              <a:rPr lang="hu-H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-kos  a  sző-re.</a:t>
            </a:r>
            <a:endParaRPr lang="hu-H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84996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ép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07664" y="811011"/>
            <a:ext cx="8657276" cy="5048759"/>
          </a:xfrm>
          <a:prstGeom prst="rect">
            <a:avLst/>
          </a:prstGeom>
        </p:spPr>
      </p:pic>
      <p:sp>
        <p:nvSpPr>
          <p:cNvPr id="3" name="Szövegdoboz 2"/>
          <p:cNvSpPr txBox="1"/>
          <p:nvPr/>
        </p:nvSpPr>
        <p:spPr>
          <a:xfrm>
            <a:off x="1199213" y="0"/>
            <a:ext cx="9713625" cy="584775"/>
          </a:xfrm>
          <a:prstGeom prst="rect">
            <a:avLst/>
          </a:prstGeom>
          <a:solidFill>
            <a:srgbClr val="FF99FF"/>
          </a:solidFill>
        </p:spPr>
        <p:txBody>
          <a:bodyPr wrap="square" rtlCol="0">
            <a:spAutoFit/>
          </a:bodyPr>
          <a:lstStyle/>
          <a:p>
            <a:r>
              <a:rPr lang="hu-HU" sz="3200" b="1" dirty="0" smtClean="0">
                <a:latin typeface="Comic Sans MS" panose="030F0702030302020204" pitchFamily="66" charset="0"/>
              </a:rPr>
              <a:t>Ha jól dolgoztál, ezeket a mondatokat írtad le:</a:t>
            </a:r>
            <a:endParaRPr lang="hu-HU" sz="3200" b="1" dirty="0">
              <a:latin typeface="Comic Sans MS" panose="030F0702030302020204" pitchFamily="66" charset="0"/>
            </a:endParaRPr>
          </a:p>
        </p:txBody>
      </p:sp>
      <p:sp>
        <p:nvSpPr>
          <p:cNvPr id="4" name="Szövegdoboz 3"/>
          <p:cNvSpPr txBox="1"/>
          <p:nvPr/>
        </p:nvSpPr>
        <p:spPr>
          <a:xfrm>
            <a:off x="1633928" y="6086007"/>
            <a:ext cx="8004748" cy="523220"/>
          </a:xfrm>
          <a:prstGeom prst="rect">
            <a:avLst/>
          </a:prstGeom>
          <a:solidFill>
            <a:srgbClr val="99FF33"/>
          </a:solidFill>
        </p:spPr>
        <p:txBody>
          <a:bodyPr wrap="square" rtlCol="0">
            <a:spAutoFit/>
          </a:bodyPr>
          <a:lstStyle/>
          <a:p>
            <a:r>
              <a:rPr lang="hu-HU" sz="2800" dirty="0" smtClean="0">
                <a:latin typeface="Comic Sans MS" panose="030F0702030302020204" pitchFamily="66" charset="0"/>
              </a:rPr>
              <a:t>Ugye ügyeltél a mondat kezdetére és végére?</a:t>
            </a:r>
            <a:endParaRPr lang="hu-HU" sz="28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24717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34977" y="3537678"/>
            <a:ext cx="7674964" cy="584775"/>
          </a:xfrm>
          <a:prstGeom prst="rect">
            <a:avLst/>
          </a:prstGeom>
          <a:solidFill>
            <a:srgbClr val="FF99CC"/>
          </a:solidFill>
        </p:spPr>
        <p:txBody>
          <a:bodyPr wrap="square" rtlCol="0">
            <a:spAutoFit/>
          </a:bodyPr>
          <a:lstStyle/>
          <a:p>
            <a:r>
              <a:rPr lang="hu-HU" sz="3200" dirty="0" smtClean="0">
                <a:latin typeface="Comic Sans MS" panose="030F0702030302020204" pitchFamily="66" charset="0"/>
              </a:rPr>
              <a:t>A füzetedről készíts fotót és küldd el!</a:t>
            </a:r>
            <a:endParaRPr lang="hu-HU" sz="3200" dirty="0">
              <a:latin typeface="Comic Sans MS" panose="030F0702030302020204" pitchFamily="66" charset="0"/>
            </a:endParaRPr>
          </a:p>
        </p:txBody>
      </p:sp>
      <p:sp>
        <p:nvSpPr>
          <p:cNvPr id="3" name="Szövegdoboz 2"/>
          <p:cNvSpPr txBox="1"/>
          <p:nvPr/>
        </p:nvSpPr>
        <p:spPr>
          <a:xfrm>
            <a:off x="3227882" y="4332156"/>
            <a:ext cx="8964118" cy="584775"/>
          </a:xfrm>
          <a:prstGeom prst="rect">
            <a:avLst/>
          </a:prstGeom>
          <a:solidFill>
            <a:srgbClr val="99FF66"/>
          </a:solidFill>
        </p:spPr>
        <p:txBody>
          <a:bodyPr wrap="square" rtlCol="0">
            <a:spAutoFit/>
          </a:bodyPr>
          <a:lstStyle/>
          <a:p>
            <a:r>
              <a:rPr lang="hu-HU" sz="3200" dirty="0" smtClean="0">
                <a:latin typeface="Comic Sans MS" panose="030F0702030302020204" pitchFamily="66" charset="0"/>
              </a:rPr>
              <a:t>Remélem ügyesen és szép külalakkal dolgoztál!</a:t>
            </a:r>
            <a:endParaRPr lang="hu-HU" sz="3200" dirty="0">
              <a:latin typeface="Comic Sans MS" panose="030F0702030302020204" pitchFamily="66" charset="0"/>
            </a:endParaRPr>
          </a:p>
        </p:txBody>
      </p:sp>
      <p:sp>
        <p:nvSpPr>
          <p:cNvPr id="4" name="Szövegdoboz 3"/>
          <p:cNvSpPr txBox="1"/>
          <p:nvPr/>
        </p:nvSpPr>
        <p:spPr>
          <a:xfrm>
            <a:off x="9009090" y="5891134"/>
            <a:ext cx="1813810" cy="584775"/>
          </a:xfrm>
          <a:prstGeom prst="rect">
            <a:avLst/>
          </a:prstGeom>
          <a:solidFill>
            <a:srgbClr val="99FF33"/>
          </a:solidFill>
        </p:spPr>
        <p:txBody>
          <a:bodyPr wrap="square" rtlCol="0">
            <a:spAutoFit/>
          </a:bodyPr>
          <a:lstStyle/>
          <a:p>
            <a:r>
              <a:rPr lang="hu-HU" sz="3200" dirty="0" smtClean="0">
                <a:latin typeface="Comic Sans MS" panose="030F0702030302020204" pitchFamily="66" charset="0"/>
              </a:rPr>
              <a:t>Bea néni</a:t>
            </a:r>
            <a:endParaRPr lang="hu-HU" sz="3200" dirty="0">
              <a:latin typeface="Comic Sans MS" panose="030F0702030302020204" pitchFamily="66" charset="0"/>
            </a:endParaRPr>
          </a:p>
        </p:txBody>
      </p:sp>
      <p:pic>
        <p:nvPicPr>
          <p:cNvPr id="3074" name="Picture 2" descr="smile: Smile Phot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30933" y="5126634"/>
            <a:ext cx="1598274" cy="15982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8578312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</p:bld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223</Words>
  <Application>Microsoft Office PowerPoint</Application>
  <PresentationFormat>Egyéni</PresentationFormat>
  <Paragraphs>39</Paragraphs>
  <Slides>8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8</vt:i4>
      </vt:variant>
    </vt:vector>
  </HeadingPairs>
  <TitlesOfParts>
    <vt:vector size="9" baseType="lpstr">
      <vt:lpstr>Office-téma</vt:lpstr>
      <vt:lpstr>1. dia</vt:lpstr>
      <vt:lpstr>2. dia</vt:lpstr>
      <vt:lpstr>3. dia</vt:lpstr>
      <vt:lpstr>4. dia</vt:lpstr>
      <vt:lpstr>5. dia</vt:lpstr>
      <vt:lpstr>6. dia</vt:lpstr>
      <vt:lpstr>7. dia</vt:lpstr>
      <vt:lpstr>8. dia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PowerPoint-bemutató</dc:title>
  <dc:creator>Admin</dc:creator>
  <cp:lastModifiedBy>user</cp:lastModifiedBy>
  <cp:revision>8</cp:revision>
  <dcterms:created xsi:type="dcterms:W3CDTF">2021-03-21T18:55:49Z</dcterms:created>
  <dcterms:modified xsi:type="dcterms:W3CDTF">2021-03-21T22:30:17Z</dcterms:modified>
</cp:coreProperties>
</file>