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1900"/>
    <a:srgbClr val="990033"/>
    <a:srgbClr val="422C16"/>
    <a:srgbClr val="FF9933"/>
    <a:srgbClr val="6E5552"/>
    <a:srgbClr val="62C53B"/>
    <a:srgbClr val="0C788E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38E2-855D-4F85-8FEE-E2CA8767FD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683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9A08-1E1A-4AB3-9787-F5252A41D0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684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254A-4849-4A44-8B9E-4689513E76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402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FF35-0D87-4CAF-B345-CF9E5BFF5E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444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7949-DCBE-4534-8E7A-C8BB6EED93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706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1C50-1739-43AD-BAAF-888D7766D2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561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1C75-394D-4139-9B4A-076EB56171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09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59AF-099D-4341-BE2B-FDF5550CC8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542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A0B2-416C-42E8-A459-DF3819E1C3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37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983C-8B73-48F7-B332-D3054DD889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490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8B25-E051-412E-B316-9E236859F3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208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F4CCFC-B743-4E17-9D20-6F9045C19A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LsFUwvy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zövegdoboz 1"/>
          <p:cNvSpPr txBox="1">
            <a:spLocks noChangeArrowheads="1"/>
          </p:cNvSpPr>
          <p:nvPr/>
        </p:nvSpPr>
        <p:spPr bwMode="auto">
          <a:xfrm>
            <a:off x="611188" y="692150"/>
            <a:ext cx="590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4000"/>
              <a:t>Fazekas Anna: </a:t>
            </a:r>
          </a:p>
          <a:p>
            <a:r>
              <a:rPr lang="hu-HU" altLang="hu-HU" sz="4000"/>
              <a:t>Öreg néne őzikéje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692150"/>
            <a:ext cx="5040312" cy="981075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Melyik állatról szól a mese?</a:t>
            </a:r>
            <a:endParaRPr lang="tr-T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1585913" cy="1944687"/>
          </a:xfrm>
        </p:spPr>
        <p:txBody>
          <a:bodyPr/>
          <a:lstStyle/>
          <a:p>
            <a:pPr marL="457200" indent="-457200" eaLnBrk="1" hangingPunct="1">
              <a:buFontTx/>
              <a:buAutoNum type="alphaLcPeriod"/>
            </a:pPr>
            <a:r>
              <a:rPr lang="hu-HU" altLang="hu-HU" sz="2400" smtClean="0">
                <a:solidFill>
                  <a:srgbClr val="262626"/>
                </a:solidFill>
              </a:rPr>
              <a:t>Kutya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hu-HU" altLang="hu-HU" sz="2400" smtClean="0">
                <a:solidFill>
                  <a:srgbClr val="262626"/>
                </a:solidFill>
              </a:rPr>
              <a:t>Cica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hu-HU" altLang="hu-HU" sz="2400" smtClean="0">
                <a:solidFill>
                  <a:srgbClr val="262626"/>
                </a:solidFill>
              </a:rPr>
              <a:t>Őz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hu-HU" altLang="hu-HU" sz="2400" smtClean="0">
                <a:solidFill>
                  <a:srgbClr val="262626"/>
                </a:solidFill>
              </a:rPr>
              <a:t>Egér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endParaRPr lang="tr-TR" altLang="hu-HU" sz="1600" smtClean="0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700" y="3429000"/>
            <a:ext cx="40306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u-HU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Ki  találta meg a gidát?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hu-H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Öreg apó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hu-H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Öreg néne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hu-H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Juliska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hu-H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Öreg bácsi</a:t>
            </a:r>
            <a:endParaRPr lang="tr-TR" sz="24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43438" y="2205038"/>
            <a:ext cx="3744912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/>
              <a:t>Mi történt a gidával?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hu-HU" sz="2400" dirty="0"/>
              <a:t>Elaludt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hu-HU" sz="2400" dirty="0"/>
              <a:t>Éhes lett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hu-HU" sz="2400" dirty="0"/>
              <a:t>Elfáradt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hu-HU" sz="2400" dirty="0"/>
              <a:t>Megbotlott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049713" y="4678363"/>
            <a:ext cx="4932362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/>
              <a:t>Hova vitte öreg néne a gidát?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hu-HU" sz="2400" dirty="0"/>
              <a:t>Kis házába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hu-HU" sz="2400" dirty="0"/>
              <a:t>Erdő szélére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hu-HU" sz="2400" dirty="0"/>
              <a:t>Anyjához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hu-HU" sz="2400" dirty="0"/>
              <a:t>Faluba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412776"/>
            <a:ext cx="8027987" cy="72008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Hogyan gondoskodik a gidáról öreg néne?</a:t>
            </a:r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Írd le a füzetedbe!</a:t>
            </a:r>
            <a:b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2987824" y="2524960"/>
            <a:ext cx="3960812" cy="22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Ápolgatja, dédelgeti,</a:t>
            </a:r>
          </a:p>
          <a:p>
            <a:r>
              <a:rPr lang="hu-HU" altLang="hu-H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friss szénával megeteti,</a:t>
            </a:r>
          </a:p>
          <a:p>
            <a:r>
              <a:rPr lang="hu-HU" altLang="hu-H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Forrásvízzel megitatja, </a:t>
            </a:r>
          </a:p>
          <a:p>
            <a:r>
              <a:rPr lang="hu-HU" altLang="hu-H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Mintha volna édesanyja.</a:t>
            </a:r>
          </a:p>
        </p:txBody>
      </p:sp>
      <p:pic>
        <p:nvPicPr>
          <p:cNvPr id="4100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1388"/>
            <a:ext cx="2241699" cy="209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08050"/>
            <a:ext cx="4321175" cy="122555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</a:rPr>
              <a:t>Milyen évszakra ismersz?</a:t>
            </a:r>
            <a:endParaRPr lang="tr-TR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2060575"/>
            <a:ext cx="4579938" cy="19431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Nyár elröppen, levél sárgul,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epereg a vén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bükkfárul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hó borul már házra, rétre,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Egyedül él öreg néne.</a:t>
            </a:r>
          </a:p>
          <a:p>
            <a:pPr marL="0" indent="0" eaLnBrk="1" hangingPunct="1">
              <a:buFontTx/>
              <a:buNone/>
              <a:defRPr/>
            </a:pP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tr-T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6375" y="4508500"/>
            <a:ext cx="5327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>
                <a:latin typeface="+mn-lt"/>
              </a:rPr>
              <a:t>Újra kihajt fű, fa, virág,</a:t>
            </a:r>
          </a:p>
          <a:p>
            <a:pPr>
              <a:defRPr/>
            </a:pPr>
            <a:r>
              <a:rPr lang="hu-HU" sz="2800" dirty="0">
                <a:latin typeface="+mn-lt"/>
              </a:rPr>
              <a:t>nem felejti a kisgidát,</a:t>
            </a:r>
          </a:p>
          <a:p>
            <a:pPr>
              <a:defRPr/>
            </a:pPr>
            <a:r>
              <a:rPr lang="hu-HU" sz="2800" dirty="0">
                <a:latin typeface="+mn-lt"/>
              </a:rPr>
              <a:t>fordul a föld egyszer-kétszer,</a:t>
            </a:r>
          </a:p>
          <a:p>
            <a:pPr>
              <a:defRPr/>
            </a:pPr>
            <a:r>
              <a:rPr lang="hu-HU" sz="2800" dirty="0">
                <a:latin typeface="+mn-lt"/>
              </a:rPr>
              <a:t>zörgetnek a kerítésen.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443663" y="2636838"/>
            <a:ext cx="2305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u-HU" altLang="hu-HU" sz="4400">
                <a:solidFill>
                  <a:srgbClr val="92D050"/>
                </a:solidFill>
              </a:rPr>
              <a:t>tavasz</a:t>
            </a:r>
          </a:p>
          <a:p>
            <a:pPr algn="r"/>
            <a:r>
              <a:rPr lang="hu-HU" altLang="hu-HU" sz="4400">
                <a:solidFill>
                  <a:srgbClr val="FF0000"/>
                </a:solidFill>
              </a:rPr>
              <a:t>nyár</a:t>
            </a:r>
          </a:p>
          <a:p>
            <a:pPr algn="r"/>
            <a:r>
              <a:rPr lang="hu-HU" altLang="hu-HU" sz="4400">
                <a:solidFill>
                  <a:srgbClr val="FF9933"/>
                </a:solidFill>
              </a:rPr>
              <a:t>ősz</a:t>
            </a:r>
          </a:p>
          <a:p>
            <a:pPr algn="r"/>
            <a:r>
              <a:rPr lang="hu-HU" altLang="hu-HU" sz="4400">
                <a:solidFill>
                  <a:srgbClr val="00B0F0"/>
                </a:solidFill>
              </a:rPr>
              <a:t>tél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4572000" y="2636838"/>
            <a:ext cx="3024188" cy="1800225"/>
          </a:xfrm>
          <a:prstGeom prst="straightConnector1">
            <a:avLst/>
          </a:prstGeom>
          <a:ln w="57150">
            <a:solidFill>
              <a:srgbClr val="FF993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4356100" y="3716338"/>
            <a:ext cx="3384550" cy="12969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5148263" y="3032125"/>
            <a:ext cx="1800225" cy="183673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12875"/>
            <a:ext cx="5041900" cy="936625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Milyen állatnevek estek ki a versszakból?</a:t>
            </a:r>
            <a:b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064500" cy="23764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Ahol ………………ugrabugrál,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Kopácsol a tarka………………,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Vígan szól a ………….hangja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Bábot cipel szorgos…………....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50891" y="5349397"/>
            <a:ext cx="201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b="1" dirty="0">
                <a:solidFill>
                  <a:schemeClr val="accent5">
                    <a:lumMod val="25000"/>
                  </a:schemeClr>
                </a:solidFill>
              </a:rPr>
              <a:t>harkály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563937" y="5357352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 dirty="0">
                <a:solidFill>
                  <a:srgbClr val="C00000"/>
                </a:solidFill>
              </a:rPr>
              <a:t>kakukk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6337430" y="5975979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 dirty="0"/>
              <a:t>hangya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411413" y="60213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>
                <a:solidFill>
                  <a:srgbClr val="990033"/>
                </a:solidFill>
              </a:rPr>
              <a:t>cica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840668" y="5329866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 dirty="0">
                <a:solidFill>
                  <a:srgbClr val="00B050"/>
                </a:solidFill>
              </a:rPr>
              <a:t>szarvas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249867" y="6016405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 dirty="0">
                <a:solidFill>
                  <a:srgbClr val="422C16"/>
                </a:solidFill>
              </a:rPr>
              <a:t>mókus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95288" y="5989638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600" b="1">
                <a:solidFill>
                  <a:srgbClr val="0070C0"/>
                </a:solidFill>
              </a:rPr>
              <a:t>kígyó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093" y="2358232"/>
            <a:ext cx="20304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47988"/>
            <a:ext cx="2133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21075"/>
            <a:ext cx="21097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950" y="4095750"/>
            <a:ext cx="2133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8712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Állítsd sorrendbe a történéseket!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1775" y="2060575"/>
            <a:ext cx="5832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hu-H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 </a:t>
            </a:r>
            <a:r>
              <a:rPr lang="hu-H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Öreg néne ápolgatja.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g    Eltörött a gida lába.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     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Arra ballag öreg néne.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u-H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z     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Megbotlott egy kidőlt fába.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u-H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     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Hazaviszi kis házába.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u-H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ő     </a:t>
            </a:r>
            <a:r>
              <a:rPr lang="hu-H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Eltévedt a gida.</a:t>
            </a:r>
            <a:endParaRPr lang="tr-TR" sz="3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2662238" y="2095500"/>
            <a:ext cx="666750" cy="6445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7173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983038"/>
            <a:ext cx="633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371850"/>
            <a:ext cx="5921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28913"/>
            <a:ext cx="6715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602163"/>
            <a:ext cx="5984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763" y="5205413"/>
            <a:ext cx="6715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3492500" y="6092825"/>
            <a:ext cx="719138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4800" dirty="0">
                <a:solidFill>
                  <a:schemeClr val="tx1"/>
                </a:solidFill>
                <a:latin typeface="Garamond" panose="02020404030301010803" pitchFamily="18" charset="0"/>
              </a:rPr>
              <a:t>ő</a:t>
            </a:r>
          </a:p>
        </p:txBody>
      </p:sp>
      <p:sp>
        <p:nvSpPr>
          <p:cNvPr id="17" name="Ellipszis 16"/>
          <p:cNvSpPr/>
          <p:nvPr/>
        </p:nvSpPr>
        <p:spPr>
          <a:xfrm>
            <a:off x="4319588" y="6092825"/>
            <a:ext cx="792162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5400" dirty="0">
                <a:solidFill>
                  <a:schemeClr val="tx1"/>
                </a:solidFill>
                <a:latin typeface="Garamond" panose="02020404030301010803" pitchFamily="18" charset="0"/>
              </a:rPr>
              <a:t>z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219700" y="6072188"/>
            <a:ext cx="792163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4800" dirty="0">
                <a:solidFill>
                  <a:schemeClr val="tx1"/>
                </a:solidFill>
                <a:latin typeface="Garamond" panose="02020404030301010803" pitchFamily="18" charset="0"/>
              </a:rPr>
              <a:t>g</a:t>
            </a:r>
          </a:p>
        </p:txBody>
      </p:sp>
      <p:sp>
        <p:nvSpPr>
          <p:cNvPr id="19" name="Ellipszis 18"/>
          <p:cNvSpPr/>
          <p:nvPr/>
        </p:nvSpPr>
        <p:spPr>
          <a:xfrm>
            <a:off x="6161088" y="6092825"/>
            <a:ext cx="863600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5400" dirty="0">
                <a:solidFill>
                  <a:schemeClr val="tx1"/>
                </a:solidFill>
                <a:latin typeface="Garamond" panose="02020404030301010803" pitchFamily="18" charset="0"/>
              </a:rPr>
              <a:t>i</a:t>
            </a:r>
          </a:p>
        </p:txBody>
      </p:sp>
      <p:sp>
        <p:nvSpPr>
          <p:cNvPr id="20" name="Ellipszis 19"/>
          <p:cNvSpPr/>
          <p:nvPr/>
        </p:nvSpPr>
        <p:spPr>
          <a:xfrm>
            <a:off x="7164388" y="6092825"/>
            <a:ext cx="792162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5400" dirty="0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1" name="Ellipszis 20"/>
          <p:cNvSpPr/>
          <p:nvPr/>
        </p:nvSpPr>
        <p:spPr>
          <a:xfrm>
            <a:off x="8121650" y="6092825"/>
            <a:ext cx="792163" cy="765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5400" dirty="0">
                <a:solidFill>
                  <a:schemeClr val="tx1"/>
                </a:solidFill>
                <a:latin typeface="Garamond" panose="02020404030301010803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zövegdoboz 1"/>
          <p:cNvSpPr txBox="1">
            <a:spLocks noChangeArrowheads="1"/>
          </p:cNvSpPr>
          <p:nvPr/>
        </p:nvSpPr>
        <p:spPr bwMode="auto">
          <a:xfrm>
            <a:off x="611188" y="692150"/>
            <a:ext cx="734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>
                <a:hlinkClick r:id="rId3"/>
              </a:rPr>
              <a:t>https://www.youtube.com/watch?v=4qLsFUwvyAk</a:t>
            </a:r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13957</TotalTime>
  <Words>207</Words>
  <Application>Microsoft Office PowerPoint</Application>
  <PresentationFormat>Diavetítés a képernyőre (4:3 oldalarány)</PresentationFormat>
  <Paragraphs>66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Diseño predeterminado</vt:lpstr>
      <vt:lpstr>1. dia</vt:lpstr>
      <vt:lpstr>Melyik állatról szól a mese?</vt:lpstr>
      <vt:lpstr>Hogyan gondoskodik a gidáról öreg néne?  Írd le a füzetedbe! </vt:lpstr>
      <vt:lpstr>Milyen évszakra ismersz?</vt:lpstr>
      <vt:lpstr>Milyen állatnevek estek ki a versszakból? </vt:lpstr>
      <vt:lpstr>Állítsd sorrendbe a történéseket!</vt:lpstr>
      <vt:lpstr>7. dia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user</cp:lastModifiedBy>
  <cp:revision>840</cp:revision>
  <dcterms:created xsi:type="dcterms:W3CDTF">2010-05-23T14:28:12Z</dcterms:created>
  <dcterms:modified xsi:type="dcterms:W3CDTF">2019-10-24T01:46:22Z</dcterms:modified>
</cp:coreProperties>
</file>