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60" r:id="rId3"/>
    <p:sldId id="268" r:id="rId4"/>
    <p:sldId id="265" r:id="rId5"/>
    <p:sldId id="267" r:id="rId6"/>
    <p:sldId id="264" r:id="rId7"/>
    <p:sldId id="256" r:id="rId8"/>
    <p:sldId id="263" r:id="rId9"/>
    <p:sldId id="266" r:id="rId10"/>
    <p:sldId id="258" r:id="rId11"/>
    <p:sldId id="259" r:id="rId12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99"/>
    <a:srgbClr val="FF505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55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-474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971735-3053-450C-AFDA-0BE4D6C159D2}" type="datetimeFigureOut">
              <a:rPr lang="hu-HU" smtClean="0"/>
              <a:pPr/>
              <a:t>2021.10.09.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15CFE7-0E41-4058-ABF4-E915D441809A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0370796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A szókapcsolatok</a:t>
            </a:r>
            <a:r>
              <a:rPr lang="hu-HU" baseline="0" dirty="0" smtClean="0"/>
              <a:t> hangos olvasása,</a:t>
            </a:r>
            <a:r>
              <a:rPr lang="hu-HU" dirty="0" smtClean="0"/>
              <a:t> mondatalkotás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15CFE7-0E41-4058-ABF4-E915D441809A}" type="slidenum">
              <a:rPr lang="hu-HU" smtClean="0"/>
              <a:pPr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0562709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Galagonya – néma olvasás – kérdésekre válaszadás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15CFE7-0E41-4058-ABF4-E915D441809A}" type="slidenum">
              <a:rPr lang="hu-HU" smtClean="0"/>
              <a:pPr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5878777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15CFE7-0E41-4058-ABF4-E915D441809A}" type="slidenum">
              <a:rPr lang="hu-HU" smtClean="0"/>
              <a:pPr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1391128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15CFE7-0E41-4058-ABF4-E915D441809A}" type="slidenum">
              <a:rPr lang="hu-HU" smtClean="0"/>
              <a:pPr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8933262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Az Októberi lakoma</a:t>
            </a:r>
            <a:r>
              <a:rPr lang="hu-HU" baseline="0" dirty="0" smtClean="0"/>
              <a:t> előkészítése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15CFE7-0E41-4058-ABF4-E915D441809A}" type="slidenum">
              <a:rPr lang="hu-HU" smtClean="0"/>
              <a:pPr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6400845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15CFE7-0E41-4058-ABF4-E915D441809A}" type="slidenum">
              <a:rPr lang="hu-HU" smtClean="0"/>
              <a:pPr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8793724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83C9C-A93B-4489-99C1-C124BD1FEB1C}" type="datetimeFigureOut">
              <a:rPr lang="hu-HU" smtClean="0"/>
              <a:pPr/>
              <a:t>2021.10.09.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77B97-3838-47D0-839D-B5AFE4264375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7820528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83C9C-A93B-4489-99C1-C124BD1FEB1C}" type="datetimeFigureOut">
              <a:rPr lang="hu-HU" smtClean="0"/>
              <a:pPr/>
              <a:t>2021.10.09.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77B97-3838-47D0-839D-B5AFE4264375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786574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83C9C-A93B-4489-99C1-C124BD1FEB1C}" type="datetimeFigureOut">
              <a:rPr lang="hu-HU" smtClean="0"/>
              <a:pPr/>
              <a:t>2021.10.09.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77B97-3838-47D0-839D-B5AFE4264375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704671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83C9C-A93B-4489-99C1-C124BD1FEB1C}" type="datetimeFigureOut">
              <a:rPr lang="hu-HU" smtClean="0"/>
              <a:pPr/>
              <a:t>2021.10.09.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77B97-3838-47D0-839D-B5AFE4264375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599902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83C9C-A93B-4489-99C1-C124BD1FEB1C}" type="datetimeFigureOut">
              <a:rPr lang="hu-HU" smtClean="0"/>
              <a:pPr/>
              <a:t>2021.10.09.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77B97-3838-47D0-839D-B5AFE4264375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130367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83C9C-A93B-4489-99C1-C124BD1FEB1C}" type="datetimeFigureOut">
              <a:rPr lang="hu-HU" smtClean="0"/>
              <a:pPr/>
              <a:t>2021.10.09.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77B97-3838-47D0-839D-B5AFE4264375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4234534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83C9C-A93B-4489-99C1-C124BD1FEB1C}" type="datetimeFigureOut">
              <a:rPr lang="hu-HU" smtClean="0"/>
              <a:pPr/>
              <a:t>2021.10.09.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77B97-3838-47D0-839D-B5AFE4264375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4128077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83C9C-A93B-4489-99C1-C124BD1FEB1C}" type="datetimeFigureOut">
              <a:rPr lang="hu-HU" smtClean="0"/>
              <a:pPr/>
              <a:t>2021.10.09.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77B97-3838-47D0-839D-B5AFE4264375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481879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83C9C-A93B-4489-99C1-C124BD1FEB1C}" type="datetimeFigureOut">
              <a:rPr lang="hu-HU" smtClean="0"/>
              <a:pPr/>
              <a:t>2021.10.09.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77B97-3838-47D0-839D-B5AFE4264375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439806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83C9C-A93B-4489-99C1-C124BD1FEB1C}" type="datetimeFigureOut">
              <a:rPr lang="hu-HU" smtClean="0"/>
              <a:pPr/>
              <a:t>2021.10.09.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77B97-3838-47D0-839D-B5AFE4264375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907348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83C9C-A93B-4489-99C1-C124BD1FEB1C}" type="datetimeFigureOut">
              <a:rPr lang="hu-HU" smtClean="0"/>
              <a:pPr/>
              <a:t>2021.10.09.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77B97-3838-47D0-839D-B5AFE4264375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894768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F83C9C-A93B-4489-99C1-C124BD1FEB1C}" type="datetimeFigureOut">
              <a:rPr lang="hu-HU" smtClean="0"/>
              <a:pPr/>
              <a:t>2021.10.09.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F77B97-3838-47D0-839D-B5AFE4264375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689611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7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3.png"/><Relationship Id="rId7" Type="http://schemas.openxmlformats.org/officeDocument/2006/relationships/image" Target="../media/image36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QPbdl20Xt-U" TargetMode="External"/><Relationship Id="rId11" Type="http://schemas.openxmlformats.org/officeDocument/2006/relationships/image" Target="../media/image39.png"/><Relationship Id="rId5" Type="http://schemas.openxmlformats.org/officeDocument/2006/relationships/image" Target="../media/image35.jpeg"/><Relationship Id="rId10" Type="http://schemas.openxmlformats.org/officeDocument/2006/relationships/image" Target="../media/image38.jpeg"/><Relationship Id="rId4" Type="http://schemas.openxmlformats.org/officeDocument/2006/relationships/image" Target="../media/image34.jpeg"/><Relationship Id="rId9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hyperlink" Target="https://www.youtube.com/watch?v=0vJv8IroFzA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7.png"/><Relationship Id="rId7" Type="http://schemas.openxmlformats.org/officeDocument/2006/relationships/hyperlink" Target="https://www.youtube.com/watch?v=psrT9b3FjmA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11" Type="http://schemas.microsoft.com/office/2007/relationships/hdphoto" Target="../media/hdphoto1.wdp"/><Relationship Id="rId5" Type="http://schemas.openxmlformats.org/officeDocument/2006/relationships/image" Target="../media/image9.jpeg"/><Relationship Id="rId10" Type="http://schemas.openxmlformats.org/officeDocument/2006/relationships/image" Target="../media/image13.png"/><Relationship Id="rId4" Type="http://schemas.openxmlformats.org/officeDocument/2006/relationships/image" Target="../media/image8.png"/><Relationship Id="rId9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hyperlink" Target="https://egyszervolt.hu/vers/sunmese.html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861"/>
          </a:xfrm>
        </p:spPr>
      </p:pic>
      <p:sp>
        <p:nvSpPr>
          <p:cNvPr id="3" name="Szövegdoboz 2"/>
          <p:cNvSpPr txBox="1"/>
          <p:nvPr/>
        </p:nvSpPr>
        <p:spPr>
          <a:xfrm>
            <a:off x="3905336" y="121028"/>
            <a:ext cx="4381328" cy="15696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hu-HU" sz="9600" dirty="0" smtClean="0"/>
              <a:t>S – </a:t>
            </a:r>
            <a:r>
              <a:rPr lang="hu-HU" sz="9600" dirty="0" err="1" smtClean="0"/>
              <a:t>Sz</a:t>
            </a:r>
            <a:r>
              <a:rPr lang="hu-HU" sz="9600" dirty="0" smtClean="0"/>
              <a:t>  …</a:t>
            </a:r>
            <a:endParaRPr lang="hu-HU" sz="9600" dirty="0"/>
          </a:p>
        </p:txBody>
      </p:sp>
      <p:sp>
        <p:nvSpPr>
          <p:cNvPr id="5" name="Szövegdoboz 4"/>
          <p:cNvSpPr txBox="1"/>
          <p:nvPr/>
        </p:nvSpPr>
        <p:spPr>
          <a:xfrm>
            <a:off x="1047272" y="2960670"/>
            <a:ext cx="10306528" cy="17851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11000" dirty="0" err="1"/>
              <a:t>s</a:t>
            </a:r>
            <a:r>
              <a:rPr lang="hu-HU" sz="11000" dirty="0" err="1" smtClean="0"/>
              <a:t>ze</a:t>
            </a:r>
            <a:r>
              <a:rPr lang="hu-HU" sz="11000" dirty="0" smtClean="0"/>
              <a:t>-líd nap-</a:t>
            </a:r>
            <a:r>
              <a:rPr lang="hu-HU" sz="11000" dirty="0" err="1" smtClean="0"/>
              <a:t>su</a:t>
            </a:r>
            <a:r>
              <a:rPr lang="hu-HU" sz="11000" dirty="0" smtClean="0"/>
              <a:t>-</a:t>
            </a:r>
            <a:r>
              <a:rPr lang="hu-HU" sz="11000" dirty="0" err="1" smtClean="0"/>
              <a:t>gár</a:t>
            </a:r>
            <a:endParaRPr lang="hu-HU" sz="11000" dirty="0"/>
          </a:p>
        </p:txBody>
      </p:sp>
      <p:sp>
        <p:nvSpPr>
          <p:cNvPr id="6" name="Szövegdoboz 5"/>
          <p:cNvSpPr txBox="1"/>
          <p:nvPr/>
        </p:nvSpPr>
        <p:spPr>
          <a:xfrm>
            <a:off x="1047272" y="2960670"/>
            <a:ext cx="10306528" cy="19389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12000" dirty="0" err="1"/>
              <a:t>h</a:t>
            </a:r>
            <a:r>
              <a:rPr lang="hu-HU" sz="12000" dirty="0" err="1" smtClean="0"/>
              <a:t>ul</a:t>
            </a:r>
            <a:r>
              <a:rPr lang="hu-HU" sz="12000" dirty="0" smtClean="0"/>
              <a:t>-ló fa-le-vél</a:t>
            </a:r>
            <a:endParaRPr lang="hu-HU" sz="12000" dirty="0"/>
          </a:p>
        </p:txBody>
      </p:sp>
      <p:sp>
        <p:nvSpPr>
          <p:cNvPr id="7" name="Szövegdoboz 6"/>
          <p:cNvSpPr txBox="1"/>
          <p:nvPr/>
        </p:nvSpPr>
        <p:spPr>
          <a:xfrm>
            <a:off x="1047272" y="3037614"/>
            <a:ext cx="10306528" cy="17851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11000" dirty="0" err="1"/>
              <a:t>k</a:t>
            </a:r>
            <a:r>
              <a:rPr lang="hu-HU" sz="11000" dirty="0" err="1" smtClean="0"/>
              <a:t>o</a:t>
            </a:r>
            <a:r>
              <a:rPr lang="hu-HU" sz="11000" dirty="0" smtClean="0"/>
              <a:t>-</a:t>
            </a:r>
            <a:r>
              <a:rPr lang="hu-HU" sz="11000" dirty="0" err="1" smtClean="0"/>
              <a:t>pa</a:t>
            </a:r>
            <a:r>
              <a:rPr lang="hu-HU" sz="11000" dirty="0" smtClean="0"/>
              <a:t>-</a:t>
            </a:r>
            <a:r>
              <a:rPr lang="hu-HU" sz="11000" dirty="0" err="1" smtClean="0"/>
              <a:t>szo</a:t>
            </a:r>
            <a:r>
              <a:rPr lang="hu-HU" sz="11000" dirty="0" smtClean="0"/>
              <a:t>-dó fák</a:t>
            </a:r>
            <a:endParaRPr lang="hu-HU" sz="11000" dirty="0"/>
          </a:p>
        </p:txBody>
      </p:sp>
      <p:sp>
        <p:nvSpPr>
          <p:cNvPr id="8" name="Szövegdoboz 7"/>
          <p:cNvSpPr txBox="1"/>
          <p:nvPr/>
        </p:nvSpPr>
        <p:spPr>
          <a:xfrm>
            <a:off x="1047272" y="2729837"/>
            <a:ext cx="10306528" cy="240065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15000" dirty="0"/>
              <a:t>é</a:t>
            </a:r>
            <a:r>
              <a:rPr lang="hu-HU" sz="15000" dirty="0" smtClean="0"/>
              <a:t>-</a:t>
            </a:r>
            <a:r>
              <a:rPr lang="hu-HU" sz="15000" dirty="0" err="1" smtClean="0"/>
              <a:t>rett</a:t>
            </a:r>
            <a:r>
              <a:rPr lang="hu-HU" sz="15000" dirty="0" smtClean="0"/>
              <a:t> sző-lő</a:t>
            </a:r>
            <a:endParaRPr lang="hu-HU" sz="15000" dirty="0"/>
          </a:p>
        </p:txBody>
      </p:sp>
      <p:sp>
        <p:nvSpPr>
          <p:cNvPr id="9" name="Szövegdoboz 8"/>
          <p:cNvSpPr txBox="1"/>
          <p:nvPr/>
        </p:nvSpPr>
        <p:spPr>
          <a:xfrm>
            <a:off x="493604" y="3153030"/>
            <a:ext cx="11413863" cy="17851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11000" dirty="0" err="1"/>
              <a:t>k</a:t>
            </a:r>
            <a:r>
              <a:rPr lang="hu-HU" sz="11000" dirty="0" err="1" smtClean="0"/>
              <a:t>öl-tö-ző</a:t>
            </a:r>
            <a:r>
              <a:rPr lang="hu-HU" sz="11000" dirty="0" smtClean="0"/>
              <a:t> ma-da-rak</a:t>
            </a:r>
            <a:endParaRPr lang="hu-HU" sz="11000" dirty="0"/>
          </a:p>
        </p:txBody>
      </p:sp>
      <p:sp>
        <p:nvSpPr>
          <p:cNvPr id="10" name="Szövegdoboz 9"/>
          <p:cNvSpPr txBox="1"/>
          <p:nvPr/>
        </p:nvSpPr>
        <p:spPr>
          <a:xfrm>
            <a:off x="493604" y="3191502"/>
            <a:ext cx="11413863" cy="17851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11000" dirty="0"/>
              <a:t>h</a:t>
            </a:r>
            <a:r>
              <a:rPr lang="hu-HU" sz="11000" dirty="0" smtClean="0"/>
              <a:t>ű-vös </a:t>
            </a:r>
            <a:r>
              <a:rPr lang="hu-HU" sz="11000" dirty="0" err="1" smtClean="0"/>
              <a:t>reg</a:t>
            </a:r>
            <a:r>
              <a:rPr lang="hu-HU" sz="11000" dirty="0" smtClean="0"/>
              <a:t>-</a:t>
            </a:r>
            <a:r>
              <a:rPr lang="hu-HU" sz="11000" dirty="0" err="1" smtClean="0"/>
              <a:t>ge</a:t>
            </a:r>
            <a:r>
              <a:rPr lang="hu-HU" sz="11000" dirty="0" smtClean="0"/>
              <a:t>-lek</a:t>
            </a:r>
            <a:endParaRPr lang="hu-HU" sz="11000" dirty="0"/>
          </a:p>
        </p:txBody>
      </p:sp>
      <p:sp>
        <p:nvSpPr>
          <p:cNvPr id="11" name="Szövegdoboz 10"/>
          <p:cNvSpPr txBox="1"/>
          <p:nvPr/>
        </p:nvSpPr>
        <p:spPr>
          <a:xfrm>
            <a:off x="493604" y="3210102"/>
            <a:ext cx="11413863" cy="17851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11000" dirty="0" err="1"/>
              <a:t>s</a:t>
            </a:r>
            <a:r>
              <a:rPr lang="hu-HU" sz="11000" dirty="0" err="1" smtClean="0"/>
              <a:t>zo-mo-rú</a:t>
            </a:r>
            <a:r>
              <a:rPr lang="hu-HU" sz="11000" dirty="0" smtClean="0"/>
              <a:t> vi-rá-gok</a:t>
            </a:r>
            <a:endParaRPr lang="hu-HU" sz="11000" dirty="0"/>
          </a:p>
        </p:txBody>
      </p:sp>
      <p:sp>
        <p:nvSpPr>
          <p:cNvPr id="12" name="Szövegdoboz 11"/>
          <p:cNvSpPr txBox="1"/>
          <p:nvPr/>
        </p:nvSpPr>
        <p:spPr>
          <a:xfrm>
            <a:off x="493604" y="3220674"/>
            <a:ext cx="11413863" cy="17851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11000" dirty="0"/>
              <a:t>m</a:t>
            </a:r>
            <a:r>
              <a:rPr lang="hu-HU" sz="11000" dirty="0" smtClean="0"/>
              <a:t>e-le-</a:t>
            </a:r>
            <a:r>
              <a:rPr lang="hu-HU" sz="11000" dirty="0" err="1" smtClean="0"/>
              <a:t>gebb</a:t>
            </a:r>
            <a:r>
              <a:rPr lang="hu-HU" sz="11000" dirty="0" smtClean="0"/>
              <a:t> </a:t>
            </a:r>
            <a:r>
              <a:rPr lang="hu-HU" sz="11000" dirty="0" err="1" smtClean="0"/>
              <a:t>ru-hák</a:t>
            </a:r>
            <a:endParaRPr lang="hu-HU" sz="11000" dirty="0"/>
          </a:p>
        </p:txBody>
      </p:sp>
    </p:spTree>
    <p:extLst>
      <p:ext uri="{BB962C8B-B14F-4D97-AF65-F5344CB8AC3E}">
        <p14:creationId xmlns:p14="http://schemas.microsoft.com/office/powerpoint/2010/main" xmlns="" val="413392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50889" y="-46672"/>
            <a:ext cx="7541111" cy="6904672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9372" y="2449804"/>
            <a:ext cx="9043034" cy="4408196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9372" y="0"/>
            <a:ext cx="1903823" cy="2505030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88134" y="94495"/>
            <a:ext cx="3467893" cy="2154544"/>
          </a:xfrm>
          <a:prstGeom prst="rect">
            <a:avLst/>
          </a:prstGeom>
        </p:spPr>
      </p:pic>
      <p:sp>
        <p:nvSpPr>
          <p:cNvPr id="7" name="Ellipszis 6"/>
          <p:cNvSpPr/>
          <p:nvPr/>
        </p:nvSpPr>
        <p:spPr>
          <a:xfrm>
            <a:off x="1779691" y="2455375"/>
            <a:ext cx="2487977" cy="57745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Ellipszis 7"/>
          <p:cNvSpPr/>
          <p:nvPr/>
        </p:nvSpPr>
        <p:spPr>
          <a:xfrm>
            <a:off x="4348976" y="6273224"/>
            <a:ext cx="1673936" cy="40166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2" name="Kép 11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544429" y="4297225"/>
            <a:ext cx="1417725" cy="1976000"/>
          </a:xfrm>
          <a:prstGeom prst="rect">
            <a:avLst/>
          </a:prstGeom>
        </p:spPr>
      </p:pic>
      <p:sp>
        <p:nvSpPr>
          <p:cNvPr id="13" name="Szövegdoboz 12"/>
          <p:cNvSpPr txBox="1"/>
          <p:nvPr/>
        </p:nvSpPr>
        <p:spPr>
          <a:xfrm>
            <a:off x="10910889" y="6273225"/>
            <a:ext cx="6848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 smtClean="0">
                <a:latin typeface="Comic Sans MS" panose="030F0702030302020204" pitchFamily="66" charset="0"/>
              </a:rPr>
              <a:t>30</a:t>
            </a:r>
            <a:endParaRPr lang="hu-HU" sz="3200" dirty="0">
              <a:latin typeface="Comic Sans MS" panose="030F0702030302020204" pitchFamily="66" charset="0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6697323" y="94495"/>
            <a:ext cx="4425186" cy="230832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hu-HU" sz="7200" dirty="0"/>
              <a:t>g</a:t>
            </a:r>
            <a:r>
              <a:rPr lang="hu-HU" sz="7200" dirty="0" smtClean="0"/>
              <a:t>yepűrózsa</a:t>
            </a:r>
          </a:p>
          <a:p>
            <a:r>
              <a:rPr lang="hu-HU" sz="7200" dirty="0" smtClean="0"/>
              <a:t>csipkerózsa</a:t>
            </a:r>
            <a:endParaRPr lang="hu-HU" sz="7200" dirty="0"/>
          </a:p>
        </p:txBody>
      </p:sp>
      <p:sp>
        <p:nvSpPr>
          <p:cNvPr id="15" name="Szövegdoboz 14"/>
          <p:cNvSpPr txBox="1"/>
          <p:nvPr/>
        </p:nvSpPr>
        <p:spPr>
          <a:xfrm>
            <a:off x="5706984" y="30508"/>
            <a:ext cx="6415363" cy="230832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7200" dirty="0" smtClean="0"/>
              <a:t>tüskefa, </a:t>
            </a:r>
            <a:r>
              <a:rPr lang="hu-HU" sz="7200" dirty="0" err="1" smtClean="0"/>
              <a:t>bicskefa</a:t>
            </a:r>
            <a:endParaRPr lang="hu-HU" sz="7200" dirty="0" smtClean="0"/>
          </a:p>
          <a:p>
            <a:r>
              <a:rPr lang="hu-HU" sz="7200" dirty="0" smtClean="0"/>
              <a:t>ebcsipke</a:t>
            </a:r>
          </a:p>
        </p:txBody>
      </p:sp>
      <p:sp>
        <p:nvSpPr>
          <p:cNvPr id="16" name="Szövegdoboz 15"/>
          <p:cNvSpPr txBox="1"/>
          <p:nvPr/>
        </p:nvSpPr>
        <p:spPr>
          <a:xfrm>
            <a:off x="5687538" y="94495"/>
            <a:ext cx="6434809" cy="230832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7200" dirty="0"/>
              <a:t>ő</a:t>
            </a:r>
            <a:r>
              <a:rPr lang="hu-HU" sz="7200" dirty="0" smtClean="0"/>
              <a:t>shonos </a:t>
            </a:r>
          </a:p>
          <a:p>
            <a:r>
              <a:rPr lang="hu-HU" sz="7200" dirty="0" smtClean="0"/>
              <a:t>gyógynövény</a:t>
            </a:r>
          </a:p>
        </p:txBody>
      </p:sp>
      <p:sp>
        <p:nvSpPr>
          <p:cNvPr id="17" name="Szövegdoboz 16"/>
          <p:cNvSpPr txBox="1"/>
          <p:nvPr/>
        </p:nvSpPr>
        <p:spPr>
          <a:xfrm>
            <a:off x="7229021" y="5578459"/>
            <a:ext cx="4186659" cy="12003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hu-HU" sz="7200" dirty="0" smtClean="0"/>
              <a:t>bemutatás</a:t>
            </a:r>
          </a:p>
        </p:txBody>
      </p:sp>
      <p:sp>
        <p:nvSpPr>
          <p:cNvPr id="5" name="Lekerekített téglalap 4"/>
          <p:cNvSpPr/>
          <p:nvPr/>
        </p:nvSpPr>
        <p:spPr>
          <a:xfrm>
            <a:off x="129372" y="3215938"/>
            <a:ext cx="2783034" cy="3264872"/>
          </a:xfrm>
          <a:prstGeom prst="round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18" name="Egyenes összekötő 17"/>
          <p:cNvCxnSpPr/>
          <p:nvPr/>
        </p:nvCxnSpPr>
        <p:spPr>
          <a:xfrm flipV="1">
            <a:off x="836280" y="4039293"/>
            <a:ext cx="1196915" cy="692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gyenes összekötő 18"/>
          <p:cNvCxnSpPr/>
          <p:nvPr/>
        </p:nvCxnSpPr>
        <p:spPr>
          <a:xfrm>
            <a:off x="240030" y="4757128"/>
            <a:ext cx="1280859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gyenes összekötő 21"/>
          <p:cNvCxnSpPr/>
          <p:nvPr/>
        </p:nvCxnSpPr>
        <p:spPr>
          <a:xfrm flipV="1">
            <a:off x="323974" y="6298319"/>
            <a:ext cx="1467699" cy="1333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Lekerekített téglalap 23"/>
          <p:cNvSpPr/>
          <p:nvPr/>
        </p:nvSpPr>
        <p:spPr>
          <a:xfrm>
            <a:off x="3169240" y="3202872"/>
            <a:ext cx="2783034" cy="3264872"/>
          </a:xfrm>
          <a:prstGeom prst="round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25" name="Egyenes összekötő 24"/>
          <p:cNvCxnSpPr/>
          <p:nvPr/>
        </p:nvCxnSpPr>
        <p:spPr>
          <a:xfrm flipV="1">
            <a:off x="3311607" y="4042756"/>
            <a:ext cx="1196915" cy="692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Egyenes összekötő 25"/>
          <p:cNvCxnSpPr/>
          <p:nvPr/>
        </p:nvCxnSpPr>
        <p:spPr>
          <a:xfrm flipV="1">
            <a:off x="3352423" y="4358051"/>
            <a:ext cx="1551934" cy="69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Kép 2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34966" y="2798835"/>
            <a:ext cx="5874879" cy="3916586"/>
          </a:xfrm>
          <a:prstGeom prst="rect">
            <a:avLst/>
          </a:prstGeom>
        </p:spPr>
      </p:pic>
      <p:sp>
        <p:nvSpPr>
          <p:cNvPr id="29" name="Felfelé nyíl 28"/>
          <p:cNvSpPr/>
          <p:nvPr/>
        </p:nvSpPr>
        <p:spPr>
          <a:xfrm>
            <a:off x="3822080" y="1965960"/>
            <a:ext cx="306310" cy="307467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0" name="Jobbra nyíl 29"/>
          <p:cNvSpPr/>
          <p:nvPr/>
        </p:nvSpPr>
        <p:spPr>
          <a:xfrm>
            <a:off x="5247350" y="5723257"/>
            <a:ext cx="1923516" cy="31942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672116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4" grpId="0" animBg="1"/>
      <p:bldP spid="15" grpId="0" animBg="1"/>
      <p:bldP spid="16" grpId="0" animBg="1"/>
      <p:bldP spid="17" grpId="0" animBg="1"/>
      <p:bldP spid="5" grpId="0" animBg="1"/>
      <p:bldP spid="5" grpId="1" animBg="1"/>
      <p:bldP spid="24" grpId="0" animBg="1"/>
      <p:bldP spid="29" grpId="0" animBg="1"/>
      <p:bldP spid="3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0"/>
            <a:ext cx="6815797" cy="6858000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EFFFE"/>
              </a:clrFrom>
              <a:clrTo>
                <a:srgbClr val="FEFF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10558" y="2726884"/>
            <a:ext cx="9158344" cy="4057639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07897" y="225014"/>
            <a:ext cx="4581525" cy="3352800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73844" y="106377"/>
            <a:ext cx="3565927" cy="2228705"/>
          </a:xfrm>
          <a:prstGeom prst="rect">
            <a:avLst/>
          </a:prstGeom>
        </p:spPr>
      </p:pic>
      <p:sp>
        <p:nvSpPr>
          <p:cNvPr id="7" name="Téglalap 6"/>
          <p:cNvSpPr/>
          <p:nvPr/>
        </p:nvSpPr>
        <p:spPr>
          <a:xfrm>
            <a:off x="4087400" y="6255599"/>
            <a:ext cx="48778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 smtClean="0">
                <a:hlinkClick r:id="rId6"/>
              </a:rPr>
              <a:t>https://www.youtube.com/watch?v=QPbdl20Xt-U</a:t>
            </a:r>
            <a:endParaRPr lang="hu-HU" dirty="0" smtClean="0"/>
          </a:p>
          <a:p>
            <a:endParaRPr lang="hu-HU" dirty="0"/>
          </a:p>
        </p:txBody>
      </p:sp>
      <p:sp>
        <p:nvSpPr>
          <p:cNvPr id="8" name="Ellipszis 7"/>
          <p:cNvSpPr/>
          <p:nvPr/>
        </p:nvSpPr>
        <p:spPr>
          <a:xfrm>
            <a:off x="6815796" y="2653407"/>
            <a:ext cx="4850392" cy="70701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Ellipszis 8"/>
          <p:cNvSpPr/>
          <p:nvPr/>
        </p:nvSpPr>
        <p:spPr>
          <a:xfrm>
            <a:off x="10303727" y="6367346"/>
            <a:ext cx="1843458" cy="45391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6867" y="151536"/>
            <a:ext cx="4326284" cy="3244713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5859" y="3631714"/>
            <a:ext cx="4050832" cy="2567619"/>
          </a:xfrm>
          <a:prstGeom prst="rect">
            <a:avLst/>
          </a:prstGeom>
        </p:spPr>
      </p:pic>
      <p:cxnSp>
        <p:nvCxnSpPr>
          <p:cNvPr id="11" name="Egyenes összekötő 10"/>
          <p:cNvCxnSpPr/>
          <p:nvPr/>
        </p:nvCxnSpPr>
        <p:spPr>
          <a:xfrm flipV="1">
            <a:off x="6486168" y="3889212"/>
            <a:ext cx="1196915" cy="692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gyenes összekötő 11"/>
          <p:cNvCxnSpPr/>
          <p:nvPr/>
        </p:nvCxnSpPr>
        <p:spPr>
          <a:xfrm flipV="1">
            <a:off x="6402134" y="4200610"/>
            <a:ext cx="1196915" cy="692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Kép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93953" y="3549439"/>
            <a:ext cx="3786893" cy="2524595"/>
          </a:xfrm>
          <a:prstGeom prst="rect">
            <a:avLst/>
          </a:prstGeom>
        </p:spPr>
      </p:pic>
      <p:cxnSp>
        <p:nvCxnSpPr>
          <p:cNvPr id="14" name="Egyenes összekötő 13"/>
          <p:cNvCxnSpPr/>
          <p:nvPr/>
        </p:nvCxnSpPr>
        <p:spPr>
          <a:xfrm flipV="1">
            <a:off x="6491076" y="4512008"/>
            <a:ext cx="2243461" cy="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Kép 1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670812" y="225014"/>
            <a:ext cx="4456253" cy="6858000"/>
          </a:xfrm>
          <a:prstGeom prst="rect">
            <a:avLst/>
          </a:prstGeom>
        </p:spPr>
      </p:pic>
      <p:cxnSp>
        <p:nvCxnSpPr>
          <p:cNvPr id="17" name="Egyenes összekötő 16"/>
          <p:cNvCxnSpPr/>
          <p:nvPr/>
        </p:nvCxnSpPr>
        <p:spPr>
          <a:xfrm flipV="1">
            <a:off x="6477318" y="5446203"/>
            <a:ext cx="1789388" cy="2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41922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70041" y="2276824"/>
            <a:ext cx="6591077" cy="4495115"/>
          </a:xfrm>
          <a:prstGeom prst="rect">
            <a:avLst/>
          </a:prstGeom>
        </p:spPr>
      </p:pic>
      <p:sp>
        <p:nvSpPr>
          <p:cNvPr id="6" name="Téglalap 5"/>
          <p:cNvSpPr/>
          <p:nvPr/>
        </p:nvSpPr>
        <p:spPr>
          <a:xfrm>
            <a:off x="87740" y="5571610"/>
            <a:ext cx="219456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>
                <a:hlinkClick r:id="rId4"/>
              </a:rPr>
              <a:t>https://www.youtube.com/watch?v=0vJv8IroFzA</a:t>
            </a:r>
            <a:endParaRPr lang="hu-HU" dirty="0" smtClean="0"/>
          </a:p>
          <a:p>
            <a:r>
              <a:rPr lang="hu-HU" dirty="0" smtClean="0"/>
              <a:t>vers</a:t>
            </a:r>
            <a:endParaRPr lang="hu-HU" dirty="0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26643" y="155170"/>
            <a:ext cx="3649916" cy="3406588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927" t="3738" r="11905"/>
          <a:stretch/>
        </p:blipFill>
        <p:spPr>
          <a:xfrm>
            <a:off x="8892091" y="4426816"/>
            <a:ext cx="2348338" cy="2252871"/>
          </a:xfrm>
          <a:prstGeom prst="rect">
            <a:avLst/>
          </a:prstGeom>
        </p:spPr>
      </p:pic>
      <p:sp>
        <p:nvSpPr>
          <p:cNvPr id="9" name="Ellipszis 8"/>
          <p:cNvSpPr/>
          <p:nvPr/>
        </p:nvSpPr>
        <p:spPr>
          <a:xfrm>
            <a:off x="4128893" y="2276824"/>
            <a:ext cx="2797750" cy="71170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Ellipszis 9"/>
          <p:cNvSpPr/>
          <p:nvPr/>
        </p:nvSpPr>
        <p:spPr>
          <a:xfrm>
            <a:off x="6450740" y="6255497"/>
            <a:ext cx="2247211" cy="51644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1" name="Kép 10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849582" y="1144433"/>
            <a:ext cx="1417725" cy="1976000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1597498" y="3120433"/>
            <a:ext cx="6848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 smtClean="0">
                <a:latin typeface="Comic Sans MS" panose="030F0702030302020204" pitchFamily="66" charset="0"/>
              </a:rPr>
              <a:t>24</a:t>
            </a:r>
            <a:endParaRPr lang="hu-HU" sz="3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9944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5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41662" y="246221"/>
            <a:ext cx="11759393" cy="6186309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altLang="hu-HU" sz="5400" dirty="0" smtClean="0">
                <a:latin typeface="Arial Unicode MS"/>
              </a:rPr>
              <a:t>A</a:t>
            </a:r>
            <a:r>
              <a:rPr kumimoji="0" lang="hu-HU" altLang="hu-HU" sz="5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 rózsafélék családjába tartozó tüskés cserje vagy kisebb fa.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Dús fehér virágzata van, emiatt a népi nyelvben a domboldal menyasszonyának is nevezik.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Termése sötétvörös bogyó.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Gyógynövény, amely jótékony hatással van a szívműködésre. </a:t>
            </a:r>
            <a:endParaRPr kumimoji="0" lang="hu-HU" altLang="hu-H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6" name="Egyenes összekötő 5"/>
          <p:cNvCxnSpPr/>
          <p:nvPr/>
        </p:nvCxnSpPr>
        <p:spPr>
          <a:xfrm flipV="1">
            <a:off x="900545" y="1122218"/>
            <a:ext cx="3006437" cy="13855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Egyenes összekötő 6"/>
          <p:cNvCxnSpPr/>
          <p:nvPr/>
        </p:nvCxnSpPr>
        <p:spPr>
          <a:xfrm flipV="1">
            <a:off x="2403763" y="2012070"/>
            <a:ext cx="6601692" cy="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Egyenes összekötő 8"/>
          <p:cNvCxnSpPr/>
          <p:nvPr/>
        </p:nvCxnSpPr>
        <p:spPr>
          <a:xfrm flipV="1">
            <a:off x="346363" y="2012070"/>
            <a:ext cx="1676401" cy="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gyenes összekötő 10"/>
          <p:cNvCxnSpPr/>
          <p:nvPr/>
        </p:nvCxnSpPr>
        <p:spPr>
          <a:xfrm flipV="1">
            <a:off x="3366654" y="3449782"/>
            <a:ext cx="8007928" cy="13855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gyenes összekötő 12"/>
          <p:cNvCxnSpPr/>
          <p:nvPr/>
        </p:nvCxnSpPr>
        <p:spPr>
          <a:xfrm>
            <a:off x="325581" y="2707960"/>
            <a:ext cx="5188528" cy="16039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gyenes összekötő 14"/>
          <p:cNvCxnSpPr/>
          <p:nvPr/>
        </p:nvCxnSpPr>
        <p:spPr>
          <a:xfrm>
            <a:off x="2919845" y="4915204"/>
            <a:ext cx="4450773" cy="25952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gyenes összekötő 16"/>
          <p:cNvCxnSpPr/>
          <p:nvPr/>
        </p:nvCxnSpPr>
        <p:spPr>
          <a:xfrm>
            <a:off x="1911927" y="6276109"/>
            <a:ext cx="4109431" cy="13855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534940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 rotWithShape="1">
          <a:blip r:embed="rId3" cstate="print"/>
          <a:srcRect l="904" t="12787" r="1"/>
          <a:stretch/>
        </p:blipFill>
        <p:spPr>
          <a:xfrm>
            <a:off x="290457" y="2226833"/>
            <a:ext cx="8111266" cy="4631167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86" t="36235" r="381" b="34902"/>
          <a:stretch/>
        </p:blipFill>
        <p:spPr>
          <a:xfrm>
            <a:off x="0" y="0"/>
            <a:ext cx="6648226" cy="1979408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86" t="36235" r="381" b="34902"/>
          <a:stretch/>
        </p:blipFill>
        <p:spPr>
          <a:xfrm>
            <a:off x="6648226" y="0"/>
            <a:ext cx="5543774" cy="1979408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648" t="1882" r="8676"/>
          <a:stretch/>
        </p:blipFill>
        <p:spPr>
          <a:xfrm>
            <a:off x="8401723" y="3980330"/>
            <a:ext cx="3711388" cy="2477559"/>
          </a:xfrm>
          <a:prstGeom prst="rect">
            <a:avLst/>
          </a:prstGeom>
        </p:spPr>
      </p:pic>
      <p:pic>
        <p:nvPicPr>
          <p:cNvPr id="2050" name="Picture 2" descr="Képtalálat a következ&amp;odblac;re: „galagonya bokor”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38" t="21996"/>
          <a:stretch>
            <a:fillRect/>
          </a:stretch>
        </p:blipFill>
        <p:spPr bwMode="auto">
          <a:xfrm>
            <a:off x="8702595" y="481735"/>
            <a:ext cx="3109643" cy="3310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églalap 6"/>
          <p:cNvSpPr/>
          <p:nvPr/>
        </p:nvSpPr>
        <p:spPr>
          <a:xfrm>
            <a:off x="4905538" y="4439811"/>
            <a:ext cx="2280621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hu-HU" dirty="0" smtClean="0">
                <a:hlinkClick r:id="rId7"/>
              </a:rPr>
              <a:t>https://www.youtube.com/watch?v=psrT9b3FjmA</a:t>
            </a:r>
            <a:endParaRPr lang="hu-HU" dirty="0" smtClean="0"/>
          </a:p>
          <a:p>
            <a:r>
              <a:rPr lang="hu-HU" dirty="0" smtClean="0"/>
              <a:t>Sebő</a:t>
            </a:r>
            <a:endParaRPr lang="hu-HU" dirty="0"/>
          </a:p>
        </p:txBody>
      </p:sp>
      <p:sp>
        <p:nvSpPr>
          <p:cNvPr id="8" name="Ellipszis 7"/>
          <p:cNvSpPr/>
          <p:nvPr/>
        </p:nvSpPr>
        <p:spPr>
          <a:xfrm>
            <a:off x="674408" y="2177941"/>
            <a:ext cx="362655" cy="37113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Ellipszis 8"/>
          <p:cNvSpPr/>
          <p:nvPr/>
        </p:nvSpPr>
        <p:spPr>
          <a:xfrm>
            <a:off x="674408" y="3207833"/>
            <a:ext cx="362655" cy="37113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Jobbra nyíl 5"/>
          <p:cNvSpPr/>
          <p:nvPr/>
        </p:nvSpPr>
        <p:spPr>
          <a:xfrm rot="21230933">
            <a:off x="4341132" y="3267376"/>
            <a:ext cx="4287726" cy="484632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Ellipszis 10"/>
          <p:cNvSpPr/>
          <p:nvPr/>
        </p:nvSpPr>
        <p:spPr>
          <a:xfrm>
            <a:off x="311753" y="3980330"/>
            <a:ext cx="362655" cy="37113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Ellipszis 11"/>
          <p:cNvSpPr/>
          <p:nvPr/>
        </p:nvSpPr>
        <p:spPr>
          <a:xfrm>
            <a:off x="311753" y="4752827"/>
            <a:ext cx="362655" cy="37113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Ellipszis 12"/>
          <p:cNvSpPr/>
          <p:nvPr/>
        </p:nvSpPr>
        <p:spPr>
          <a:xfrm>
            <a:off x="272483" y="5219109"/>
            <a:ext cx="362655" cy="37113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14" name="Ellipszis 13"/>
          <p:cNvSpPr/>
          <p:nvPr/>
        </p:nvSpPr>
        <p:spPr>
          <a:xfrm>
            <a:off x="311753" y="5994287"/>
            <a:ext cx="362655" cy="37113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5" name="Kép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50353" y="1659855"/>
            <a:ext cx="5197490" cy="5197490"/>
          </a:xfrm>
          <a:prstGeom prst="rect">
            <a:avLst/>
          </a:prstGeom>
        </p:spPr>
      </p:pic>
      <p:pic>
        <p:nvPicPr>
          <p:cNvPr id="16" name="Kép 15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855" t="11545" r="16161" b="11382"/>
          <a:stretch/>
        </p:blipFill>
        <p:spPr>
          <a:xfrm>
            <a:off x="4563029" y="179837"/>
            <a:ext cx="4139566" cy="6628901"/>
          </a:xfrm>
          <a:prstGeom prst="rect">
            <a:avLst/>
          </a:prstGeom>
        </p:spPr>
      </p:pic>
      <p:pic>
        <p:nvPicPr>
          <p:cNvPr id="17" name="Kép 16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 xmlns="">
                  <a14:imgLayer r:embed="rId11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178" t="14958" r="22042" b="18212"/>
          <a:stretch/>
        </p:blipFill>
        <p:spPr>
          <a:xfrm>
            <a:off x="4389624" y="451621"/>
            <a:ext cx="7723488" cy="6412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85955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6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>
            <a:extLst>
              <a:ext uri="{FF2B5EF4-FFF2-40B4-BE49-F238E27FC236}">
                <a16:creationId xmlns:a16="http://schemas.microsoft.com/office/drawing/2014/main" xmlns="" id="{F7B486FD-1133-48DF-81F4-D7C48B20A64C}"/>
              </a:ext>
            </a:extLst>
          </p:cNvPr>
          <p:cNvSpPr txBox="1"/>
          <p:nvPr/>
        </p:nvSpPr>
        <p:spPr>
          <a:xfrm>
            <a:off x="86538" y="78836"/>
            <a:ext cx="9040424" cy="80021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hu-HU" sz="2800" dirty="0">
                <a:highlight>
                  <a:srgbClr val="808000"/>
                </a:highlight>
              </a:rPr>
              <a:t>Milyen emberi tulajdonságokkal ruházza fel Weöres </a:t>
            </a:r>
            <a:r>
              <a:rPr lang="hu-HU" sz="2800" dirty="0" smtClean="0">
                <a:highlight>
                  <a:srgbClr val="808000"/>
                </a:highlight>
              </a:rPr>
              <a:t>Sándor? </a:t>
            </a:r>
            <a:endParaRPr lang="hu-HU" sz="2800" dirty="0">
              <a:highlight>
                <a:srgbClr val="808000"/>
              </a:highlight>
            </a:endParaRPr>
          </a:p>
          <a:p>
            <a:endParaRPr lang="hu-HU" dirty="0"/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xmlns="" id="{D3AB2D96-0B45-4FA7-85B6-5E74C2835FE1}"/>
              </a:ext>
            </a:extLst>
          </p:cNvPr>
          <p:cNvSpPr txBox="1"/>
          <p:nvPr/>
        </p:nvSpPr>
        <p:spPr>
          <a:xfrm>
            <a:off x="328884" y="1150328"/>
            <a:ext cx="20674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3200" dirty="0"/>
              <a:t>-a szelet?</a:t>
            </a: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xmlns="" id="{219D0069-F90C-404A-8304-7F44C6709FC8}"/>
              </a:ext>
            </a:extLst>
          </p:cNvPr>
          <p:cNvSpPr txBox="1"/>
          <p:nvPr/>
        </p:nvSpPr>
        <p:spPr>
          <a:xfrm>
            <a:off x="9538279" y="3760048"/>
            <a:ext cx="200164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3200" dirty="0"/>
              <a:t>-a holdat? </a:t>
            </a: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xmlns="" id="{46F1D565-BAD2-4AC7-91DF-BFCC4F934AF6}"/>
              </a:ext>
            </a:extLst>
          </p:cNvPr>
          <p:cNvSpPr txBox="1"/>
          <p:nvPr/>
        </p:nvSpPr>
        <p:spPr>
          <a:xfrm>
            <a:off x="1935887" y="5182586"/>
            <a:ext cx="250000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3200" dirty="0"/>
              <a:t>- galagonyát?</a:t>
            </a:r>
          </a:p>
        </p:txBody>
      </p:sp>
      <p:pic>
        <p:nvPicPr>
          <p:cNvPr id="1026" name="Picture 2" descr="Erős szél lesz országszerte - XVMEDIAXVMEDIA">
            <a:extLst>
              <a:ext uri="{FF2B5EF4-FFF2-40B4-BE49-F238E27FC236}">
                <a16:creationId xmlns:a16="http://schemas.microsoft.com/office/drawing/2014/main" xmlns="" id="{B65BF6B8-4502-40E1-A345-CB02822C68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8884" y="1969807"/>
            <a:ext cx="3726005" cy="2356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Kép 9">
            <a:extLst>
              <a:ext uri="{FF2B5EF4-FFF2-40B4-BE49-F238E27FC236}">
                <a16:creationId xmlns:a16="http://schemas.microsoft.com/office/drawing/2014/main" xmlns="" id="{56ED5A2E-69CD-4D3A-9810-3E4FB44DC79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69777" y="2790361"/>
            <a:ext cx="3108924" cy="3108924"/>
          </a:xfrm>
          <a:prstGeom prst="rect">
            <a:avLst/>
          </a:prstGeom>
        </p:spPr>
      </p:pic>
      <p:pic>
        <p:nvPicPr>
          <p:cNvPr id="14" name="Kép 13" descr="A képen növény, virág, váza, asztal látható&#10;&#10;Automatikusan generált leírás">
            <a:extLst>
              <a:ext uri="{FF2B5EF4-FFF2-40B4-BE49-F238E27FC236}">
                <a16:creationId xmlns:a16="http://schemas.microsoft.com/office/drawing/2014/main" xmlns="" id="{21F41BDA-9B6D-4187-9A97-CD52763DE2A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06750" y="3703568"/>
            <a:ext cx="3169324" cy="2958035"/>
          </a:xfrm>
          <a:prstGeom prst="rect">
            <a:avLst/>
          </a:prstGeom>
        </p:spPr>
      </p:pic>
      <p:sp>
        <p:nvSpPr>
          <p:cNvPr id="15" name="Szövegdoboz 14">
            <a:extLst>
              <a:ext uri="{FF2B5EF4-FFF2-40B4-BE49-F238E27FC236}">
                <a16:creationId xmlns:a16="http://schemas.microsoft.com/office/drawing/2014/main" xmlns="" id="{1F7C8387-6F67-4807-AC47-2668B24B4391}"/>
              </a:ext>
            </a:extLst>
          </p:cNvPr>
          <p:cNvSpPr txBox="1"/>
          <p:nvPr/>
        </p:nvSpPr>
        <p:spPr>
          <a:xfrm>
            <a:off x="9109847" y="6095652"/>
            <a:ext cx="27120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>
                <a:highlight>
                  <a:srgbClr val="008080"/>
                </a:highlight>
              </a:rPr>
              <a:t>A vers ritmikus előadása</a:t>
            </a: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4304371" y="1105380"/>
            <a:ext cx="7638585" cy="144655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Kinek vagy minek a hatására változik át a galagonya? </a:t>
            </a:r>
            <a:endParaRPr kumimoji="0" lang="hu-HU" altLang="hu-H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4304370" y="1111180"/>
            <a:ext cx="7638585" cy="14465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altLang="hu-HU" sz="4400" dirty="0" smtClean="0">
                <a:latin typeface="Arial Unicode MS"/>
              </a:rPr>
              <a:t>Melyik szó fejezi ki a lány félelmét</a:t>
            </a:r>
            <a:r>
              <a:rPr kumimoji="0" lang="hu-HU" altLang="hu-H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? </a:t>
            </a:r>
            <a:endParaRPr kumimoji="0" lang="hu-HU" altLang="hu-H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4315520" y="1105848"/>
            <a:ext cx="7638585" cy="144655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altLang="hu-HU" sz="4400" dirty="0" smtClean="0">
                <a:latin typeface="Arial Unicode MS"/>
              </a:rPr>
              <a:t>Miért reszket, miért sír</a:t>
            </a:r>
            <a:r>
              <a:rPr kumimoji="0" lang="hu-HU" altLang="hu-H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?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altLang="hu-HU" sz="4400" dirty="0" smtClean="0">
                <a:latin typeface="Arial Unicode MS"/>
              </a:rPr>
              <a:t>                   </a:t>
            </a:r>
            <a:r>
              <a:rPr kumimoji="0" lang="hu-HU" altLang="hu-H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     </a:t>
            </a:r>
            <a:endParaRPr kumimoji="0" lang="hu-HU" altLang="hu-H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4930347" y="1775984"/>
            <a:ext cx="193033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4800" dirty="0" smtClean="0">
                <a:solidFill>
                  <a:srgbClr val="C00000"/>
                </a:solidFill>
                <a:latin typeface="Arial Unicode MS"/>
              </a:rPr>
              <a:t>FÁZIK</a:t>
            </a:r>
            <a:endParaRPr lang="hu-HU" sz="4800" dirty="0">
              <a:solidFill>
                <a:srgbClr val="C00000"/>
              </a:solidFill>
            </a:endParaRPr>
          </a:p>
        </p:txBody>
      </p:sp>
      <p:sp>
        <p:nvSpPr>
          <p:cNvPr id="16" name="Téglalap 15"/>
          <p:cNvSpPr/>
          <p:nvPr/>
        </p:nvSpPr>
        <p:spPr>
          <a:xfrm>
            <a:off x="7939442" y="1762997"/>
            <a:ext cx="374173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altLang="hu-HU" sz="4800" dirty="0">
                <a:solidFill>
                  <a:srgbClr val="C00000"/>
                </a:solidFill>
                <a:latin typeface="Arial Unicode MS"/>
              </a:rPr>
              <a:t>MAGÁNYOS</a:t>
            </a:r>
            <a:endParaRPr lang="hu-HU" sz="4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6613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15" grpId="0"/>
      <p:bldP spid="3" grpId="0" animBg="1"/>
      <p:bldP spid="11" grpId="0" animBg="1"/>
      <p:bldP spid="12" grpId="0" animBg="1"/>
      <p:bldP spid="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45921" y="0"/>
            <a:ext cx="10437797" cy="6858000"/>
          </a:xfrm>
          <a:prstGeom prst="rect">
            <a:avLst/>
          </a:prstGeom>
        </p:spPr>
      </p:pic>
      <p:sp>
        <p:nvSpPr>
          <p:cNvPr id="3" name="Téglalap 2"/>
          <p:cNvSpPr/>
          <p:nvPr/>
        </p:nvSpPr>
        <p:spPr>
          <a:xfrm>
            <a:off x="215334" y="5922988"/>
            <a:ext cx="41449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 smtClean="0">
                <a:hlinkClick r:id="rId4"/>
              </a:rPr>
              <a:t>https://egyszervolt.hu/vers/sunmese.html</a:t>
            </a:r>
            <a:endParaRPr lang="hu-HU" dirty="0" smtClean="0"/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958" y="95227"/>
            <a:ext cx="1565963" cy="2351241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5128" y="95227"/>
            <a:ext cx="2600107" cy="1530443"/>
          </a:xfrm>
          <a:prstGeom prst="rect">
            <a:avLst/>
          </a:prstGeom>
        </p:spPr>
      </p:pic>
      <p:sp>
        <p:nvSpPr>
          <p:cNvPr id="6" name="Ellipszis 5"/>
          <p:cNvSpPr/>
          <p:nvPr/>
        </p:nvSpPr>
        <p:spPr>
          <a:xfrm>
            <a:off x="2297150" y="1048214"/>
            <a:ext cx="2487977" cy="57745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Ellipszis 6"/>
          <p:cNvSpPr/>
          <p:nvPr/>
        </p:nvSpPr>
        <p:spPr>
          <a:xfrm>
            <a:off x="3847171" y="4913970"/>
            <a:ext cx="2074127" cy="57745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688638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0945"/>
          </a:xfrm>
          <a:prstGeom prst="rect">
            <a:avLst/>
          </a:prstGeom>
        </p:spPr>
      </p:pic>
      <p:pic>
        <p:nvPicPr>
          <p:cNvPr id="1026" name="Kép 1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795" t="4613" r="16519" b="43902"/>
          <a:stretch/>
        </p:blipFill>
        <p:spPr bwMode="auto">
          <a:xfrm>
            <a:off x="4650059" y="357077"/>
            <a:ext cx="6981179" cy="2687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Kép 1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087" t="1742" r="23431" b="50374"/>
          <a:stretch/>
        </p:blipFill>
        <p:spPr bwMode="auto">
          <a:xfrm>
            <a:off x="111512" y="1700800"/>
            <a:ext cx="5319132" cy="4387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657921" y="410588"/>
            <a:ext cx="3775072" cy="10156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hu-HU" sz="6000" dirty="0" smtClean="0"/>
              <a:t>GYÜMÖLCS</a:t>
            </a:r>
            <a:endParaRPr lang="hu-HU" sz="6000" dirty="0"/>
          </a:p>
        </p:txBody>
      </p:sp>
      <p:sp>
        <p:nvSpPr>
          <p:cNvPr id="6" name="Szövegdoboz 5"/>
          <p:cNvSpPr txBox="1"/>
          <p:nvPr/>
        </p:nvSpPr>
        <p:spPr>
          <a:xfrm>
            <a:off x="5542156" y="5072902"/>
            <a:ext cx="3303277" cy="101566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hu-HU" sz="6000" dirty="0" smtClean="0"/>
              <a:t>DIÓVERÉS</a:t>
            </a:r>
            <a:endParaRPr lang="hu-HU" sz="6000" dirty="0"/>
          </a:p>
        </p:txBody>
      </p:sp>
    </p:spTree>
    <p:extLst>
      <p:ext uri="{BB962C8B-B14F-4D97-AF65-F5344CB8AC3E}">
        <p14:creationId xmlns:p14="http://schemas.microsoft.com/office/powerpoint/2010/main" xmlns="" val="1887475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1496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49999" y="236668"/>
            <a:ext cx="9029089" cy="6621332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210" y="4684882"/>
            <a:ext cx="2964962" cy="1942050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651" y="100180"/>
            <a:ext cx="3053379" cy="1717526"/>
          </a:xfrm>
          <a:prstGeom prst="rect">
            <a:avLst/>
          </a:prstGeom>
        </p:spPr>
      </p:pic>
      <p:sp>
        <p:nvSpPr>
          <p:cNvPr id="7" name="Ellipszis 6"/>
          <p:cNvSpPr/>
          <p:nvPr/>
        </p:nvSpPr>
        <p:spPr>
          <a:xfrm>
            <a:off x="5406023" y="111230"/>
            <a:ext cx="3381138" cy="65820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Ellipszis 7"/>
          <p:cNvSpPr/>
          <p:nvPr/>
        </p:nvSpPr>
        <p:spPr>
          <a:xfrm>
            <a:off x="8240072" y="2169741"/>
            <a:ext cx="2141035" cy="51644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Ellipszis 8"/>
          <p:cNvSpPr/>
          <p:nvPr/>
        </p:nvSpPr>
        <p:spPr>
          <a:xfrm>
            <a:off x="6959432" y="2850573"/>
            <a:ext cx="137160" cy="24910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Ellipszis 9"/>
          <p:cNvSpPr/>
          <p:nvPr/>
        </p:nvSpPr>
        <p:spPr>
          <a:xfrm>
            <a:off x="6959432" y="3127773"/>
            <a:ext cx="137161" cy="23666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Téglalap 10"/>
          <p:cNvSpPr/>
          <p:nvPr/>
        </p:nvSpPr>
        <p:spPr>
          <a:xfrm>
            <a:off x="6096000" y="3579944"/>
            <a:ext cx="5913120" cy="304698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  <a:buClr>
                <a:srgbClr val="0000FF"/>
              </a:buClr>
            </a:pPr>
            <a:r>
              <a:rPr lang="hu-H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Ki a szereplője? </a:t>
            </a:r>
            <a:endParaRPr lang="hu-HU" sz="32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>
              <a:spcAft>
                <a:spcPts val="0"/>
              </a:spcAft>
              <a:buClr>
                <a:srgbClr val="0000FF"/>
              </a:buClr>
            </a:pPr>
            <a:r>
              <a:rPr lang="hu-HU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Milyen </a:t>
            </a:r>
            <a:r>
              <a:rPr lang="hu-H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 kedve? Miből gondolod </a:t>
            </a:r>
            <a:r>
              <a:rPr lang="hu-HU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? </a:t>
            </a:r>
          </a:p>
          <a:p>
            <a:pPr lvl="0">
              <a:spcAft>
                <a:spcPts val="0"/>
              </a:spcAft>
              <a:buClr>
                <a:srgbClr val="0000FF"/>
              </a:buClr>
            </a:pPr>
            <a:r>
              <a:rPr lang="hu-HU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Hol </a:t>
            </a:r>
            <a:r>
              <a:rPr lang="hu-H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sétál? </a:t>
            </a:r>
            <a:r>
              <a:rPr lang="hu-HU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lvl="0">
              <a:spcAft>
                <a:spcPts val="0"/>
              </a:spcAft>
              <a:buClr>
                <a:srgbClr val="0000FF"/>
              </a:buClr>
            </a:pPr>
            <a:r>
              <a:rPr lang="hu-HU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Mit </a:t>
            </a:r>
            <a:r>
              <a:rPr lang="hu-H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csinál még a </a:t>
            </a:r>
            <a:r>
              <a:rPr lang="hu-HU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kertben?</a:t>
            </a:r>
          </a:p>
          <a:p>
            <a:pPr lvl="0">
              <a:spcAft>
                <a:spcPts val="0"/>
              </a:spcAft>
              <a:buClr>
                <a:srgbClr val="0000FF"/>
              </a:buClr>
            </a:pPr>
            <a:r>
              <a:rPr lang="hu-HU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Kik </a:t>
            </a:r>
            <a:r>
              <a:rPr lang="hu-H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társulnak hozzá a </a:t>
            </a:r>
            <a:r>
              <a:rPr lang="hu-HU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diótöréskor?</a:t>
            </a:r>
          </a:p>
          <a:p>
            <a:pPr lvl="0">
              <a:spcAft>
                <a:spcPts val="0"/>
              </a:spcAft>
              <a:buClr>
                <a:srgbClr val="0000FF"/>
              </a:buClr>
            </a:pPr>
            <a:r>
              <a:rPr lang="hu-HU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Mi </a:t>
            </a:r>
            <a:r>
              <a:rPr lang="hu-H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történik a szomszédban?</a:t>
            </a:r>
            <a:endParaRPr lang="hu-HU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12" name="Egyenes összekötő 11"/>
          <p:cNvCxnSpPr/>
          <p:nvPr/>
        </p:nvCxnSpPr>
        <p:spPr>
          <a:xfrm flipV="1">
            <a:off x="3735659" y="2850573"/>
            <a:ext cx="1196915" cy="692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gyenes összekötő 12"/>
          <p:cNvCxnSpPr/>
          <p:nvPr/>
        </p:nvCxnSpPr>
        <p:spPr>
          <a:xfrm flipV="1">
            <a:off x="4997163" y="4385725"/>
            <a:ext cx="831586" cy="785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Kép 14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632513" y="83425"/>
            <a:ext cx="1417725" cy="1976000"/>
          </a:xfrm>
          <a:prstGeom prst="rect">
            <a:avLst/>
          </a:prstGeom>
        </p:spPr>
      </p:pic>
      <p:sp>
        <p:nvSpPr>
          <p:cNvPr id="16" name="Szövegdoboz 15"/>
          <p:cNvSpPr txBox="1"/>
          <p:nvPr/>
        </p:nvSpPr>
        <p:spPr>
          <a:xfrm>
            <a:off x="11233022" y="2101408"/>
            <a:ext cx="6848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 smtClean="0">
                <a:latin typeface="Comic Sans MS" panose="030F0702030302020204" pitchFamily="66" charset="0"/>
              </a:rPr>
              <a:t>25</a:t>
            </a:r>
            <a:endParaRPr lang="hu-HU" sz="3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30089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20125" b="94625" l="6066" r="9185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881" t="19943" r="7415" b="5187"/>
          <a:stretch/>
        </p:blipFill>
        <p:spPr>
          <a:xfrm>
            <a:off x="1012185" y="254528"/>
            <a:ext cx="4705045" cy="6367494"/>
          </a:xfrm>
        </p:spPr>
      </p:pic>
      <p:sp>
        <p:nvSpPr>
          <p:cNvPr id="5" name="Lefelé nyíl 4"/>
          <p:cNvSpPr/>
          <p:nvPr/>
        </p:nvSpPr>
        <p:spPr>
          <a:xfrm rot="537196">
            <a:off x="2837365" y="1278605"/>
            <a:ext cx="278892" cy="4358481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Szövegdoboz 5"/>
          <p:cNvSpPr txBox="1"/>
          <p:nvPr/>
        </p:nvSpPr>
        <p:spPr>
          <a:xfrm>
            <a:off x="6157032" y="254528"/>
            <a:ext cx="3723455" cy="101566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hu-HU" sz="6000" dirty="0" smtClean="0"/>
              <a:t>körtebefőtt</a:t>
            </a:r>
            <a:endParaRPr lang="hu-HU" sz="6000" dirty="0"/>
          </a:p>
        </p:txBody>
      </p:sp>
      <p:sp>
        <p:nvSpPr>
          <p:cNvPr id="7" name="Lefelé nyíl 6"/>
          <p:cNvSpPr/>
          <p:nvPr/>
        </p:nvSpPr>
        <p:spPr>
          <a:xfrm rot="20537648">
            <a:off x="4295722" y="1602455"/>
            <a:ext cx="278892" cy="4358481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Szövegdoboz 7"/>
          <p:cNvSpPr txBox="1"/>
          <p:nvPr/>
        </p:nvSpPr>
        <p:spPr>
          <a:xfrm>
            <a:off x="7754264" y="1285377"/>
            <a:ext cx="4252446" cy="101566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hu-HU" sz="6000" dirty="0" smtClean="0"/>
              <a:t>szilvakompót</a:t>
            </a:r>
            <a:endParaRPr lang="hu-HU" sz="6000" dirty="0"/>
          </a:p>
        </p:txBody>
      </p:sp>
      <p:sp>
        <p:nvSpPr>
          <p:cNvPr id="9" name="Lefelé nyíl 8"/>
          <p:cNvSpPr/>
          <p:nvPr/>
        </p:nvSpPr>
        <p:spPr>
          <a:xfrm>
            <a:off x="4079905" y="1785002"/>
            <a:ext cx="278892" cy="4358481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Szövegdoboz 9"/>
          <p:cNvSpPr txBox="1"/>
          <p:nvPr/>
        </p:nvSpPr>
        <p:spPr>
          <a:xfrm>
            <a:off x="7845477" y="2348837"/>
            <a:ext cx="3723648" cy="101566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hu-HU" sz="6000" dirty="0" smtClean="0"/>
              <a:t>szilvalekvár</a:t>
            </a:r>
            <a:endParaRPr lang="hu-HU" sz="6000" dirty="0"/>
          </a:p>
        </p:txBody>
      </p:sp>
      <p:sp>
        <p:nvSpPr>
          <p:cNvPr id="12" name="Lefelé nyíl 11"/>
          <p:cNvSpPr/>
          <p:nvPr/>
        </p:nvSpPr>
        <p:spPr>
          <a:xfrm rot="895893">
            <a:off x="3906290" y="997747"/>
            <a:ext cx="278892" cy="4636119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Szövegdoboz 12"/>
          <p:cNvSpPr txBox="1"/>
          <p:nvPr/>
        </p:nvSpPr>
        <p:spPr>
          <a:xfrm>
            <a:off x="6157032" y="3457845"/>
            <a:ext cx="4122988" cy="193899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hu-HU" sz="6000" dirty="0"/>
              <a:t>a</a:t>
            </a:r>
            <a:r>
              <a:rPr lang="hu-HU" sz="6000" dirty="0" smtClean="0"/>
              <a:t>lmakompót</a:t>
            </a:r>
          </a:p>
          <a:p>
            <a:r>
              <a:rPr lang="hu-HU" sz="6000" dirty="0"/>
              <a:t>a</a:t>
            </a:r>
            <a:r>
              <a:rPr lang="hu-HU" sz="6000" dirty="0" smtClean="0"/>
              <a:t>szalt alma</a:t>
            </a:r>
            <a:endParaRPr lang="hu-HU" sz="6000" dirty="0"/>
          </a:p>
        </p:txBody>
      </p:sp>
      <p:sp>
        <p:nvSpPr>
          <p:cNvPr id="14" name="Lefelé nyíl 13"/>
          <p:cNvSpPr/>
          <p:nvPr/>
        </p:nvSpPr>
        <p:spPr>
          <a:xfrm rot="2496482">
            <a:off x="3245400" y="1251178"/>
            <a:ext cx="278892" cy="4965782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" name="Szövegdoboz 14"/>
          <p:cNvSpPr txBox="1"/>
          <p:nvPr/>
        </p:nvSpPr>
        <p:spPr>
          <a:xfrm>
            <a:off x="9421286" y="5537979"/>
            <a:ext cx="2313839" cy="101566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hu-HU" sz="6000" dirty="0" smtClean="0"/>
              <a:t>szőlőlé</a:t>
            </a:r>
            <a:endParaRPr lang="hu-HU" sz="6000" dirty="0"/>
          </a:p>
        </p:txBody>
      </p:sp>
    </p:spTree>
    <p:extLst>
      <p:ext uri="{BB962C8B-B14F-4D97-AF65-F5344CB8AC3E}">
        <p14:creationId xmlns:p14="http://schemas.microsoft.com/office/powerpoint/2010/main" xmlns="" val="1864832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</p:bld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</TotalTime>
  <Words>197</Words>
  <Application>Microsoft Office PowerPoint</Application>
  <PresentationFormat>Egyéni</PresentationFormat>
  <Paragraphs>63</Paragraphs>
  <Slides>11</Slides>
  <Notes>6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11</vt:i4>
      </vt:variant>
    </vt:vector>
  </HeadingPairs>
  <TitlesOfParts>
    <vt:vector size="12" baseType="lpstr">
      <vt:lpstr>Office-téma</vt:lpstr>
      <vt:lpstr>1. dia</vt:lpstr>
      <vt:lpstr>2. dia</vt:lpstr>
      <vt:lpstr>3. dia</vt:lpstr>
      <vt:lpstr>4. dia</vt:lpstr>
      <vt:lpstr>5. dia</vt:lpstr>
      <vt:lpstr>6. dia</vt:lpstr>
      <vt:lpstr>7. dia</vt:lpstr>
      <vt:lpstr>8. dia</vt:lpstr>
      <vt:lpstr>9. dia</vt:lpstr>
      <vt:lpstr>10. dia</vt:lpstr>
      <vt:lpstr>11. dia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102345</dc:creator>
  <cp:lastModifiedBy>user</cp:lastModifiedBy>
  <cp:revision>26</cp:revision>
  <dcterms:created xsi:type="dcterms:W3CDTF">2021-07-28T19:00:16Z</dcterms:created>
  <dcterms:modified xsi:type="dcterms:W3CDTF">2021-10-09T21:16:37Z</dcterms:modified>
</cp:coreProperties>
</file>