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1954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857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54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604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6705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060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282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415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583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428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40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400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docs.google.com/forms/d/e/1FAIpQLSe8xpofAv95dAMNxB-Hnf-YNNd237uboXuGRXw215nOg08WUg/viewform?usp=sf_lin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ay/940/889/97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940/889/974" TargetMode="External"/><Relationship Id="rId2" Type="http://schemas.openxmlformats.org/officeDocument/2006/relationships/hyperlink" Target="https://docs.google.com/forms/d/e/1FAIpQLSdFgm6L3C_VWWz9Bh4UxKTTbbrMrkwqh2nIZg0vptcHCJl8XQ/viewform?usp=sf_lin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735665"/>
            <a:ext cx="10058400" cy="1920579"/>
          </a:xfrm>
        </p:spPr>
        <p:txBody>
          <a:bodyPr/>
          <a:lstStyle/>
          <a:p>
            <a:r>
              <a:rPr lang="hu-HU" dirty="0" smtClean="0">
                <a:solidFill>
                  <a:srgbClr val="FF0000"/>
                </a:solidFill>
              </a:rPr>
              <a:t>Olvasás, írás 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2020. Március 19.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8144933" y="5122333"/>
            <a:ext cx="30135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rgbClr val="FF0000"/>
                </a:solidFill>
              </a:rPr>
              <a:t>Kátya</a:t>
            </a:r>
            <a:endParaRPr lang="hu-HU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705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330200" y="5046133"/>
            <a:ext cx="9872871" cy="1608667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Itt találod a meséhez a feladatlapot:    </a:t>
            </a:r>
          </a:p>
          <a:p>
            <a:pPr marL="45720" indent="0">
              <a:buNone/>
            </a:pPr>
            <a:r>
              <a:rPr lang="hu-HU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hu-HU" dirty="0" smtClean="0">
                <a:solidFill>
                  <a:schemeClr val="tx1"/>
                </a:solidFill>
                <a:hlinkClick r:id="rId2"/>
              </a:rPr>
              <a:t>docs.google.com/forms/d/e/1FAIpQLSe8xpofAv95dAMNxB-Hnf-YNNd237uboXuGRXw215nOg08WUg/viewform?usp=sf_link</a:t>
            </a:r>
            <a:endParaRPr lang="hu-HU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hu-HU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hu-HU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Készíts egy </a:t>
            </a:r>
            <a:r>
              <a:rPr lang="hu-HU" b="1" dirty="0">
                <a:solidFill>
                  <a:srgbClr val="FF0000"/>
                </a:solidFill>
              </a:rPr>
              <a:t>r</a:t>
            </a:r>
            <a:r>
              <a:rPr lang="hu-HU" b="1" dirty="0" smtClean="0">
                <a:solidFill>
                  <a:srgbClr val="FF0000"/>
                </a:solidFill>
              </a:rPr>
              <a:t>ajzot a meséhez és küldd el nekem fényképen!</a:t>
            </a:r>
            <a:endParaRPr lang="hu-HU" b="1" dirty="0">
              <a:solidFill>
                <a:srgbClr val="FF0000"/>
              </a:solidFill>
            </a:endParaRPr>
          </a:p>
        </p:txBody>
      </p:sp>
      <p:pic>
        <p:nvPicPr>
          <p:cNvPr id="6" name="Tartalom hely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396" y="376222"/>
            <a:ext cx="7199803" cy="45598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46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" indent="0"/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524933"/>
            <a:ext cx="9872871" cy="5571067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3. Labdás </a:t>
            </a:r>
            <a:r>
              <a:rPr lang="hu-HU" sz="3300" dirty="0">
                <a:solidFill>
                  <a:schemeClr val="tx1"/>
                </a:solidFill>
              </a:rPr>
              <a:t>munkafüzet: 50-51 oldal.</a:t>
            </a:r>
          </a:p>
          <a:p>
            <a:pPr marL="45720" indent="0">
              <a:buNone/>
            </a:pPr>
            <a:r>
              <a:rPr lang="hu-HU" sz="3300" dirty="0">
                <a:solidFill>
                  <a:schemeClr val="tx1"/>
                </a:solidFill>
              </a:rPr>
              <a:t>Az ellenőrzést </a:t>
            </a:r>
            <a:r>
              <a:rPr lang="hu-HU" sz="3300" dirty="0" smtClean="0">
                <a:solidFill>
                  <a:schemeClr val="tx1"/>
                </a:solidFill>
              </a:rPr>
              <a:t>majd küldöm!</a:t>
            </a: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4. Mozgasd </a:t>
            </a:r>
            <a:r>
              <a:rPr lang="hu-HU" sz="3300" dirty="0">
                <a:solidFill>
                  <a:schemeClr val="tx1"/>
                </a:solidFill>
              </a:rPr>
              <a:t>meg a </a:t>
            </a:r>
            <a:r>
              <a:rPr lang="hu-HU" sz="3300" dirty="0" smtClean="0">
                <a:solidFill>
                  <a:schemeClr val="tx1"/>
                </a:solidFill>
              </a:rPr>
              <a:t>kezeidet, nyújtózkodj, szökdelj párat! </a:t>
            </a: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5. A </a:t>
            </a:r>
            <a:r>
              <a:rPr lang="hu-HU" sz="3300" dirty="0">
                <a:solidFill>
                  <a:schemeClr val="tx1"/>
                </a:solidFill>
              </a:rPr>
              <a:t>ceruzás munkafüzetben a 31-41. oldal közötti lapokon dolgozhatsz, </a:t>
            </a:r>
            <a:r>
              <a:rPr lang="hu-HU" sz="3300" dirty="0" smtClean="0">
                <a:solidFill>
                  <a:schemeClr val="tx1"/>
                </a:solidFill>
              </a:rPr>
              <a:t>ma csak az </a:t>
            </a:r>
            <a:r>
              <a:rPr lang="hu-HU" sz="3300" dirty="0">
                <a:solidFill>
                  <a:schemeClr val="tx1"/>
                </a:solidFill>
              </a:rPr>
              <a:t>egyik oldalon  írjál meg 4-5 sort!</a:t>
            </a:r>
          </a:p>
          <a:p>
            <a:pPr marL="45720" indent="0" algn="ctr">
              <a:buNone/>
            </a:pPr>
            <a:r>
              <a:rPr lang="hu-HU" sz="3300" b="1" dirty="0">
                <a:solidFill>
                  <a:srgbClr val="FF0000"/>
                </a:solidFill>
              </a:rPr>
              <a:t>Jó lenne, ha az elkészült munkáidról (könyv, munkafüzet) küldenél egy fotót!</a:t>
            </a:r>
          </a:p>
          <a:p>
            <a:pPr marL="45720" lvl="0" indent="0">
              <a:buNone/>
            </a:pPr>
            <a:endParaRPr lang="hu-HU" sz="11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hu-HU" sz="3300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1573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Szi</a:t>
            </a:r>
            <a:r>
              <a:rPr lang="hu-HU" b="1" dirty="0" smtClean="0"/>
              <a:t>-asz-tok </a:t>
            </a:r>
            <a:r>
              <a:rPr lang="hu-HU" b="1" dirty="0" err="1" smtClean="0"/>
              <a:t>ked-ves</a:t>
            </a:r>
            <a:r>
              <a:rPr lang="hu-HU" b="1" dirty="0" smtClean="0"/>
              <a:t> </a:t>
            </a:r>
            <a:r>
              <a:rPr lang="hu-HU" b="1" dirty="0" err="1" smtClean="0"/>
              <a:t>gye</a:t>
            </a:r>
            <a:r>
              <a:rPr lang="hu-HU" b="1" dirty="0" smtClean="0"/>
              <a:t>-re-</a:t>
            </a:r>
            <a:r>
              <a:rPr lang="hu-HU" b="1" dirty="0" err="1" smtClean="0"/>
              <a:t>kek</a:t>
            </a:r>
            <a:r>
              <a:rPr lang="hu-HU" b="1" dirty="0" smtClean="0"/>
              <a:t>!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1557867"/>
            <a:ext cx="9872871" cy="4732866"/>
          </a:xfrm>
        </p:spPr>
        <p:txBody>
          <a:bodyPr>
            <a:normAutofit fontScale="92500" lnSpcReduction="10000"/>
          </a:bodyPr>
          <a:lstStyle/>
          <a:p>
            <a:endParaRPr lang="hu-H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Saj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-nos most egy da-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sze-mé-lye-sen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nem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lál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ad-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se-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gí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tünk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-tek a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-lás-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küld-jük a fe-la-da-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-kat.</a:t>
            </a:r>
          </a:p>
          <a:p>
            <a:pPr marL="45720" indent="0">
              <a:buNone/>
            </a:pP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2 na-pig csak e-mailben kap-tok fe-la-da-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re-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mél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-jük a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jö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-vő-hét-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től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már in-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-ne-ten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ke-resz-tül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lál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be-szél-he-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tünk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sőt lát-hat-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 egy-mást. </a:t>
            </a:r>
          </a:p>
          <a:p>
            <a:pPr marL="45720" indent="0">
              <a:buNone/>
            </a:pP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Iz-gal-mas-nak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í-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gér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ke-zik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 el-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-vet-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ző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i-</a:t>
            </a:r>
            <a:r>
              <a:rPr lang="hu-HU" sz="3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dő</a:t>
            </a:r>
            <a:r>
              <a:rPr lang="hu-H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-szak!</a:t>
            </a:r>
          </a:p>
          <a:p>
            <a:pPr marL="45720" indent="0">
              <a:buNone/>
            </a:pPr>
            <a:endParaRPr lang="hu-HU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hu-HU" sz="300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lehet, ezt a prezentációt állítsátok diavetítésre! Akkor könnyebben tudtok feladatokat választani!</a:t>
            </a:r>
            <a:endParaRPr lang="hu-HU" sz="3000" i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36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355599"/>
            <a:ext cx="10058400" cy="5731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iskolában utoljára a </a:t>
            </a:r>
            <a:r>
              <a:rPr lang="hu-HU" sz="4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betűvel foglalkoztunk!</a:t>
            </a:r>
          </a:p>
          <a:p>
            <a:pPr marL="0" indent="0">
              <a:buNone/>
            </a:pPr>
            <a:endParaRPr lang="hu-H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e-ress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kás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lyan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-go-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tár-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a-mi-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vé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hang! 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zold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vagy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fény-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pez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zé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-tek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ő-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tud-ja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is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ír-hat-ja </a:t>
            </a:r>
            <a:r>
              <a:rPr lang="hu-H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vü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</a:t>
            </a:r>
            <a:r>
              <a:rPr lang="hu-H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</a:p>
          <a:p>
            <a:pPr marL="0" indent="0" algn="ctr">
              <a:buNone/>
            </a:pPr>
            <a:endParaRPr lang="hu-H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b="1" i="1" dirty="0" smtClean="0">
                <a:solidFill>
                  <a:srgbClr val="FF0000"/>
                </a:solidFill>
              </a:rPr>
              <a:t>a</a:t>
            </a:r>
            <a:r>
              <a:rPr lang="hu-HU" b="1" i="1" dirty="0" smtClean="0">
                <a:solidFill>
                  <a:schemeClr val="tx1"/>
                </a:solidFill>
              </a:rPr>
              <a:t>z </a:t>
            </a:r>
            <a:r>
              <a:rPr lang="hu-HU" b="1" i="1" dirty="0">
                <a:solidFill>
                  <a:schemeClr val="tx1"/>
                </a:solidFill>
              </a:rPr>
              <a:t>elkészült fotót, rajzot küldd el nekem</a:t>
            </a:r>
            <a:r>
              <a:rPr lang="hu-HU" b="1" i="1" dirty="0" smtClean="0">
                <a:solidFill>
                  <a:schemeClr val="tx1"/>
                </a:solidFill>
              </a:rPr>
              <a:t>!</a:t>
            </a:r>
          </a:p>
          <a:p>
            <a:pPr marL="0" indent="0" algn="ctr">
              <a:buNone/>
            </a:pPr>
            <a:endParaRPr lang="hu-HU" sz="3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357534" y="2159000"/>
            <a:ext cx="558800" cy="491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758267" y="491067"/>
            <a:ext cx="558800" cy="491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052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770467"/>
            <a:ext cx="10270067" cy="532553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u-HU" sz="3000" dirty="0" smtClean="0">
                <a:solidFill>
                  <a:schemeClr val="tx1"/>
                </a:solidFill>
              </a:rPr>
              <a:t>Tudjátok az iskolában, különböző csoportokban vagytok.</a:t>
            </a:r>
          </a:p>
          <a:p>
            <a:pPr marL="45720" indent="0">
              <a:buNone/>
            </a:pPr>
            <a:r>
              <a:rPr lang="hu-HU" sz="3000" dirty="0" smtClean="0">
                <a:solidFill>
                  <a:schemeClr val="tx1"/>
                </a:solidFill>
              </a:rPr>
              <a:t>Itt is találtok különböző nehézségű feladatokat:</a:t>
            </a:r>
          </a:p>
          <a:p>
            <a:pPr marL="45720" indent="0">
              <a:buNone/>
            </a:pPr>
            <a:endParaRPr lang="hu-HU" sz="300" dirty="0">
              <a:solidFill>
                <a:schemeClr val="tx1"/>
              </a:solidFill>
            </a:endParaRPr>
          </a:p>
          <a:p>
            <a:pPr>
              <a:buFont typeface="Wingdings 2" panose="05020102010507070707" pitchFamily="18" charset="2"/>
              <a:buChar char="Ü"/>
            </a:pPr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Kicsit könnyebb, egyszerűbb feladatsor, ha még</a:t>
            </a:r>
          </a:p>
          <a:p>
            <a:pPr marL="45720" indent="0">
              <a:buNone/>
            </a:pPr>
            <a:r>
              <a:rPr lang="hu-HU" b="1" dirty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	</a:t>
            </a:r>
            <a:r>
              <a:rPr lang="hu-HU" b="1" dirty="0" smtClean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kicsit bizonytalan vagy az olvasásban (5-6. dia)</a:t>
            </a:r>
            <a:r>
              <a:rPr lang="hu-HU" b="1" dirty="0" smtClean="0">
                <a:sym typeface="Wingdings 2" panose="05020102010507070707" pitchFamily="18" charset="2"/>
              </a:rPr>
              <a:t>				</a:t>
            </a:r>
            <a:endParaRPr lang="hu-HU" dirty="0"/>
          </a:p>
          <a:p>
            <a:pPr marL="45720" indent="0">
              <a:buNone/>
            </a:pPr>
            <a:r>
              <a:rPr lang="hu-HU" b="1" dirty="0" smtClean="0">
                <a:solidFill>
                  <a:srgbClr val="FFC000"/>
                </a:solidFill>
                <a:sym typeface="Wingdings 2" panose="05020102010507070707" pitchFamily="18" charset="2"/>
              </a:rPr>
              <a:t> Feladatsor azoknak, akik biztosan felismerik a </a:t>
            </a:r>
          </a:p>
          <a:p>
            <a:pPr marL="45720" indent="0">
              <a:buNone/>
            </a:pPr>
            <a:r>
              <a:rPr lang="hu-HU" b="1" dirty="0">
                <a:solidFill>
                  <a:srgbClr val="FFC000"/>
                </a:solidFill>
                <a:sym typeface="Wingdings 2" panose="05020102010507070707" pitchFamily="18" charset="2"/>
              </a:rPr>
              <a:t>	</a:t>
            </a:r>
            <a:r>
              <a:rPr lang="hu-HU" b="1" dirty="0" smtClean="0">
                <a:solidFill>
                  <a:srgbClr val="FFC000"/>
                </a:solidFill>
                <a:sym typeface="Wingdings 2" panose="05020102010507070707" pitchFamily="18" charset="2"/>
              </a:rPr>
              <a:t>tanult betűket, és jól értik, amit olvasnak (7-8.dia)</a:t>
            </a:r>
            <a:endParaRPr lang="hu-HU" dirty="0">
              <a:solidFill>
                <a:srgbClr val="FFC000"/>
              </a:solidFill>
            </a:endParaRPr>
          </a:p>
          <a:p>
            <a:pPr marL="45720" indent="0">
              <a:buNone/>
            </a:pPr>
            <a:r>
              <a:rPr lang="hu-HU" b="1" dirty="0" smtClean="0">
                <a:sym typeface="Wingdings 2" panose="05020102010507070707" pitchFamily="18" charset="2"/>
              </a:rPr>
              <a:t> Feladatsor, azoknak, akik már minden betűt ismernek, </a:t>
            </a:r>
          </a:p>
          <a:p>
            <a:pPr marL="45720" indent="0">
              <a:buNone/>
            </a:pPr>
            <a:r>
              <a:rPr lang="hu-HU" b="1" dirty="0">
                <a:sym typeface="Wingdings 2" panose="05020102010507070707" pitchFamily="18" charset="2"/>
              </a:rPr>
              <a:t>	</a:t>
            </a:r>
            <a:r>
              <a:rPr lang="hu-HU" b="1" dirty="0" smtClean="0">
                <a:sym typeface="Wingdings 2" panose="05020102010507070707" pitchFamily="18" charset="2"/>
              </a:rPr>
              <a:t>önállóan tudnak rövidebb-hosszabb szövegeket olvasni. (9-10.. dia)</a:t>
            </a:r>
            <a:endParaRPr lang="hu-HU" dirty="0"/>
          </a:p>
          <a:p>
            <a:pPr marL="45720" indent="0">
              <a:buNone/>
            </a:pPr>
            <a:r>
              <a:rPr lang="hu-HU" dirty="0" smtClean="0"/>
              <a:t>Amelyik feladatsort választod, a mellette levő formára klikkel! (Ez csak akkor működik, ha diavetítő funkcióban vagy! Ha nem sikerül, akkor lépj a megfelelő oldalra!)</a:t>
            </a:r>
            <a:endParaRPr lang="hu-HU" dirty="0"/>
          </a:p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endParaRPr lang="hu-HU" sz="3000" dirty="0" smtClean="0">
              <a:solidFill>
                <a:schemeClr val="tx1"/>
              </a:solidFill>
            </a:endParaRPr>
          </a:p>
        </p:txBody>
      </p:sp>
      <p:sp>
        <p:nvSpPr>
          <p:cNvPr id="4" name="Ellipszis 3">
            <a:hlinkClick r:id="rId2" action="ppaction://hlinksldjump"/>
          </p:cNvPr>
          <p:cNvSpPr/>
          <p:nvPr/>
        </p:nvSpPr>
        <p:spPr>
          <a:xfrm>
            <a:off x="7552267" y="2226733"/>
            <a:ext cx="643466" cy="56726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hlinkClick r:id="rId3" action="ppaction://hlinksldjump"/>
          </p:cNvPr>
          <p:cNvSpPr/>
          <p:nvPr/>
        </p:nvSpPr>
        <p:spPr>
          <a:xfrm>
            <a:off x="8449733" y="3200400"/>
            <a:ext cx="728134" cy="626533"/>
          </a:xfrm>
          <a:prstGeom prst="rect">
            <a:avLst/>
          </a:prstGeom>
          <a:solidFill>
            <a:srgbClr val="FFC0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Háromszög 5">
            <a:hlinkClick r:id="rId4" action="ppaction://hlinksldjump"/>
          </p:cNvPr>
          <p:cNvSpPr/>
          <p:nvPr/>
        </p:nvSpPr>
        <p:spPr>
          <a:xfrm>
            <a:off x="10313138" y="4047067"/>
            <a:ext cx="702733" cy="7958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129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87064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</a:t>
            </a:r>
            <a:r>
              <a:rPr lang="hu-HU" sz="4000" b="1" dirty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hu-HU" sz="4000" b="1" dirty="0" smtClean="0">
                <a:solidFill>
                  <a:schemeClr val="accent4">
                    <a:lumMod val="7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hu-HU" sz="4000" b="1" dirty="0" smtClean="0">
                <a:solidFill>
                  <a:schemeClr val="accent4">
                    <a:lumMod val="75000"/>
                  </a:schemeClr>
                </a:solidFill>
              </a:rPr>
              <a:t>Kicsit könnyebb, egyszerűbb feladatsor</a:t>
            </a:r>
            <a:endParaRPr lang="hu-H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973668"/>
            <a:ext cx="10058400" cy="5731932"/>
          </a:xfrm>
        </p:spPr>
        <p:txBody>
          <a:bodyPr>
            <a:normAutofit fontScale="92500" lnSpcReduction="20000"/>
          </a:bodyPr>
          <a:lstStyle/>
          <a:p>
            <a:pPr marL="45720" lvl="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1. a) </a:t>
            </a:r>
            <a:r>
              <a:rPr lang="hu-HU" sz="3600" dirty="0" err="1">
                <a:solidFill>
                  <a:schemeClr val="tx1"/>
                </a:solidFill>
              </a:rPr>
              <a:t>Ol-vasd</a:t>
            </a:r>
            <a:r>
              <a:rPr lang="hu-HU" sz="3600" dirty="0">
                <a:solidFill>
                  <a:schemeClr val="tx1"/>
                </a:solidFill>
              </a:rPr>
              <a:t> el az </a:t>
            </a:r>
            <a:r>
              <a:rPr lang="hu-HU" sz="3600" dirty="0" err="1">
                <a:solidFill>
                  <a:schemeClr val="tx1"/>
                </a:solidFill>
              </a:rPr>
              <a:t>ol</a:t>
            </a:r>
            <a:r>
              <a:rPr lang="hu-HU" sz="3600" dirty="0">
                <a:solidFill>
                  <a:schemeClr val="tx1"/>
                </a:solidFill>
              </a:rPr>
              <a:t>-</a:t>
            </a:r>
            <a:r>
              <a:rPr lang="hu-HU" sz="3600" dirty="0" err="1">
                <a:solidFill>
                  <a:schemeClr val="tx1"/>
                </a:solidFill>
              </a:rPr>
              <a:t>va</a:t>
            </a:r>
            <a:r>
              <a:rPr lang="hu-HU" sz="3600" dirty="0">
                <a:solidFill>
                  <a:schemeClr val="tx1"/>
                </a:solidFill>
              </a:rPr>
              <a:t>-só-könyv-</a:t>
            </a:r>
            <a:r>
              <a:rPr lang="hu-HU" sz="3600" dirty="0" err="1">
                <a:solidFill>
                  <a:schemeClr val="tx1"/>
                </a:solidFill>
              </a:rPr>
              <a:t>ben</a:t>
            </a:r>
            <a:r>
              <a:rPr lang="hu-HU" sz="3600" dirty="0">
                <a:solidFill>
                  <a:schemeClr val="tx1"/>
                </a:solidFill>
              </a:rPr>
              <a:t> a 115. </a:t>
            </a:r>
            <a:r>
              <a:rPr lang="hu-HU" sz="3600" dirty="0" err="1">
                <a:solidFill>
                  <a:schemeClr val="tx1"/>
                </a:solidFill>
              </a:rPr>
              <a:t>ol</a:t>
            </a:r>
            <a:r>
              <a:rPr lang="hu-HU" sz="3600" dirty="0">
                <a:solidFill>
                  <a:schemeClr val="tx1"/>
                </a:solidFill>
              </a:rPr>
              <a:t>-dalt!</a:t>
            </a:r>
          </a:p>
          <a:p>
            <a:pPr marL="274320" lvl="1" indent="0">
              <a:buNone/>
            </a:pPr>
            <a:endParaRPr lang="hu-HU" sz="100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A </a:t>
            </a:r>
            <a:r>
              <a:rPr lang="hu-HU" sz="3600" dirty="0">
                <a:solidFill>
                  <a:schemeClr val="tx1"/>
                </a:solidFill>
              </a:rPr>
              <a:t>két be-tűs szó-</a:t>
            </a:r>
            <a:r>
              <a:rPr lang="hu-HU" sz="3600" dirty="0" err="1">
                <a:solidFill>
                  <a:schemeClr val="tx1"/>
                </a:solidFill>
              </a:rPr>
              <a:t>ta</a:t>
            </a:r>
            <a:r>
              <a:rPr lang="hu-HU" sz="3600" dirty="0">
                <a:solidFill>
                  <a:schemeClr val="tx1"/>
                </a:solidFill>
              </a:rPr>
              <a:t>-gok </a:t>
            </a:r>
            <a:r>
              <a:rPr lang="hu-HU" sz="3600" dirty="0" err="1">
                <a:solidFill>
                  <a:schemeClr val="tx1"/>
                </a:solidFill>
              </a:rPr>
              <a:t>kö-zül</a:t>
            </a:r>
            <a:r>
              <a:rPr lang="hu-HU" sz="3600" dirty="0">
                <a:solidFill>
                  <a:schemeClr val="tx1"/>
                </a:solidFill>
              </a:rPr>
              <a:t>, húzd a-lá az ér-tel-</a:t>
            </a:r>
            <a:r>
              <a:rPr lang="hu-HU" sz="3600" dirty="0" err="1">
                <a:solidFill>
                  <a:schemeClr val="tx1"/>
                </a:solidFill>
              </a:rPr>
              <a:t>mes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sza-va-kat</a:t>
            </a:r>
            <a:r>
              <a:rPr lang="hu-HU" sz="3600" dirty="0">
                <a:solidFill>
                  <a:schemeClr val="tx1"/>
                </a:solidFill>
              </a:rPr>
              <a:t>!</a:t>
            </a:r>
          </a:p>
          <a:p>
            <a:pPr marL="45720" indent="0">
              <a:buNone/>
            </a:pPr>
            <a:r>
              <a:rPr lang="hu-HU" sz="3600" dirty="0">
                <a:solidFill>
                  <a:schemeClr val="tx1"/>
                </a:solidFill>
              </a:rPr>
              <a:t>b) </a:t>
            </a:r>
            <a:r>
              <a:rPr lang="hu-HU" sz="3600" dirty="0" err="1">
                <a:solidFill>
                  <a:schemeClr val="tx1"/>
                </a:solidFill>
              </a:rPr>
              <a:t>Ol-vasd</a:t>
            </a:r>
            <a:r>
              <a:rPr lang="hu-HU" sz="3600" dirty="0">
                <a:solidFill>
                  <a:schemeClr val="tx1"/>
                </a:solidFill>
              </a:rPr>
              <a:t> el a </a:t>
            </a:r>
            <a:r>
              <a:rPr lang="hu-HU" sz="3600" dirty="0" err="1">
                <a:solidFill>
                  <a:schemeClr val="tx1"/>
                </a:solidFill>
              </a:rPr>
              <a:t>sza-va-kat</a:t>
            </a:r>
            <a:r>
              <a:rPr lang="hu-HU" sz="3600" dirty="0">
                <a:solidFill>
                  <a:schemeClr val="tx1"/>
                </a:solidFill>
              </a:rPr>
              <a:t> is! Húzd a-lá a-</a:t>
            </a:r>
            <a:r>
              <a:rPr lang="hu-HU" sz="3600" dirty="0" err="1">
                <a:solidFill>
                  <a:schemeClr val="tx1"/>
                </a:solidFill>
              </a:rPr>
              <a:t>zo</a:t>
            </a:r>
            <a:r>
              <a:rPr lang="hu-HU" sz="3600" dirty="0">
                <a:solidFill>
                  <a:schemeClr val="tx1"/>
                </a:solidFill>
              </a:rPr>
              <a:t>-</a:t>
            </a:r>
            <a:r>
              <a:rPr lang="hu-HU" sz="3600" dirty="0" err="1">
                <a:solidFill>
                  <a:schemeClr val="tx1"/>
                </a:solidFill>
              </a:rPr>
              <a:t>kat</a:t>
            </a:r>
            <a:r>
              <a:rPr lang="hu-HU" sz="3600" dirty="0">
                <a:solidFill>
                  <a:schemeClr val="tx1"/>
                </a:solidFill>
              </a:rPr>
              <a:t> a </a:t>
            </a:r>
            <a:r>
              <a:rPr lang="hu-HU" sz="3600" dirty="0" err="1">
                <a:solidFill>
                  <a:schemeClr val="tx1"/>
                </a:solidFill>
              </a:rPr>
              <a:t>sza-va-kat</a:t>
            </a:r>
            <a:r>
              <a:rPr lang="hu-HU" sz="3600" dirty="0">
                <a:solidFill>
                  <a:schemeClr val="tx1"/>
                </a:solidFill>
              </a:rPr>
              <a:t> a-mi-</a:t>
            </a:r>
            <a:r>
              <a:rPr lang="hu-HU" sz="3600" dirty="0" err="1">
                <a:solidFill>
                  <a:schemeClr val="tx1"/>
                </a:solidFill>
              </a:rPr>
              <a:t>ben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sze</a:t>
            </a:r>
            <a:r>
              <a:rPr lang="hu-HU" sz="3600" dirty="0">
                <a:solidFill>
                  <a:schemeClr val="tx1"/>
                </a:solidFill>
              </a:rPr>
              <a:t>-re-</a:t>
            </a:r>
            <a:r>
              <a:rPr lang="hu-HU" sz="3600" dirty="0" err="1">
                <a:solidFill>
                  <a:schemeClr val="tx1"/>
                </a:solidFill>
              </a:rPr>
              <a:t>pel</a:t>
            </a:r>
            <a:r>
              <a:rPr lang="hu-HU" sz="3600" dirty="0">
                <a:solidFill>
                  <a:schemeClr val="tx1"/>
                </a:solidFill>
              </a:rPr>
              <a:t> a </a:t>
            </a:r>
            <a:r>
              <a:rPr lang="hu-HU" sz="3600" dirty="0" err="1">
                <a:solidFill>
                  <a:schemeClr val="tx1"/>
                </a:solidFill>
              </a:rPr>
              <a:t>gy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smtClean="0">
                <a:solidFill>
                  <a:schemeClr val="tx1"/>
                </a:solidFill>
              </a:rPr>
              <a:t>be-tű!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c) Most </a:t>
            </a:r>
            <a:r>
              <a:rPr lang="hu-HU" sz="3600" dirty="0">
                <a:solidFill>
                  <a:schemeClr val="tx1"/>
                </a:solidFill>
              </a:rPr>
              <a:t>a </a:t>
            </a:r>
            <a:r>
              <a:rPr lang="hu-HU" sz="3600" dirty="0" err="1">
                <a:solidFill>
                  <a:schemeClr val="tx1"/>
                </a:solidFill>
              </a:rPr>
              <a:t>mon</a:t>
            </a:r>
            <a:r>
              <a:rPr lang="hu-HU" sz="3600" dirty="0">
                <a:solidFill>
                  <a:schemeClr val="tx1"/>
                </a:solidFill>
              </a:rPr>
              <a:t>-da-tok </a:t>
            </a:r>
            <a:r>
              <a:rPr lang="hu-HU" sz="3600" dirty="0" err="1">
                <a:solidFill>
                  <a:schemeClr val="tx1"/>
                </a:solidFill>
              </a:rPr>
              <a:t>kö</a:t>
            </a:r>
            <a:r>
              <a:rPr lang="hu-HU" sz="3600" dirty="0">
                <a:solidFill>
                  <a:schemeClr val="tx1"/>
                </a:solidFill>
              </a:rPr>
              <a:t>-vet-</a:t>
            </a:r>
            <a:r>
              <a:rPr lang="hu-HU" sz="3600" dirty="0" err="1">
                <a:solidFill>
                  <a:schemeClr val="tx1"/>
                </a:solidFill>
              </a:rPr>
              <a:t>kez</a:t>
            </a:r>
            <a:r>
              <a:rPr lang="hu-HU" sz="3600" dirty="0">
                <a:solidFill>
                  <a:schemeClr val="tx1"/>
                </a:solidFill>
              </a:rPr>
              <a:t>-</a:t>
            </a:r>
            <a:r>
              <a:rPr lang="hu-HU" sz="3600" dirty="0" err="1">
                <a:solidFill>
                  <a:schemeClr val="tx1"/>
                </a:solidFill>
              </a:rPr>
              <a:t>nek</a:t>
            </a:r>
            <a:r>
              <a:rPr lang="hu-HU" sz="3600" dirty="0">
                <a:solidFill>
                  <a:schemeClr val="tx1"/>
                </a:solidFill>
              </a:rPr>
              <a:t>!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Ha </a:t>
            </a:r>
            <a:r>
              <a:rPr lang="hu-HU" sz="3600" dirty="0">
                <a:solidFill>
                  <a:schemeClr val="tx1"/>
                </a:solidFill>
              </a:rPr>
              <a:t>el-</a:t>
            </a:r>
            <a:r>
              <a:rPr lang="hu-HU" sz="3600" dirty="0" err="1">
                <a:solidFill>
                  <a:schemeClr val="tx1"/>
                </a:solidFill>
              </a:rPr>
              <a:t>ol</a:t>
            </a:r>
            <a:r>
              <a:rPr lang="hu-HU" sz="3600" dirty="0">
                <a:solidFill>
                  <a:schemeClr val="tx1"/>
                </a:solidFill>
              </a:rPr>
              <a:t>-vas-tad a </a:t>
            </a:r>
            <a:r>
              <a:rPr lang="hu-HU" sz="3600" dirty="0" err="1">
                <a:solidFill>
                  <a:schemeClr val="tx1"/>
                </a:solidFill>
              </a:rPr>
              <a:t>mon</a:t>
            </a:r>
            <a:r>
              <a:rPr lang="hu-HU" sz="3600" dirty="0">
                <a:solidFill>
                  <a:schemeClr val="tx1"/>
                </a:solidFill>
              </a:rPr>
              <a:t>-da-</a:t>
            </a:r>
            <a:r>
              <a:rPr lang="hu-HU" sz="3600" dirty="0" err="1">
                <a:solidFill>
                  <a:schemeClr val="tx1"/>
                </a:solidFill>
              </a:rPr>
              <a:t>to</a:t>
            </a:r>
            <a:r>
              <a:rPr lang="hu-HU" sz="3600" dirty="0">
                <a:solidFill>
                  <a:schemeClr val="tx1"/>
                </a:solidFill>
              </a:rPr>
              <a:t>-</a:t>
            </a:r>
            <a:r>
              <a:rPr lang="hu-HU" sz="3600" dirty="0" err="1">
                <a:solidFill>
                  <a:schemeClr val="tx1"/>
                </a:solidFill>
              </a:rPr>
              <a:t>kat</a:t>
            </a:r>
            <a:r>
              <a:rPr lang="hu-HU" sz="3600" dirty="0">
                <a:solidFill>
                  <a:schemeClr val="tx1"/>
                </a:solidFill>
              </a:rPr>
              <a:t>, húzd alá 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pi-</a:t>
            </a:r>
            <a:r>
              <a:rPr lang="hu-HU" sz="3600" u="sng" dirty="0" err="1" smtClean="0">
                <a:solidFill>
                  <a:schemeClr val="tx1"/>
                </a:solidFill>
              </a:rPr>
              <a:t>ros</a:t>
            </a:r>
            <a:r>
              <a:rPr lang="hu-HU" sz="3600" u="sng" dirty="0" smtClean="0">
                <a:solidFill>
                  <a:schemeClr val="tx1"/>
                </a:solidFill>
              </a:rPr>
              <a:t>-</a:t>
            </a:r>
            <a:r>
              <a:rPr lang="hu-HU" sz="3600" u="sng" dirty="0" err="1" smtClean="0">
                <a:solidFill>
                  <a:schemeClr val="tx1"/>
                </a:solidFill>
              </a:rPr>
              <a:t>sal</a:t>
            </a:r>
            <a:r>
              <a:rPr lang="hu-HU" sz="3600" u="sng" dirty="0">
                <a:solidFill>
                  <a:schemeClr val="tx1"/>
                </a:solidFill>
              </a:rPr>
              <a:t>:</a:t>
            </a:r>
            <a:r>
              <a:rPr lang="hu-HU" sz="3600" dirty="0">
                <a:solidFill>
                  <a:schemeClr val="tx1"/>
                </a:solidFill>
              </a:rPr>
              <a:t>  ki-</a:t>
            </a:r>
            <a:r>
              <a:rPr lang="hu-HU" sz="3600" dirty="0" err="1">
                <a:solidFill>
                  <a:schemeClr val="tx1"/>
                </a:solidFill>
              </a:rPr>
              <a:t>nek</a:t>
            </a:r>
            <a:r>
              <a:rPr lang="hu-HU" sz="3600" dirty="0">
                <a:solidFill>
                  <a:schemeClr val="tx1"/>
                </a:solidFill>
              </a:rPr>
              <a:t> van pi-</a:t>
            </a:r>
            <a:r>
              <a:rPr lang="hu-HU" sz="3600" dirty="0" err="1">
                <a:solidFill>
                  <a:schemeClr val="tx1"/>
                </a:solidFill>
              </a:rPr>
              <a:t>ros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lab</a:t>
            </a:r>
            <a:r>
              <a:rPr lang="hu-HU" sz="3600" dirty="0">
                <a:solidFill>
                  <a:schemeClr val="tx1"/>
                </a:solidFill>
              </a:rPr>
              <a:t>-</a:t>
            </a:r>
            <a:r>
              <a:rPr lang="hu-HU" sz="3600" dirty="0" err="1">
                <a:solidFill>
                  <a:schemeClr val="tx1"/>
                </a:solidFill>
              </a:rPr>
              <a:t>dá</a:t>
            </a:r>
            <a:r>
              <a:rPr lang="hu-HU" sz="3600" dirty="0">
                <a:solidFill>
                  <a:schemeClr val="tx1"/>
                </a:solidFill>
              </a:rPr>
              <a:t>-ja!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kék </a:t>
            </a:r>
            <a:r>
              <a:rPr lang="hu-HU" sz="3600" u="sng" dirty="0">
                <a:solidFill>
                  <a:schemeClr val="tx1"/>
                </a:solidFill>
              </a:rPr>
              <a:t>kel:</a:t>
            </a:r>
            <a:r>
              <a:rPr lang="hu-HU" sz="3600" dirty="0">
                <a:solidFill>
                  <a:schemeClr val="tx1"/>
                </a:solidFill>
              </a:rPr>
              <a:t> </a:t>
            </a:r>
            <a:r>
              <a:rPr lang="hu-HU" sz="3600" dirty="0" err="1">
                <a:solidFill>
                  <a:schemeClr val="tx1"/>
                </a:solidFill>
              </a:rPr>
              <a:t>ho-va</a:t>
            </a:r>
            <a:r>
              <a:rPr lang="hu-HU" sz="3600" dirty="0">
                <a:solidFill>
                  <a:schemeClr val="tx1"/>
                </a:solidFill>
              </a:rPr>
              <a:t> vi-szik a </a:t>
            </a:r>
            <a:r>
              <a:rPr lang="hu-HU" sz="3600" dirty="0" err="1">
                <a:solidFill>
                  <a:schemeClr val="tx1"/>
                </a:solidFill>
              </a:rPr>
              <a:t>lab-dá-kat</a:t>
            </a:r>
            <a:r>
              <a:rPr lang="hu-HU" sz="3600" dirty="0">
                <a:solidFill>
                  <a:schemeClr val="tx1"/>
                </a:solidFill>
              </a:rPr>
              <a:t>!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bar-</a:t>
            </a:r>
            <a:r>
              <a:rPr lang="hu-HU" sz="3600" u="sng" dirty="0" err="1" smtClean="0">
                <a:solidFill>
                  <a:schemeClr val="tx1"/>
                </a:solidFill>
              </a:rPr>
              <a:t>ná</a:t>
            </a:r>
            <a:r>
              <a:rPr lang="hu-HU" sz="3600" u="sng" dirty="0" smtClean="0">
                <a:solidFill>
                  <a:schemeClr val="tx1"/>
                </a:solidFill>
              </a:rPr>
              <a:t>-</a:t>
            </a:r>
            <a:r>
              <a:rPr lang="hu-HU" sz="3600" u="sng" dirty="0" err="1" smtClean="0">
                <a:solidFill>
                  <a:schemeClr val="tx1"/>
                </a:solidFill>
              </a:rPr>
              <a:t>val</a:t>
            </a:r>
            <a:r>
              <a:rPr lang="hu-HU" sz="3600" u="sng" dirty="0">
                <a:solidFill>
                  <a:schemeClr val="tx1"/>
                </a:solidFill>
              </a:rPr>
              <a:t>:</a:t>
            </a:r>
            <a:r>
              <a:rPr lang="hu-HU" sz="3600" dirty="0">
                <a:solidFill>
                  <a:schemeClr val="tx1"/>
                </a:solidFill>
              </a:rPr>
              <a:t> mit </a:t>
            </a:r>
            <a:r>
              <a:rPr lang="hu-HU" sz="3600" dirty="0" err="1">
                <a:solidFill>
                  <a:schemeClr val="tx1"/>
                </a:solidFill>
              </a:rPr>
              <a:t>csi-nál-nak</a:t>
            </a:r>
            <a:r>
              <a:rPr lang="hu-HU" sz="3600" dirty="0">
                <a:solidFill>
                  <a:schemeClr val="tx1"/>
                </a:solidFill>
              </a:rPr>
              <a:t> a </a:t>
            </a:r>
            <a:r>
              <a:rPr lang="hu-HU" sz="3600" dirty="0" err="1">
                <a:solidFill>
                  <a:schemeClr val="tx1"/>
                </a:solidFill>
              </a:rPr>
              <a:t>lab</a:t>
            </a:r>
            <a:r>
              <a:rPr lang="hu-HU" sz="3600" dirty="0">
                <a:solidFill>
                  <a:schemeClr val="tx1"/>
                </a:solidFill>
              </a:rPr>
              <a:t>-dák-</a:t>
            </a:r>
            <a:r>
              <a:rPr lang="hu-HU" sz="3600" dirty="0" err="1">
                <a:solidFill>
                  <a:schemeClr val="tx1"/>
                </a:solidFill>
              </a:rPr>
              <a:t>kal</a:t>
            </a:r>
            <a:r>
              <a:rPr lang="hu-HU" sz="3600" dirty="0">
                <a:solidFill>
                  <a:schemeClr val="tx1"/>
                </a:solidFill>
              </a:rPr>
              <a:t>?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d) A </a:t>
            </a:r>
            <a:r>
              <a:rPr lang="hu-HU" sz="3600" dirty="0">
                <a:solidFill>
                  <a:schemeClr val="tx1"/>
                </a:solidFill>
              </a:rPr>
              <a:t>lap </a:t>
            </a:r>
            <a:r>
              <a:rPr lang="hu-HU" sz="3600" dirty="0" err="1">
                <a:solidFill>
                  <a:schemeClr val="tx1"/>
                </a:solidFill>
              </a:rPr>
              <a:t>al-ján</a:t>
            </a:r>
            <a:r>
              <a:rPr lang="hu-HU" sz="3600" dirty="0">
                <a:solidFill>
                  <a:schemeClr val="tx1"/>
                </a:solidFill>
              </a:rPr>
              <a:t> lé-vő fe-la-da-</a:t>
            </a:r>
            <a:r>
              <a:rPr lang="hu-HU" sz="3600" dirty="0" err="1">
                <a:solidFill>
                  <a:schemeClr val="tx1"/>
                </a:solidFill>
              </a:rPr>
              <a:t>tot</a:t>
            </a:r>
            <a:r>
              <a:rPr lang="hu-HU" sz="3600" dirty="0">
                <a:solidFill>
                  <a:schemeClr val="tx1"/>
                </a:solidFill>
              </a:rPr>
              <a:t> is </a:t>
            </a:r>
            <a:r>
              <a:rPr lang="hu-HU" sz="3600" dirty="0" err="1">
                <a:solidFill>
                  <a:schemeClr val="tx1"/>
                </a:solidFill>
              </a:rPr>
              <a:t>vé-gezd</a:t>
            </a:r>
            <a:r>
              <a:rPr lang="hu-HU" sz="3600" dirty="0">
                <a:solidFill>
                  <a:schemeClr val="tx1"/>
                </a:solidFill>
              </a:rPr>
              <a:t> el!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59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491067"/>
            <a:ext cx="9872871" cy="5604933"/>
          </a:xfrm>
        </p:spPr>
        <p:txBody>
          <a:bodyPr>
            <a:normAutofit fontScale="92500" lnSpcReduction="20000"/>
          </a:bodyPr>
          <a:lstStyle/>
          <a:p>
            <a:pPr marL="45720" lvl="0" indent="0">
              <a:buNone/>
            </a:pPr>
            <a:r>
              <a:rPr lang="hu-HU" sz="3300" b="1" dirty="0" smtClean="0">
                <a:solidFill>
                  <a:schemeClr val="tx1"/>
                </a:solidFill>
              </a:rPr>
              <a:t>2. </a:t>
            </a:r>
            <a:r>
              <a:rPr lang="hu-HU" sz="3300" b="1" dirty="0" err="1" smtClean="0">
                <a:solidFill>
                  <a:schemeClr val="tx1"/>
                </a:solidFill>
              </a:rPr>
              <a:t>Lab</a:t>
            </a:r>
            <a:r>
              <a:rPr lang="hu-HU" sz="3300" b="1" dirty="0" smtClean="0">
                <a:solidFill>
                  <a:schemeClr val="tx1"/>
                </a:solidFill>
              </a:rPr>
              <a:t>-dás </a:t>
            </a:r>
            <a:r>
              <a:rPr lang="hu-HU" sz="3300" b="1" dirty="0" err="1">
                <a:solidFill>
                  <a:schemeClr val="tx1"/>
                </a:solidFill>
              </a:rPr>
              <a:t>mun-ka-fü-zet</a:t>
            </a:r>
            <a:r>
              <a:rPr lang="hu-HU" sz="3300" b="1" dirty="0">
                <a:solidFill>
                  <a:schemeClr val="tx1"/>
                </a:solidFill>
              </a:rPr>
              <a:t>: 51. oldal</a:t>
            </a:r>
          </a:p>
          <a:p>
            <a:pPr marL="45720" indent="0">
              <a:buNone/>
            </a:pPr>
            <a:r>
              <a:rPr lang="hu-HU" sz="3300" b="1" dirty="0">
                <a:solidFill>
                  <a:schemeClr val="tx1"/>
                </a:solidFill>
              </a:rPr>
              <a:t>Az ellenőrzését </a:t>
            </a:r>
            <a:r>
              <a:rPr lang="hu-HU" sz="3300" b="1" dirty="0" smtClean="0">
                <a:solidFill>
                  <a:schemeClr val="tx1"/>
                </a:solidFill>
              </a:rPr>
              <a:t>majd küldöm!</a:t>
            </a:r>
            <a:endParaRPr lang="hu-HU" sz="3300" b="1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b="1" dirty="0" smtClean="0">
                <a:solidFill>
                  <a:schemeClr val="tx1"/>
                </a:solidFill>
              </a:rPr>
              <a:t>3. Pi-</a:t>
            </a:r>
            <a:r>
              <a:rPr lang="hu-HU" sz="3300" b="1" dirty="0" err="1" smtClean="0">
                <a:solidFill>
                  <a:schemeClr val="tx1"/>
                </a:solidFill>
              </a:rPr>
              <a:t>cit</a:t>
            </a:r>
            <a:r>
              <a:rPr lang="hu-HU" sz="3300" b="1" dirty="0" smtClean="0">
                <a:solidFill>
                  <a:schemeClr val="tx1"/>
                </a:solidFill>
              </a:rPr>
              <a:t> </a:t>
            </a:r>
            <a:r>
              <a:rPr lang="hu-HU" sz="3300" b="1" dirty="0" err="1">
                <a:solidFill>
                  <a:schemeClr val="tx1"/>
                </a:solidFill>
              </a:rPr>
              <a:t>moz-gasd</a:t>
            </a:r>
            <a:r>
              <a:rPr lang="hu-HU" sz="3300" b="1" dirty="0">
                <a:solidFill>
                  <a:schemeClr val="tx1"/>
                </a:solidFill>
              </a:rPr>
              <a:t> meg a </a:t>
            </a:r>
            <a:r>
              <a:rPr lang="hu-HU" sz="3300" b="1" dirty="0" err="1">
                <a:solidFill>
                  <a:schemeClr val="tx1"/>
                </a:solidFill>
              </a:rPr>
              <a:t>ke</a:t>
            </a:r>
            <a:r>
              <a:rPr lang="hu-HU" sz="3300" b="1" dirty="0">
                <a:solidFill>
                  <a:schemeClr val="tx1"/>
                </a:solidFill>
              </a:rPr>
              <a:t>-</a:t>
            </a:r>
            <a:r>
              <a:rPr lang="hu-HU" sz="3300" b="1" dirty="0" err="1">
                <a:solidFill>
                  <a:schemeClr val="tx1"/>
                </a:solidFill>
              </a:rPr>
              <a:t>ze</a:t>
            </a:r>
            <a:r>
              <a:rPr lang="hu-HU" sz="3300" b="1" dirty="0">
                <a:solidFill>
                  <a:schemeClr val="tx1"/>
                </a:solidFill>
              </a:rPr>
              <a:t>-i-</a:t>
            </a:r>
            <a:r>
              <a:rPr lang="hu-HU" sz="3300" b="1" dirty="0" err="1">
                <a:solidFill>
                  <a:schemeClr val="tx1"/>
                </a:solidFill>
              </a:rPr>
              <a:t>det</a:t>
            </a:r>
            <a:r>
              <a:rPr lang="hu-HU" sz="3300" b="1" dirty="0">
                <a:solidFill>
                  <a:schemeClr val="tx1"/>
                </a:solidFill>
              </a:rPr>
              <a:t>! </a:t>
            </a:r>
            <a:r>
              <a:rPr lang="hu-HU" sz="3300" b="1" dirty="0" err="1">
                <a:solidFill>
                  <a:schemeClr val="tx1"/>
                </a:solidFill>
              </a:rPr>
              <a:t>Nyúj-tóz-kodj</a:t>
            </a:r>
            <a:r>
              <a:rPr lang="hu-HU" sz="3300" b="1" dirty="0">
                <a:solidFill>
                  <a:schemeClr val="tx1"/>
                </a:solidFill>
              </a:rPr>
              <a:t>, </a:t>
            </a:r>
            <a:r>
              <a:rPr lang="hu-HU" sz="3300" b="1" dirty="0" err="1">
                <a:solidFill>
                  <a:schemeClr val="tx1"/>
                </a:solidFill>
              </a:rPr>
              <a:t>szök-delj</a:t>
            </a:r>
            <a:r>
              <a:rPr lang="hu-HU" sz="3300" b="1" dirty="0">
                <a:solidFill>
                  <a:schemeClr val="tx1"/>
                </a:solidFill>
              </a:rPr>
              <a:t> pá-</a:t>
            </a:r>
            <a:r>
              <a:rPr lang="hu-HU" sz="3300" b="1" dirty="0" err="1">
                <a:solidFill>
                  <a:schemeClr val="tx1"/>
                </a:solidFill>
              </a:rPr>
              <a:t>rat</a:t>
            </a:r>
            <a:r>
              <a:rPr lang="hu-HU" sz="3300" b="1" dirty="0">
                <a:solidFill>
                  <a:schemeClr val="tx1"/>
                </a:solidFill>
              </a:rPr>
              <a:t>!</a:t>
            </a:r>
          </a:p>
          <a:p>
            <a:pPr marL="45720" lvl="0" indent="0">
              <a:buNone/>
            </a:pPr>
            <a:endParaRPr lang="hu-HU" sz="3300" b="1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b="1" dirty="0" smtClean="0">
                <a:solidFill>
                  <a:schemeClr val="tx1"/>
                </a:solidFill>
              </a:rPr>
              <a:t>4. A </a:t>
            </a:r>
            <a:r>
              <a:rPr lang="hu-HU" sz="3300" b="1" dirty="0" err="1">
                <a:solidFill>
                  <a:schemeClr val="tx1"/>
                </a:solidFill>
              </a:rPr>
              <a:t>ce-ru-zás</a:t>
            </a:r>
            <a:r>
              <a:rPr lang="hu-HU" sz="3300" b="1" dirty="0">
                <a:solidFill>
                  <a:schemeClr val="tx1"/>
                </a:solidFill>
              </a:rPr>
              <a:t> </a:t>
            </a:r>
            <a:r>
              <a:rPr lang="hu-HU" sz="3300" b="1" dirty="0" err="1">
                <a:solidFill>
                  <a:schemeClr val="tx1"/>
                </a:solidFill>
              </a:rPr>
              <a:t>mun-ka-fü-zet-ben</a:t>
            </a:r>
            <a:r>
              <a:rPr lang="hu-HU" sz="3300" b="1" dirty="0">
                <a:solidFill>
                  <a:schemeClr val="tx1"/>
                </a:solidFill>
              </a:rPr>
              <a:t> a 31-41. </a:t>
            </a:r>
            <a:r>
              <a:rPr lang="hu-HU" sz="3300" b="1" dirty="0" err="1">
                <a:solidFill>
                  <a:schemeClr val="tx1"/>
                </a:solidFill>
              </a:rPr>
              <a:t>ol</a:t>
            </a:r>
            <a:r>
              <a:rPr lang="hu-HU" sz="3300" b="1" dirty="0">
                <a:solidFill>
                  <a:schemeClr val="tx1"/>
                </a:solidFill>
              </a:rPr>
              <a:t>-dal </a:t>
            </a:r>
            <a:r>
              <a:rPr lang="hu-HU" sz="3300" b="1" dirty="0" err="1">
                <a:solidFill>
                  <a:schemeClr val="tx1"/>
                </a:solidFill>
              </a:rPr>
              <a:t>kö</a:t>
            </a:r>
            <a:r>
              <a:rPr lang="hu-HU" sz="3300" b="1" dirty="0">
                <a:solidFill>
                  <a:schemeClr val="tx1"/>
                </a:solidFill>
              </a:rPr>
              <a:t>-</a:t>
            </a:r>
            <a:r>
              <a:rPr lang="hu-HU" sz="3300" b="1" dirty="0" err="1">
                <a:solidFill>
                  <a:schemeClr val="tx1"/>
                </a:solidFill>
              </a:rPr>
              <a:t>zöt</a:t>
            </a:r>
            <a:r>
              <a:rPr lang="hu-HU" sz="3300" b="1" dirty="0">
                <a:solidFill>
                  <a:schemeClr val="tx1"/>
                </a:solidFill>
              </a:rPr>
              <a:t>-ti la-</a:t>
            </a:r>
            <a:r>
              <a:rPr lang="hu-HU" sz="3300" b="1" dirty="0" err="1">
                <a:solidFill>
                  <a:schemeClr val="tx1"/>
                </a:solidFill>
              </a:rPr>
              <a:t>po</a:t>
            </a:r>
            <a:r>
              <a:rPr lang="hu-HU" sz="3300" b="1" dirty="0">
                <a:solidFill>
                  <a:schemeClr val="tx1"/>
                </a:solidFill>
              </a:rPr>
              <a:t>-</a:t>
            </a:r>
            <a:r>
              <a:rPr lang="hu-HU" sz="3300" b="1" dirty="0" err="1">
                <a:solidFill>
                  <a:schemeClr val="tx1"/>
                </a:solidFill>
              </a:rPr>
              <a:t>kon</a:t>
            </a:r>
            <a:r>
              <a:rPr lang="hu-HU" sz="3300" b="1" dirty="0">
                <a:solidFill>
                  <a:schemeClr val="tx1"/>
                </a:solidFill>
              </a:rPr>
              <a:t> </a:t>
            </a:r>
            <a:r>
              <a:rPr lang="hu-HU" sz="3300" b="1" dirty="0" err="1">
                <a:solidFill>
                  <a:schemeClr val="tx1"/>
                </a:solidFill>
              </a:rPr>
              <a:t>dol</a:t>
            </a:r>
            <a:r>
              <a:rPr lang="hu-HU" sz="3300" b="1" dirty="0">
                <a:solidFill>
                  <a:schemeClr val="tx1"/>
                </a:solidFill>
              </a:rPr>
              <a:t>-</a:t>
            </a:r>
            <a:r>
              <a:rPr lang="hu-HU" sz="3300" b="1" dirty="0" err="1">
                <a:solidFill>
                  <a:schemeClr val="tx1"/>
                </a:solidFill>
              </a:rPr>
              <a:t>goz</a:t>
            </a:r>
            <a:r>
              <a:rPr lang="hu-HU" sz="3300" b="1" dirty="0">
                <a:solidFill>
                  <a:schemeClr val="tx1"/>
                </a:solidFill>
              </a:rPr>
              <a:t>-hatsz, az e-</a:t>
            </a:r>
            <a:r>
              <a:rPr lang="hu-HU" sz="3300" b="1" dirty="0" err="1">
                <a:solidFill>
                  <a:schemeClr val="tx1"/>
                </a:solidFill>
              </a:rPr>
              <a:t>gyik</a:t>
            </a:r>
            <a:r>
              <a:rPr lang="hu-HU" sz="3300" b="1" dirty="0">
                <a:solidFill>
                  <a:schemeClr val="tx1"/>
                </a:solidFill>
              </a:rPr>
              <a:t> </a:t>
            </a:r>
            <a:r>
              <a:rPr lang="hu-HU" sz="3300" b="1" dirty="0" err="1">
                <a:solidFill>
                  <a:schemeClr val="tx1"/>
                </a:solidFill>
              </a:rPr>
              <a:t>ol</a:t>
            </a:r>
            <a:r>
              <a:rPr lang="hu-HU" sz="3300" b="1" dirty="0">
                <a:solidFill>
                  <a:schemeClr val="tx1"/>
                </a:solidFill>
              </a:rPr>
              <a:t>-da-</a:t>
            </a:r>
            <a:r>
              <a:rPr lang="hu-HU" sz="3300" b="1" dirty="0" err="1">
                <a:solidFill>
                  <a:schemeClr val="tx1"/>
                </a:solidFill>
              </a:rPr>
              <a:t>lon</a:t>
            </a:r>
            <a:r>
              <a:rPr lang="hu-HU" sz="3300" b="1" dirty="0">
                <a:solidFill>
                  <a:schemeClr val="tx1"/>
                </a:solidFill>
              </a:rPr>
              <a:t>  ír-</a:t>
            </a:r>
            <a:r>
              <a:rPr lang="hu-HU" sz="3300" b="1" dirty="0" err="1">
                <a:solidFill>
                  <a:schemeClr val="tx1"/>
                </a:solidFill>
              </a:rPr>
              <a:t>jál</a:t>
            </a:r>
            <a:r>
              <a:rPr lang="hu-HU" sz="3300" b="1" dirty="0">
                <a:solidFill>
                  <a:schemeClr val="tx1"/>
                </a:solidFill>
              </a:rPr>
              <a:t> meg 4-5 sort</a:t>
            </a:r>
            <a:r>
              <a:rPr lang="hu-HU" sz="3300" b="1" dirty="0" smtClean="0">
                <a:solidFill>
                  <a:schemeClr val="tx1"/>
                </a:solidFill>
              </a:rPr>
              <a:t>!</a:t>
            </a:r>
          </a:p>
          <a:p>
            <a:pPr marL="45720" lvl="0" indent="0">
              <a:buNone/>
            </a:pPr>
            <a:r>
              <a:rPr lang="hu-HU" sz="3300" b="1" dirty="0" smtClean="0">
                <a:solidFill>
                  <a:srgbClr val="FF0000"/>
                </a:solidFill>
              </a:rPr>
              <a:t>Jó lenne, ha az elkészült munkáidról (könyv, munkafüzet) küldenél egy fotót!</a:t>
            </a:r>
            <a:endParaRPr lang="hu-HU" sz="3300" b="1" dirty="0">
              <a:solidFill>
                <a:srgbClr val="FF0000"/>
              </a:solidFill>
            </a:endParaRPr>
          </a:p>
          <a:p>
            <a:pPr marL="45720" lvl="0" indent="0">
              <a:buNone/>
            </a:pPr>
            <a:r>
              <a:rPr lang="hu-HU" sz="3300" b="1" dirty="0">
                <a:solidFill>
                  <a:schemeClr val="tx1"/>
                </a:solidFill>
              </a:rPr>
              <a:t>Jutalom feladat: </a:t>
            </a:r>
            <a:r>
              <a:rPr lang="hu-HU" sz="3300" b="1" dirty="0" err="1" smtClean="0">
                <a:solidFill>
                  <a:schemeClr val="tx1"/>
                </a:solidFill>
              </a:rPr>
              <a:t>wordwall</a:t>
            </a:r>
            <a:r>
              <a:rPr lang="hu-HU" sz="3300" b="1" dirty="0">
                <a:solidFill>
                  <a:schemeClr val="tx1"/>
                </a:solidFill>
              </a:rPr>
              <a:t>: </a:t>
            </a:r>
            <a:r>
              <a:rPr lang="hu-HU" sz="3300" b="1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hu-HU" sz="3300" b="1" dirty="0" smtClean="0">
                <a:solidFill>
                  <a:schemeClr val="tx1"/>
                </a:solidFill>
                <a:hlinkClick r:id="rId2"/>
              </a:rPr>
              <a:t>wordwall.net/play/940/889/974</a:t>
            </a:r>
            <a:endParaRPr lang="hu-HU" sz="3300" b="1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hu-HU" sz="3300" b="1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hu-HU" sz="3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57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92200"/>
          </a:xfrm>
        </p:spPr>
        <p:txBody>
          <a:bodyPr>
            <a:normAutofit/>
          </a:bodyPr>
          <a:lstStyle/>
          <a:p>
            <a:pPr marL="45720" indent="0"/>
            <a:r>
              <a:rPr lang="hu-HU" sz="3000" b="1" dirty="0">
                <a:solidFill>
                  <a:srgbClr val="FFC000"/>
                </a:solidFill>
                <a:sym typeface="Wingdings 2" panose="05020102010507070707" pitchFamily="18" charset="2"/>
              </a:rPr>
              <a:t> Feladatsor azoknak, akik biztosan felismerik a </a:t>
            </a:r>
            <a:br>
              <a:rPr lang="hu-HU" sz="3000" b="1" dirty="0">
                <a:solidFill>
                  <a:srgbClr val="FFC000"/>
                </a:solidFill>
                <a:sym typeface="Wingdings 2" panose="05020102010507070707" pitchFamily="18" charset="2"/>
              </a:rPr>
            </a:br>
            <a:r>
              <a:rPr lang="hu-HU" sz="3000" b="1" dirty="0">
                <a:solidFill>
                  <a:srgbClr val="FFC000"/>
                </a:solidFill>
                <a:sym typeface="Wingdings 2" panose="05020102010507070707" pitchFamily="18" charset="2"/>
              </a:rPr>
              <a:t>	tanult betűket, és jól értik, amit olvasnak </a:t>
            </a:r>
            <a:endParaRPr lang="hu-HU" sz="3000" b="1" dirty="0">
              <a:solidFill>
                <a:srgbClr val="FFC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9732" y="1566333"/>
            <a:ext cx="10186139" cy="4529667"/>
          </a:xfrm>
        </p:spPr>
        <p:txBody>
          <a:bodyPr>
            <a:normAutofit fontScale="92500" lnSpcReduction="20000"/>
          </a:bodyPr>
          <a:lstStyle/>
          <a:p>
            <a:pPr marL="45720" lvl="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1. a</a:t>
            </a:r>
            <a:r>
              <a:rPr lang="hu-HU" sz="3600" dirty="0">
                <a:solidFill>
                  <a:schemeClr val="tx1"/>
                </a:solidFill>
              </a:rPr>
              <a:t>) Olvasókönyv 115-116.oldal olvasása. 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Mindkét </a:t>
            </a:r>
            <a:r>
              <a:rPr lang="hu-HU" sz="3600" dirty="0">
                <a:solidFill>
                  <a:schemeClr val="tx1"/>
                </a:solidFill>
              </a:rPr>
              <a:t>oldalon a lap tetején lévő 2 betűs </a:t>
            </a:r>
            <a:r>
              <a:rPr lang="hu-HU" sz="3600" dirty="0" smtClean="0">
                <a:solidFill>
                  <a:schemeClr val="tx1"/>
                </a:solidFill>
              </a:rPr>
              <a:t>			szótagok 	közül</a:t>
            </a:r>
            <a:r>
              <a:rPr lang="hu-HU" sz="3600" dirty="0">
                <a:solidFill>
                  <a:schemeClr val="tx1"/>
                </a:solidFill>
              </a:rPr>
              <a:t>, húzd alá az értelmeseket!</a:t>
            </a:r>
          </a:p>
          <a:p>
            <a:pPr marL="45720" indent="0">
              <a:buNone/>
            </a:pPr>
            <a:r>
              <a:rPr lang="hu-HU" sz="3600" dirty="0">
                <a:solidFill>
                  <a:schemeClr val="tx1"/>
                </a:solidFill>
              </a:rPr>
              <a:t>	</a:t>
            </a:r>
            <a:r>
              <a:rPr lang="hu-HU" sz="3600" dirty="0" smtClean="0">
                <a:solidFill>
                  <a:schemeClr val="tx1"/>
                </a:solidFill>
              </a:rPr>
              <a:t>b</a:t>
            </a:r>
            <a:r>
              <a:rPr lang="hu-HU" sz="3600" dirty="0">
                <a:solidFill>
                  <a:schemeClr val="tx1"/>
                </a:solidFill>
              </a:rPr>
              <a:t>) Olvasd el figyelmesen a szavakat a 115. oldalon!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c</a:t>
            </a:r>
            <a:r>
              <a:rPr lang="hu-HU" sz="3600" dirty="0">
                <a:solidFill>
                  <a:schemeClr val="tx1"/>
                </a:solidFill>
              </a:rPr>
              <a:t>) Most a mondatok következnek!   Húzd alá a </a:t>
            </a:r>
            <a:r>
              <a:rPr lang="hu-HU" sz="3600" dirty="0" smtClean="0">
                <a:solidFill>
                  <a:schemeClr val="tx1"/>
                </a:solidFill>
              </a:rPr>
              <a:t>	mondatokban</a:t>
            </a:r>
            <a:r>
              <a:rPr lang="hu-HU" sz="3600" dirty="0">
                <a:solidFill>
                  <a:schemeClr val="tx1"/>
                </a:solidFill>
              </a:rPr>
              <a:t>: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pirossal</a:t>
            </a:r>
            <a:r>
              <a:rPr lang="hu-HU" sz="3600" u="sng" dirty="0">
                <a:solidFill>
                  <a:schemeClr val="tx1"/>
                </a:solidFill>
              </a:rPr>
              <a:t>:</a:t>
            </a:r>
            <a:r>
              <a:rPr lang="hu-HU" sz="3600" dirty="0">
                <a:solidFill>
                  <a:schemeClr val="tx1"/>
                </a:solidFill>
              </a:rPr>
              <a:t> kinek van piros labdája?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kékkel</a:t>
            </a:r>
            <a:r>
              <a:rPr lang="hu-HU" sz="3600" u="sng" dirty="0">
                <a:solidFill>
                  <a:schemeClr val="tx1"/>
                </a:solidFill>
              </a:rPr>
              <a:t>:</a:t>
            </a:r>
            <a:r>
              <a:rPr lang="hu-HU" sz="3600" dirty="0">
                <a:solidFill>
                  <a:schemeClr val="tx1"/>
                </a:solidFill>
              </a:rPr>
              <a:t> hová viszik a labdát?</a:t>
            </a:r>
          </a:p>
          <a:p>
            <a:pPr marL="45720" indent="0">
              <a:buNone/>
            </a:pPr>
            <a:r>
              <a:rPr lang="hu-HU" sz="3600" dirty="0" smtClean="0">
                <a:solidFill>
                  <a:schemeClr val="tx1"/>
                </a:solidFill>
              </a:rPr>
              <a:t>		</a:t>
            </a:r>
            <a:r>
              <a:rPr lang="hu-HU" sz="3600" u="sng" dirty="0" smtClean="0">
                <a:solidFill>
                  <a:schemeClr val="tx1"/>
                </a:solidFill>
              </a:rPr>
              <a:t>barnával</a:t>
            </a:r>
            <a:r>
              <a:rPr lang="hu-HU" sz="3600" u="sng" dirty="0">
                <a:solidFill>
                  <a:schemeClr val="tx1"/>
                </a:solidFill>
              </a:rPr>
              <a:t>:</a:t>
            </a:r>
            <a:r>
              <a:rPr lang="hu-HU" sz="3600" dirty="0">
                <a:solidFill>
                  <a:schemeClr val="tx1"/>
                </a:solidFill>
              </a:rPr>
              <a:t> mit csinálnak a labdákkal?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062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" indent="0"/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524933"/>
            <a:ext cx="9872871" cy="5571067"/>
          </a:xfrm>
        </p:spPr>
        <p:txBody>
          <a:bodyPr>
            <a:normAutofit fontScale="77500" lnSpcReduction="20000"/>
          </a:bodyPr>
          <a:lstStyle/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2. A 116</a:t>
            </a:r>
            <a:r>
              <a:rPr lang="hu-HU" sz="3300" dirty="0">
                <a:solidFill>
                  <a:schemeClr val="tx1"/>
                </a:solidFill>
              </a:rPr>
              <a:t>. oldalon lévő szövegeket is olvasd el! Ezekhez itt találod a feladatot</a:t>
            </a:r>
            <a:r>
              <a:rPr lang="hu-HU" sz="3300" dirty="0" smtClean="0">
                <a:solidFill>
                  <a:schemeClr val="tx1"/>
                </a:solidFill>
              </a:rPr>
              <a:t>:</a:t>
            </a:r>
          </a:p>
          <a:p>
            <a:pPr marL="45720" lvl="0" indent="0">
              <a:buNone/>
            </a:pPr>
            <a:r>
              <a:rPr lang="hu-HU" sz="33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hu-HU" sz="3300" dirty="0" smtClean="0">
                <a:solidFill>
                  <a:schemeClr val="tx1"/>
                </a:solidFill>
                <a:hlinkClick r:id="rId2"/>
              </a:rPr>
              <a:t>docs.google.com/forms/d/e/1FAIpQLSdFgm6L3C_VWWz9Bh4UxKTTbbrMrkwqh2nIZg0vptcHCJl8XQ/viewform?usp=sf_link</a:t>
            </a:r>
            <a:endParaRPr lang="hu-HU" sz="33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3. Labdás </a:t>
            </a:r>
            <a:r>
              <a:rPr lang="hu-HU" sz="3300" dirty="0">
                <a:solidFill>
                  <a:schemeClr val="tx1"/>
                </a:solidFill>
              </a:rPr>
              <a:t>munkafüzet: 50-51 oldal.</a:t>
            </a:r>
          </a:p>
          <a:p>
            <a:pPr marL="45720" indent="0">
              <a:buNone/>
            </a:pPr>
            <a:r>
              <a:rPr lang="hu-HU" sz="3300" dirty="0">
                <a:solidFill>
                  <a:schemeClr val="tx1"/>
                </a:solidFill>
              </a:rPr>
              <a:t>Az ellenőrzést </a:t>
            </a:r>
            <a:r>
              <a:rPr lang="hu-HU" sz="3300" dirty="0" smtClean="0">
                <a:solidFill>
                  <a:schemeClr val="tx1"/>
                </a:solidFill>
              </a:rPr>
              <a:t>majd küldöm!</a:t>
            </a: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4. Mozgasd </a:t>
            </a:r>
            <a:r>
              <a:rPr lang="hu-HU" sz="3300" dirty="0">
                <a:solidFill>
                  <a:schemeClr val="tx1"/>
                </a:solidFill>
              </a:rPr>
              <a:t>meg a </a:t>
            </a:r>
            <a:r>
              <a:rPr lang="hu-HU" sz="3300" dirty="0" smtClean="0">
                <a:solidFill>
                  <a:schemeClr val="tx1"/>
                </a:solidFill>
              </a:rPr>
              <a:t>kezeidet, nyújtózkodj, szökdelj párat! </a:t>
            </a:r>
            <a:endParaRPr lang="hu-HU" sz="3300" dirty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5. A </a:t>
            </a:r>
            <a:r>
              <a:rPr lang="hu-HU" sz="3300" dirty="0">
                <a:solidFill>
                  <a:schemeClr val="tx1"/>
                </a:solidFill>
              </a:rPr>
              <a:t>ceruzás munkafüzetben a 31-41. oldal közötti lapokon dolgozhatsz, </a:t>
            </a:r>
            <a:r>
              <a:rPr lang="hu-HU" sz="3300" dirty="0" smtClean="0">
                <a:solidFill>
                  <a:schemeClr val="tx1"/>
                </a:solidFill>
              </a:rPr>
              <a:t>ma csak az </a:t>
            </a:r>
            <a:r>
              <a:rPr lang="hu-HU" sz="3300" dirty="0">
                <a:solidFill>
                  <a:schemeClr val="tx1"/>
                </a:solidFill>
              </a:rPr>
              <a:t>egyik oldalon  írjál meg 4-5 sort!</a:t>
            </a:r>
          </a:p>
          <a:p>
            <a:pPr marL="45720" indent="0" algn="ctr">
              <a:buNone/>
            </a:pPr>
            <a:r>
              <a:rPr lang="hu-HU" sz="3300" b="1" dirty="0">
                <a:solidFill>
                  <a:srgbClr val="FF0000"/>
                </a:solidFill>
              </a:rPr>
              <a:t>Jó lenne, ha az elkészült munkáidról (könyv, munkafüzet) küldenél egy fotót!</a:t>
            </a:r>
          </a:p>
          <a:p>
            <a:pPr marL="45720" lvl="0" indent="0">
              <a:buNone/>
            </a:pPr>
            <a:endParaRPr lang="hu-HU" sz="11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r>
              <a:rPr lang="hu-HU" sz="3300" dirty="0" smtClean="0">
                <a:solidFill>
                  <a:schemeClr val="tx1"/>
                </a:solidFill>
              </a:rPr>
              <a:t>Jutalomfeladat</a:t>
            </a:r>
            <a:r>
              <a:rPr lang="hu-HU" sz="3300" dirty="0">
                <a:solidFill>
                  <a:schemeClr val="tx1"/>
                </a:solidFill>
              </a:rPr>
              <a:t>: </a:t>
            </a:r>
            <a:r>
              <a:rPr lang="hu-HU" sz="3300" dirty="0" err="1" smtClean="0">
                <a:solidFill>
                  <a:schemeClr val="tx1"/>
                </a:solidFill>
              </a:rPr>
              <a:t>Wordwall</a:t>
            </a:r>
            <a:r>
              <a:rPr lang="hu-HU" sz="3300" dirty="0">
                <a:solidFill>
                  <a:schemeClr val="tx1"/>
                </a:solidFill>
              </a:rPr>
              <a:t>      </a:t>
            </a:r>
            <a:r>
              <a:rPr lang="hu-HU" sz="33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hu-HU" sz="3300" dirty="0" smtClean="0">
                <a:solidFill>
                  <a:schemeClr val="tx1"/>
                </a:solidFill>
                <a:hlinkClick r:id="rId3"/>
              </a:rPr>
              <a:t>wordwall.net/play/940/889/974</a:t>
            </a:r>
            <a:endParaRPr lang="hu-HU" sz="3300" dirty="0" smtClean="0">
              <a:solidFill>
                <a:schemeClr val="tx1"/>
              </a:solidFill>
            </a:endParaRPr>
          </a:p>
          <a:p>
            <a:pPr marL="45720" lvl="0" indent="0">
              <a:buNone/>
            </a:pPr>
            <a:endParaRPr lang="hu-HU" sz="3300" dirty="0">
              <a:solidFill>
                <a:schemeClr val="tx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7764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72067"/>
          </a:xfrm>
        </p:spPr>
        <p:txBody>
          <a:bodyPr>
            <a:normAutofit/>
          </a:bodyPr>
          <a:lstStyle/>
          <a:p>
            <a:pPr marL="45720" indent="0"/>
            <a:r>
              <a:rPr lang="hu-HU" sz="2600" b="1" dirty="0">
                <a:sym typeface="Wingdings 2" panose="05020102010507070707" pitchFamily="18" charset="2"/>
              </a:rPr>
              <a:t> Feladatsor, azoknak, akik már minden betűt ismernek, </a:t>
            </a:r>
            <a:r>
              <a:rPr lang="hu-HU" sz="2600" b="1" dirty="0" smtClean="0">
                <a:sym typeface="Wingdings 2" panose="05020102010507070707" pitchFamily="18" charset="2"/>
              </a:rPr>
              <a:t>önállóan </a:t>
            </a:r>
            <a:r>
              <a:rPr lang="hu-HU" sz="2600" b="1" dirty="0">
                <a:sym typeface="Wingdings 2" panose="05020102010507070707" pitchFamily="18" charset="2"/>
              </a:rPr>
              <a:t>tudnak rövidebb-hosszabb szövegeket </a:t>
            </a:r>
            <a:r>
              <a:rPr lang="hu-HU" sz="2600" b="1" dirty="0" smtClean="0">
                <a:sym typeface="Wingdings 2" panose="05020102010507070707" pitchFamily="18" charset="2"/>
              </a:rPr>
              <a:t>olvasni</a:t>
            </a:r>
            <a:endParaRPr lang="hu-HU" sz="2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1405467"/>
            <a:ext cx="9872871" cy="5130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u-HU" b="1" dirty="0" smtClean="0">
                <a:solidFill>
                  <a:schemeClr val="accent2"/>
                </a:solidFill>
              </a:rPr>
              <a:t>Olvasd el a szöveget!</a:t>
            </a:r>
          </a:p>
          <a:p>
            <a:pPr marL="45720" indent="0" algn="ctr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Róka a kútban</a:t>
            </a:r>
          </a:p>
          <a:p>
            <a:pPr marL="45720" indent="0" algn="ctr">
              <a:spcBef>
                <a:spcPts val="0"/>
              </a:spcBef>
              <a:buNone/>
            </a:pPr>
            <a:r>
              <a:rPr lang="hu-HU" sz="2000" b="1" dirty="0" smtClean="0">
                <a:solidFill>
                  <a:schemeClr val="accent2"/>
                </a:solidFill>
              </a:rPr>
              <a:t>népmese</a:t>
            </a:r>
          </a:p>
          <a:p>
            <a:pPr marL="45720" indent="0">
              <a:buNone/>
            </a:pPr>
            <a:endParaRPr lang="hu-HU" b="1" dirty="0">
              <a:solidFill>
                <a:schemeClr val="accent2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385" y="2277534"/>
            <a:ext cx="6801282" cy="43340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5477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ázis">
  <a:themeElements>
    <a:clrScheme name="Báz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áz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áz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Alap</Template>
  <TotalTime>414</TotalTime>
  <Words>495</Words>
  <Application>Microsoft Office PowerPoint</Application>
  <PresentationFormat>Egyéni</PresentationFormat>
  <Paragraphs>83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Bázis</vt:lpstr>
      <vt:lpstr>Olvasás, írás </vt:lpstr>
      <vt:lpstr>Szi-asz-tok ked-ves gye-re-kek!</vt:lpstr>
      <vt:lpstr>3. dia</vt:lpstr>
      <vt:lpstr>4. dia</vt:lpstr>
      <vt:lpstr>  Kicsit könnyebb, egyszerűbb feladatsor</vt:lpstr>
      <vt:lpstr>6. dia</vt:lpstr>
      <vt:lpstr> Feladatsor azoknak, akik biztosan felismerik a   tanult betűket, és jól értik, amit olvasnak </vt:lpstr>
      <vt:lpstr> </vt:lpstr>
      <vt:lpstr> Feladatsor, azoknak, akik már minden betűt ismernek, önállóan tudnak rövidebb-hosszabb szövegeket olvasni</vt:lpstr>
      <vt:lpstr>10. dia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Olvasás, írás</dc:title>
  <dc:creator>Katalin Görög</dc:creator>
  <cp:lastModifiedBy>user</cp:lastModifiedBy>
  <cp:revision>16</cp:revision>
  <dcterms:created xsi:type="dcterms:W3CDTF">2020-03-18T09:05:42Z</dcterms:created>
  <dcterms:modified xsi:type="dcterms:W3CDTF">2020-03-26T00:12:52Z</dcterms:modified>
</cp:coreProperties>
</file>