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5" r:id="rId2"/>
    <p:sldId id="263" r:id="rId3"/>
    <p:sldId id="264" r:id="rId4"/>
    <p:sldId id="266" r:id="rId5"/>
    <p:sldId id="267" r:id="rId6"/>
    <p:sldId id="268" r:id="rId7"/>
    <p:sldId id="278" r:id="rId8"/>
    <p:sldId id="256" r:id="rId9"/>
    <p:sldId id="269" r:id="rId10"/>
    <p:sldId id="270" r:id="rId11"/>
    <p:sldId id="277" r:id="rId12"/>
    <p:sldId id="271" r:id="rId13"/>
    <p:sldId id="272" r:id="rId14"/>
    <p:sldId id="257" r:id="rId15"/>
    <p:sldId id="273" r:id="rId16"/>
    <p:sldId id="274" r:id="rId17"/>
    <p:sldId id="260" r:id="rId18"/>
    <p:sldId id="276" r:id="rId19"/>
    <p:sldId id="275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6595A-E4A8-4F4C-9C4F-77FB6439707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B1271-94F6-49C0-B2D8-7CB401EC45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218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Abc ELMONDÁSA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B091-5782-40DD-AC9D-C7F94D14405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2220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1271-94F6-49C0-B2D8-7CB401EC458C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505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Szöveges légzési gyakorlat – majd éneklés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1271-94F6-49C0-B2D8-7CB401EC458C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5099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1271-94F6-49C0-B2D8-7CB401EC458C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891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Meghallgatás után – kérdések olvasása, válaszadás - véleményalkotás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1271-94F6-49C0-B2D8-7CB401EC458C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0889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Helyszínek megnevezése (tanulók), részek bejelölése (tanító)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1271-94F6-49C0-B2D8-7CB401EC458C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7080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Szavak felolvasása - Mondatalkotás az utolsó szóval– szövegben megkeresés, a mondat felolvasása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1271-94F6-49C0-B2D8-7CB401EC458C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35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megjelenő szavak hangos olvasása közösen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1271-94F6-49C0-B2D8-7CB401EC458C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4819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csónakban a gyerekek nevei. Aki nem tudja folytatni, beleesik a vízbe.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1271-94F6-49C0-B2D8-7CB401EC458C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7954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Felolvasás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1271-94F6-49C0-B2D8-7CB401EC458C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7425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4470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3731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83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914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7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517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48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7302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087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826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4387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0A2F8-538E-410B-8287-1136119CE65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4D77-EB88-41A3-9412-C96A6C282B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3925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4450195/irodalom/melyik-tulajdons%c3%a1gok-illenek-cic%c3%a1ra-cicaiskola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ordwall.net/hu/resource/5066681/olvas%c3%a1s/cicaiskola-ki-mondta-ki-csin%c3%a1lta-h%c3%bazd-mondatot" TargetMode="External"/><Relationship Id="rId4" Type="http://schemas.openxmlformats.org/officeDocument/2006/relationships/hyperlink" Target="https://wordwall.net/hu/resource/4451218/irodalom/hol-t%c3%b6rt%c3%a9nt-cicaiskol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docplayer.hu/docs-images/73/68588811/images/7-0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PPjr1cUB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40312" y="156117"/>
            <a:ext cx="67633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vagyok én?</a:t>
            </a:r>
            <a:endParaRPr lang="hu-HU" sz="8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289345" y="2196790"/>
            <a:ext cx="631134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CICA</a:t>
            </a:r>
            <a:endParaRPr lang="hu-HU" sz="2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6804" y="-178419"/>
            <a:ext cx="3762991" cy="28240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28" y="3388005"/>
            <a:ext cx="4696041" cy="29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4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637" t="7459" r="259" b="36241"/>
          <a:stretch/>
        </p:blipFill>
        <p:spPr>
          <a:xfrm>
            <a:off x="163002" y="183667"/>
            <a:ext cx="9357515" cy="51345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969189" y="267629"/>
            <a:ext cx="1984917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Néma olvasás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4131" y="38701"/>
            <a:ext cx="579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</a:t>
            </a:r>
            <a:endParaRPr lang="hu-H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/>
          <a:srcRect t="8080" r="537"/>
          <a:stretch/>
        </p:blipFill>
        <p:spPr>
          <a:xfrm>
            <a:off x="163002" y="5709424"/>
            <a:ext cx="11378510" cy="457200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163002" y="5709424"/>
            <a:ext cx="530134" cy="40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693136" y="4926498"/>
            <a:ext cx="5239313" cy="11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5981320" y="4937650"/>
            <a:ext cx="3228274" cy="111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301082" y="5341069"/>
            <a:ext cx="3289611" cy="111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6789965" y="3265525"/>
            <a:ext cx="506228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/>
              <a:t>M</a:t>
            </a:r>
            <a:r>
              <a:rPr lang="hu-HU" sz="4400" dirty="0" smtClean="0"/>
              <a:t>iről szólt az 1. rész?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xmlns="" val="31641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397"/>
          </a:xfrm>
          <a:prstGeom prst="rect">
            <a:avLst/>
          </a:prstGeom>
        </p:spPr>
      </p:pic>
      <p:sp>
        <p:nvSpPr>
          <p:cNvPr id="6" name="Akciógomb: Kezdő dia 5">
            <a:hlinkClick r:id="" action="ppaction://hlinkshowjump?jump=firstslide" highlightClick="1"/>
          </p:cNvPr>
          <p:cNvSpPr/>
          <p:nvPr/>
        </p:nvSpPr>
        <p:spPr>
          <a:xfrm>
            <a:off x="7080695" y="453765"/>
            <a:ext cx="764082" cy="68065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6" name="Picture 2" descr="img148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97" b="9305"/>
          <a:stretch/>
        </p:blipFill>
        <p:spPr bwMode="auto">
          <a:xfrm>
            <a:off x="1748119" y="152682"/>
            <a:ext cx="5042646" cy="65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259444" y="1416205"/>
            <a:ext cx="31089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ÍRÁS</a:t>
            </a:r>
          </a:p>
          <a:p>
            <a:endParaRPr lang="hu-HU" sz="2000" dirty="0">
              <a:solidFill>
                <a:schemeClr val="bg1"/>
              </a:solidFill>
            </a:endParaRPr>
          </a:p>
          <a:p>
            <a:r>
              <a:rPr lang="hu-HU" sz="2000" dirty="0" smtClean="0">
                <a:solidFill>
                  <a:schemeClr val="bg1"/>
                </a:solidFill>
              </a:rPr>
              <a:t>MONDATOK MEGTANULÁSA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1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-767" t="63759" r="2161" b="28002"/>
          <a:stretch/>
        </p:blipFill>
        <p:spPr>
          <a:xfrm>
            <a:off x="1021977" y="712694"/>
            <a:ext cx="10497474" cy="8471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1601" y="751555"/>
            <a:ext cx="670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hu-H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hu-H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336883" y="1854382"/>
            <a:ext cx="318256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Néma olvasás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2921" y="3960836"/>
            <a:ext cx="1027435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err="1" smtClean="0">
                <a:solidFill>
                  <a:srgbClr val="0070C0"/>
                </a:solidFill>
              </a:rPr>
              <a:t>Ho-gyan</a:t>
            </a:r>
            <a:r>
              <a:rPr lang="hu-HU" sz="4400" dirty="0" smtClean="0">
                <a:solidFill>
                  <a:srgbClr val="0070C0"/>
                </a:solidFill>
              </a:rPr>
              <a:t> vi-</a:t>
            </a:r>
            <a:r>
              <a:rPr lang="hu-HU" sz="4400" dirty="0" err="1" smtClean="0">
                <a:solidFill>
                  <a:srgbClr val="0070C0"/>
                </a:solidFill>
              </a:rPr>
              <a:t>sel</a:t>
            </a:r>
            <a:r>
              <a:rPr lang="hu-HU" sz="4400" dirty="0" smtClean="0">
                <a:solidFill>
                  <a:srgbClr val="0070C0"/>
                </a:solidFill>
              </a:rPr>
              <a:t>-</a:t>
            </a:r>
            <a:r>
              <a:rPr lang="hu-HU" sz="4400" dirty="0" err="1" smtClean="0">
                <a:solidFill>
                  <a:srgbClr val="0070C0"/>
                </a:solidFill>
              </a:rPr>
              <a:t>ke-dett</a:t>
            </a:r>
            <a:r>
              <a:rPr lang="hu-HU" sz="4400" dirty="0" smtClean="0">
                <a:solidFill>
                  <a:srgbClr val="0070C0"/>
                </a:solidFill>
              </a:rPr>
              <a:t> </a:t>
            </a:r>
            <a:r>
              <a:rPr lang="hu-HU" sz="4400" dirty="0" err="1" smtClean="0">
                <a:solidFill>
                  <a:srgbClr val="0070C0"/>
                </a:solidFill>
              </a:rPr>
              <a:t>Cir</a:t>
            </a:r>
            <a:r>
              <a:rPr lang="hu-HU" sz="4400" dirty="0" smtClean="0">
                <a:solidFill>
                  <a:srgbClr val="0070C0"/>
                </a:solidFill>
              </a:rPr>
              <a:t>-mos út-közben?</a:t>
            </a:r>
            <a:endParaRPr lang="hu-HU" sz="4400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49203" y="5082208"/>
            <a:ext cx="11360787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</a:rPr>
              <a:t>Mi lett en-</a:t>
            </a:r>
            <a:r>
              <a:rPr lang="hu-HU" sz="4400" dirty="0" err="1" smtClean="0">
                <a:solidFill>
                  <a:schemeClr val="accent6">
                    <a:lumMod val="75000"/>
                  </a:schemeClr>
                </a:solidFill>
              </a:rPr>
              <a:t>nek</a:t>
            </a:r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</a:rPr>
              <a:t> a vi-</a:t>
            </a:r>
            <a:r>
              <a:rPr lang="hu-HU" sz="4400" dirty="0" err="1" smtClean="0">
                <a:solidFill>
                  <a:schemeClr val="accent6">
                    <a:lumMod val="75000"/>
                  </a:schemeClr>
                </a:solidFill>
              </a:rPr>
              <a:t>sel</a:t>
            </a:r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hu-HU" sz="4400" dirty="0" err="1" smtClean="0">
                <a:solidFill>
                  <a:schemeClr val="accent6">
                    <a:lumMod val="75000"/>
                  </a:schemeClr>
                </a:solidFill>
              </a:rPr>
              <a:t>ke-dés-nek</a:t>
            </a:r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hu-HU" sz="4400" dirty="0" err="1" smtClean="0">
                <a:solidFill>
                  <a:schemeClr val="accent6">
                    <a:lumMod val="75000"/>
                  </a:schemeClr>
                </a:solidFill>
              </a:rPr>
              <a:t>kö</a:t>
            </a:r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</a:rPr>
              <a:t>-vet-</a:t>
            </a:r>
            <a:r>
              <a:rPr lang="hu-HU" sz="4400" dirty="0" err="1" smtClean="0">
                <a:solidFill>
                  <a:schemeClr val="accent6">
                    <a:lumMod val="75000"/>
                  </a:schemeClr>
                </a:solidFill>
              </a:rPr>
              <a:t>kez</a:t>
            </a:r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</a:rPr>
              <a:t>-mé-</a:t>
            </a:r>
            <a:r>
              <a:rPr lang="hu-HU" sz="4400" dirty="0" err="1" smtClean="0">
                <a:solidFill>
                  <a:schemeClr val="accent6">
                    <a:lumMod val="75000"/>
                  </a:schemeClr>
                </a:solidFill>
              </a:rPr>
              <a:t>nye</a:t>
            </a:r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hu-H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9439835" y="1136275"/>
            <a:ext cx="20701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1284806" y="1559859"/>
            <a:ext cx="1108770" cy="11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5386642" y="1558933"/>
            <a:ext cx="3582546" cy="55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3097570" y="1090842"/>
            <a:ext cx="5441312" cy="305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25955" y="3838110"/>
            <a:ext cx="1069264" cy="101489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506" y="5843105"/>
            <a:ext cx="1069264" cy="1014895"/>
          </a:xfrm>
          <a:prstGeom prst="rect">
            <a:avLst/>
          </a:prstGeom>
        </p:spPr>
      </p:pic>
      <p:pic>
        <p:nvPicPr>
          <p:cNvPr id="17" name="Picture 2" descr="Nincs elérhető leírás.">
            <a:extLst>
              <a:ext uri="{FF2B5EF4-FFF2-40B4-BE49-F238E27FC236}">
                <a16:creationId xmlns:a16="http://schemas.microsoft.com/office/drawing/2014/main" xmlns="" id="{B86FB39A-627C-4017-9E45-751CB2CC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6" t="12432" r="51213" b="50000"/>
          <a:stretch/>
        </p:blipFill>
        <p:spPr bwMode="auto">
          <a:xfrm>
            <a:off x="676514" y="1796107"/>
            <a:ext cx="2325353" cy="20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1135" t="71460" r="321" b="4243"/>
          <a:stretch/>
        </p:blipFill>
        <p:spPr>
          <a:xfrm>
            <a:off x="672353" y="349623"/>
            <a:ext cx="11180064" cy="266251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4901" y="224673"/>
            <a:ext cx="670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hu-H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hu-H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669849" y="2783147"/>
            <a:ext cx="318256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Néma olvasás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2284" y="3491033"/>
            <a:ext cx="762250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0070C0"/>
                </a:solidFill>
              </a:rPr>
              <a:t>Mit tett </a:t>
            </a:r>
            <a:r>
              <a:rPr lang="hu-HU" sz="4400" dirty="0" err="1" smtClean="0">
                <a:solidFill>
                  <a:srgbClr val="0070C0"/>
                </a:solidFill>
              </a:rPr>
              <a:t>Cir</a:t>
            </a:r>
            <a:r>
              <a:rPr lang="hu-HU" sz="4400" dirty="0" smtClean="0">
                <a:solidFill>
                  <a:srgbClr val="0070C0"/>
                </a:solidFill>
              </a:rPr>
              <a:t>-mos az is-</a:t>
            </a:r>
            <a:r>
              <a:rPr lang="hu-HU" sz="4400" dirty="0" err="1" smtClean="0">
                <a:solidFill>
                  <a:srgbClr val="0070C0"/>
                </a:solidFill>
              </a:rPr>
              <a:t>ko</a:t>
            </a:r>
            <a:r>
              <a:rPr lang="hu-HU" sz="4400" dirty="0" smtClean="0">
                <a:solidFill>
                  <a:srgbClr val="0070C0"/>
                </a:solidFill>
              </a:rPr>
              <a:t>-lá-</a:t>
            </a:r>
            <a:r>
              <a:rPr lang="hu-HU" sz="4400" dirty="0" err="1" smtClean="0">
                <a:solidFill>
                  <a:srgbClr val="0070C0"/>
                </a:solidFill>
              </a:rPr>
              <a:t>ban</a:t>
            </a:r>
            <a:r>
              <a:rPr lang="hu-HU" sz="4400" dirty="0" smtClean="0">
                <a:solidFill>
                  <a:srgbClr val="0070C0"/>
                </a:solidFill>
              </a:rPr>
              <a:t>?</a:t>
            </a:r>
            <a:endParaRPr lang="hu-HU" sz="4400" dirty="0">
              <a:solidFill>
                <a:srgbClr val="0070C0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4800599" y="813546"/>
            <a:ext cx="2393577" cy="6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7328648" y="813546"/>
            <a:ext cx="2971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2084293" y="1210235"/>
            <a:ext cx="4155142" cy="336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8485094" y="1680882"/>
            <a:ext cx="2918012" cy="201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672353" y="2124635"/>
            <a:ext cx="739588" cy="67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36" y="3476063"/>
            <a:ext cx="1069264" cy="1014895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506722" y="4712723"/>
            <a:ext cx="529616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0070C0"/>
                </a:solidFill>
              </a:rPr>
              <a:t>Mi-ért </a:t>
            </a:r>
            <a:r>
              <a:rPr lang="hu-HU" sz="4400" dirty="0" err="1" smtClean="0">
                <a:solidFill>
                  <a:srgbClr val="0070C0"/>
                </a:solidFill>
              </a:rPr>
              <a:t>si</a:t>
            </a:r>
            <a:r>
              <a:rPr lang="hu-HU" sz="4400" dirty="0" smtClean="0">
                <a:solidFill>
                  <a:srgbClr val="0070C0"/>
                </a:solidFill>
              </a:rPr>
              <a:t>-e-tett ha-</a:t>
            </a:r>
            <a:r>
              <a:rPr lang="hu-HU" sz="4400" dirty="0" err="1" smtClean="0">
                <a:solidFill>
                  <a:srgbClr val="0070C0"/>
                </a:solidFill>
              </a:rPr>
              <a:t>za</a:t>
            </a:r>
            <a:r>
              <a:rPr lang="hu-HU" sz="4400" dirty="0" smtClean="0">
                <a:solidFill>
                  <a:srgbClr val="0070C0"/>
                </a:solidFill>
              </a:rPr>
              <a:t>?</a:t>
            </a:r>
            <a:endParaRPr lang="hu-HU" sz="4400" dirty="0">
              <a:solidFill>
                <a:srgbClr val="0070C0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0516" y="4647659"/>
            <a:ext cx="1069264" cy="1014895"/>
          </a:xfrm>
          <a:prstGeom prst="rect">
            <a:avLst/>
          </a:prstGeom>
        </p:spPr>
      </p:pic>
      <p:sp>
        <p:nvSpPr>
          <p:cNvPr id="19" name="Lefelé nyíl 18"/>
          <p:cNvSpPr/>
          <p:nvPr/>
        </p:nvSpPr>
        <p:spPr>
          <a:xfrm>
            <a:off x="10300447" y="1826958"/>
            <a:ext cx="484632" cy="3328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0272496" y="512433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</a:rPr>
              <a:t>?</a:t>
            </a:r>
            <a:endParaRPr lang="hu-HU" sz="6000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482788" y="5987952"/>
            <a:ext cx="860611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Fenn-a-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-dás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nél-kül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lya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-ma-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Nincs elérhető leírás.">
            <a:extLst>
              <a:ext uri="{FF2B5EF4-FFF2-40B4-BE49-F238E27FC236}">
                <a16:creationId xmlns:a16="http://schemas.microsoft.com/office/drawing/2014/main" xmlns="" id="{EC5476E9-BE5C-4C29-B60C-A17DFCA44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3" t="11580" r="75026" b="50852"/>
          <a:stretch/>
        </p:blipFill>
        <p:spPr bwMode="auto">
          <a:xfrm>
            <a:off x="204901" y="4397912"/>
            <a:ext cx="2667234" cy="22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9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9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1839623" y="3332023"/>
            <a:ext cx="50561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elt</a:t>
            </a:r>
            <a:r>
              <a:rPr lang="hu-HU" sz="1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eget</a:t>
            </a:r>
            <a:endParaRPr lang="hu-HU" sz="1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1888284" y="1678770"/>
            <a:ext cx="249299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kel</a:t>
            </a:r>
            <a:r>
              <a:rPr lang="hu-HU" sz="1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hu-HU" sz="1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1896143" y="25517"/>
            <a:ext cx="20649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kel</a:t>
            </a:r>
            <a:endParaRPr lang="hu-HU" sz="1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1839623" y="4919008"/>
            <a:ext cx="61670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kelteget</a:t>
            </a:r>
            <a:r>
              <a:rPr lang="hu-HU" sz="1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endParaRPr lang="hu-HU" sz="1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2" descr="Nincs elérhető leírás.">
            <a:extLst>
              <a:ext uri="{FF2B5EF4-FFF2-40B4-BE49-F238E27FC236}">
                <a16:creationId xmlns:a16="http://schemas.microsoft.com/office/drawing/2014/main" xmlns="" id="{8D9C214F-E962-48F0-A333-55766C4FE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57" t="11985" r="2252" b="50447"/>
          <a:stretch/>
        </p:blipFill>
        <p:spPr bwMode="auto">
          <a:xfrm>
            <a:off x="7657071" y="471169"/>
            <a:ext cx="3948267" cy="34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4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0755" y="1418133"/>
            <a:ext cx="10625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hu-HU" sz="1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eg-mos-</a:t>
            </a:r>
            <a:r>
              <a:rPr lang="hu-HU" sz="1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dott</a:t>
            </a:r>
            <a:endParaRPr lang="hu-HU" sz="1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89396" y="4389933"/>
            <a:ext cx="1048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hu-HU" sz="1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el-öl-</a:t>
            </a:r>
            <a:r>
              <a:rPr lang="hu-HU" sz="120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tö</a:t>
            </a:r>
            <a:r>
              <a:rPr lang="hu-HU" sz="1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hu-HU" sz="120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zött</a:t>
            </a:r>
            <a:endParaRPr lang="hu-HU" sz="1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0107" y="194451"/>
            <a:ext cx="11233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hu-HU" sz="12000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acs</a:t>
            </a:r>
            <a:r>
              <a:rPr lang="hu-HU" sz="1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hu-HU" sz="12000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hu-HU" sz="1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-ma-ma</a:t>
            </a:r>
            <a:endParaRPr lang="hu-HU" sz="1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0107" y="2856437"/>
            <a:ext cx="119118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hu-HU" sz="1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á-mész-</a:t>
            </a:r>
            <a:r>
              <a:rPr lang="hu-HU" sz="110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hu-HU" sz="11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hu-HU" sz="110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dott</a:t>
            </a:r>
            <a:endParaRPr lang="hu-HU" sz="110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19508" y="4080119"/>
            <a:ext cx="11233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hu-HU" sz="9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acs</a:t>
            </a:r>
            <a:r>
              <a:rPr lang="hu-HU" sz="9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hu-HU" sz="9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hu-HU" sz="9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-is-</a:t>
            </a:r>
            <a:r>
              <a:rPr lang="hu-HU" sz="9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hu-HU" sz="9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-lá-</a:t>
            </a:r>
            <a:r>
              <a:rPr lang="hu-HU" sz="9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ból</a:t>
            </a:r>
            <a:endParaRPr lang="hu-HU" sz="9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16260" y="2339145"/>
            <a:ext cx="112330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0" dirty="0">
                <a:solidFill>
                  <a:srgbClr val="0070C0"/>
                </a:solidFill>
                <a:latin typeface="Comic Sans MS" panose="030F0702030302020204" pitchFamily="66" charset="0"/>
              </a:rPr>
              <a:t>h</a:t>
            </a:r>
            <a:r>
              <a:rPr lang="hu-HU" sz="10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a-</a:t>
            </a:r>
            <a:r>
              <a:rPr lang="hu-HU" sz="10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za</a:t>
            </a:r>
            <a:r>
              <a:rPr lang="hu-HU" sz="10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-ér-</a:t>
            </a:r>
            <a:r>
              <a:rPr lang="hu-HU" sz="10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kez</a:t>
            </a:r>
            <a:r>
              <a:rPr lang="hu-HU" sz="10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hu-HU" sz="10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zék</a:t>
            </a:r>
            <a:endParaRPr lang="hu-HU" sz="10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4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2415" y="292665"/>
            <a:ext cx="2069702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h</a:t>
            </a:r>
            <a:r>
              <a:rPr lang="hu-HU" sz="4400" dirty="0" smtClean="0">
                <a:solidFill>
                  <a:schemeClr val="bg1"/>
                </a:solidFill>
              </a:rPr>
              <a:t>angos olvasás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EF"/>
              </a:clrFrom>
              <a:clrTo>
                <a:srgbClr val="FFF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86785"/>
            <a:ext cx="8898673" cy="65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4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8351" y="122663"/>
            <a:ext cx="3367670" cy="6735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/>
              <a:t>Pósa </a:t>
            </a:r>
            <a:r>
              <a:rPr lang="hu-HU" dirty="0" smtClean="0"/>
              <a:t>Lajos - Cica-iskola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Mennek a kis cica-</a:t>
            </a:r>
            <a:r>
              <a:rPr lang="hu-HU" dirty="0" err="1"/>
              <a:t>micák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Szép </a:t>
            </a:r>
            <a:r>
              <a:rPr lang="hu-HU" dirty="0" err="1"/>
              <a:t>sorjába</a:t>
            </a:r>
            <a:r>
              <a:rPr lang="hu-HU" dirty="0"/>
              <a:t>...</a:t>
            </a:r>
            <a:br>
              <a:rPr lang="hu-HU" dirty="0"/>
            </a:br>
            <a:r>
              <a:rPr lang="hu-HU" dirty="0" err="1"/>
              <a:t>Befordúlnak</a:t>
            </a:r>
            <a:r>
              <a:rPr lang="hu-HU" dirty="0"/>
              <a:t> párosan az</a:t>
            </a:r>
            <a:br>
              <a:rPr lang="hu-HU" dirty="0"/>
            </a:br>
            <a:r>
              <a:rPr lang="hu-HU" dirty="0"/>
              <a:t>Iskolába.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Találgatják: mi lesz mára</a:t>
            </a:r>
            <a:br>
              <a:rPr lang="hu-HU" dirty="0"/>
            </a:br>
            <a:r>
              <a:rPr lang="hu-HU" dirty="0"/>
              <a:t>A leckéjük...</a:t>
            </a:r>
            <a:br>
              <a:rPr lang="hu-HU" dirty="0"/>
            </a:br>
            <a:r>
              <a:rPr lang="hu-HU" dirty="0"/>
              <a:t>De nehéz volt a tegnapi</a:t>
            </a:r>
            <a:br>
              <a:rPr lang="hu-HU" dirty="0"/>
            </a:br>
            <a:r>
              <a:rPr lang="hu-HU" dirty="0"/>
              <a:t>Ábécéjük!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"Csend, ha mondom! - tanítójuk</a:t>
            </a:r>
            <a:br>
              <a:rPr lang="hu-HU" dirty="0"/>
            </a:br>
            <a:r>
              <a:rPr lang="hu-HU" dirty="0"/>
              <a:t>Dorombolja. -</a:t>
            </a:r>
            <a:br>
              <a:rPr lang="hu-HU" dirty="0"/>
            </a:br>
            <a:r>
              <a:rPr lang="hu-HU" dirty="0"/>
              <a:t>Aki nyávog, kiállítom</a:t>
            </a:r>
            <a:br>
              <a:rPr lang="hu-HU" dirty="0"/>
            </a:br>
            <a:r>
              <a:rPr lang="hu-HU" dirty="0"/>
              <a:t>A sarokba!</a:t>
            </a:r>
            <a:br>
              <a:rPr lang="hu-HU" dirty="0"/>
            </a:br>
            <a:r>
              <a:rPr lang="hu-HU" dirty="0" err="1"/>
              <a:t>Mici</a:t>
            </a:r>
            <a:r>
              <a:rPr lang="hu-HU" dirty="0"/>
              <a:t>, </a:t>
            </a:r>
            <a:r>
              <a:rPr lang="hu-HU" dirty="0" err="1"/>
              <a:t>Rici</a:t>
            </a:r>
            <a:r>
              <a:rPr lang="hu-HU" dirty="0"/>
              <a:t>, Frici, Pici</a:t>
            </a:r>
            <a:br>
              <a:rPr lang="hu-HU" dirty="0"/>
            </a:br>
            <a:r>
              <a:rPr lang="hu-HU" dirty="0"/>
              <a:t>Mind itt vannak?</a:t>
            </a:r>
            <a:br>
              <a:rPr lang="hu-HU" dirty="0"/>
            </a:br>
            <a:r>
              <a:rPr lang="hu-HU" dirty="0"/>
              <a:t>Húzd meg csak a fülét annak</a:t>
            </a:r>
            <a:br>
              <a:rPr lang="hu-HU" dirty="0"/>
            </a:br>
            <a:r>
              <a:rPr lang="hu-HU" dirty="0"/>
              <a:t>A kamasznak!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Hadd lám: hol a palavessző,</a:t>
            </a:r>
            <a:br>
              <a:rPr lang="hu-HU" dirty="0"/>
            </a:br>
            <a:r>
              <a:rPr lang="hu-HU" dirty="0"/>
              <a:t>Palatábla?</a:t>
            </a:r>
            <a:br>
              <a:rPr lang="hu-HU" dirty="0"/>
            </a:br>
            <a:r>
              <a:rPr lang="hu-HU" dirty="0" smtClean="0"/>
              <a:t>Legkövérebb </a:t>
            </a:r>
            <a:r>
              <a:rPr lang="hu-HU" dirty="0"/>
              <a:t>egeret rá</a:t>
            </a:r>
            <a:br>
              <a:rPr lang="hu-HU" dirty="0"/>
            </a:br>
            <a:r>
              <a:rPr lang="hu-HU" dirty="0"/>
              <a:t>Ki pingálja</a:t>
            </a:r>
            <a:r>
              <a:rPr lang="hu-HU" dirty="0" smtClean="0"/>
              <a:t>?"</a:t>
            </a:r>
            <a:endParaRPr lang="hu-HU" dirty="0">
              <a:effectLst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0" t="5484" r="3460" b="7591"/>
          <a:stretch/>
        </p:blipFill>
        <p:spPr>
          <a:xfrm>
            <a:off x="3776745" y="-22302"/>
            <a:ext cx="4567218" cy="33197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3963" y="2789476"/>
            <a:ext cx="3663175" cy="36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2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90" b="410"/>
          <a:stretch/>
        </p:blipFill>
        <p:spPr>
          <a:xfrm>
            <a:off x="0" y="0"/>
            <a:ext cx="12264140" cy="6858000"/>
          </a:xfrm>
        </p:spPr>
      </p:pic>
      <p:pic>
        <p:nvPicPr>
          <p:cNvPr id="5" name="Tartalom hely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118" y="347254"/>
            <a:ext cx="7492825" cy="6268897"/>
          </a:xfrm>
          <a:prstGeom prst="rect">
            <a:avLst/>
          </a:prstGeom>
        </p:spPr>
      </p:pic>
      <p:sp>
        <p:nvSpPr>
          <p:cNvPr id="6" name="Akciógomb: Kezdő dia 5">
            <a:hlinkClick r:id="" action="ppaction://hlinkshowjump?jump=firstslide" highlightClick="1"/>
          </p:cNvPr>
          <p:cNvSpPr/>
          <p:nvPr/>
        </p:nvSpPr>
        <p:spPr>
          <a:xfrm>
            <a:off x="10841532" y="111136"/>
            <a:ext cx="1024535" cy="91677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3536576" y="1264024"/>
            <a:ext cx="1828800" cy="9412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4303270" y="1855596"/>
            <a:ext cx="1062106" cy="2325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4450976" y="1340966"/>
            <a:ext cx="914400" cy="885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916303" y="298098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087865" y="298098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2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208225" y="298098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89383" y="300886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4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1264939" y="4861933"/>
            <a:ext cx="351988" cy="4014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4093171" y="4917690"/>
            <a:ext cx="351988" cy="4014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6745409" y="4917690"/>
            <a:ext cx="351988" cy="4014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1407480" y="5951036"/>
            <a:ext cx="351988" cy="4014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5365376" y="5951036"/>
            <a:ext cx="351988" cy="4014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6745409" y="5951036"/>
            <a:ext cx="351988" cy="4014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947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55137" y="262917"/>
            <a:ext cx="6096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wordwall.net/hu/resource/4450195/irodalom/melyik-tulajdons%c3%a1gok-illenek-cic%c3%a1ra-cicaiskola</a:t>
            </a:r>
            <a:endParaRPr lang="hu-HU" dirty="0" smtClean="0"/>
          </a:p>
          <a:p>
            <a:r>
              <a:rPr lang="hu-HU" dirty="0" smtClean="0"/>
              <a:t>tulajdonságok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09191" y="4728105"/>
            <a:ext cx="8810804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  <a:tab pos="540385" algn="l"/>
                <a:tab pos="900430" algn="l"/>
                <a:tab pos="2070735" algn="l"/>
                <a:tab pos="4500880" algn="l"/>
              </a:tabLst>
            </a:pPr>
            <a:r>
              <a:rPr lang="hu-HU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https://wordwall.net/hu/resource/4451218/irodalom/hol-t%c3%b6rt%c3%a9nt-cicaiskola</a:t>
            </a:r>
            <a:endParaRPr lang="hu-H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  <a:tab pos="540385" algn="l"/>
                <a:tab pos="900430" algn="l"/>
                <a:tab pos="2070735" algn="l"/>
                <a:tab pos="4500880" algn="l"/>
              </a:tabLst>
            </a:pPr>
            <a:r>
              <a:rPr lang="hu-H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hol történt?</a:t>
            </a:r>
            <a:endParaRPr lang="hu-H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  <a:tab pos="540385" algn="l"/>
                <a:tab pos="900430" algn="l"/>
                <a:tab pos="2070735" algn="l"/>
                <a:tab pos="4500880" algn="l"/>
              </a:tabLst>
            </a:pP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u-H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  <a:tab pos="540385" algn="l"/>
                <a:tab pos="900430" algn="l"/>
                <a:tab pos="2070735" algn="l"/>
                <a:tab pos="4500880" algn="l"/>
              </a:tabLst>
            </a:pPr>
            <a:r>
              <a:rPr lang="hu-HU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https://wordwall.net/hu/resource/5066681/olvas%c3%a1s/cicaiskola-ki-mondta-ki-csin%c3%a1lta-h%c3%bazd-mondatot</a:t>
            </a:r>
            <a:endParaRPr lang="hu-H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  <a:tab pos="540385" algn="l"/>
                <a:tab pos="900430" algn="l"/>
                <a:tab pos="2070735" algn="l"/>
                <a:tab pos="4500880" algn="l"/>
              </a:tabLst>
            </a:pPr>
            <a:r>
              <a:rPr lang="hu-H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 monda?</a:t>
            </a:r>
            <a:endParaRPr lang="hu-H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2760" y="262917"/>
            <a:ext cx="4047893" cy="26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075"/>
          </a:xfrm>
        </p:spPr>
      </p:pic>
      <p:sp>
        <p:nvSpPr>
          <p:cNvPr id="5" name="Téglalap 4"/>
          <p:cNvSpPr/>
          <p:nvPr/>
        </p:nvSpPr>
        <p:spPr>
          <a:xfrm>
            <a:off x="0" y="365125"/>
            <a:ext cx="10816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 algn="ctr">
              <a:spcAft>
                <a:spcPts val="0"/>
              </a:spcAft>
              <a:tabLst>
                <a:tab pos="270510" algn="l"/>
              </a:tabLst>
            </a:pPr>
            <a:r>
              <a:rPr lang="hu-HU" sz="72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Cirmos cica haj! </a:t>
            </a:r>
            <a:endParaRPr lang="hu-HU" sz="7200" dirty="0" smtClean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499110" algn="ctr">
              <a:spcAft>
                <a:spcPts val="0"/>
              </a:spcAft>
              <a:tabLst>
                <a:tab pos="270510" algn="l"/>
              </a:tabLst>
            </a:pPr>
            <a:r>
              <a:rPr lang="hu-HU" sz="72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Hová </a:t>
            </a:r>
            <a:r>
              <a:rPr lang="hu-HU" sz="72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lett a vaj?</a:t>
            </a:r>
            <a:endParaRPr lang="hu-HU" sz="7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9110" algn="ctr">
              <a:spcAft>
                <a:spcPts val="0"/>
              </a:spcAft>
              <a:tabLst>
                <a:tab pos="270510" algn="l"/>
              </a:tabLst>
            </a:pPr>
            <a:r>
              <a:rPr lang="hu-HU" sz="72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Ott látom </a:t>
            </a:r>
            <a:r>
              <a:rPr lang="hu-HU" sz="72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 bajuszodon</a:t>
            </a:r>
            <a:r>
              <a:rPr lang="hu-HU" sz="72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endParaRPr lang="hu-HU" sz="7200" dirty="0" smtClean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499110" algn="ctr">
              <a:spcAft>
                <a:spcPts val="0"/>
              </a:spcAft>
              <a:tabLst>
                <a:tab pos="270510" algn="l"/>
              </a:tabLst>
            </a:pPr>
            <a:r>
              <a:rPr lang="hu-HU" sz="72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Most </a:t>
            </a:r>
            <a:r>
              <a:rPr lang="hu-HU" sz="72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lesz neked, jaj!</a:t>
            </a:r>
            <a:endParaRPr lang="hu-HU" sz="7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53" y="127547"/>
            <a:ext cx="1240108" cy="172844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6840" y="1855987"/>
            <a:ext cx="8937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10.</a:t>
            </a:r>
            <a:endParaRPr lang="hu-HU" sz="3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6948" y="71791"/>
            <a:ext cx="6842942" cy="6609429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3939988" y="0"/>
            <a:ext cx="2097741" cy="7136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 rot="10800000">
            <a:off x="6168950" y="105442"/>
            <a:ext cx="1906857" cy="502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8534021" y="73164"/>
            <a:ext cx="3565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/>
              <a:t>MI-RE U-TAL?</a:t>
            </a:r>
            <a:endParaRPr lang="hu-HU" sz="4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132850" y="991767"/>
            <a:ext cx="283491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Szövegforma - PÁRBESZÉD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1770134" y="629838"/>
            <a:ext cx="334536" cy="343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783903" y="2007465"/>
            <a:ext cx="334536" cy="343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1767832" y="2994593"/>
            <a:ext cx="334536" cy="343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1767832" y="5861639"/>
            <a:ext cx="334536" cy="343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1767832" y="3771218"/>
            <a:ext cx="334536" cy="343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865992" y="2755481"/>
            <a:ext cx="8066475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NE-KEM EZ A SZÖ-VEG…</a:t>
            </a:r>
            <a:endParaRPr lang="hu-H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6451460" y="6135988"/>
            <a:ext cx="2156479" cy="6564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8954348" y="5975530"/>
            <a:ext cx="270075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Comic Sans MS" panose="030F0702030302020204" pitchFamily="66" charset="0"/>
              </a:rPr>
              <a:t>MŰMESE</a:t>
            </a:r>
            <a:endParaRPr lang="hu-H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1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84288" y="177343"/>
            <a:ext cx="499876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hu-HU" altLang="hu-H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1861 – 1916  </a:t>
            </a:r>
            <a:endParaRPr kumimoji="0" lang="hu-HU" altLang="hu-H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3162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1626" r="5225" b="17073"/>
          <a:stretch/>
        </p:blipFill>
        <p:spPr>
          <a:xfrm>
            <a:off x="298706" y="457200"/>
            <a:ext cx="4568896" cy="52387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" b="1174"/>
          <a:stretch/>
        </p:blipFill>
        <p:spPr>
          <a:xfrm>
            <a:off x="5166308" y="1414579"/>
            <a:ext cx="2785482" cy="402884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877" y="1193005"/>
            <a:ext cx="2515279" cy="362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2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84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78" y="124962"/>
            <a:ext cx="6118352" cy="46854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0119" y="124962"/>
            <a:ext cx="3237803" cy="313145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512452" y="5635167"/>
            <a:ext cx="4483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</a:t>
            </a:r>
            <a:r>
              <a:rPr lang="hu-HU" sz="6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</a:t>
            </a:r>
            <a:r>
              <a:rPr lang="hu-H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látsz?</a:t>
            </a:r>
            <a:endParaRPr lang="hu-H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02212" y="5635167"/>
            <a:ext cx="47660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van-</a:t>
            </a:r>
            <a:r>
              <a:rPr lang="hu-HU" sz="6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096000" y="5635167"/>
            <a:ext cx="5753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hu-HU" sz="6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csi-nál-nak</a:t>
            </a:r>
            <a:r>
              <a:rPr lang="hu-H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36234" y="5674693"/>
            <a:ext cx="95917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</a:t>
            </a:r>
            <a:r>
              <a:rPr lang="hu-HU" sz="6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ről</a:t>
            </a:r>
            <a:r>
              <a:rPr lang="hu-H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szól-hat a tör-</a:t>
            </a:r>
            <a:r>
              <a:rPr lang="hu-HU" sz="6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hu-H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-net?</a:t>
            </a:r>
            <a:endParaRPr lang="hu-H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850119" y="124962"/>
            <a:ext cx="1252886" cy="665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522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843"/>
          </a:xfrm>
        </p:spPr>
      </p:pic>
      <p:pic>
        <p:nvPicPr>
          <p:cNvPr id="5" name="Picture 1" descr="Kedves Második Osztályos Barátunk! - PDF Ingyenes letöltés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71" y="1196122"/>
            <a:ext cx="9344723" cy="51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3748" y="196909"/>
            <a:ext cx="107404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hu-HU" altLang="hu-H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valóságban előfordulhat-e ilyesmi?</a:t>
            </a:r>
            <a:endParaRPr kumimoji="0" lang="hu-HU" altLang="hu-H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9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843"/>
          </a:xfrm>
        </p:spPr>
      </p:pic>
      <p:sp>
        <p:nvSpPr>
          <p:cNvPr id="5" name="Szövegdoboz 4"/>
          <p:cNvSpPr txBox="1"/>
          <p:nvPr/>
        </p:nvSpPr>
        <p:spPr>
          <a:xfrm>
            <a:off x="367990" y="274777"/>
            <a:ext cx="65620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JÓSOLJ!</a:t>
            </a:r>
          </a:p>
          <a:p>
            <a:r>
              <a:rPr lang="hu-HU" sz="4400" dirty="0" smtClean="0">
                <a:solidFill>
                  <a:schemeClr val="bg1"/>
                </a:solidFill>
              </a:rPr>
              <a:t>MIRŐL SZÓLHAT A SZÖVEG?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909824" y="301082"/>
            <a:ext cx="274992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CÍM</a:t>
            </a:r>
          </a:p>
          <a:p>
            <a:r>
              <a:rPr lang="hu-HU" sz="4400" dirty="0" smtClean="0">
                <a:solidFill>
                  <a:schemeClr val="bg1"/>
                </a:solidFill>
              </a:rPr>
              <a:t>KÉPEK</a:t>
            </a:r>
          </a:p>
          <a:p>
            <a:r>
              <a:rPr lang="hu-HU" sz="4400" dirty="0" smtClean="0">
                <a:solidFill>
                  <a:schemeClr val="bg1"/>
                </a:solidFill>
              </a:rPr>
              <a:t>SZEREPLŐK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05054" y="2549654"/>
            <a:ext cx="6182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ÚGY GONDOLOM…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67990" y="4055971"/>
            <a:ext cx="6710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TUDNI SZERETNÉM…</a:t>
            </a:r>
          </a:p>
        </p:txBody>
      </p:sp>
    </p:spTree>
    <p:extLst>
      <p:ext uri="{BB962C8B-B14F-4D97-AF65-F5344CB8AC3E}">
        <p14:creationId xmlns:p14="http://schemas.microsoft.com/office/powerpoint/2010/main" xmlns="" val="53465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010963" y="322438"/>
            <a:ext cx="753103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hlinkClick r:id="rId3"/>
              </a:rPr>
              <a:t>https://</a:t>
            </a:r>
            <a:r>
              <a:rPr lang="hu-HU" sz="2800" dirty="0" smtClean="0">
                <a:hlinkClick r:id="rId3"/>
              </a:rPr>
              <a:t>www.youtube.com/watch?v=0xPPjr1cUBw</a:t>
            </a:r>
            <a:endParaRPr lang="hu-HU" sz="2800" dirty="0" smtClean="0"/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16634" y="537882"/>
            <a:ext cx="14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Meghallgatás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395352" y="5963211"/>
            <a:ext cx="8592671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Comic Sans MS" panose="030F0702030302020204" pitchFamily="66" charset="0"/>
              </a:rPr>
              <a:t>Mondj </a:t>
            </a:r>
            <a:r>
              <a:rPr lang="hu-HU" sz="4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vé</a:t>
            </a:r>
            <a:r>
              <a:rPr lang="hu-H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-le-</a:t>
            </a:r>
            <a:r>
              <a:rPr lang="hu-HU" sz="4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ményt</a:t>
            </a:r>
            <a:r>
              <a:rPr lang="hu-HU" sz="4400" dirty="0" smtClean="0">
                <a:latin typeface="Comic Sans MS" panose="030F0702030302020204" pitchFamily="66" charset="0"/>
              </a:rPr>
              <a:t> a me-</a:t>
            </a:r>
            <a:r>
              <a:rPr lang="hu-HU" sz="4400" dirty="0" err="1" smtClean="0">
                <a:latin typeface="Comic Sans MS" panose="030F0702030302020204" pitchFamily="66" charset="0"/>
              </a:rPr>
              <a:t>sé</a:t>
            </a:r>
            <a:r>
              <a:rPr lang="hu-HU" sz="4400" dirty="0" smtClean="0">
                <a:latin typeface="Comic Sans MS" panose="030F0702030302020204" pitchFamily="66" charset="0"/>
              </a:rPr>
              <a:t>-</a:t>
            </a:r>
            <a:r>
              <a:rPr lang="hu-HU" sz="4400" dirty="0" err="1" smtClean="0">
                <a:latin typeface="Comic Sans MS" panose="030F0702030302020204" pitchFamily="66" charset="0"/>
              </a:rPr>
              <a:t>ről</a:t>
            </a:r>
            <a:r>
              <a:rPr lang="hu-HU" sz="4400" dirty="0" smtClean="0">
                <a:latin typeface="Comic Sans MS" panose="030F0702030302020204" pitchFamily="66" charset="0"/>
              </a:rPr>
              <a:t>!</a:t>
            </a:r>
            <a:endParaRPr lang="hu-HU" sz="4400" dirty="0">
              <a:latin typeface="Comic Sans MS" panose="030F0702030302020204" pitchFamily="66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8774" y="4867700"/>
            <a:ext cx="10945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spcAft>
                <a:spcPts val="0"/>
              </a:spcAft>
              <a:tabLst>
                <a:tab pos="270510" algn="l"/>
              </a:tabLst>
            </a:pPr>
            <a:r>
              <a:rPr lang="hu-HU" sz="4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Hogyan </a:t>
            </a:r>
            <a:r>
              <a:rPr lang="hu-HU" sz="4400" dirty="0">
                <a:latin typeface="Comic Sans MS" panose="030F0702030302020204" pitchFamily="66" charset="0"/>
                <a:ea typeface="Times New Roman" panose="02020603050405020304" pitchFamily="18" charset="0"/>
              </a:rPr>
              <a:t>felelt a tanító bácsinak?</a:t>
            </a:r>
            <a:endParaRPr lang="hu-H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816268" y="1105480"/>
            <a:ext cx="775084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914400">
              <a:spcAft>
                <a:spcPts val="0"/>
              </a:spcAft>
              <a:tabLst>
                <a:tab pos="270510" algn="l"/>
              </a:tabLst>
            </a:pPr>
            <a:r>
              <a:rPr lang="hu-HU" sz="4400" dirty="0">
                <a:latin typeface="Comic Sans MS" panose="030F0702030302020204" pitchFamily="66" charset="0"/>
                <a:ea typeface="Times New Roman" panose="02020603050405020304" pitchFamily="18" charset="0"/>
              </a:rPr>
              <a:t>Hogyan hívták a kiscicát?</a:t>
            </a:r>
            <a:endParaRPr lang="hu-H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0" y="2164182"/>
            <a:ext cx="11044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spcAft>
                <a:spcPts val="0"/>
              </a:spcAft>
              <a:tabLst>
                <a:tab pos="270510" algn="l"/>
              </a:tabLst>
            </a:pPr>
            <a:r>
              <a:rPr lang="hu-HU" sz="4400" dirty="0">
                <a:latin typeface="Comic Sans MS" panose="030F0702030302020204" pitchFamily="66" charset="0"/>
                <a:ea typeface="Times New Roman" panose="02020603050405020304" pitchFamily="18" charset="0"/>
              </a:rPr>
              <a:t>Mit tett, amikor a mamája először keltegette?</a:t>
            </a:r>
            <a:endParaRPr lang="hu-H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010963" y="3726706"/>
            <a:ext cx="9836347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914400">
              <a:spcAft>
                <a:spcPts val="0"/>
              </a:spcAft>
              <a:tabLst>
                <a:tab pos="270510" algn="l"/>
              </a:tabLst>
            </a:pPr>
            <a:r>
              <a:rPr lang="hu-HU" sz="4400" dirty="0">
                <a:latin typeface="Comic Sans MS" panose="030F0702030302020204" pitchFamily="66" charset="0"/>
                <a:ea typeface="Times New Roman" panose="02020603050405020304" pitchFamily="18" charset="0"/>
              </a:rPr>
              <a:t>Miért nem késett el az iskolából?</a:t>
            </a:r>
            <a:endParaRPr lang="hu-H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6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/>
          <a:srcRect l="638" t="7459" r="321" b="4243"/>
          <a:stretch/>
        </p:blipFill>
        <p:spPr>
          <a:xfrm>
            <a:off x="1090850" y="116432"/>
            <a:ext cx="7698659" cy="66294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876370" y="245327"/>
            <a:ext cx="2723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Comic Sans MS" panose="030F0702030302020204" pitchFamily="66" charset="0"/>
              </a:rPr>
              <a:t>OTTHON</a:t>
            </a:r>
            <a:endParaRPr lang="hu-HU" sz="4400" dirty="0"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789509" y="4133385"/>
            <a:ext cx="1883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latin typeface="Comic Sans MS" panose="030F0702030302020204" pitchFamily="66" charset="0"/>
              </a:rPr>
              <a:t>ÚTON</a:t>
            </a:r>
            <a:endParaRPr lang="hu-HU" sz="4400" dirty="0"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789509" y="5014338"/>
            <a:ext cx="330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Comic Sans MS" panose="030F0702030302020204" pitchFamily="66" charset="0"/>
              </a:rPr>
              <a:t>I</a:t>
            </a:r>
            <a:r>
              <a:rPr lang="hu-HU" sz="4000" dirty="0" smtClean="0">
                <a:latin typeface="Comic Sans MS" panose="030F0702030302020204" pitchFamily="66" charset="0"/>
              </a:rPr>
              <a:t>SKOLÁBAN</a:t>
            </a:r>
            <a:endParaRPr lang="hu-HU" sz="4000" dirty="0"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24984" y="116432"/>
            <a:ext cx="579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</a:t>
            </a:r>
            <a:endParaRPr lang="hu-H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46107" y="4244897"/>
            <a:ext cx="670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hu-H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hu-H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81419" y="4890802"/>
            <a:ext cx="670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hu-H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hu-H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flipV="1">
            <a:off x="1293541" y="501805"/>
            <a:ext cx="1070518" cy="111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1315687" y="4629617"/>
            <a:ext cx="1159884" cy="185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1445941" y="5275522"/>
            <a:ext cx="146452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23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281</Words>
  <Application>Microsoft Office PowerPoint</Application>
  <PresentationFormat>Egyéni</PresentationFormat>
  <Paragraphs>95</Paragraphs>
  <Slides>19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Sebők Zsigmond: Cicaiskola</dc:title>
  <dc:creator>Erdei-NagyErzsi@sulid.hu</dc:creator>
  <cp:lastModifiedBy>user</cp:lastModifiedBy>
  <cp:revision>41</cp:revision>
  <dcterms:created xsi:type="dcterms:W3CDTF">2020-09-10T11:59:24Z</dcterms:created>
  <dcterms:modified xsi:type="dcterms:W3CDTF">2022-08-22T22:10:01Z</dcterms:modified>
</cp:coreProperties>
</file>