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notesSlides/notesSlide23.xml" ContentType="application/vnd.openxmlformats-officedocument.presentationml.notesSlide+xml"/>
  <Override PartName="/ppt/tags/tag27.xml" ContentType="application/vnd.openxmlformats-officedocument.presentationml.tags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34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tags/tag39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tags/tag19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35.xml" ContentType="application/vnd.openxmlformats-officedocument.presentationml.notesSlide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notesSlides/notesSlide22.xml" ContentType="application/vnd.openxmlformats-officedocument.presentationml.notesSlide+xml"/>
  <Override PartName="/ppt/tags/tag26.xml" ContentType="application/vnd.openxmlformats-officedocument.presentationml.tags+xml"/>
  <Override PartName="/ppt/notesSlides/notesSlide33.xml" ContentType="application/vnd.openxmlformats-officedocument.presentationml.notesSlide+xml"/>
  <Override PartName="/ppt/tags/tag35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20.xml" ContentType="application/vnd.openxmlformats-officedocument.presentationml.notesSlide+xml"/>
  <Override PartName="/ppt/tags/tag24.xml" ContentType="application/vnd.openxmlformats-officedocument.presentationml.tags+xml"/>
  <Override PartName="/ppt/notesSlides/notesSlide31.xml" ContentType="application/vnd.openxmlformats-officedocument.presentationml.notesSlide+xml"/>
  <Override PartName="/ppt/tags/tag33.xml" ContentType="application/vnd.openxmlformats-officedocument.presentationml.tags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tags/tag29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notesSlides/notesSlide32.xml" ContentType="application/vnd.openxmlformats-officedocument.presentationml.notesSlide+xml"/>
  <Override PartName="/ppt/tags/tag36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tags/tag25.xml" ContentType="application/vnd.openxmlformats-officedocument.presentationml.tags+xml"/>
  <Override PartName="/ppt/notesSlides/notesSlide10.xml" ContentType="application/vnd.openxmlformats-officedocument.presentationml.notesSlide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08B52"/>
    <a:srgbClr val="E6A5DC"/>
    <a:srgbClr val="AA73D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9" autoAdjust="0"/>
    <p:restoredTop sz="90370" autoAdjust="0"/>
  </p:normalViewPr>
  <p:slideViewPr>
    <p:cSldViewPr snapToGrid="0">
      <p:cViewPr varScale="1">
        <p:scale>
          <a:sx n="68" d="100"/>
          <a:sy n="68" d="100"/>
        </p:scale>
        <p:origin x="-75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BA050-5E27-4C87-9513-E8B40BE52BB6}" type="datetimeFigureOut">
              <a:rPr lang="en-GB" smtClean="0"/>
              <a:pPr/>
              <a:t>14/02/2020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8DA9B-EF7B-4AFE-B391-73F8B9AFDA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93718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Kattints valamelyik számra a </a:t>
            </a:r>
            <a:r>
              <a:rPr lang="hu-HU" smtClean="0"/>
              <a:t>kérdés elolvasásához!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32170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82048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11392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49913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564996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2603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121188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95469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48267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452267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81089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Írd be a kérdést a felső téglalapba. Mondd meg a választ!</a:t>
            </a:r>
            <a:endParaRPr lang="en-GB" baseline="0" dirty="0" smtClean="0"/>
          </a:p>
          <a:p>
            <a:r>
              <a:rPr lang="hu-HU" baseline="0" dirty="0" smtClean="0"/>
              <a:t>Ellenőrzéshez kattints a felső téglalapba. Megjelenik a helyes válasz. Kattints a válasz téglalapjába és visszajutsz a kezdő oldalra.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396836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648049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199698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620880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351264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971210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347187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018920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350096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785756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32485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570016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712778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083457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128390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112174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308083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4495577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407302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302696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76096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78437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988883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980573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65261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27138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55788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30070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50113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THE QUESTION BOX TO REVEAL</a:t>
            </a:r>
            <a:r>
              <a:rPr lang="en-GB" baseline="0" dirty="0" smtClean="0"/>
              <a:t> THE ANSWER</a:t>
            </a:r>
          </a:p>
          <a:p>
            <a:r>
              <a:rPr lang="en-GB" baseline="0" dirty="0" smtClean="0"/>
              <a:t>CLICK ON THE ANSWER BOX TO RETURN TO THE MAIN MENU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5770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pPr/>
              <a:t>14/02/2020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1649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pPr/>
              <a:t>14/02/2020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1035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pPr/>
              <a:t>14/02/2020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765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pPr/>
              <a:t>14/02/2020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7915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pPr/>
              <a:t>14/02/2020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6142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pPr/>
              <a:t>14/02/2020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3002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pPr/>
              <a:t>14/02/2020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0714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pPr/>
              <a:t>14/02/2020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2017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pPr/>
              <a:t>14/02/2020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7396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pPr/>
              <a:t>14/02/2020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6045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pPr/>
              <a:t>14/02/2020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1825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FFCD3-0B3C-4715-BBA8-9FB92C116B65}" type="datetimeFigureOut">
              <a:rPr lang="en-GB" smtClean="0"/>
              <a:pPr/>
              <a:t>14/02/2020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6ABB7-1477-400F-B797-231CC7B232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016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7.xml"/><Relationship Id="rId18" Type="http://schemas.openxmlformats.org/officeDocument/2006/relationships/slide" Target="slide12.xml"/><Relationship Id="rId26" Type="http://schemas.openxmlformats.org/officeDocument/2006/relationships/slide" Target="slide24.xml"/><Relationship Id="rId39" Type="http://schemas.openxmlformats.org/officeDocument/2006/relationships/slide" Target="slide41.xml"/><Relationship Id="rId3" Type="http://schemas.openxmlformats.org/officeDocument/2006/relationships/notesSlide" Target="../notesSlides/notesSlide1.xml"/><Relationship Id="rId21" Type="http://schemas.openxmlformats.org/officeDocument/2006/relationships/slide" Target="slide19.xml"/><Relationship Id="rId34" Type="http://schemas.openxmlformats.org/officeDocument/2006/relationships/slide" Target="slide36.xml"/><Relationship Id="rId42" Type="http://schemas.openxmlformats.org/officeDocument/2006/relationships/slide" Target="slide38.xml"/><Relationship Id="rId7" Type="http://schemas.openxmlformats.org/officeDocument/2006/relationships/slide" Target="slide3.xml"/><Relationship Id="rId12" Type="http://schemas.openxmlformats.org/officeDocument/2006/relationships/slide" Target="slide8.xml"/><Relationship Id="rId17" Type="http://schemas.openxmlformats.org/officeDocument/2006/relationships/slide" Target="slide13.xml"/><Relationship Id="rId25" Type="http://schemas.openxmlformats.org/officeDocument/2006/relationships/slide" Target="slide25.xml"/><Relationship Id="rId33" Type="http://schemas.openxmlformats.org/officeDocument/2006/relationships/slide" Target="slide27.xml"/><Relationship Id="rId38" Type="http://schemas.openxmlformats.org/officeDocument/2006/relationships/slide" Target="slide32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14.xml"/><Relationship Id="rId20" Type="http://schemas.openxmlformats.org/officeDocument/2006/relationships/slide" Target="slide20.xml"/><Relationship Id="rId29" Type="http://schemas.openxmlformats.org/officeDocument/2006/relationships/slide" Target="slide31.xml"/><Relationship Id="rId41" Type="http://schemas.openxmlformats.org/officeDocument/2006/relationships/slide" Target="slide39.xml"/><Relationship Id="rId1" Type="http://schemas.openxmlformats.org/officeDocument/2006/relationships/tags" Target="../tags/tag1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24" Type="http://schemas.openxmlformats.org/officeDocument/2006/relationships/slide" Target="slide26.xml"/><Relationship Id="rId32" Type="http://schemas.openxmlformats.org/officeDocument/2006/relationships/slide" Target="slide28.xml"/><Relationship Id="rId37" Type="http://schemas.openxmlformats.org/officeDocument/2006/relationships/slide" Target="slide33.xml"/><Relationship Id="rId40" Type="http://schemas.openxmlformats.org/officeDocument/2006/relationships/slide" Target="slide40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17.xml"/><Relationship Id="rId28" Type="http://schemas.openxmlformats.org/officeDocument/2006/relationships/slide" Target="slide22.xml"/><Relationship Id="rId36" Type="http://schemas.openxmlformats.org/officeDocument/2006/relationships/slide" Target="slide34.xml"/><Relationship Id="rId10" Type="http://schemas.openxmlformats.org/officeDocument/2006/relationships/slide" Target="slide10.xml"/><Relationship Id="rId19" Type="http://schemas.openxmlformats.org/officeDocument/2006/relationships/slide" Target="slide21.xml"/><Relationship Id="rId31" Type="http://schemas.openxmlformats.org/officeDocument/2006/relationships/slide" Target="slide29.xml"/><Relationship Id="rId44" Type="http://schemas.openxmlformats.org/officeDocument/2006/relationships/slide" Target="slide1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Relationship Id="rId22" Type="http://schemas.openxmlformats.org/officeDocument/2006/relationships/slide" Target="slide18.xml"/><Relationship Id="rId27" Type="http://schemas.openxmlformats.org/officeDocument/2006/relationships/slide" Target="slide23.xml"/><Relationship Id="rId30" Type="http://schemas.openxmlformats.org/officeDocument/2006/relationships/slide" Target="slide30.xml"/><Relationship Id="rId35" Type="http://schemas.openxmlformats.org/officeDocument/2006/relationships/slide" Target="slide35.xml"/><Relationship Id="rId43" Type="http://schemas.openxmlformats.org/officeDocument/2006/relationships/slide" Target="slide3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slide" Target="slid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slide" Target="sl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slide" Target="slid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slide" Target="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slide" Target="slid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slide" Target="slid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4" Type="http://schemas.openxmlformats.org/officeDocument/2006/relationships/slide" Target="slid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slide" Target="slide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slide" Target="slide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4" Type="http://schemas.openxmlformats.org/officeDocument/2006/relationships/slide" Target="slide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4" Type="http://schemas.openxmlformats.org/officeDocument/2006/relationships/slide" Target="slide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4" Type="http://schemas.openxmlformats.org/officeDocument/2006/relationships/slide" Target="slide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4" Type="http://schemas.openxmlformats.org/officeDocument/2006/relationships/slide" Target="slide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slide" Target="slid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4" Type="http://schemas.openxmlformats.org/officeDocument/2006/relationships/slide" Target="slide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4" Type="http://schemas.openxmlformats.org/officeDocument/2006/relationships/slide" Target="slide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4" Type="http://schemas.openxmlformats.org/officeDocument/2006/relationships/slide" Target="slide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4" Type="http://schemas.openxmlformats.org/officeDocument/2006/relationships/slide" Target="slide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4" Type="http://schemas.openxmlformats.org/officeDocument/2006/relationships/slide" Target="slide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4" Type="http://schemas.openxmlformats.org/officeDocument/2006/relationships/slide" Target="slide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4" Type="http://schemas.openxmlformats.org/officeDocument/2006/relationships/slide" Target="slide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Relationship Id="rId4" Type="http://schemas.openxmlformats.org/officeDocument/2006/relationships/slide" Target="slide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Relationship Id="rId4" Type="http://schemas.openxmlformats.org/officeDocument/2006/relationships/slide" Target="slide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slide" Target="slid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Relationship Id="rId4" Type="http://schemas.openxmlformats.org/officeDocument/2006/relationships/slide" Target="slide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D 5">
            <a:hlinkClick r:id="rId4" action="ppaction://hlinksldjump"/>
          </p:cNvPr>
          <p:cNvSpPr/>
          <p:nvPr/>
        </p:nvSpPr>
        <p:spPr>
          <a:xfrm>
            <a:off x="737414" y="5548312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RED 4">
            <a:hlinkClick r:id="rId5" action="ppaction://hlinksldjump"/>
          </p:cNvPr>
          <p:cNvSpPr/>
          <p:nvPr/>
        </p:nvSpPr>
        <p:spPr>
          <a:xfrm>
            <a:off x="737414" y="4366981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RED 3">
            <a:hlinkClick r:id="rId6" action="ppaction://hlinksldjump"/>
          </p:cNvPr>
          <p:cNvSpPr/>
          <p:nvPr/>
        </p:nvSpPr>
        <p:spPr>
          <a:xfrm>
            <a:off x="737414" y="3185650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RED 2">
            <a:hlinkClick r:id="rId7" action="ppaction://hlinksldjump"/>
          </p:cNvPr>
          <p:cNvSpPr/>
          <p:nvPr/>
        </p:nvSpPr>
        <p:spPr>
          <a:xfrm>
            <a:off x="737414" y="2004319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RED 1">
            <a:hlinkClick r:id="rId8" action="ppaction://hlinksldjump"/>
          </p:cNvPr>
          <p:cNvSpPr/>
          <p:nvPr/>
        </p:nvSpPr>
        <p:spPr>
          <a:xfrm>
            <a:off x="737414" y="822988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YELLOW 5">
            <a:hlinkClick r:id="rId9" action="ppaction://hlinksldjump"/>
          </p:cNvPr>
          <p:cNvSpPr/>
          <p:nvPr/>
        </p:nvSpPr>
        <p:spPr>
          <a:xfrm>
            <a:off x="1938685" y="5548312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0" name="YELLOW 4">
            <a:hlinkClick r:id="rId10" action="ppaction://hlinksldjump"/>
          </p:cNvPr>
          <p:cNvSpPr/>
          <p:nvPr/>
        </p:nvSpPr>
        <p:spPr>
          <a:xfrm>
            <a:off x="1938685" y="4366981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1" name="YELLOW 3">
            <a:hlinkClick r:id="rId11" action="ppaction://hlinksldjump"/>
          </p:cNvPr>
          <p:cNvSpPr/>
          <p:nvPr/>
        </p:nvSpPr>
        <p:spPr>
          <a:xfrm>
            <a:off x="1938685" y="3185650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2" name="YELLOW 2">
            <a:hlinkClick r:id="rId12" action="ppaction://hlinksldjump"/>
          </p:cNvPr>
          <p:cNvSpPr/>
          <p:nvPr/>
        </p:nvSpPr>
        <p:spPr>
          <a:xfrm>
            <a:off x="1938685" y="2004319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YELLOW 1">
            <a:hlinkClick r:id="rId13" action="ppaction://hlinksldjump"/>
          </p:cNvPr>
          <p:cNvSpPr/>
          <p:nvPr/>
        </p:nvSpPr>
        <p:spPr>
          <a:xfrm>
            <a:off x="1938685" y="822988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GREEN 5">
            <a:hlinkClick r:id="rId14" action="ppaction://hlinksldjump"/>
          </p:cNvPr>
          <p:cNvSpPr/>
          <p:nvPr/>
        </p:nvSpPr>
        <p:spPr>
          <a:xfrm>
            <a:off x="3139956" y="5548312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5" name="GREEN 4">
            <a:hlinkClick r:id="rId15" action="ppaction://hlinksldjump"/>
          </p:cNvPr>
          <p:cNvSpPr/>
          <p:nvPr/>
        </p:nvSpPr>
        <p:spPr>
          <a:xfrm>
            <a:off x="3139956" y="4366981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6" name="GREEN 3">
            <a:hlinkClick r:id="rId16" action="ppaction://hlinksldjump"/>
          </p:cNvPr>
          <p:cNvSpPr/>
          <p:nvPr/>
        </p:nvSpPr>
        <p:spPr>
          <a:xfrm>
            <a:off x="3139956" y="3185650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7" name="GREEN 2">
            <a:hlinkClick r:id="rId17" action="ppaction://hlinksldjump"/>
          </p:cNvPr>
          <p:cNvSpPr/>
          <p:nvPr/>
        </p:nvSpPr>
        <p:spPr>
          <a:xfrm>
            <a:off x="3139956" y="2004319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 smtClean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8" name="GREEN 1">
            <a:hlinkClick r:id="rId18" action="ppaction://hlinksldjump"/>
          </p:cNvPr>
          <p:cNvSpPr/>
          <p:nvPr/>
        </p:nvSpPr>
        <p:spPr>
          <a:xfrm>
            <a:off x="3139956" y="822988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BLUE 5">
            <a:hlinkClick r:id="rId19" action="ppaction://hlinksldjump"/>
          </p:cNvPr>
          <p:cNvSpPr/>
          <p:nvPr/>
        </p:nvSpPr>
        <p:spPr>
          <a:xfrm>
            <a:off x="4340129" y="5548312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0" name="BLUE 4">
            <a:hlinkClick r:id="rId20" action="ppaction://hlinksldjump"/>
          </p:cNvPr>
          <p:cNvSpPr/>
          <p:nvPr/>
        </p:nvSpPr>
        <p:spPr>
          <a:xfrm>
            <a:off x="4340129" y="4366981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1" name="BLUE 3">
            <a:hlinkClick r:id="rId21" action="ppaction://hlinksldjump"/>
          </p:cNvPr>
          <p:cNvSpPr/>
          <p:nvPr/>
        </p:nvSpPr>
        <p:spPr>
          <a:xfrm>
            <a:off x="4340129" y="3185650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2" name="BLUE 2">
            <a:hlinkClick r:id="rId22" action="ppaction://hlinksldjump"/>
          </p:cNvPr>
          <p:cNvSpPr/>
          <p:nvPr/>
        </p:nvSpPr>
        <p:spPr>
          <a:xfrm>
            <a:off x="4340129" y="2004319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 smtClean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3" name="BLUE 1">
            <a:hlinkClick r:id="rId23" action="ppaction://hlinksldjump"/>
          </p:cNvPr>
          <p:cNvSpPr/>
          <p:nvPr/>
        </p:nvSpPr>
        <p:spPr>
          <a:xfrm>
            <a:off x="4340129" y="822988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4" name="PURPLE 5">
            <a:hlinkClick r:id="rId24" action="ppaction://hlinksldjump"/>
          </p:cNvPr>
          <p:cNvSpPr/>
          <p:nvPr/>
        </p:nvSpPr>
        <p:spPr>
          <a:xfrm>
            <a:off x="5541400" y="5548312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5" name="PURPLE 4">
            <a:hlinkClick r:id="rId25" action="ppaction://hlinksldjump"/>
          </p:cNvPr>
          <p:cNvSpPr/>
          <p:nvPr/>
        </p:nvSpPr>
        <p:spPr>
          <a:xfrm>
            <a:off x="5541400" y="4363440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6" name="PURPLE 3">
            <a:hlinkClick r:id="rId26" action="ppaction://hlinksldjump"/>
          </p:cNvPr>
          <p:cNvSpPr/>
          <p:nvPr/>
        </p:nvSpPr>
        <p:spPr>
          <a:xfrm>
            <a:off x="5541400" y="3189191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7" name="PURPLE 2">
            <a:hlinkClick r:id="rId27" action="ppaction://hlinksldjump"/>
          </p:cNvPr>
          <p:cNvSpPr/>
          <p:nvPr/>
        </p:nvSpPr>
        <p:spPr>
          <a:xfrm>
            <a:off x="5541400" y="2004319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 smtClean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8" name="PURPLE 1">
            <a:hlinkClick r:id="rId28" action="ppaction://hlinksldjump"/>
          </p:cNvPr>
          <p:cNvSpPr/>
          <p:nvPr/>
        </p:nvSpPr>
        <p:spPr>
          <a:xfrm>
            <a:off x="5541400" y="822988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9" name="PINK 5">
            <a:hlinkClick r:id="rId29" action="ppaction://hlinksldjump"/>
          </p:cNvPr>
          <p:cNvSpPr/>
          <p:nvPr/>
        </p:nvSpPr>
        <p:spPr>
          <a:xfrm>
            <a:off x="6742671" y="5548312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0" name="PINK 4">
            <a:hlinkClick r:id="rId30" action="ppaction://hlinksldjump"/>
          </p:cNvPr>
          <p:cNvSpPr/>
          <p:nvPr/>
        </p:nvSpPr>
        <p:spPr>
          <a:xfrm>
            <a:off x="6742671" y="4366981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1" name="PINK 3">
            <a:hlinkClick r:id="rId31" action="ppaction://hlinksldjump"/>
          </p:cNvPr>
          <p:cNvSpPr/>
          <p:nvPr/>
        </p:nvSpPr>
        <p:spPr>
          <a:xfrm>
            <a:off x="6742671" y="3185650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2" name="PINK 2">
            <a:hlinkClick r:id="rId32" action="ppaction://hlinksldjump"/>
          </p:cNvPr>
          <p:cNvSpPr/>
          <p:nvPr/>
        </p:nvSpPr>
        <p:spPr>
          <a:xfrm>
            <a:off x="6742671" y="2004319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 smtClean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3" name="PINK 1">
            <a:hlinkClick r:id="rId33" action="ppaction://hlinksldjump"/>
          </p:cNvPr>
          <p:cNvSpPr/>
          <p:nvPr/>
        </p:nvSpPr>
        <p:spPr>
          <a:xfrm>
            <a:off x="6742671" y="822988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4" name="ORANGE 5">
            <a:hlinkClick r:id="rId34" action="ppaction://hlinksldjump"/>
          </p:cNvPr>
          <p:cNvSpPr/>
          <p:nvPr/>
        </p:nvSpPr>
        <p:spPr>
          <a:xfrm>
            <a:off x="7943942" y="5548312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5" name="ORANGE 4">
            <a:hlinkClick r:id="rId35" action="ppaction://hlinksldjump"/>
          </p:cNvPr>
          <p:cNvSpPr/>
          <p:nvPr/>
        </p:nvSpPr>
        <p:spPr>
          <a:xfrm>
            <a:off x="7943942" y="4366981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6" name="ORANGE 3">
            <a:hlinkClick r:id="rId36" action="ppaction://hlinksldjump"/>
          </p:cNvPr>
          <p:cNvSpPr/>
          <p:nvPr/>
        </p:nvSpPr>
        <p:spPr>
          <a:xfrm>
            <a:off x="7943942" y="3185650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7" name="ORANGE 2">
            <a:hlinkClick r:id="rId37" action="ppaction://hlinksldjump"/>
          </p:cNvPr>
          <p:cNvSpPr/>
          <p:nvPr/>
        </p:nvSpPr>
        <p:spPr>
          <a:xfrm>
            <a:off x="7943942" y="2004319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 smtClean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8" name="ORANGE 1">
            <a:hlinkClick r:id="rId38" action="ppaction://hlinksldjump"/>
          </p:cNvPr>
          <p:cNvSpPr/>
          <p:nvPr/>
        </p:nvSpPr>
        <p:spPr>
          <a:xfrm>
            <a:off x="7943942" y="822988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9" name="BROWN 5">
            <a:hlinkClick r:id="rId39" action="ppaction://hlinksldjump"/>
          </p:cNvPr>
          <p:cNvSpPr/>
          <p:nvPr/>
        </p:nvSpPr>
        <p:spPr>
          <a:xfrm>
            <a:off x="9145213" y="5548312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0" name="BROWN 4">
            <a:hlinkClick r:id="rId40" action="ppaction://hlinksldjump"/>
          </p:cNvPr>
          <p:cNvSpPr/>
          <p:nvPr/>
        </p:nvSpPr>
        <p:spPr>
          <a:xfrm>
            <a:off x="9145213" y="4366981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1" name="BROWN 3">
            <a:hlinkClick r:id="rId41" action="ppaction://hlinksldjump"/>
          </p:cNvPr>
          <p:cNvSpPr/>
          <p:nvPr/>
        </p:nvSpPr>
        <p:spPr>
          <a:xfrm>
            <a:off x="9145213" y="3185650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2" name="BROWN 2">
            <a:hlinkClick r:id="rId42" action="ppaction://hlinksldjump"/>
          </p:cNvPr>
          <p:cNvSpPr/>
          <p:nvPr/>
        </p:nvSpPr>
        <p:spPr>
          <a:xfrm>
            <a:off x="9145213" y="2004319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 smtClean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3" name="BROWN 1">
            <a:hlinkClick r:id="rId43" action="ppaction://hlinksldjump"/>
          </p:cNvPr>
          <p:cNvSpPr/>
          <p:nvPr/>
        </p:nvSpPr>
        <p:spPr>
          <a:xfrm>
            <a:off x="9145213" y="822988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9" name="UNIT 1">
            <a:hlinkClick r:id="rId44" action="ppaction://hlinksldjump"/>
          </p:cNvPr>
          <p:cNvSpPr/>
          <p:nvPr/>
        </p:nvSpPr>
        <p:spPr>
          <a:xfrm>
            <a:off x="737414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Szótő, toldalék</a:t>
            </a:r>
            <a:endParaRPr lang="en-GB" sz="12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1" name="UNIT 1">
            <a:hlinkClick r:id="rId44" action="ppaction://hlinksldjump"/>
          </p:cNvPr>
          <p:cNvSpPr/>
          <p:nvPr/>
        </p:nvSpPr>
        <p:spPr>
          <a:xfrm>
            <a:off x="1938685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Szabá-lyok</a:t>
            </a:r>
            <a:endParaRPr lang="en-GB" sz="12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2" name="UNIT 1">
            <a:hlinkClick r:id="rId44" action="ppaction://hlinksldjump"/>
          </p:cNvPr>
          <p:cNvSpPr/>
          <p:nvPr/>
        </p:nvSpPr>
        <p:spPr>
          <a:xfrm>
            <a:off x="3139956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Kakukk-tojás</a:t>
            </a:r>
            <a:endParaRPr lang="en-GB" sz="12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3" name="UNIT 1">
            <a:hlinkClick r:id="rId44" action="ppaction://hlinksldjump"/>
          </p:cNvPr>
          <p:cNvSpPr/>
          <p:nvPr/>
        </p:nvSpPr>
        <p:spPr>
          <a:xfrm>
            <a:off x="4340129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Betűrend</a:t>
            </a:r>
            <a:endParaRPr lang="en-GB" sz="12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4" name="UNIT 1">
            <a:hlinkClick r:id="rId44" action="ppaction://hlinksldjump"/>
          </p:cNvPr>
          <p:cNvSpPr/>
          <p:nvPr/>
        </p:nvSpPr>
        <p:spPr>
          <a:xfrm>
            <a:off x="5541400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Szótagok</a:t>
            </a:r>
            <a:endParaRPr lang="en-GB" sz="12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5" name="UNIT 1">
            <a:hlinkClick r:id="rId44" action="ppaction://hlinksldjump"/>
          </p:cNvPr>
          <p:cNvSpPr/>
          <p:nvPr/>
        </p:nvSpPr>
        <p:spPr>
          <a:xfrm>
            <a:off x="6741573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E6A5D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Szóalkotó</a:t>
            </a:r>
            <a:endParaRPr lang="en-GB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6" name="UNIT 1">
            <a:hlinkClick r:id="rId44" action="ppaction://hlinksldjump"/>
          </p:cNvPr>
          <p:cNvSpPr/>
          <p:nvPr/>
        </p:nvSpPr>
        <p:spPr>
          <a:xfrm>
            <a:off x="7941746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Igaz-hamis</a:t>
            </a:r>
            <a:endParaRPr lang="en-GB" sz="12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7" name="UNIT 1">
            <a:hlinkClick r:id="rId44" action="ppaction://hlinksldjump"/>
          </p:cNvPr>
          <p:cNvSpPr/>
          <p:nvPr/>
        </p:nvSpPr>
        <p:spPr>
          <a:xfrm>
            <a:off x="9145213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E08B5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Helyes-írás </a:t>
            </a:r>
            <a:endParaRPr lang="en-GB" sz="12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79301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6000" b="1" dirty="0" smtClean="0">
              <a:solidFill>
                <a:schemeClr val="tx1"/>
              </a:solidFill>
            </a:endParaRP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 szótőt és a toldalékot … írjuk.</a:t>
            </a:r>
          </a:p>
          <a:p>
            <a:pPr algn="ctr"/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648977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egybe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9173870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567663" y="538464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 toldalékok segítségével … alkothatunk a szavakból.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mondatokat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305980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19753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Melyik a kakukktojás?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padba, házba, szoba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szoba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42341707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Melyik a kakukktojás?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la___</a:t>
            </a:r>
            <a:r>
              <a:rPr lang="hu-HU" sz="6000" b="1" dirty="0" err="1" smtClean="0">
                <a:solidFill>
                  <a:schemeClr val="tx1"/>
                </a:solidFill>
              </a:rPr>
              <a:t>hár</a:t>
            </a:r>
            <a:r>
              <a:rPr lang="hu-HU" sz="6000" b="1" dirty="0" smtClean="0">
                <a:solidFill>
                  <a:schemeClr val="tx1"/>
                </a:solidFill>
              </a:rPr>
              <a:t>, ma___</a:t>
            </a:r>
            <a:r>
              <a:rPr lang="hu-HU" sz="6000" b="1" dirty="0" err="1" smtClean="0">
                <a:solidFill>
                  <a:schemeClr val="tx1"/>
                </a:solidFill>
              </a:rPr>
              <a:t>om</a:t>
            </a:r>
            <a:r>
              <a:rPr lang="hu-HU" sz="6000" b="1" dirty="0" smtClean="0">
                <a:solidFill>
                  <a:schemeClr val="tx1"/>
                </a:solidFill>
              </a:rPr>
              <a:t>, só___</a:t>
            </a:r>
            <a:r>
              <a:rPr lang="hu-HU" sz="6000" b="1" dirty="0" err="1" smtClean="0">
                <a:solidFill>
                  <a:schemeClr val="tx1"/>
                </a:solidFill>
              </a:rPr>
              <a:t>om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sólyom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2298387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Melyik a kakukktojás?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füzet, vizet, tejet 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füzet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718405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Melyik a kakukktojás?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___ég, ___</a:t>
            </a:r>
            <a:r>
              <a:rPr lang="hu-HU" sz="6000" b="1" dirty="0" err="1" smtClean="0">
                <a:solidFill>
                  <a:schemeClr val="tx1"/>
                </a:solidFill>
              </a:rPr>
              <a:t>uk</a:t>
            </a:r>
            <a:r>
              <a:rPr lang="hu-HU" sz="6000" b="1" dirty="0" smtClean="0">
                <a:solidFill>
                  <a:schemeClr val="tx1"/>
                </a:solidFill>
              </a:rPr>
              <a:t>, ___uh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lyuk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8414055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Melyik a kakukktojás?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dió,  tea,  tej 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tej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4583906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6000" b="1" dirty="0" smtClean="0">
              <a:solidFill>
                <a:schemeClr val="tx1"/>
              </a:solidFill>
            </a:endParaRPr>
          </a:p>
          <a:p>
            <a:pPr algn="ctr"/>
            <a:endParaRPr lang="hu-HU" sz="6000" b="1" dirty="0" smtClean="0">
              <a:solidFill>
                <a:schemeClr val="tx1"/>
              </a:solidFill>
            </a:endParaRP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Melyik az első a betűrendben?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majom, lajhár, bagoly</a:t>
            </a:r>
          </a:p>
          <a:p>
            <a:pPr algn="ctr"/>
            <a:endParaRPr lang="hu-HU" sz="6000" b="1" dirty="0" smtClean="0">
              <a:solidFill>
                <a:schemeClr val="tx1"/>
              </a:solidFill>
            </a:endParaRPr>
          </a:p>
          <a:p>
            <a:pPr algn="ctr"/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bagoly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9712589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5999" y="538465"/>
            <a:ext cx="10929943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6000" b="1" dirty="0" smtClean="0">
              <a:solidFill>
                <a:schemeClr val="tx1"/>
              </a:solidFill>
            </a:endParaRP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Melyik az utolsó a betűrendben?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sirály, héja, keselyű</a:t>
            </a:r>
          </a:p>
          <a:p>
            <a:pPr algn="ctr"/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sirály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2630150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Melyik az első a betűrendben?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körte, barack, banán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banán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5433892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Itt áll mindig a szótő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 szó elején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7707984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Melyik az első a betűrendben?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sárga, kék, fekete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fekete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185168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5999" y="538465"/>
            <a:ext cx="10929943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Melyik az utolsó a betűrendben?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csizma, szandál, cipő,  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szandál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2479834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Négytagú szó: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orrszarvú, kenguru, aligátor 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aligátor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7945115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Három szótagból áll: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zebra,  vaddisznó, fülesbagoly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vaddisznó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1435354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Egytagú szó: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dia, díj, dió 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díj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7972237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6000" b="1" dirty="0" smtClean="0">
              <a:solidFill>
                <a:schemeClr val="tx1"/>
              </a:solidFill>
            </a:endParaRPr>
          </a:p>
          <a:p>
            <a:pPr algn="ctr"/>
            <a:endParaRPr lang="hu-HU" sz="6000" b="1" dirty="0" smtClean="0">
              <a:solidFill>
                <a:schemeClr val="tx1"/>
              </a:solidFill>
            </a:endParaRP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Nem lehet elválasztani:</a:t>
            </a:r>
          </a:p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Lea, tea, tíz </a:t>
            </a:r>
          </a:p>
          <a:p>
            <a:pPr algn="ctr"/>
            <a:endParaRPr lang="hu-HU" sz="6000" b="1" dirty="0" smtClean="0">
              <a:solidFill>
                <a:schemeClr val="tx1"/>
              </a:solidFill>
            </a:endParaRPr>
          </a:p>
          <a:p>
            <a:pPr algn="ctr"/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tíz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3518301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Hibás szótagolás:</a:t>
            </a:r>
          </a:p>
          <a:p>
            <a:pPr algn="ctr"/>
            <a:r>
              <a:rPr lang="hu-HU" sz="6000" b="1" dirty="0" err="1" smtClean="0">
                <a:solidFill>
                  <a:schemeClr val="tx1"/>
                </a:solidFill>
              </a:rPr>
              <a:t>ed-ző</a:t>
            </a:r>
            <a:r>
              <a:rPr lang="hu-HU" sz="6000" b="1" dirty="0" smtClean="0">
                <a:solidFill>
                  <a:schemeClr val="tx1"/>
                </a:solidFill>
              </a:rPr>
              <a:t>, </a:t>
            </a:r>
            <a:r>
              <a:rPr lang="hu-HU" sz="6000" b="1" dirty="0" err="1" smtClean="0">
                <a:solidFill>
                  <a:schemeClr val="tx1"/>
                </a:solidFill>
              </a:rPr>
              <a:t>bo-dza</a:t>
            </a:r>
            <a:r>
              <a:rPr lang="hu-HU" sz="6000" b="1" dirty="0" smtClean="0">
                <a:solidFill>
                  <a:schemeClr val="tx1"/>
                </a:solidFill>
              </a:rPr>
              <a:t>, </a:t>
            </a:r>
            <a:r>
              <a:rPr lang="hu-HU" sz="6000" b="1" dirty="0" err="1" smtClean="0">
                <a:solidFill>
                  <a:schemeClr val="tx1"/>
                </a:solidFill>
              </a:rPr>
              <a:t>ma-dzag</a:t>
            </a:r>
            <a:r>
              <a:rPr lang="hu-HU" sz="6000" b="1" dirty="0" smtClean="0">
                <a:solidFill>
                  <a:schemeClr val="tx1"/>
                </a:solidFill>
              </a:rPr>
              <a:t> 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err="1" smtClean="0">
                <a:solidFill>
                  <a:schemeClr val="tx1"/>
                </a:solidFill>
              </a:rPr>
              <a:t>ed-ző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40411073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err="1" smtClean="0">
                <a:solidFill>
                  <a:schemeClr val="tx1"/>
                </a:solidFill>
              </a:rPr>
              <a:t>őtósz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szótő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2084879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err="1" smtClean="0">
                <a:solidFill>
                  <a:schemeClr val="tx1"/>
                </a:solidFill>
              </a:rPr>
              <a:t>ékdatoll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toldalék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1663115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err="1" smtClean="0">
                <a:solidFill>
                  <a:schemeClr val="tx1"/>
                </a:solidFill>
              </a:rPr>
              <a:t>lejásír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írásjel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8239110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Egy szó ennyi toldalékot kaphat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több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696937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err="1" smtClean="0">
                <a:solidFill>
                  <a:schemeClr val="tx1"/>
                </a:solidFill>
              </a:rPr>
              <a:t>tomand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mondat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9394532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err="1" smtClean="0">
                <a:solidFill>
                  <a:schemeClr val="tx1"/>
                </a:solidFill>
              </a:rPr>
              <a:t>lyászba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szabály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668719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Minden szónak van jelentése.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igaz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7234661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 betűrendbe sorolás alapja az ábécé.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igaz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0513176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 kétjegyű mássalhangzók tagjait külön lehet választani szótagoláskor.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hamis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2630550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 szavak végén az ó mindig hosszú, kivétel nincs.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Hamis, kivétel: no, nono.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1912055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 - </a:t>
            </a:r>
            <a:r>
              <a:rPr lang="hu-HU" sz="6000" b="1" dirty="0" err="1" smtClean="0">
                <a:solidFill>
                  <a:schemeClr val="tx1"/>
                </a:solidFill>
              </a:rPr>
              <a:t>val</a:t>
            </a:r>
            <a:r>
              <a:rPr lang="hu-HU" sz="6000" b="1" dirty="0" smtClean="0">
                <a:solidFill>
                  <a:schemeClr val="tx1"/>
                </a:solidFill>
              </a:rPr>
              <a:t>, </a:t>
            </a:r>
            <a:r>
              <a:rPr lang="hu-HU" sz="6000" b="1" dirty="0" err="1" smtClean="0">
                <a:solidFill>
                  <a:schemeClr val="tx1"/>
                </a:solidFill>
              </a:rPr>
              <a:t>-vel</a:t>
            </a:r>
            <a:r>
              <a:rPr lang="hu-HU" sz="6000" b="1" dirty="0" smtClean="0">
                <a:solidFill>
                  <a:schemeClr val="tx1"/>
                </a:solidFill>
              </a:rPr>
              <a:t> toldalék </a:t>
            </a:r>
            <a:r>
              <a:rPr lang="hu-HU" sz="6000" b="1" dirty="0" err="1" smtClean="0">
                <a:solidFill>
                  <a:schemeClr val="tx1"/>
                </a:solidFill>
              </a:rPr>
              <a:t>véje</a:t>
            </a:r>
            <a:r>
              <a:rPr lang="hu-HU" sz="6000" b="1" dirty="0" smtClean="0">
                <a:solidFill>
                  <a:schemeClr val="tx1"/>
                </a:solidFill>
              </a:rPr>
              <a:t> sosem hasonul más hanghoz. 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Hamis, a mássalhangzóra végződő szó utolsó hangjához hasonul.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359216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Amit mindig nagybetűvel kezdünk: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nevek, mondatok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644107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Amit mindig </a:t>
            </a:r>
            <a:r>
              <a:rPr lang="hu-HU" sz="6000" b="1" dirty="0" err="1" smtClean="0">
                <a:solidFill>
                  <a:schemeClr val="tx1"/>
                </a:solidFill>
              </a:rPr>
              <a:t>ly-vel</a:t>
            </a:r>
            <a:r>
              <a:rPr lang="hu-HU" sz="6000" b="1" dirty="0" smtClean="0">
                <a:solidFill>
                  <a:schemeClr val="tx1"/>
                </a:solidFill>
              </a:rPr>
              <a:t> kezdünk: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lyuk és szócsaládja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9985416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 A mondatok végén … van.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írásjel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6359767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 Kit?, Mit? kérdésre válaszoló toldalék: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- t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004314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 hosszú kétjegyű mássalhangzók esetén a/az </a:t>
            </a:r>
            <a:r>
              <a:rPr lang="hu-HU" sz="6000" b="1" smtClean="0">
                <a:solidFill>
                  <a:schemeClr val="tx1"/>
                </a:solidFill>
              </a:rPr>
              <a:t>… írásjegyet </a:t>
            </a:r>
            <a:r>
              <a:rPr lang="hu-HU" sz="6000" b="1" dirty="0" smtClean="0">
                <a:solidFill>
                  <a:schemeClr val="tx1"/>
                </a:solidFill>
              </a:rPr>
              <a:t>kettőzzük meg.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első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8822571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 szavakat ennyi helyen választhatjuk el: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egyetlen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3584176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 Hová? kérdésre válaszoló toldalék: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- </a:t>
            </a:r>
            <a:r>
              <a:rPr lang="hu-HU" sz="6000" b="1" dirty="0" err="1" smtClean="0">
                <a:solidFill>
                  <a:schemeClr val="tx1"/>
                </a:solidFill>
              </a:rPr>
              <a:t>ba</a:t>
            </a:r>
            <a:r>
              <a:rPr lang="hu-HU" sz="6000" b="1" dirty="0" smtClean="0">
                <a:solidFill>
                  <a:schemeClr val="tx1"/>
                </a:solidFill>
              </a:rPr>
              <a:t>, </a:t>
            </a:r>
            <a:r>
              <a:rPr lang="hu-HU" sz="6000" b="1" dirty="0" err="1" smtClean="0">
                <a:solidFill>
                  <a:schemeClr val="tx1"/>
                </a:solidFill>
              </a:rPr>
              <a:t>-be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9885560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A Hol? kérdésre válaszoló toldalék: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- </a:t>
            </a:r>
            <a:r>
              <a:rPr lang="hu-HU" sz="6000" b="1" dirty="0" err="1" smtClean="0">
                <a:solidFill>
                  <a:schemeClr val="tx1"/>
                </a:solidFill>
              </a:rPr>
              <a:t>ban</a:t>
            </a:r>
            <a:r>
              <a:rPr lang="hu-HU" sz="6000" b="1" dirty="0" smtClean="0">
                <a:solidFill>
                  <a:schemeClr val="tx1"/>
                </a:solidFill>
              </a:rPr>
              <a:t>, </a:t>
            </a:r>
            <a:r>
              <a:rPr lang="hu-HU" sz="6000" b="1" dirty="0" err="1" smtClean="0">
                <a:solidFill>
                  <a:schemeClr val="tx1"/>
                </a:solidFill>
              </a:rPr>
              <a:t>-ben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9496237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Minden szó annyi szótagra bontható, ahány…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magánhangzó van benne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9280515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400" b="1" dirty="0" smtClean="0">
                <a:solidFill>
                  <a:schemeClr val="tx1"/>
                </a:solidFill>
              </a:rPr>
              <a:t>A szavak végén az ő mindig …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hosszú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3029373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Hosszú </a:t>
            </a:r>
            <a:r>
              <a:rPr lang="hu-HU" sz="6000" b="1" dirty="0" err="1" smtClean="0">
                <a:solidFill>
                  <a:schemeClr val="tx1"/>
                </a:solidFill>
              </a:rPr>
              <a:t>í-re</a:t>
            </a:r>
            <a:r>
              <a:rPr lang="hu-HU" sz="6000" b="1" dirty="0" smtClean="0">
                <a:solidFill>
                  <a:schemeClr val="tx1"/>
                </a:solidFill>
              </a:rPr>
              <a:t> végződő szavak: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ANSWER">
            <a:hlinkClick r:id="rId4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sí, rí, gyí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7981276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1275</Words>
  <Application>Microsoft Office PowerPoint</Application>
  <PresentationFormat>Egyéni</PresentationFormat>
  <Paragraphs>269</Paragraphs>
  <Slides>41</Slides>
  <Notes>41</Notes>
  <HiddenSlides>40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41</vt:i4>
      </vt:variant>
    </vt:vector>
  </HeadingPairs>
  <TitlesOfParts>
    <vt:vector size="42" baseType="lpstr">
      <vt:lpstr>Office テーマ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  <vt:lpstr>21. dia</vt:lpstr>
      <vt:lpstr>22. dia</vt:lpstr>
      <vt:lpstr>23. dia</vt:lpstr>
      <vt:lpstr>24. dia</vt:lpstr>
      <vt:lpstr>25. dia</vt:lpstr>
      <vt:lpstr>26. dia</vt:lpstr>
      <vt:lpstr>27. dia</vt:lpstr>
      <vt:lpstr>28. dia</vt:lpstr>
      <vt:lpstr>29. dia</vt:lpstr>
      <vt:lpstr>30. dia</vt:lpstr>
      <vt:lpstr>31. dia</vt:lpstr>
      <vt:lpstr>32. dia</vt:lpstr>
      <vt:lpstr>33. dia</vt:lpstr>
      <vt:lpstr>34. dia</vt:lpstr>
      <vt:lpstr>35. dia</vt:lpstr>
      <vt:lpstr>36. dia</vt:lpstr>
      <vt:lpstr>37. dia</vt:lpstr>
      <vt:lpstr>38. dia</vt:lpstr>
      <vt:lpstr>39. dia</vt:lpstr>
      <vt:lpstr>40. dia</vt:lpstr>
      <vt:lpstr>41.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tekhno logic</dc:creator>
  <cp:lastModifiedBy>user</cp:lastModifiedBy>
  <cp:revision>42</cp:revision>
  <dcterms:created xsi:type="dcterms:W3CDTF">2015-01-20T03:17:08Z</dcterms:created>
  <dcterms:modified xsi:type="dcterms:W3CDTF">2020-02-14T21:34:56Z</dcterms:modified>
</cp:coreProperties>
</file>