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63" r:id="rId3"/>
    <p:sldId id="257" r:id="rId4"/>
    <p:sldId id="261" r:id="rId5"/>
    <p:sldId id="258" r:id="rId6"/>
    <p:sldId id="265" r:id="rId7"/>
    <p:sldId id="266" r:id="rId8"/>
    <p:sldId id="267" r:id="rId9"/>
    <p:sldId id="268" r:id="rId10"/>
    <p:sldId id="269" r:id="rId11"/>
    <p:sldId id="270" r:id="rId12"/>
    <p:sldId id="259" r:id="rId13"/>
    <p:sldId id="260" r:id="rId14"/>
    <p:sldId id="273" r:id="rId15"/>
    <p:sldId id="264" r:id="rId16"/>
    <p:sldId id="274" r:id="rId17"/>
    <p:sldId id="272" r:id="rId18"/>
    <p:sldId id="277" r:id="rId19"/>
    <p:sldId id="278" r:id="rId20"/>
    <p:sldId id="279" r:id="rId21"/>
    <p:sldId id="275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8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D1F3A-FD60-4C56-AA6D-56E75AB60DFA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FAAD6-FA37-4134-99A6-3BB63E59D1A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2386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Zúgó erdő jelentése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FAAD6-FA37-4134-99A6-3BB63E59D1A9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09947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4A7D7-3DBA-482B-83B6-602FC485355C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99062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4A7D7-3DBA-482B-83B6-602FC485355C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14760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4A7D7-3DBA-482B-83B6-602FC485355C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47688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http://kiflieslevendula.blogspot.com/2012/08/a-harom-nyul-ruhacsipeszbol.html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FAAD6-FA37-4134-99A6-3BB63E59D1A9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7754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Részek bejelölése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FAAD6-FA37-4134-99A6-3BB63E59D1A9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15024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Hangos olvasás</a:t>
            </a:r>
          </a:p>
          <a:p>
            <a:r>
              <a:rPr lang="hu-HU" dirty="0" smtClean="0"/>
              <a:t>Kik beszélgettek ? Ki</a:t>
            </a:r>
            <a:r>
              <a:rPr lang="hu-HU" baseline="0" dirty="0" smtClean="0"/>
              <a:t> látta meg őket?</a:t>
            </a:r>
          </a:p>
          <a:p>
            <a:r>
              <a:rPr lang="hu-HU" baseline="0" dirty="0" smtClean="0"/>
              <a:t>Mit feleltek a szarka kérdésére? 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FAAD6-FA37-4134-99A6-3BB63E59D1A9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9098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Szerinted</a:t>
            </a:r>
            <a:r>
              <a:rPr lang="hu-HU" baseline="0" dirty="0" smtClean="0"/>
              <a:t> hihető a nyulak válasza? </a:t>
            </a:r>
          </a:p>
          <a:p>
            <a:r>
              <a:rPr lang="hu-HU" baseline="0" dirty="0" smtClean="0"/>
              <a:t>Miért mondták ezt a szarkának?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FAAD6-FA37-4134-99A6-3BB63E59D1A9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21168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Hangos olvasás</a:t>
            </a:r>
          </a:p>
          <a:p>
            <a:r>
              <a:rPr lang="hu-HU" dirty="0" smtClean="0"/>
              <a:t>Hogyan</a:t>
            </a:r>
            <a:r>
              <a:rPr lang="hu-HU" baseline="0" dirty="0" smtClean="0"/>
              <a:t> adta át a hírt a szarka a rókának?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FAAD6-FA37-4134-99A6-3BB63E59D1A9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07925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Kivel találkozott a róka?</a:t>
            </a:r>
          </a:p>
          <a:p>
            <a:r>
              <a:rPr lang="hu-HU" dirty="0" smtClean="0"/>
              <a:t>Mit mondott neki?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FAAD6-FA37-4134-99A6-3BB63E59D1A9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95128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Hangos olvasás</a:t>
            </a:r>
          </a:p>
          <a:p>
            <a:r>
              <a:rPr lang="hu-HU" dirty="0" smtClean="0"/>
              <a:t>Meddig futott  a róka és a farkas?</a:t>
            </a:r>
          </a:p>
          <a:p>
            <a:r>
              <a:rPr lang="hu-HU" dirty="0" smtClean="0"/>
              <a:t>Mit</a:t>
            </a:r>
            <a:r>
              <a:rPr lang="hu-HU" baseline="0" dirty="0" smtClean="0"/>
              <a:t> mondtak neki?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FAAD6-FA37-4134-99A6-3BB63E59D1A9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53270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Hangos olvasás</a:t>
            </a:r>
          </a:p>
          <a:p>
            <a:r>
              <a:rPr lang="hu-HU" dirty="0" smtClean="0"/>
              <a:t>Kivel találkozott a három állat?</a:t>
            </a:r>
          </a:p>
          <a:p>
            <a:r>
              <a:rPr lang="hu-HU" dirty="0" smtClean="0"/>
              <a:t>Miért nevetett a vadász?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FAAD6-FA37-4134-99A6-3BB63E59D1A9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657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Hangos olvasás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FAAD6-FA37-4134-99A6-3BB63E59D1A9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5217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D866-6B32-4DAE-B4CE-B9D5B434AD7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905B-3833-4C65-ABBD-AF9035A3903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9234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D866-6B32-4DAE-B4CE-B9D5B434AD7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905B-3833-4C65-ABBD-AF9035A3903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1544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D866-6B32-4DAE-B4CE-B9D5B434AD7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905B-3833-4C65-ABBD-AF9035A3903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0491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D866-6B32-4DAE-B4CE-B9D5B434AD7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905B-3833-4C65-ABBD-AF9035A3903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4289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D866-6B32-4DAE-B4CE-B9D5B434AD7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905B-3833-4C65-ABBD-AF9035A3903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0883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D866-6B32-4DAE-B4CE-B9D5B434AD7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905B-3833-4C65-ABBD-AF9035A3903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150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D866-6B32-4DAE-B4CE-B9D5B434AD7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905B-3833-4C65-ABBD-AF9035A3903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4145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D866-6B32-4DAE-B4CE-B9D5B434AD7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905B-3833-4C65-ABBD-AF9035A3903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7842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D866-6B32-4DAE-B4CE-B9D5B434AD7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905B-3833-4C65-ABBD-AF9035A3903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64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D866-6B32-4DAE-B4CE-B9D5B434AD7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905B-3833-4C65-ABBD-AF9035A3903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7376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D866-6B32-4DAE-B4CE-B9D5B434AD7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905B-3833-4C65-ABBD-AF9035A3903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23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BD866-6B32-4DAE-B4CE-B9D5B434AD7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2905B-3833-4C65-ABBD-AF9035A3903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3092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PNm6zz1d1k4?t=1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9.jpeg"/><Relationship Id="rId4" Type="http://schemas.microsoft.com/office/2007/relationships/hdphoto" Target="../media/hdphoto6.wdp"/><Relationship Id="rId9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microsoft.com/office/2007/relationships/hdphoto" Target="../media/hdphoto7.wdp"/><Relationship Id="rId12" Type="http://schemas.microsoft.com/office/2007/relationships/hdphoto" Target="../media/hdphoto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0.png"/><Relationship Id="rId5" Type="http://schemas.openxmlformats.org/officeDocument/2006/relationships/image" Target="../media/image10.jpeg"/><Relationship Id="rId10" Type="http://schemas.openxmlformats.org/officeDocument/2006/relationships/image" Target="../media/image32.png"/><Relationship Id="rId4" Type="http://schemas.openxmlformats.org/officeDocument/2006/relationships/image" Target="../media/image30.jpeg"/><Relationship Id="rId9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4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31.pn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0.jpeg"/><Relationship Id="rId7" Type="http://schemas.openxmlformats.org/officeDocument/2006/relationships/image" Target="../media/image24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microsoft.com/office/2007/relationships/hdphoto" Target="../media/hdphoto5.wdp"/><Relationship Id="rId5" Type="http://schemas.microsoft.com/office/2007/relationships/hdphoto" Target="../media/hdphoto8.wdp"/><Relationship Id="rId10" Type="http://schemas.openxmlformats.org/officeDocument/2006/relationships/image" Target="../media/image20.png"/><Relationship Id="rId4" Type="http://schemas.openxmlformats.org/officeDocument/2006/relationships/image" Target="../media/image32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hu/resource/1474403/a-h%C3%A1rom-ny%C3%BAl" TargetMode="External"/><Relationship Id="rId13" Type="http://schemas.openxmlformats.org/officeDocument/2006/relationships/hyperlink" Target="https://learningapps.org/6069575" TargetMode="External"/><Relationship Id="rId3" Type="http://schemas.openxmlformats.org/officeDocument/2006/relationships/image" Target="../media/image36.jpeg"/><Relationship Id="rId7" Type="http://schemas.openxmlformats.org/officeDocument/2006/relationships/hyperlink" Target="https://wordwall.net/hu/resource/1467818/a-h%C3%A1rom-ny%C3%BAl" TargetMode="External"/><Relationship Id="rId12" Type="http://schemas.openxmlformats.org/officeDocument/2006/relationships/hyperlink" Target="https://wordwall.net/hu/resource/1330951/olvas%c3%a1s/ki-re-i-gaz-az-%c3%a1l-l%c3%ad-t%c3%a1s-zelk-zolt%c3%a1n-a-h%c3%a1rom-ny%c3%ba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wall.net/hu/resource/1368128/irodalom/a-h%c3%a1rom-ny%c3%bal" TargetMode="External"/><Relationship Id="rId11" Type="http://schemas.openxmlformats.org/officeDocument/2006/relationships/hyperlink" Target="https://wordwall.net/hu/resource/2714504/zelk-zolt%C3%A1n-a-h%C3%A1rom-ny%C3%BAl" TargetMode="External"/><Relationship Id="rId5" Type="http://schemas.openxmlformats.org/officeDocument/2006/relationships/hyperlink" Target="https://wordwall.net/hu/resource/1473758/a-h%C3%A1rom-ny%C3%BAl" TargetMode="External"/><Relationship Id="rId10" Type="http://schemas.openxmlformats.org/officeDocument/2006/relationships/hyperlink" Target="https://wordwall.net/hu/resource/14183717/a-h%C3%A1rom-ny%C3%BAl" TargetMode="External"/><Relationship Id="rId4" Type="http://schemas.openxmlformats.org/officeDocument/2006/relationships/hyperlink" Target="https://youtu.be/ogfE8mESdDk" TargetMode="External"/><Relationship Id="rId9" Type="http://schemas.openxmlformats.org/officeDocument/2006/relationships/hyperlink" Target="https://wordwall.net/hu/resource/14996878/olvas%c3%a1s/a-h%c3%a1rom-ny%c3%bal" TargetMode="External"/><Relationship Id="rId14" Type="http://schemas.openxmlformats.org/officeDocument/2006/relationships/hyperlink" Target="https://view.genial.ly/61839186e998c80da7568a48/interactive-content-harom-nyul?fbclid=IwAR1zPh47VQPG98RxfpyRGFTRfJOX11FtexhN1eNsbk6VCAU_fVpcGzYQCy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microsoft.com/office/2007/relationships/hdphoto" Target="../media/hdphoto3.wdp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5.wdp"/><Relationship Id="rId5" Type="http://schemas.openxmlformats.org/officeDocument/2006/relationships/image" Target="../media/image19.png"/><Relationship Id="rId10" Type="http://schemas.openxmlformats.org/officeDocument/2006/relationships/image" Target="../media/image20.png"/><Relationship Id="rId4" Type="http://schemas.microsoft.com/office/2007/relationships/hdphoto" Target="../media/hdphoto4.wdp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33" b="-1416"/>
          <a:stretch/>
        </p:blipFill>
        <p:spPr>
          <a:xfrm>
            <a:off x="0" y="0"/>
            <a:ext cx="6478567" cy="568003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2348544"/>
            <a:ext cx="6268938" cy="4247206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7217991" y="2348544"/>
            <a:ext cx="4655354" cy="1023659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5"/>
          <p:cNvSpPr/>
          <p:nvPr/>
        </p:nvSpPr>
        <p:spPr>
          <a:xfrm>
            <a:off x="5984936" y="2348544"/>
            <a:ext cx="1233055" cy="1023659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6620005" y="184305"/>
            <a:ext cx="5298695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6000" dirty="0" smtClean="0"/>
              <a:t>HOL JÁTSZÓDIK?</a:t>
            </a:r>
            <a:endParaRPr lang="hu-HU" sz="60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362" y="322437"/>
            <a:ext cx="3733351" cy="5357601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6601463" y="158609"/>
            <a:ext cx="5271882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Milyen színeket</a:t>
            </a:r>
          </a:p>
          <a:p>
            <a:r>
              <a:rPr lang="hu-HU" sz="6000" dirty="0" smtClean="0"/>
              <a:t>látsz?</a:t>
            </a:r>
            <a:endParaRPr lang="hu-HU" sz="6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601463" y="158609"/>
            <a:ext cx="5271882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Milyen hangot</a:t>
            </a:r>
          </a:p>
          <a:p>
            <a:r>
              <a:rPr lang="hu-HU" sz="6000" dirty="0" smtClean="0"/>
              <a:t>hallasz?</a:t>
            </a:r>
            <a:endParaRPr lang="hu-HU" sz="6000" dirty="0"/>
          </a:p>
        </p:txBody>
      </p:sp>
      <p:sp>
        <p:nvSpPr>
          <p:cNvPr id="12" name="Téglalap 11"/>
          <p:cNvSpPr/>
          <p:nvPr/>
        </p:nvSpPr>
        <p:spPr>
          <a:xfrm>
            <a:off x="1694924" y="6002475"/>
            <a:ext cx="3581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hlinkClick r:id="rId6"/>
              </a:rPr>
              <a:t>https://</a:t>
            </a:r>
            <a:r>
              <a:rPr lang="hu-HU" dirty="0" smtClean="0">
                <a:hlinkClick r:id="rId6"/>
              </a:rPr>
              <a:t>youtu.be/PNm6zz1d1k4?t=1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9178803" y="1161423"/>
            <a:ext cx="301319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5400" b="1" dirty="0">
                <a:solidFill>
                  <a:srgbClr val="FF0000"/>
                </a:solidFill>
              </a:rPr>
              <a:t>z</a:t>
            </a:r>
            <a:r>
              <a:rPr lang="hu-HU" sz="5400" b="1" dirty="0" smtClean="0">
                <a:solidFill>
                  <a:srgbClr val="FF0000"/>
                </a:solidFill>
              </a:rPr>
              <a:t>úgó erdő</a:t>
            </a:r>
            <a:endParaRPr lang="hu-H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166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10" grpId="0" animBg="1"/>
      <p:bldP spid="11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1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54040" y="0"/>
            <a:ext cx="2495550" cy="63246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9191440" y="0"/>
            <a:ext cx="3626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5.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955" b="90950" l="5286" r="97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4" t="7807" r="1224" b="11954"/>
          <a:stretch/>
        </p:blipFill>
        <p:spPr>
          <a:xfrm>
            <a:off x="-4471640" y="4181707"/>
            <a:ext cx="5003506" cy="267629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6397" b="91246" l="9827" r="88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88" t="1026" r="19995" b="6588"/>
          <a:stretch/>
        </p:blipFill>
        <p:spPr>
          <a:xfrm>
            <a:off x="11053275" y="3509010"/>
            <a:ext cx="3890444" cy="334899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4" t="649" r="750" b="33837"/>
          <a:stretch/>
        </p:blipFill>
        <p:spPr>
          <a:xfrm>
            <a:off x="2012864" y="369332"/>
            <a:ext cx="5074921" cy="208026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6397" b="91246" l="9827" r="88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88" t="1026" r="19995" b="6588"/>
          <a:stretch/>
        </p:blipFill>
        <p:spPr>
          <a:xfrm flipH="1">
            <a:off x="5300996" y="3430859"/>
            <a:ext cx="3890444" cy="3348990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158533" y="521194"/>
            <a:ext cx="1089474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 smtClean="0"/>
              <a:t>A vadász azért dobta el a puskáját, mert… </a:t>
            </a:r>
            <a:endParaRPr lang="hu-HU" sz="4800" dirty="0"/>
          </a:p>
        </p:txBody>
      </p:sp>
    </p:spTree>
    <p:extLst>
      <p:ext uri="{BB962C8B-B14F-4D97-AF65-F5344CB8AC3E}">
        <p14:creationId xmlns:p14="http://schemas.microsoft.com/office/powerpoint/2010/main" xmlns="" val="385734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C 0.00313 0.05301 0.0112 0.12708 0.03971 0.12593 C 0.08112 0.12593 0.08412 -0.12199 0.13333 -0.12292 C 0.17761 -0.12292 0.15404 0.09398 0.19662 0.09306 C 0.24102 0.09306 0.21732 -0.06389 0.26498 -0.06389 C 0.30781 -0.06389 0.28399 0.0419 0.32201 0.0419 C 0.3586 0.0419 0.33958 -0.03889 0.37292 -0.03889 C 0.39193 -0.03889 0.39349 -0.0169 0.39492 -1.11111E-6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46329 0.009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64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81627" cy="6858001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4" t="12449" r="3951" b="5413"/>
          <a:stretch/>
        </p:blipFill>
        <p:spPr>
          <a:xfrm>
            <a:off x="1337342" y="4395771"/>
            <a:ext cx="4753470" cy="246222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21518" y="94784"/>
            <a:ext cx="3462184" cy="157789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8342294" y="94784"/>
            <a:ext cx="3626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5.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56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500" y="39110"/>
            <a:ext cx="1226637" cy="1709664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184500" y="1779427"/>
            <a:ext cx="650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22.</a:t>
            </a:r>
            <a:endParaRPr lang="hu-HU" sz="2400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0505" y="202716"/>
            <a:ext cx="6773425" cy="6655284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538" y="2081285"/>
            <a:ext cx="2407098" cy="1449073"/>
          </a:xfrm>
          <a:prstGeom prst="rect">
            <a:avLst/>
          </a:prstGeom>
        </p:spPr>
      </p:pic>
      <p:pic>
        <p:nvPicPr>
          <p:cNvPr id="17" name="Tartalom helye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9" t="7104" r="58948" b="57419"/>
          <a:stretch/>
        </p:blipFill>
        <p:spPr>
          <a:xfrm>
            <a:off x="10132423" y="544873"/>
            <a:ext cx="1859558" cy="978716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6397" b="91246" l="9827" r="88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88" t="1026" r="19995" b="6588"/>
          <a:stretch/>
        </p:blipFill>
        <p:spPr>
          <a:xfrm>
            <a:off x="10121273" y="3180081"/>
            <a:ext cx="1870708" cy="1610352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438" b="85859" l="38536" r="924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14" t="10277" r="1336" b="5660"/>
          <a:stretch/>
        </p:blipFill>
        <p:spPr>
          <a:xfrm>
            <a:off x="10152384" y="5105949"/>
            <a:ext cx="1959273" cy="1536276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428" b="96296" l="3854" r="391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4" t="11847" r="60821" b="3174"/>
          <a:stretch/>
        </p:blipFill>
        <p:spPr>
          <a:xfrm>
            <a:off x="8623416" y="202728"/>
            <a:ext cx="1407764" cy="1841577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2795" b="85859" l="42582" r="913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18" t="13756" r="7067" b="10080"/>
          <a:stretch/>
        </p:blipFill>
        <p:spPr>
          <a:xfrm>
            <a:off x="8355685" y="4133613"/>
            <a:ext cx="1796699" cy="1556376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3958682" y="260938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1.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6218663" y="262115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1.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1724721" y="510594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1.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3952816" y="510594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1.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6200664" y="510594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1.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1714763" y="262115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2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4353093" y="2609386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3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6594268" y="262115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3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2108502" y="5105949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3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4359556" y="5105949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3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6564026" y="5105949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3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2101143" y="262115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4.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6926626" y="262115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5.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2453461" y="5105949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5.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4715693" y="5105949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5.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6966747" y="5105949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5.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7330603" y="262115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6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2833346" y="5105949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6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5106927" y="5105949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6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7322985" y="5105949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6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4691811" y="2609386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7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2484691" y="262115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8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44" name="Szövegdoboz 43"/>
          <p:cNvSpPr txBox="1"/>
          <p:nvPr/>
        </p:nvSpPr>
        <p:spPr>
          <a:xfrm>
            <a:off x="5088258" y="2609386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8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7655402" y="262115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8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46" name="Szövegdoboz 45"/>
          <p:cNvSpPr txBox="1"/>
          <p:nvPr/>
        </p:nvSpPr>
        <p:spPr>
          <a:xfrm>
            <a:off x="3195385" y="5105949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8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5446830" y="5105949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8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5447461" y="2609386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9.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52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58411 -0.19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06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50208 0.04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18971 0.05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2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68802 -0.272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1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-0.36289 -0.113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51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8148E-6 L -0.32708 -0.000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77766" y="0"/>
            <a:ext cx="11118502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Ki okozta a zűrzavart a mesében? </a:t>
            </a:r>
            <a:endParaRPr lang="hu-HU" sz="60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print"/>
          <a:srcRect l="4381" t="29248" r="2214" b="25058"/>
          <a:stretch/>
        </p:blipFill>
        <p:spPr>
          <a:xfrm>
            <a:off x="92898" y="3165951"/>
            <a:ext cx="12024360" cy="1433078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96586" y="4660071"/>
            <a:ext cx="11118502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Melyik állat látta egyáltalán a nyulakat? </a:t>
            </a:r>
            <a:endParaRPr lang="hu-HU" sz="6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77766" y="4660071"/>
            <a:ext cx="11084966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Hogyan terjedt a rémhír?</a:t>
            </a:r>
          </a:p>
          <a:p>
            <a:endParaRPr lang="hu-HU" sz="6000" dirty="0" smtClean="0"/>
          </a:p>
        </p:txBody>
      </p:sp>
      <p:sp>
        <p:nvSpPr>
          <p:cNvPr id="11" name="Szövegdoboz 10"/>
          <p:cNvSpPr txBox="1"/>
          <p:nvPr/>
        </p:nvSpPr>
        <p:spPr>
          <a:xfrm>
            <a:off x="92898" y="868654"/>
            <a:ext cx="36289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C00000"/>
                </a:solidFill>
              </a:rPr>
              <a:t>valótlan</a:t>
            </a:r>
            <a:endParaRPr lang="hu-HU" sz="8000" b="1" dirty="0">
              <a:solidFill>
                <a:srgbClr val="C0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116645" y="880793"/>
            <a:ext cx="76662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>
                <a:solidFill>
                  <a:srgbClr val="002060"/>
                </a:solidFill>
              </a:rPr>
              <a:t>n</a:t>
            </a:r>
            <a:r>
              <a:rPr lang="hu-HU" sz="8000" b="1" dirty="0" smtClean="0">
                <a:solidFill>
                  <a:srgbClr val="002060"/>
                </a:solidFill>
              </a:rPr>
              <a:t>yugalmat zavaró</a:t>
            </a:r>
            <a:endParaRPr lang="hu-HU" sz="8000" b="1" dirty="0">
              <a:solidFill>
                <a:srgbClr val="00206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92898" y="1923200"/>
            <a:ext cx="67706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>
                <a:solidFill>
                  <a:srgbClr val="7030A0"/>
                </a:solidFill>
              </a:rPr>
              <a:t>r</a:t>
            </a:r>
            <a:r>
              <a:rPr lang="hu-HU" sz="8000" b="1" dirty="0" smtClean="0">
                <a:solidFill>
                  <a:srgbClr val="7030A0"/>
                </a:solidFill>
              </a:rPr>
              <a:t>émületet keltő</a:t>
            </a:r>
            <a:endParaRPr lang="hu-HU" sz="8000" b="1" dirty="0">
              <a:solidFill>
                <a:srgbClr val="7030A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7457098" y="2047157"/>
            <a:ext cx="4168344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8800" dirty="0" smtClean="0"/>
              <a:t>RÉMHÍR</a:t>
            </a:r>
            <a:endParaRPr lang="hu-HU" sz="8800" dirty="0"/>
          </a:p>
        </p:txBody>
      </p:sp>
    </p:spTree>
    <p:extLst>
      <p:ext uri="{BB962C8B-B14F-4D97-AF65-F5344CB8AC3E}">
        <p14:creationId xmlns:p14="http://schemas.microsoft.com/office/powerpoint/2010/main" xmlns="" val="12455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/>
      <p:bldP spid="12" grpId="0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/>
          <a:srcRect l="8059" t="56345" r="57275" b="3434"/>
          <a:stretch/>
        </p:blipFill>
        <p:spPr>
          <a:xfrm>
            <a:off x="156117" y="432092"/>
            <a:ext cx="3566601" cy="51895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56117" y="109348"/>
            <a:ext cx="39029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2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246307" y="86054"/>
            <a:ext cx="40468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3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74907" y="5804275"/>
            <a:ext cx="1089474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 smtClean="0"/>
              <a:t>Milyenek a nyulak az egyes állatok szerint? </a:t>
            </a:r>
            <a:endParaRPr lang="hu-HU" sz="4800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2" cstate="print"/>
          <a:srcRect l="49940" t="8965" r="13193" b="48035"/>
          <a:stretch/>
        </p:blipFill>
        <p:spPr>
          <a:xfrm>
            <a:off x="3650990" y="249408"/>
            <a:ext cx="3672820" cy="5372183"/>
          </a:xfrm>
          <a:prstGeom prst="rect">
            <a:avLst/>
          </a:prstGeom>
        </p:spPr>
      </p:pic>
      <p:sp>
        <p:nvSpPr>
          <p:cNvPr id="12" name="Lekerekített téglalap 11"/>
          <p:cNvSpPr/>
          <p:nvPr/>
        </p:nvSpPr>
        <p:spPr>
          <a:xfrm>
            <a:off x="909474" y="557561"/>
            <a:ext cx="807813" cy="39029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Lekerekített téglalap 13"/>
          <p:cNvSpPr/>
          <p:nvPr/>
        </p:nvSpPr>
        <p:spPr>
          <a:xfrm>
            <a:off x="5414465" y="752707"/>
            <a:ext cx="807813" cy="39029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Lekerekített téglalap 14"/>
          <p:cNvSpPr/>
          <p:nvPr/>
        </p:nvSpPr>
        <p:spPr>
          <a:xfrm>
            <a:off x="142504" y="3802566"/>
            <a:ext cx="3303224" cy="1605665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Lekerekített téglalap 15"/>
          <p:cNvSpPr/>
          <p:nvPr/>
        </p:nvSpPr>
        <p:spPr>
          <a:xfrm>
            <a:off x="3850411" y="3632484"/>
            <a:ext cx="3367180" cy="188737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Tartalom hely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9" t="7104" r="58948" b="57419"/>
          <a:stretch/>
        </p:blipFill>
        <p:spPr>
          <a:xfrm>
            <a:off x="7564684" y="575143"/>
            <a:ext cx="1859558" cy="978716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428" b="96296" l="3854" r="391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4" t="11847" r="60821" b="3174"/>
          <a:stretch/>
        </p:blipFill>
        <p:spPr>
          <a:xfrm>
            <a:off x="9457356" y="1543530"/>
            <a:ext cx="1942068" cy="254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601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Zelk Zoltán: A három nyúl Egyszer... - Szépítők Magazin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 rotWithShape="1">
          <a:blip r:embed="rId2" cstate="print"/>
          <a:srcRect l="6061" t="6318" r="14485" b="40623"/>
          <a:stretch/>
        </p:blipFill>
        <p:spPr>
          <a:xfrm>
            <a:off x="307975" y="160336"/>
            <a:ext cx="7904601" cy="6619603"/>
          </a:xfrm>
          <a:prstGeom prst="rect">
            <a:avLst/>
          </a:prstGeom>
        </p:spPr>
      </p:pic>
      <p:sp>
        <p:nvSpPr>
          <p:cNvPr id="28" name="Szövegdoboz 27"/>
          <p:cNvSpPr txBox="1"/>
          <p:nvPr/>
        </p:nvSpPr>
        <p:spPr>
          <a:xfrm>
            <a:off x="155573" y="160336"/>
            <a:ext cx="45720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4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4293728" y="160336"/>
            <a:ext cx="39029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5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8" name="Lekerekített téglalap 37"/>
          <p:cNvSpPr/>
          <p:nvPr/>
        </p:nvSpPr>
        <p:spPr>
          <a:xfrm>
            <a:off x="612774" y="529668"/>
            <a:ext cx="807813" cy="39029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Lekerekített téglalap 38"/>
          <p:cNvSpPr/>
          <p:nvPr/>
        </p:nvSpPr>
        <p:spPr>
          <a:xfrm>
            <a:off x="384172" y="4861931"/>
            <a:ext cx="3619115" cy="1371601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Lekerekített téglalap 39"/>
          <p:cNvSpPr/>
          <p:nvPr/>
        </p:nvSpPr>
        <p:spPr>
          <a:xfrm>
            <a:off x="6749349" y="529668"/>
            <a:ext cx="807813" cy="39029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Lekerekített téglalap 40"/>
          <p:cNvSpPr/>
          <p:nvPr/>
        </p:nvSpPr>
        <p:spPr>
          <a:xfrm>
            <a:off x="4888549" y="5441790"/>
            <a:ext cx="3324028" cy="1371601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Szövegdoboz 41"/>
          <p:cNvSpPr txBox="1"/>
          <p:nvPr/>
        </p:nvSpPr>
        <p:spPr>
          <a:xfrm>
            <a:off x="8546528" y="233376"/>
            <a:ext cx="3149489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 smtClean="0"/>
              <a:t>Milyenek a nyulak </a:t>
            </a:r>
          </a:p>
          <a:p>
            <a:r>
              <a:rPr lang="hu-HU" sz="4800" dirty="0" smtClean="0"/>
              <a:t>valójában? </a:t>
            </a:r>
            <a:endParaRPr lang="hu-HU" sz="4800" dirty="0"/>
          </a:p>
        </p:txBody>
      </p:sp>
      <p:pic>
        <p:nvPicPr>
          <p:cNvPr id="43" name="Kép 4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397" b="91246" l="9827" r="88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88" t="1026" r="19995" b="6588"/>
          <a:stretch/>
        </p:blipFill>
        <p:spPr>
          <a:xfrm>
            <a:off x="10121272" y="2708860"/>
            <a:ext cx="1870708" cy="1610352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438" b="85859" l="38536" r="924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14" t="10277" r="1336" b="5660"/>
          <a:stretch/>
        </p:blipFill>
        <p:spPr>
          <a:xfrm>
            <a:off x="10152384" y="5105949"/>
            <a:ext cx="1959273" cy="1536276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2795" b="85859" l="42582" r="913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18" t="13756" r="7067" b="10080"/>
          <a:stretch/>
        </p:blipFill>
        <p:spPr>
          <a:xfrm>
            <a:off x="8355685" y="3952015"/>
            <a:ext cx="1796699" cy="155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200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06556" y="451690"/>
            <a:ext cx="10894742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 smtClean="0"/>
              <a:t>Milyen érzések és hangulat uralkodott el </a:t>
            </a:r>
          </a:p>
          <a:p>
            <a:r>
              <a:rPr lang="hu-HU" sz="4800" dirty="0"/>
              <a:t>a</a:t>
            </a:r>
            <a:r>
              <a:rPr lang="hu-HU" sz="4800" dirty="0" smtClean="0"/>
              <a:t>z erdőben a rémhír hatására? </a:t>
            </a:r>
            <a:endParaRPr lang="hu-HU" sz="4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317716" y="451690"/>
            <a:ext cx="10894742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 smtClean="0"/>
              <a:t>Ehhez képest milyen hangulat zárta a mesét? </a:t>
            </a:r>
            <a:endParaRPr lang="hu-HU" sz="48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9818" y="1377173"/>
            <a:ext cx="5223863" cy="238078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4" t="12449" r="3951" b="5413"/>
          <a:stretch/>
        </p:blipFill>
        <p:spPr>
          <a:xfrm>
            <a:off x="306556" y="3355539"/>
            <a:ext cx="5922102" cy="306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170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Zelk Zoltán: A három nyúl Egyszer... - Szépítők Magazin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207518" y="160338"/>
            <a:ext cx="11857199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600" dirty="0" smtClean="0"/>
              <a:t>A nyulak tréfálkoztak, ….   a szarka komolyan vette. </a:t>
            </a:r>
            <a:endParaRPr lang="hu-HU" sz="6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7604048" y="117735"/>
            <a:ext cx="10647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b="1" dirty="0" smtClean="0">
                <a:solidFill>
                  <a:srgbClr val="C00000"/>
                </a:solidFill>
              </a:rPr>
              <a:t>de</a:t>
            </a:r>
            <a:endParaRPr lang="hu-HU" sz="6600" b="1" dirty="0">
              <a:solidFill>
                <a:srgbClr val="C0000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07518" y="4750420"/>
            <a:ext cx="14654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600" b="1" dirty="0" smtClean="0">
                <a:solidFill>
                  <a:srgbClr val="C00000"/>
                </a:solidFill>
              </a:rPr>
              <a:t>de</a:t>
            </a:r>
            <a:endParaRPr lang="hu-HU" sz="9600" b="1" dirty="0">
              <a:solidFill>
                <a:srgbClr val="C0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07518" y="160338"/>
            <a:ext cx="11886917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600" dirty="0" smtClean="0"/>
              <a:t>A rókának borsódzott a háta, ….   </a:t>
            </a:r>
          </a:p>
          <a:p>
            <a:r>
              <a:rPr lang="hu-HU" sz="6600" dirty="0"/>
              <a:t>s</a:t>
            </a:r>
            <a:r>
              <a:rPr lang="hu-HU" sz="6600" dirty="0" smtClean="0"/>
              <a:t>osem látott ilyen szörnyeket. </a:t>
            </a:r>
            <a:endParaRPr lang="hu-HU" sz="66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0084960" y="171056"/>
            <a:ext cx="18950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b="1" dirty="0" smtClean="0">
                <a:solidFill>
                  <a:srgbClr val="C00000"/>
                </a:solidFill>
              </a:rPr>
              <a:t>mert</a:t>
            </a:r>
            <a:endParaRPr lang="hu-HU" sz="6600" b="1" dirty="0">
              <a:solidFill>
                <a:srgbClr val="C0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364600" y="4750420"/>
            <a:ext cx="26709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600" b="1" dirty="0" smtClean="0">
                <a:solidFill>
                  <a:srgbClr val="C00000"/>
                </a:solidFill>
              </a:rPr>
              <a:t>mert</a:t>
            </a:r>
            <a:endParaRPr lang="hu-HU" sz="9600" b="1" dirty="0">
              <a:solidFill>
                <a:srgbClr val="C0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37237" y="173128"/>
            <a:ext cx="11909141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200" dirty="0" smtClean="0"/>
              <a:t>Halálra rémült a medve,... </a:t>
            </a:r>
            <a:r>
              <a:rPr lang="hu-HU" sz="7200" dirty="0"/>
              <a:t>f</a:t>
            </a:r>
            <a:r>
              <a:rPr lang="hu-HU" sz="7200" dirty="0" smtClean="0"/>
              <a:t>utásnak eredt.</a:t>
            </a:r>
            <a:endParaRPr lang="hu-HU" sz="72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9189815" y="213659"/>
            <a:ext cx="21045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7200" b="1" dirty="0" smtClean="0">
                <a:solidFill>
                  <a:srgbClr val="C00000"/>
                </a:solidFill>
              </a:rPr>
              <a:t>ezért</a:t>
            </a:r>
            <a:endParaRPr lang="hu-HU" sz="7200" b="1" dirty="0">
              <a:solidFill>
                <a:srgbClr val="C0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992878" y="3287678"/>
            <a:ext cx="27434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600" b="1" dirty="0" smtClean="0">
                <a:solidFill>
                  <a:srgbClr val="C00000"/>
                </a:solidFill>
              </a:rPr>
              <a:t>ezért</a:t>
            </a:r>
            <a:endParaRPr lang="hu-HU" sz="9600" b="1" dirty="0">
              <a:solidFill>
                <a:srgbClr val="C0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07518" y="140660"/>
            <a:ext cx="11806508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200" dirty="0" smtClean="0"/>
              <a:t>A vadász azon mulatott, ... együtt látja az ellenségeket.</a:t>
            </a:r>
            <a:endParaRPr lang="hu-HU" sz="72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727140" y="4592370"/>
            <a:ext cx="26741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600" b="1" dirty="0" smtClean="0">
                <a:solidFill>
                  <a:srgbClr val="C00000"/>
                </a:solidFill>
              </a:rPr>
              <a:t>hogy</a:t>
            </a:r>
            <a:endParaRPr lang="hu-HU" sz="9600" b="1" dirty="0">
              <a:solidFill>
                <a:srgbClr val="C000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9216007" y="196298"/>
            <a:ext cx="2052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7200" b="1" dirty="0" smtClean="0">
                <a:solidFill>
                  <a:srgbClr val="C00000"/>
                </a:solidFill>
              </a:rPr>
              <a:t>hogy</a:t>
            </a:r>
            <a:endParaRPr lang="hu-HU" sz="7200" b="1" dirty="0">
              <a:solidFill>
                <a:srgbClr val="C000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4613307" y="3234219"/>
            <a:ext cx="40548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600" b="1" dirty="0" smtClean="0">
                <a:solidFill>
                  <a:srgbClr val="C00000"/>
                </a:solidFill>
              </a:rPr>
              <a:t>ugyanis</a:t>
            </a:r>
            <a:endParaRPr lang="hu-HU" sz="9600" b="1" dirty="0">
              <a:solidFill>
                <a:srgbClr val="C0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8875716" y="4704288"/>
            <a:ext cx="29833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600" b="1" dirty="0" smtClean="0">
                <a:solidFill>
                  <a:srgbClr val="C00000"/>
                </a:solidFill>
              </a:rPr>
              <a:t>mivel</a:t>
            </a:r>
            <a:endParaRPr lang="hu-HU" sz="9600" b="1" dirty="0">
              <a:solidFill>
                <a:srgbClr val="C0000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9107414" y="3234219"/>
            <a:ext cx="12955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600" b="1" dirty="0" smtClean="0">
                <a:solidFill>
                  <a:srgbClr val="C00000"/>
                </a:solidFill>
              </a:rPr>
              <a:t>és</a:t>
            </a:r>
            <a:endParaRPr lang="hu-HU" sz="9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12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/>
      <p:bldP spid="9" grpId="0" animBg="1"/>
      <p:bldP spid="12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400665" y="2211546"/>
            <a:ext cx="2556726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C00000"/>
                </a:solidFill>
              </a:rPr>
              <a:t>MESE</a:t>
            </a:r>
            <a:endParaRPr lang="hu-HU" sz="8000" b="1" dirty="0">
              <a:solidFill>
                <a:srgbClr val="C0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73064" y="156818"/>
            <a:ext cx="206287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hu-HU" sz="8000" dirty="0" smtClean="0"/>
              <a:t>Írója</a:t>
            </a:r>
            <a:endParaRPr lang="hu-HU" sz="8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92832" y="3705435"/>
            <a:ext cx="3263779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hu-HU" sz="8000" dirty="0" smtClean="0"/>
              <a:t>Kezdés </a:t>
            </a:r>
            <a:endParaRPr lang="hu-HU" sz="8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99444" y="5287392"/>
            <a:ext cx="429130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hu-HU" sz="8000" dirty="0" smtClean="0"/>
              <a:t>Befejezés </a:t>
            </a:r>
            <a:endParaRPr lang="hu-HU" sz="80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437203" y="3749469"/>
            <a:ext cx="7661563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8800" dirty="0" smtClean="0"/>
              <a:t>Kitalált történet</a:t>
            </a:r>
            <a:endParaRPr lang="hu-HU" sz="8800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9619" y="121326"/>
            <a:ext cx="2104410" cy="3019965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4847712" y="156818"/>
            <a:ext cx="4168344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8800" dirty="0" smtClean="0"/>
              <a:t>műmese</a:t>
            </a:r>
            <a:endParaRPr lang="hu-HU" sz="8800" dirty="0"/>
          </a:p>
        </p:txBody>
      </p:sp>
    </p:spTree>
    <p:extLst>
      <p:ext uri="{BB962C8B-B14F-4D97-AF65-F5344CB8AC3E}">
        <p14:creationId xmlns:p14="http://schemas.microsoft.com/office/powerpoint/2010/main" xmlns="" val="367802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658150" y="220019"/>
            <a:ext cx="2556726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C00000"/>
                </a:solidFill>
              </a:rPr>
              <a:t>MESE</a:t>
            </a:r>
            <a:endParaRPr lang="hu-HU" sz="8000" b="1" dirty="0">
              <a:solidFill>
                <a:srgbClr val="C0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683350" y="1807017"/>
            <a:ext cx="435029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8000" dirty="0" smtClean="0"/>
              <a:t>Szereplők</a:t>
            </a:r>
            <a:endParaRPr lang="hu-HU" sz="8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307860" y="220018"/>
            <a:ext cx="3828997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hu-HU" sz="8000" dirty="0" smtClean="0"/>
              <a:t>Helyszín </a:t>
            </a:r>
            <a:endParaRPr lang="hu-HU" sz="8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7404193" y="220018"/>
            <a:ext cx="457324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hu-HU" sz="8000" dirty="0" smtClean="0"/>
              <a:t>Meseszám</a:t>
            </a:r>
            <a:endParaRPr lang="hu-HU" sz="80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307860" y="3476841"/>
            <a:ext cx="3515995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8800" dirty="0" smtClean="0"/>
              <a:t>állatok</a:t>
            </a:r>
            <a:endParaRPr lang="hu-HU" sz="8800" dirty="0"/>
          </a:p>
        </p:txBody>
      </p:sp>
      <p:pic>
        <p:nvPicPr>
          <p:cNvPr id="16" name="Tartalom hely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9" t="7104" r="58948" b="57419"/>
          <a:stretch/>
        </p:blipFill>
        <p:spPr>
          <a:xfrm>
            <a:off x="3460887" y="3329889"/>
            <a:ext cx="1734825" cy="913067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428" b="96296" l="3854" r="391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4" t="11847" r="60821" b="3174"/>
          <a:stretch/>
        </p:blipFill>
        <p:spPr>
          <a:xfrm>
            <a:off x="2644403" y="4684492"/>
            <a:ext cx="1459093" cy="1908723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50320"/>
            <a:ext cx="2396836" cy="1442895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6397" b="91246" l="9827" r="88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88" t="1026" r="19995" b="6588"/>
          <a:stretch/>
        </p:blipFill>
        <p:spPr>
          <a:xfrm>
            <a:off x="8310249" y="4684491"/>
            <a:ext cx="2118591" cy="1823736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438" b="85859" l="38536" r="924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14" t="10277" r="1336" b="5660"/>
          <a:stretch/>
        </p:blipFill>
        <p:spPr>
          <a:xfrm>
            <a:off x="4432892" y="4125580"/>
            <a:ext cx="1425603" cy="1117823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2795" b="85859" l="42582" r="913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18" t="13756" r="7067" b="10080"/>
          <a:stretch/>
        </p:blipFill>
        <p:spPr>
          <a:xfrm>
            <a:off x="4432892" y="5292435"/>
            <a:ext cx="1497666" cy="1297341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6385670" y="3488170"/>
            <a:ext cx="3515995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8800" dirty="0" smtClean="0"/>
              <a:t>ember</a:t>
            </a:r>
            <a:endParaRPr lang="hu-HU" sz="88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7" t="1518" r="2803" b="14870"/>
          <a:stretch/>
        </p:blipFill>
        <p:spPr>
          <a:xfrm>
            <a:off x="9901665" y="2319875"/>
            <a:ext cx="2092036" cy="117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661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65169 -0.5666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78" y="-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5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/>
          <a:srcRect l="7163" t="9366" r="810" b="3737"/>
          <a:stretch/>
        </p:blipFill>
        <p:spPr>
          <a:xfrm>
            <a:off x="547661" y="109348"/>
            <a:ext cx="5594955" cy="662522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 cstate="print"/>
          <a:srcRect l="-1474" t="6318" r="14485" b="4787"/>
          <a:stretch/>
        </p:blipFill>
        <p:spPr>
          <a:xfrm>
            <a:off x="6001787" y="109348"/>
            <a:ext cx="5228217" cy="670002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88267" y="247426"/>
            <a:ext cx="35939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1.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47440" y="3723939"/>
            <a:ext cx="3626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2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897722" y="247426"/>
            <a:ext cx="3626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3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180237" y="164937"/>
            <a:ext cx="3626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4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853973" y="164937"/>
            <a:ext cx="3626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5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884081" y="5387540"/>
            <a:ext cx="3626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6.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26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doboz 13"/>
          <p:cNvSpPr txBox="1"/>
          <p:nvPr/>
        </p:nvSpPr>
        <p:spPr>
          <a:xfrm>
            <a:off x="8099771" y="5389594"/>
            <a:ext cx="378795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8000" dirty="0" smtClean="0"/>
              <a:t>FAJTÁJA </a:t>
            </a:r>
            <a:endParaRPr lang="hu-HU" sz="80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91643" y="0"/>
            <a:ext cx="6342611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8000" dirty="0" smtClean="0"/>
              <a:t>Mit olvastunk?</a:t>
            </a:r>
            <a:endParaRPr lang="hu-HU" sz="8000" dirty="0"/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 rotWithShape="1">
          <a:blip r:embed="rId3" cstate="print"/>
          <a:srcRect l="1982" t="853" r="9437" b="36493"/>
          <a:stretch/>
        </p:blipFill>
        <p:spPr>
          <a:xfrm>
            <a:off x="431875" y="1186746"/>
            <a:ext cx="4924785" cy="5526287"/>
          </a:xfrm>
          <a:prstGeom prst="rect">
            <a:avLst/>
          </a:prstGeom>
        </p:spPr>
      </p:pic>
      <p:sp>
        <p:nvSpPr>
          <p:cNvPr id="24" name="Szövegdoboz 23"/>
          <p:cNvSpPr txBox="1"/>
          <p:nvPr/>
        </p:nvSpPr>
        <p:spPr>
          <a:xfrm>
            <a:off x="6597023" y="0"/>
            <a:ext cx="522553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7200" dirty="0" smtClean="0"/>
              <a:t>Formája </a:t>
            </a:r>
            <a:r>
              <a:rPr lang="hu-HU" sz="7200" dirty="0" smtClean="0">
                <a:solidFill>
                  <a:srgbClr val="FF0000"/>
                </a:solidFill>
              </a:rPr>
              <a:t>vers</a:t>
            </a:r>
            <a:r>
              <a:rPr lang="hu-HU" sz="8000" dirty="0" smtClean="0"/>
              <a:t> </a:t>
            </a:r>
            <a:endParaRPr lang="hu-HU" sz="8000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5652824" y="1419340"/>
            <a:ext cx="2084844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8800" b="1" dirty="0" smtClean="0">
                <a:solidFill>
                  <a:srgbClr val="FF0000"/>
                </a:solidFill>
              </a:rPr>
              <a:t>rím</a:t>
            </a:r>
            <a:endParaRPr lang="hu-HU" sz="8800" b="1" dirty="0">
              <a:solidFill>
                <a:srgbClr val="FF0000"/>
              </a:solidFill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 flipV="1">
            <a:off x="2932771" y="1628078"/>
            <a:ext cx="2107580" cy="1115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>
            <a:off x="2209158" y="2048108"/>
            <a:ext cx="1777403" cy="37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2932771" y="2510185"/>
            <a:ext cx="1777403" cy="371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>
            <a:off x="2374246" y="2972262"/>
            <a:ext cx="1777403" cy="371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 flipV="1">
            <a:off x="2838638" y="3434339"/>
            <a:ext cx="982834" cy="18285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 flipV="1">
            <a:off x="3330055" y="3875970"/>
            <a:ext cx="982834" cy="18285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>
            <a:off x="1739590" y="4373285"/>
            <a:ext cx="2246971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/>
          <p:nvPr/>
        </p:nvCxnSpPr>
        <p:spPr>
          <a:xfrm>
            <a:off x="3028163" y="4835362"/>
            <a:ext cx="2246971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 flipV="1">
            <a:off x="3635298" y="5281994"/>
            <a:ext cx="1267170" cy="956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/>
          <p:cNvCxnSpPr/>
          <p:nvPr/>
        </p:nvCxnSpPr>
        <p:spPr>
          <a:xfrm>
            <a:off x="3282616" y="5738193"/>
            <a:ext cx="1427558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 flipV="1">
            <a:off x="3821472" y="6206148"/>
            <a:ext cx="1267170" cy="956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/>
          <p:cNvCxnSpPr/>
          <p:nvPr/>
        </p:nvCxnSpPr>
        <p:spPr>
          <a:xfrm flipV="1">
            <a:off x="3821472" y="6694747"/>
            <a:ext cx="1267170" cy="956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zövegdoboz 36"/>
          <p:cNvSpPr txBox="1"/>
          <p:nvPr/>
        </p:nvSpPr>
        <p:spPr>
          <a:xfrm>
            <a:off x="6884741" y="2734171"/>
            <a:ext cx="5225533" cy="24314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7200" dirty="0" smtClean="0"/>
              <a:t>Tartalma egy </a:t>
            </a:r>
            <a:r>
              <a:rPr lang="hu-HU" sz="7200" dirty="0" smtClean="0">
                <a:solidFill>
                  <a:srgbClr val="FF0000"/>
                </a:solidFill>
              </a:rPr>
              <a:t>történet</a:t>
            </a:r>
            <a:r>
              <a:rPr lang="hu-HU" sz="8000" dirty="0" smtClean="0"/>
              <a:t> </a:t>
            </a:r>
            <a:endParaRPr lang="hu-HU" sz="8000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1739590" y="5389594"/>
            <a:ext cx="604260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8000" b="1" dirty="0" smtClean="0">
                <a:solidFill>
                  <a:srgbClr val="C00000"/>
                </a:solidFill>
              </a:rPr>
              <a:t>VERSES MESE</a:t>
            </a:r>
            <a:endParaRPr lang="hu-H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24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25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71352670173bf04362e7e8c7acab9b5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12187237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8812530" y="122605"/>
            <a:ext cx="321183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https://youtu.be/ogfE8mESdDk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rajzfilm - Domján</a:t>
            </a:r>
          </a:p>
        </p:txBody>
      </p:sp>
      <p:sp>
        <p:nvSpPr>
          <p:cNvPr id="5" name="Téglalap 4"/>
          <p:cNvSpPr/>
          <p:nvPr/>
        </p:nvSpPr>
        <p:spPr>
          <a:xfrm>
            <a:off x="343375" y="768936"/>
            <a:ext cx="1151001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https://wordwall.net/hu/resource/1473758/a-h%C3%A1rom-ny%C3%BAl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szóalkotás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hu-H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6"/>
              </a:rPr>
              <a:t>https://</a:t>
            </a:r>
            <a:r>
              <a:rPr lang="hu-HU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6"/>
              </a:rPr>
              <a:t>wordwall.net/hu/resource/1368128/irodalom/a-h%c3%a1rom-ny%c3%bal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hu-H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https://wordwall.net/hu/resource/1467818/a-h%C3%A1rom-ny%C3%BAl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időrend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hu-H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8"/>
              </a:rPr>
              <a:t>https://wordwall.net/hu/resource/1474403/a-h%C3%A1rom-ny%C3%BAl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mondatkiegészítés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hu-H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9"/>
              </a:rPr>
              <a:t>https://wordwall.net/hu/resource/14996878/olvas%c3%a1s/a-h%c3%a1rom-ny%c3%bal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kvíz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hu-H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10"/>
              </a:rPr>
              <a:t>https://</a:t>
            </a:r>
            <a:r>
              <a:rPr lang="hu-HU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10"/>
              </a:rPr>
              <a:t>wordwall.net/hu/resource/14183717/a-h%C3%A1rom-ny%C3%BAl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hu-H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11"/>
              </a:rPr>
              <a:t>https://wordwall.net/hu/resource/2714504/zelk-zolt%C3%A1n-a-h%C3%A1rom-ny%C3%BAl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igaz-hamis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hu-H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12"/>
              </a:rPr>
              <a:t>https://wordwall.net/hu/resource/1330951/olvas%c3%a1s/ki-re-i-gaz-az-%c3%a1l-l%c3%ad-t%c3%a1s-zelk-zolt%c3%a1n-a-h%c3%a1rom-ny%c3%bal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kire igaz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hu-H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13"/>
              </a:rPr>
              <a:t>https://learningapps.org/6069575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szereplők és cselekedeteik</a:t>
            </a:r>
          </a:p>
        </p:txBody>
      </p:sp>
      <p:sp>
        <p:nvSpPr>
          <p:cNvPr id="2" name="Téglalap 1"/>
          <p:cNvSpPr/>
          <p:nvPr/>
        </p:nvSpPr>
        <p:spPr>
          <a:xfrm>
            <a:off x="5928360" y="5285882"/>
            <a:ext cx="609600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hu-HU" dirty="0">
                <a:hlinkClick r:id="rId14"/>
              </a:rPr>
              <a:t>https://</a:t>
            </a:r>
            <a:r>
              <a:rPr lang="hu-HU" dirty="0" smtClean="0">
                <a:hlinkClick r:id="rId14"/>
              </a:rPr>
              <a:t>view.genial.ly/61839186e998c80da7568a48/interactive-content-harom-nyul?fbclid=IwAR1zPh47VQPG98RxfpyRGFTRfJOX11FtexhN1eNsbk6VCAU_fVpcGzYQCyU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7346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4472"/>
            <a:ext cx="12228693" cy="699247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63" t="10898" r="1749" b="8101"/>
          <a:stretch/>
        </p:blipFill>
        <p:spPr>
          <a:xfrm>
            <a:off x="282046" y="3869948"/>
            <a:ext cx="5174430" cy="298805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68327" y="-1"/>
            <a:ext cx="4097774" cy="650116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786378" y="0"/>
            <a:ext cx="35939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1.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82735"/>
            <a:ext cx="5274527" cy="3175265"/>
          </a:xfrm>
          <a:prstGeom prst="rect">
            <a:avLst/>
          </a:prstGeom>
        </p:spPr>
      </p:pic>
      <p:pic>
        <p:nvPicPr>
          <p:cNvPr id="7" name="Tartalom helye 3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9" t="7104" r="58948" b="57419"/>
          <a:stretch/>
        </p:blipFill>
        <p:spPr>
          <a:xfrm>
            <a:off x="-1484506" y="536346"/>
            <a:ext cx="2351791" cy="1237786"/>
          </a:xfrm>
          <a:prstGeom prst="rect">
            <a:avLst/>
          </a:prstGeom>
        </p:spPr>
      </p:pic>
      <p:cxnSp>
        <p:nvCxnSpPr>
          <p:cNvPr id="9" name="Egyenes összekötő 8"/>
          <p:cNvCxnSpPr/>
          <p:nvPr/>
        </p:nvCxnSpPr>
        <p:spPr>
          <a:xfrm flipV="1">
            <a:off x="8145772" y="6103620"/>
            <a:ext cx="2987048" cy="1143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8145772" y="6472953"/>
            <a:ext cx="2987048" cy="1143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558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45794 0.0398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653" y="89210"/>
            <a:ext cx="7885505" cy="662382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7238" y="4029075"/>
            <a:ext cx="4943475" cy="282892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30653" y="134991"/>
            <a:ext cx="784098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Nem fogjuk az időt lopni</a:t>
            </a:r>
            <a:endParaRPr lang="hu-HU" sz="6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7740890" y="1220700"/>
            <a:ext cx="4188967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6000" dirty="0"/>
              <a:t>a</a:t>
            </a:r>
            <a:r>
              <a:rPr lang="hu-HU" sz="6000" dirty="0" smtClean="0"/>
              <a:t>nnak idején</a:t>
            </a:r>
            <a:endParaRPr lang="hu-HU" sz="6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9330966" y="120581"/>
            <a:ext cx="259949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6000" dirty="0" smtClean="0"/>
              <a:t>azonnal</a:t>
            </a:r>
            <a:endParaRPr lang="hu-HU" sz="6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9110633" y="3435773"/>
            <a:ext cx="2906565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6000" dirty="0" smtClean="0"/>
              <a:t>idejében</a:t>
            </a:r>
            <a:endParaRPr lang="hu-HU" sz="6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399891" y="2311170"/>
            <a:ext cx="5617307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6000" dirty="0"/>
              <a:t>k</a:t>
            </a:r>
            <a:r>
              <a:rPr lang="hu-HU" sz="6000" dirty="0" smtClean="0"/>
              <a:t>éslekedés nélkül</a:t>
            </a:r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xmlns="" val="85290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24215" y="170869"/>
            <a:ext cx="3286125" cy="435292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561255" y="170869"/>
            <a:ext cx="3626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2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6" name="Tartalom helye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9" t="7104" r="58948" b="57419"/>
          <a:stretch/>
        </p:blipFill>
        <p:spPr>
          <a:xfrm>
            <a:off x="-1484506" y="536346"/>
            <a:ext cx="2351791" cy="123778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46" t="16675" r="3544" b="5246"/>
          <a:stretch/>
        </p:blipFill>
        <p:spPr>
          <a:xfrm>
            <a:off x="5559242" y="4326673"/>
            <a:ext cx="3133493" cy="253132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4" t="649" r="750" b="33837"/>
          <a:stretch/>
        </p:blipFill>
        <p:spPr>
          <a:xfrm>
            <a:off x="1905952" y="369332"/>
            <a:ext cx="5074921" cy="20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469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39935 0.39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1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134204" cy="345049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8756" y="1171480"/>
            <a:ext cx="4187121" cy="2396098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285115" y="5714268"/>
            <a:ext cx="1014815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A róka hitt a szarkának, pedig…</a:t>
            </a:r>
            <a:endParaRPr lang="hu-HU" sz="6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85115" y="3567578"/>
            <a:ext cx="11698177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A szarka akkor látta a nyulakat, amikor…</a:t>
            </a:r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xmlns="" val="193707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6059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86825" y="0"/>
            <a:ext cx="3305175" cy="461962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8618298" y="0"/>
            <a:ext cx="3626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3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1719" b="78733" l="62429" r="94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27" t="21364" r="2539" b="20331"/>
          <a:stretch/>
        </p:blipFill>
        <p:spPr>
          <a:xfrm>
            <a:off x="-2024651" y="3924094"/>
            <a:ext cx="2537607" cy="264397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CF8FF"/>
              </a:clrFrom>
              <a:clrTo>
                <a:srgbClr val="FCF8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1892" b="72973" l="5515" r="900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09" t="11070" r="8549" b="27572"/>
          <a:stretch/>
        </p:blipFill>
        <p:spPr>
          <a:xfrm flipH="1">
            <a:off x="11124615" y="4517489"/>
            <a:ext cx="3427602" cy="241856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4" t="649" r="750" b="33837"/>
          <a:stretch/>
        </p:blipFill>
        <p:spPr>
          <a:xfrm>
            <a:off x="1905952" y="369332"/>
            <a:ext cx="5074921" cy="20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545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C -8.33333E-7 -0.03495 0.04232 -0.06203 0.09362 -0.06203 C 0.14662 -0.06203 0.18893 -0.03495 0.18893 -4.81481E-6 C 0.18893 0.03496 0.23112 0.06204 0.28412 0.06204 C 0.33555 0.06204 0.37787 0.03496 0.37787 -4.81481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43424 0.008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7992" y="340652"/>
            <a:ext cx="409731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000" dirty="0"/>
              <a:t>f</a:t>
            </a:r>
            <a:r>
              <a:rPr lang="hu-HU" sz="6000" dirty="0" smtClean="0"/>
              <a:t>ele se móka</a:t>
            </a:r>
            <a:endParaRPr lang="hu-HU" sz="6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7031602" y="340652"/>
            <a:ext cx="4822143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000" dirty="0"/>
              <a:t>s</a:t>
            </a:r>
            <a:r>
              <a:rPr lang="hu-HU" sz="6000" dirty="0" smtClean="0"/>
              <a:t>zedte a lábát</a:t>
            </a:r>
            <a:endParaRPr lang="hu-HU" sz="6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3262489" y="2489078"/>
            <a:ext cx="541315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000" dirty="0"/>
              <a:t>b</a:t>
            </a:r>
            <a:r>
              <a:rPr lang="hu-HU" sz="6000" dirty="0" smtClean="0"/>
              <a:t>orsódzik a háta</a:t>
            </a:r>
            <a:endParaRPr lang="hu-HU" sz="6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51300" y="5622218"/>
            <a:ext cx="4967109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000" dirty="0"/>
              <a:t>k</a:t>
            </a:r>
            <a:r>
              <a:rPr lang="hu-HU" sz="6000" dirty="0" smtClean="0"/>
              <a:t>omoly dolog</a:t>
            </a:r>
            <a:endParaRPr lang="hu-HU" sz="6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5248507" y="4652722"/>
            <a:ext cx="6854281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000" dirty="0"/>
              <a:t>v</a:t>
            </a:r>
            <a:r>
              <a:rPr lang="hu-HU" sz="6000" dirty="0" smtClean="0"/>
              <a:t>égigfut rajta a hideg félelmében</a:t>
            </a:r>
            <a:endParaRPr lang="hu-HU" sz="6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370609" y="4255819"/>
            <a:ext cx="144704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siet</a:t>
            </a:r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xmlns="" val="264952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022E-16 L 0.00169 -0.6157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74623 -0.398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05" y="-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-0.22774 -0.1435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02" y="-9755"/>
            <a:ext cx="12199201" cy="686775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67775" y="0"/>
            <a:ext cx="3324225" cy="542925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8505175" y="0"/>
            <a:ext cx="3626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4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CF8FF"/>
              </a:clrFrom>
              <a:clrTo>
                <a:srgbClr val="FCF8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1892" b="72973" l="5515" r="900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83" t="11070" r="8549" b="29768"/>
          <a:stretch/>
        </p:blipFill>
        <p:spPr>
          <a:xfrm>
            <a:off x="-1714500" y="3010988"/>
            <a:ext cx="3126498" cy="2155372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21719" b="78733" l="62429" r="94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27" t="21364" r="2539" b="20331"/>
          <a:stretch/>
        </p:blipFill>
        <p:spPr>
          <a:xfrm>
            <a:off x="-1276005" y="4271554"/>
            <a:ext cx="2537607" cy="2643973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2795" b="85859" l="42582" r="913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18" t="13756" r="7067" b="10080"/>
          <a:stretch/>
        </p:blipFill>
        <p:spPr>
          <a:xfrm>
            <a:off x="10945084" y="4271554"/>
            <a:ext cx="3219032" cy="278846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4" t="649" r="750" b="33837"/>
          <a:stretch/>
        </p:blipFill>
        <p:spPr>
          <a:xfrm>
            <a:off x="1905952" y="369332"/>
            <a:ext cx="5074921" cy="20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826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02096 0.09908 L 0.04076 -4.81481E-6 L 0.06198 0.09908 L 0.08307 -4.81481E-6 L 0.10273 0.09908 L 0.12396 -4.81481E-6 L 0.14375 0.09908 L 0.16484 -4.81481E-6 L 0.18594 0.09908 L 0.2056 -4.81481E-6 L 0.22669 0.09908 L 0.24661 -4.81481E-6 L 0.26771 0.09908 L 0.28893 -4.81481E-6 L 0.30859 0.09908 L 0.32982 -4.81481E-6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84" y="49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022 0.09907 L 0.04284 7.40741E-7 L 0.06484 0.09907 L 0.08711 7.40741E-7 L 0.10781 0.09907 L 0.12995 7.40741E-7 L 0.15078 0.09907 L 0.17305 7.40741E-7 L 0.19505 0.09907 L 0.21575 7.40741E-7 L 0.23802 0.09907 L 0.25872 7.40741E-7 L 0.28099 0.09907 L 0.30312 7.40741E-7 L 0.32383 0.09907 L 0.34609 7.40741E-7 " pathEditMode="relative" rAng="0" ptsTypes="AAAAAAAAAAAAAAA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5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41563 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442</Words>
  <Application>Microsoft Office PowerPoint</Application>
  <PresentationFormat>Egyéni</PresentationFormat>
  <Paragraphs>163</Paragraphs>
  <Slides>21</Slides>
  <Notes>13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102345</dc:creator>
  <cp:lastModifiedBy>user</cp:lastModifiedBy>
  <cp:revision>43</cp:revision>
  <dcterms:created xsi:type="dcterms:W3CDTF">2021-10-26T08:19:03Z</dcterms:created>
  <dcterms:modified xsi:type="dcterms:W3CDTF">2022-08-22T22:56:23Z</dcterms:modified>
</cp:coreProperties>
</file>