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4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54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1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4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9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9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1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74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37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91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9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68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9F46-7A2A-45E3-A31F-6743CCD9B69D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F07C-A6FF-4538-9F66-410544DC6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38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6655" y="292717"/>
            <a:ext cx="9273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/>
              <a:t>Balassi Bálint költeményeit 3 részre oszthatjuk: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1. szerelmes versek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2. vitézi versek                        a költeményeiben keverednek is a vers fajták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3. istenes versek</a:t>
            </a:r>
            <a:endParaRPr lang="hu-HU" sz="2000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3389745" y="631234"/>
            <a:ext cx="332509" cy="914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15819" y="1616156"/>
            <a:ext cx="98367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</a:rPr>
              <a:t>Egyetlen verse van amiben NINCS KEVEREDÉS:</a:t>
            </a:r>
          </a:p>
          <a:p>
            <a:r>
              <a:rPr lang="hu-HU" sz="2800" b="1" dirty="0" smtClean="0"/>
              <a:t>Egy katonaének c. verse </a:t>
            </a:r>
            <a:r>
              <a:rPr lang="hu-HU" sz="2400" b="1" dirty="0" smtClean="0"/>
              <a:t>-ebben CSAK a katonai élményeit írja meg</a:t>
            </a:r>
            <a:r>
              <a:rPr lang="hu-HU" sz="2400" b="1" dirty="0" smtClean="0"/>
              <a:t>!!!!!-ő is harcolt a török ellen</a:t>
            </a:r>
            <a:endParaRPr lang="hu-HU" sz="2400" b="1" dirty="0"/>
          </a:p>
        </p:txBody>
      </p:sp>
      <p:sp>
        <p:nvSpPr>
          <p:cNvPr id="9" name="Téglalap 8"/>
          <p:cNvSpPr/>
          <p:nvPr/>
        </p:nvSpPr>
        <p:spPr>
          <a:xfrm>
            <a:off x="2669309" y="2779455"/>
            <a:ext cx="6511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0" u="sng" dirty="0" smtClean="0">
                <a:solidFill>
                  <a:srgbClr val="0070C0"/>
                </a:solidFill>
                <a:effectLst/>
                <a:latin typeface="Roboto"/>
              </a:rPr>
              <a:t>Balassi Bálint-Egy katonaének</a:t>
            </a:r>
            <a:endParaRPr lang="hu-HU" sz="3200" b="1" i="0" u="sng" dirty="0">
              <a:solidFill>
                <a:srgbClr val="0070C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140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26327" y="193273"/>
            <a:ext cx="6511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0" u="sng" dirty="0" smtClean="0">
                <a:solidFill>
                  <a:srgbClr val="0070C0"/>
                </a:solidFill>
                <a:effectLst/>
                <a:latin typeface="Roboto"/>
              </a:rPr>
              <a:t>Balassi Bálint-Egy katonaének</a:t>
            </a:r>
            <a:endParaRPr lang="hu-HU" sz="3200" b="1" i="0" u="sng" dirty="0">
              <a:solidFill>
                <a:srgbClr val="0070C0"/>
              </a:solidFill>
              <a:effectLst/>
              <a:latin typeface="Roboto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15999" y="942784"/>
            <a:ext cx="101322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0" i="0" dirty="0" smtClean="0">
                <a:solidFill>
                  <a:srgbClr val="575960"/>
                </a:solidFill>
                <a:effectLst/>
              </a:rPr>
              <a:t> </a:t>
            </a:r>
            <a:r>
              <a:rPr lang="hu-HU" sz="2000" b="0" i="0" dirty="0" smtClean="0">
                <a:solidFill>
                  <a:srgbClr val="575960"/>
                </a:solidFill>
                <a:effectLst/>
              </a:rPr>
              <a:t>a.)  </a:t>
            </a:r>
            <a:r>
              <a:rPr lang="hu-HU" sz="2000" b="1" i="1" u="sng" dirty="0" smtClean="0">
                <a:effectLst/>
              </a:rPr>
              <a:t>keletkezése:</a:t>
            </a:r>
            <a:r>
              <a:rPr lang="hu-HU" sz="2000" b="1" i="1" dirty="0" smtClean="0">
                <a:effectLst/>
              </a:rPr>
              <a:t>    </a:t>
            </a:r>
            <a:r>
              <a:rPr lang="hu-HU" sz="2000" b="0" i="0" dirty="0" smtClean="0">
                <a:effectLst/>
              </a:rPr>
              <a:t>1588 vagy 1589? ( ekkor szerelmi bánatában külföldön bujdokol</a:t>
            </a:r>
            <a:r>
              <a:rPr lang="hu-HU" sz="2000" dirty="0"/>
              <a:t>)</a:t>
            </a:r>
            <a:endParaRPr lang="hu-HU" sz="2000" b="0" i="0" dirty="0" smtClean="0">
              <a:effectLst/>
            </a:endParaRPr>
          </a:p>
          <a:p>
            <a:r>
              <a:rPr lang="hu-HU" sz="2000" b="0" i="0" dirty="0" smtClean="0">
                <a:effectLst/>
              </a:rPr>
              <a:t> b.)  </a:t>
            </a:r>
            <a:r>
              <a:rPr lang="hu-HU" sz="2000" b="1" i="1" u="sng" dirty="0" smtClean="0">
                <a:effectLst/>
              </a:rPr>
              <a:t>tartalma</a:t>
            </a:r>
            <a:r>
              <a:rPr lang="hu-HU" sz="2000" b="0" i="0" dirty="0" smtClean="0">
                <a:effectLst/>
              </a:rPr>
              <a:t>: a katonaélet és a hősök dicséretéről szól</a:t>
            </a:r>
          </a:p>
          <a:p>
            <a:r>
              <a:rPr lang="hu-HU" sz="2000" dirty="0" smtClean="0"/>
              <a:t> c.)  a versben a személyes tapasztalatait írja meg a költő</a:t>
            </a:r>
          </a:p>
          <a:p>
            <a:r>
              <a:rPr lang="hu-HU" sz="2000" b="0" i="0" dirty="0" smtClean="0">
                <a:effectLst/>
              </a:rPr>
              <a:t> d.)  a vers a 16.század katonaéletéről szól-lovagi világ, a törökökkel szembeni harc</a:t>
            </a:r>
          </a:p>
          <a:p>
            <a:r>
              <a:rPr lang="hu-HU" sz="2000" dirty="0" smtClean="0"/>
              <a:t>  e.) </a:t>
            </a:r>
            <a:r>
              <a:rPr lang="hu-HU" sz="2000" b="1" i="1" u="sng" dirty="0" smtClean="0"/>
              <a:t>vers hangvétele</a:t>
            </a:r>
            <a:r>
              <a:rPr lang="hu-HU" sz="2000" dirty="0" smtClean="0"/>
              <a:t>: </a:t>
            </a:r>
            <a:r>
              <a:rPr lang="hu-HU" sz="2000" dirty="0" smtClean="0"/>
              <a:t>lelkesítő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f.) a vers címének műfaja: </a:t>
            </a:r>
            <a:r>
              <a:rPr lang="hu-HU" sz="2000" b="1" dirty="0" smtClean="0"/>
              <a:t>katonadal</a:t>
            </a:r>
            <a:r>
              <a:rPr lang="hu-HU" sz="2000" dirty="0" smtClean="0"/>
              <a:t>- katonákról szóló költemény</a:t>
            </a:r>
          </a:p>
          <a:p>
            <a:r>
              <a:rPr lang="hu-HU" sz="2000" dirty="0" smtClean="0"/>
              <a:t> g.) Ballasi-strófa</a:t>
            </a:r>
          </a:p>
          <a:p>
            <a:r>
              <a:rPr lang="hu-HU" sz="2000" dirty="0" smtClean="0"/>
              <a:t> h.)    1versszak  3 sorból áll</a:t>
            </a:r>
          </a:p>
          <a:p>
            <a:r>
              <a:rPr lang="hu-HU" sz="2000" dirty="0" smtClean="0"/>
              <a:t> i.) </a:t>
            </a:r>
            <a:r>
              <a:rPr lang="hu-HU" sz="2000" b="1" dirty="0"/>
              <a:t>k</a:t>
            </a:r>
            <a:r>
              <a:rPr lang="hu-HU" sz="2000" b="1" dirty="0" smtClean="0"/>
              <a:t>eretes szerkezetű: </a:t>
            </a:r>
            <a:r>
              <a:rPr lang="hu-HU" sz="2000" dirty="0" smtClean="0"/>
              <a:t>( Az eleje a vitézek megszólításával kezdődik</a:t>
            </a:r>
          </a:p>
          <a:p>
            <a:r>
              <a:rPr lang="hu-HU" sz="2000" dirty="0"/>
              <a:t>é</a:t>
            </a:r>
            <a:r>
              <a:rPr lang="hu-HU" sz="2000" dirty="0" smtClean="0"/>
              <a:t>s az utolsó versszak is a vitézek megszólításával kezdődik)</a:t>
            </a:r>
          </a:p>
          <a:p>
            <a:endParaRPr lang="hu-HU" sz="2000" dirty="0" smtClean="0"/>
          </a:p>
          <a:p>
            <a:r>
              <a:rPr lang="hu-HU" sz="2800" dirty="0" smtClean="0"/>
              <a:t>  </a:t>
            </a:r>
            <a:endParaRPr lang="hu-HU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456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54763" y="92364"/>
            <a:ext cx="3652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BALLASI STRÓFA</a:t>
            </a:r>
            <a:endParaRPr lang="hu-HU" sz="4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3308" y="2912025"/>
            <a:ext cx="108164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 smtClean="0"/>
              <a:t>Ballasi strófa</a:t>
            </a:r>
            <a:r>
              <a:rPr lang="hu-HU" sz="3200" dirty="0" smtClean="0"/>
              <a:t>:  19 szótagból álló sor 3 kisebb egységre osztható, </a:t>
            </a:r>
          </a:p>
          <a:p>
            <a:r>
              <a:rPr lang="hu-HU" sz="3200" dirty="0" smtClean="0"/>
              <a:t>melyek rímelne.  leh</a:t>
            </a:r>
            <a:r>
              <a:rPr lang="hu-HU" sz="3200" dirty="0" smtClean="0">
                <a:solidFill>
                  <a:srgbClr val="FF0000"/>
                </a:solidFill>
              </a:rPr>
              <a:t>et</a:t>
            </a:r>
            <a:r>
              <a:rPr lang="hu-HU" sz="3200" dirty="0" smtClean="0"/>
              <a:t>, fel</a:t>
            </a:r>
            <a:r>
              <a:rPr lang="hu-HU" sz="3200" dirty="0" smtClean="0">
                <a:solidFill>
                  <a:srgbClr val="FF0000"/>
                </a:solidFill>
              </a:rPr>
              <a:t>ett</a:t>
            </a:r>
            <a:r>
              <a:rPr lang="hu-HU" sz="3200" dirty="0" smtClean="0"/>
              <a:t>, végekn</a:t>
            </a:r>
            <a:r>
              <a:rPr lang="hu-HU" sz="3200" dirty="0" smtClean="0">
                <a:solidFill>
                  <a:srgbClr val="FF0000"/>
                </a:solidFill>
              </a:rPr>
              <a:t>él</a:t>
            </a:r>
          </a:p>
          <a:p>
            <a:r>
              <a:rPr lang="hu-HU" sz="3200" b="1" dirty="0" smtClean="0"/>
              <a:t>A </a:t>
            </a:r>
            <a:r>
              <a:rPr lang="hu-HU" sz="3200" b="1" dirty="0" err="1" smtClean="0"/>
              <a:t>soronkénti</a:t>
            </a:r>
            <a:r>
              <a:rPr lang="hu-HU" sz="3200" b="1" dirty="0" smtClean="0"/>
              <a:t> 19 szótag megoszlása: 6+6+7  ( A-A-B)</a:t>
            </a:r>
          </a:p>
          <a:p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36142" t="26508" r="5616" b="53866"/>
          <a:stretch/>
        </p:blipFill>
        <p:spPr>
          <a:xfrm>
            <a:off x="951977" y="800250"/>
            <a:ext cx="9892154" cy="18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4764"/>
          <a:stretch/>
        </p:blipFill>
        <p:spPr>
          <a:xfrm>
            <a:off x="91583" y="282785"/>
            <a:ext cx="9240154" cy="6097960"/>
          </a:xfrm>
          <a:prstGeom prst="rect">
            <a:avLst/>
          </a:prstGeom>
        </p:spPr>
      </p:pic>
      <p:cxnSp>
        <p:nvCxnSpPr>
          <p:cNvPr id="5" name="Egyenes összekötő nyíllal 4"/>
          <p:cNvCxnSpPr/>
          <p:nvPr/>
        </p:nvCxnSpPr>
        <p:spPr>
          <a:xfrm flipV="1">
            <a:off x="8857673" y="2179782"/>
            <a:ext cx="812800" cy="18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9670473" y="1856616"/>
            <a:ext cx="243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ember is énekel mint</a:t>
            </a:r>
          </a:p>
          <a:p>
            <a:r>
              <a:rPr lang="hu-HU" dirty="0"/>
              <a:t>a</a:t>
            </a:r>
            <a:r>
              <a:rPr lang="hu-HU" dirty="0" smtClean="0"/>
              <a:t> madár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7961416" y="3410122"/>
            <a:ext cx="1709057" cy="3833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8478816" y="5559464"/>
            <a:ext cx="1115208" cy="190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endCxn id="20" idx="1"/>
          </p:cNvCxnSpPr>
          <p:nvPr/>
        </p:nvCxnSpPr>
        <p:spPr>
          <a:xfrm>
            <a:off x="8124782" y="4279616"/>
            <a:ext cx="1629148" cy="255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8527473" y="2673821"/>
            <a:ext cx="1143000" cy="1340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9594024" y="5525479"/>
            <a:ext cx="206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zerecsen= fekete ló</a:t>
            </a:r>
          </a:p>
          <a:p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9670473" y="3331765"/>
            <a:ext cx="2482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Mennek csatába, vagy </a:t>
            </a:r>
          </a:p>
          <a:p>
            <a:r>
              <a:rPr lang="hu-HU" dirty="0"/>
              <a:t>v</a:t>
            </a:r>
            <a:r>
              <a:rPr lang="hu-HU" dirty="0" smtClean="0"/>
              <a:t>itézi tornára-utolsó sor:</a:t>
            </a:r>
          </a:p>
          <a:p>
            <a:r>
              <a:rPr lang="hu-HU" dirty="0" smtClean="0"/>
              <a:t>a sebesülés képei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9753930" y="4350389"/>
            <a:ext cx="12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veres=véres</a:t>
            </a:r>
          </a:p>
        </p:txBody>
      </p:sp>
    </p:spTree>
    <p:extLst>
      <p:ext uri="{BB962C8B-B14F-4D97-AF65-F5344CB8AC3E}">
        <p14:creationId xmlns:p14="http://schemas.microsoft.com/office/powerpoint/2010/main" val="5610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4228" t="24344" r="42081" b="25783"/>
          <a:stretch/>
        </p:blipFill>
        <p:spPr>
          <a:xfrm>
            <a:off x="82446" y="133301"/>
            <a:ext cx="7954739" cy="5107709"/>
          </a:xfrm>
          <a:prstGeom prst="rect">
            <a:avLst/>
          </a:prstGeom>
        </p:spPr>
      </p:pic>
      <p:cxnSp>
        <p:nvCxnSpPr>
          <p:cNvPr id="3" name="Egyenes összekötő nyíllal 2"/>
          <p:cNvCxnSpPr/>
          <p:nvPr/>
        </p:nvCxnSpPr>
        <p:spPr>
          <a:xfrm flipV="1">
            <a:off x="7763163" y="525576"/>
            <a:ext cx="812800" cy="18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Egyenes összekötő nyíllal 3"/>
          <p:cNvCxnSpPr/>
          <p:nvPr/>
        </p:nvCxnSpPr>
        <p:spPr>
          <a:xfrm flipV="1">
            <a:off x="8037185" y="936324"/>
            <a:ext cx="812800" cy="18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 flipV="1">
            <a:off x="7419895" y="1995055"/>
            <a:ext cx="1023690" cy="6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7231325" y="2586690"/>
            <a:ext cx="1205445" cy="378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8695209" y="132404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</a:t>
            </a:r>
            <a:r>
              <a:rPr lang="hu-HU" dirty="0" smtClean="0"/>
              <a:t>adnak=hagynak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365759" y="2848995"/>
            <a:ext cx="3201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ő palotájuk a liget, az erdő, a </a:t>
            </a:r>
          </a:p>
          <a:p>
            <a:r>
              <a:rPr lang="hu-HU" dirty="0"/>
              <a:t>t</a:t>
            </a:r>
            <a:r>
              <a:rPr lang="hu-HU" dirty="0" smtClean="0"/>
              <a:t>ermészet</a:t>
            </a:r>
          </a:p>
          <a:p>
            <a:r>
              <a:rPr lang="hu-HU" dirty="0" smtClean="0"/>
              <a:t>Az iskolájuk  a csata nem valami</a:t>
            </a:r>
          </a:p>
          <a:p>
            <a:r>
              <a:rPr lang="hu-HU" dirty="0"/>
              <a:t>i</a:t>
            </a:r>
            <a:r>
              <a:rPr lang="hu-HU" dirty="0" smtClean="0"/>
              <a:t>skola épülete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796166" y="751658"/>
            <a:ext cx="3344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Olyanok mint a madarak-hasonlat</a:t>
            </a:r>
          </a:p>
          <a:p>
            <a:r>
              <a:rPr lang="hu-HU" dirty="0"/>
              <a:t> </a:t>
            </a:r>
            <a:r>
              <a:rPr lang="hu-HU" dirty="0" smtClean="0"/>
              <a:t>   ( mint)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436770" y="1582655"/>
            <a:ext cx="3733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 a régi magyar harcmodorra utal-</a:t>
            </a:r>
          </a:p>
          <a:p>
            <a:r>
              <a:rPr lang="hu-HU" dirty="0" smtClean="0"/>
              <a:t>Emlékeztek?  Becsapták az ellenséget.</a:t>
            </a:r>
          </a:p>
          <a:p>
            <a:r>
              <a:rPr lang="hu-HU" dirty="0" smtClean="0"/>
              <a:t>„  A magyarok nyilaitól ments meg</a:t>
            </a:r>
          </a:p>
          <a:p>
            <a:r>
              <a:rPr lang="hu-HU" dirty="0" smtClean="0"/>
              <a:t>Uram minket!”-Honfoglaláskor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7430680" y="3805352"/>
            <a:ext cx="1145283" cy="50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575963" y="4127808"/>
            <a:ext cx="161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Csata utáni kép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7643195" y="4667649"/>
            <a:ext cx="1145283" cy="506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8796166" y="4989260"/>
            <a:ext cx="285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Kérik Istent, hogy a csatában</a:t>
            </a:r>
          </a:p>
          <a:p>
            <a:r>
              <a:rPr lang="hu-HU" dirty="0"/>
              <a:t>a</a:t>
            </a:r>
            <a:r>
              <a:rPr lang="hu-HU" dirty="0" smtClean="0"/>
              <a:t>djon nekik sok szerencsét.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063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4378" t="4734" r="17863" b="7565"/>
          <a:stretch/>
        </p:blipFill>
        <p:spPr>
          <a:xfrm>
            <a:off x="138543" y="101600"/>
            <a:ext cx="9116291" cy="663710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806137" y="676625"/>
            <a:ext cx="33858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b="1" dirty="0"/>
              <a:t>végvár kifejezés a versben= végek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5254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1955" t="28895" r="24420" b="13688"/>
          <a:stretch/>
        </p:blipFill>
        <p:spPr>
          <a:xfrm>
            <a:off x="1694704" y="83127"/>
            <a:ext cx="8899406" cy="65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1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296</Words>
  <Application>Microsoft Office PowerPoint</Application>
  <PresentationFormat>Szélesvásznú</PresentationFormat>
  <Paragraphs>46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11</cp:revision>
  <dcterms:created xsi:type="dcterms:W3CDTF">2023-11-26T19:14:14Z</dcterms:created>
  <dcterms:modified xsi:type="dcterms:W3CDTF">2023-11-27T07:31:36Z</dcterms:modified>
</cp:coreProperties>
</file>