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58" r:id="rId12"/>
    <p:sldId id="259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30E4-7281-4C74-96D6-A1E06268810A}" type="datetimeFigureOut">
              <a:rPr lang="hu-HU" smtClean="0"/>
              <a:pPr/>
              <a:t>2024.01.09.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ACBB-22DD-452C-8FA3-A072127699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60539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30E4-7281-4C74-96D6-A1E06268810A}" type="datetimeFigureOut">
              <a:rPr lang="hu-HU" smtClean="0"/>
              <a:pPr/>
              <a:t>2024.01.09.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ACBB-22DD-452C-8FA3-A072127699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9631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30E4-7281-4C74-96D6-A1E06268810A}" type="datetimeFigureOut">
              <a:rPr lang="hu-HU" smtClean="0"/>
              <a:pPr/>
              <a:t>2024.01.09.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ACBB-22DD-452C-8FA3-A072127699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701320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30E4-7281-4C74-96D6-A1E06268810A}" type="datetimeFigureOut">
              <a:rPr lang="hu-HU" smtClean="0"/>
              <a:pPr/>
              <a:t>2024.01.09.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ACBB-22DD-452C-8FA3-A072127699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332264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30E4-7281-4C74-96D6-A1E06268810A}" type="datetimeFigureOut">
              <a:rPr lang="hu-HU" smtClean="0"/>
              <a:pPr/>
              <a:t>2024.01.09.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ACBB-22DD-452C-8FA3-A072127699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006556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30E4-7281-4C74-96D6-A1E06268810A}" type="datetimeFigureOut">
              <a:rPr lang="hu-HU" smtClean="0"/>
              <a:pPr/>
              <a:t>2024.01.09.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ACBB-22DD-452C-8FA3-A072127699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03850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30E4-7281-4C74-96D6-A1E06268810A}" type="datetimeFigureOut">
              <a:rPr lang="hu-HU" smtClean="0"/>
              <a:pPr/>
              <a:t>2024.01.09.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ACBB-22DD-452C-8FA3-A072127699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340815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30E4-7281-4C74-96D6-A1E06268810A}" type="datetimeFigureOut">
              <a:rPr lang="hu-HU" smtClean="0"/>
              <a:pPr/>
              <a:t>2024.01.09.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ACBB-22DD-452C-8FA3-A072127699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765427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30E4-7281-4C74-96D6-A1E06268810A}" type="datetimeFigureOut">
              <a:rPr lang="hu-HU" smtClean="0"/>
              <a:pPr/>
              <a:t>2024.01.09.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ACBB-22DD-452C-8FA3-A072127699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084534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30E4-7281-4C74-96D6-A1E06268810A}" type="datetimeFigureOut">
              <a:rPr lang="hu-HU" smtClean="0"/>
              <a:pPr/>
              <a:t>2024.01.09.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ACBB-22DD-452C-8FA3-A072127699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531007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30E4-7281-4C74-96D6-A1E06268810A}" type="datetimeFigureOut">
              <a:rPr lang="hu-HU" smtClean="0"/>
              <a:pPr/>
              <a:t>2024.01.09.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ACBB-22DD-452C-8FA3-A072127699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565986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030E4-7281-4C74-96D6-A1E06268810A}" type="datetimeFigureOut">
              <a:rPr lang="hu-HU" smtClean="0"/>
              <a:pPr/>
              <a:t>2024.01.09.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1ACBB-22DD-452C-8FA3-A072127699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18258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078182" y="314036"/>
            <a:ext cx="8244565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4000" b="1" dirty="0" smtClean="0"/>
              <a:t>William Shakespeare: Rómeó és Júlia</a:t>
            </a:r>
            <a:endParaRPr lang="hu-HU" sz="40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932873" y="1191582"/>
            <a:ext cx="311265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2400" dirty="0" smtClean="0"/>
              <a:t>Shakespeare műfajai :         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28676" y="1808021"/>
            <a:ext cx="7732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1. </a:t>
            </a:r>
            <a:r>
              <a:rPr lang="hu-HU" sz="2800" b="1" u="sng" dirty="0" smtClean="0"/>
              <a:t>Királydrámák</a:t>
            </a:r>
            <a:r>
              <a:rPr lang="hu-HU" sz="2800" dirty="0" smtClean="0"/>
              <a:t>-témát az angol történelemből veszi </a:t>
            </a:r>
            <a:endParaRPr lang="hu-HU" sz="28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406398" y="2424842"/>
            <a:ext cx="10584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2</a:t>
            </a:r>
            <a:r>
              <a:rPr lang="hu-HU" sz="2800" dirty="0" smtClean="0"/>
              <a:t>. </a:t>
            </a:r>
            <a:r>
              <a:rPr lang="hu-HU" sz="2800" b="1" u="sng" dirty="0" smtClean="0"/>
              <a:t>Vígjátékok</a:t>
            </a:r>
            <a:r>
              <a:rPr lang="hu-HU" sz="2800" dirty="0" smtClean="0"/>
              <a:t>-gyakran szerelmi bonyodalom a téma. </a:t>
            </a:r>
          </a:p>
          <a:p>
            <a:r>
              <a:rPr lang="hu-HU" sz="2800" dirty="0" smtClean="0"/>
              <a:t>Gyakori bennük: a bohóc, bolond aki vicces helyzeteket teremt, és meg-</a:t>
            </a:r>
          </a:p>
          <a:p>
            <a:r>
              <a:rPr lang="hu-HU" sz="2800" dirty="0"/>
              <a:t>p</a:t>
            </a:r>
            <a:r>
              <a:rPr lang="hu-HU" sz="2800" dirty="0" smtClean="0"/>
              <a:t>róbálja megoldani a fennálló helyzetet</a:t>
            </a:r>
            <a:endParaRPr lang="hu-HU" sz="28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328676" y="3864163"/>
            <a:ext cx="9688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3</a:t>
            </a:r>
            <a:r>
              <a:rPr lang="hu-HU" sz="2800" dirty="0" smtClean="0"/>
              <a:t>. </a:t>
            </a:r>
            <a:r>
              <a:rPr lang="hu-HU" sz="2800" b="1" u="sng" dirty="0" smtClean="0"/>
              <a:t>Tragédiák</a:t>
            </a:r>
            <a:r>
              <a:rPr lang="hu-HU" sz="2800" dirty="0" smtClean="0"/>
              <a:t>-témát szintén történelemből veszi. Pld. Julius Caesar </a:t>
            </a:r>
            <a:endParaRPr lang="hu-HU" sz="28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328676" y="4441709"/>
            <a:ext cx="113327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4</a:t>
            </a:r>
            <a:r>
              <a:rPr lang="hu-HU" sz="2800" dirty="0" smtClean="0"/>
              <a:t>. </a:t>
            </a:r>
            <a:r>
              <a:rPr lang="hu-HU" sz="2800" b="1" u="sng" dirty="0" smtClean="0"/>
              <a:t>Színművek</a:t>
            </a:r>
            <a:r>
              <a:rPr lang="hu-HU" sz="2800" dirty="0" smtClean="0"/>
              <a:t>-nagy szerepe van benne a véletlennek, természetfeletti varázs-</a:t>
            </a:r>
          </a:p>
          <a:p>
            <a:r>
              <a:rPr lang="hu-HU" sz="2800" dirty="0"/>
              <a:t>l</a:t>
            </a:r>
            <a:r>
              <a:rPr lang="hu-HU" sz="2800" dirty="0" smtClean="0"/>
              <a:t>atnak.</a:t>
            </a:r>
            <a:endParaRPr lang="hu-HU" sz="28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28676" y="5335190"/>
            <a:ext cx="80575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5</a:t>
            </a:r>
            <a:r>
              <a:rPr lang="hu-HU" sz="2800" dirty="0" smtClean="0"/>
              <a:t>. </a:t>
            </a:r>
            <a:r>
              <a:rPr lang="hu-HU" sz="2800" b="1" u="sng" dirty="0" smtClean="0"/>
              <a:t>Szonettek</a:t>
            </a:r>
            <a:r>
              <a:rPr lang="hu-HU" sz="2800" dirty="0" smtClean="0"/>
              <a:t>-12 sora keresztrím, az utolsó 2 sor MÁS!!</a:t>
            </a:r>
          </a:p>
          <a:p>
            <a:r>
              <a:rPr lang="hu-HU" sz="2800" dirty="0"/>
              <a:t> </a:t>
            </a:r>
            <a:r>
              <a:rPr lang="hu-HU" sz="2800" dirty="0" smtClean="0"/>
              <a:t>                                                           </a:t>
            </a:r>
            <a:r>
              <a:rPr lang="hu-HU" sz="2800" dirty="0" err="1" smtClean="0"/>
              <a:t>abab</a:t>
            </a:r>
            <a:r>
              <a:rPr lang="hu-HU" sz="2800" dirty="0" smtClean="0"/>
              <a:t>  </a:t>
            </a:r>
            <a:r>
              <a:rPr lang="hu-HU" sz="2800" dirty="0" err="1" smtClean="0"/>
              <a:t>cdcd</a:t>
            </a:r>
            <a:r>
              <a:rPr lang="hu-HU" sz="2800" dirty="0" smtClean="0"/>
              <a:t>   </a:t>
            </a:r>
            <a:r>
              <a:rPr lang="hu-HU" sz="2800" dirty="0" err="1" smtClean="0"/>
              <a:t>efef</a:t>
            </a:r>
            <a:r>
              <a:rPr lang="hu-HU" sz="2800" dirty="0" smtClean="0"/>
              <a:t>   </a:t>
            </a:r>
            <a:r>
              <a:rPr lang="hu-HU" sz="2800" b="1" dirty="0" err="1" smtClean="0">
                <a:solidFill>
                  <a:srgbClr val="FF0000"/>
                </a:solidFill>
              </a:rPr>
              <a:t>gg</a:t>
            </a:r>
            <a:endParaRPr lang="hu-HU" sz="2800" b="1" dirty="0" smtClean="0">
              <a:solidFill>
                <a:srgbClr val="FF0000"/>
              </a:solidFill>
            </a:endParaRPr>
          </a:p>
          <a:p>
            <a:r>
              <a:rPr lang="hu-HU" sz="2800" dirty="0"/>
              <a:t> </a:t>
            </a:r>
            <a:r>
              <a:rPr lang="hu-HU" sz="2800" dirty="0" smtClean="0"/>
              <a:t>                                                               4  +    4  +  4   +  2</a:t>
            </a:r>
            <a:endParaRPr lang="hu-HU" sz="28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9587345" y="5837382"/>
            <a:ext cx="222868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hu-HU" dirty="0" smtClean="0"/>
              <a:t>  </a:t>
            </a:r>
            <a:r>
              <a:rPr lang="hu-HU" sz="3200" b="1" dirty="0" smtClean="0">
                <a:solidFill>
                  <a:schemeClr val="tx1"/>
                </a:solidFill>
              </a:rPr>
              <a:t>DOLGOZAT </a:t>
            </a:r>
            <a:endParaRPr lang="hu-H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918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/>
          <a:srcRect l="13130" t="19504" r="15161" b="37289"/>
          <a:stretch/>
        </p:blipFill>
        <p:spPr>
          <a:xfrm>
            <a:off x="1754909" y="1690255"/>
            <a:ext cx="8257310" cy="2798618"/>
          </a:xfrm>
          <a:prstGeom prst="rect">
            <a:avLst/>
          </a:prstGeom>
        </p:spPr>
      </p:pic>
      <p:sp>
        <p:nvSpPr>
          <p:cNvPr id="3" name="Mosolygó arc 2"/>
          <p:cNvSpPr/>
          <p:nvPr/>
        </p:nvSpPr>
        <p:spPr>
          <a:xfrm>
            <a:off x="7416802" y="3666836"/>
            <a:ext cx="554182" cy="480291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046310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259520" y="0"/>
            <a:ext cx="27398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 smtClean="0"/>
              <a:t>2 család</a:t>
            </a:r>
            <a:endParaRPr lang="hu-HU" sz="6000" dirty="0"/>
          </a:p>
        </p:txBody>
      </p:sp>
      <p:cxnSp>
        <p:nvCxnSpPr>
          <p:cNvPr id="4" name="Egyenes összekötő nyíllal 3"/>
          <p:cNvCxnSpPr/>
          <p:nvPr/>
        </p:nvCxnSpPr>
        <p:spPr>
          <a:xfrm flipH="1">
            <a:off x="3349934" y="835794"/>
            <a:ext cx="779304" cy="3088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>
            <a:off x="6999374" y="835794"/>
            <a:ext cx="700837" cy="3481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229603" y="922297"/>
            <a:ext cx="3058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u="sng" dirty="0" smtClean="0"/>
              <a:t>CAPULET ( </a:t>
            </a:r>
            <a:r>
              <a:rPr lang="hu-HU" sz="2800" b="1" u="sng" dirty="0" err="1" smtClean="0"/>
              <a:t>Kapulet</a:t>
            </a:r>
            <a:r>
              <a:rPr lang="hu-HU" sz="2800" b="1" u="sng" dirty="0" smtClean="0"/>
              <a:t>)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7700211" y="930194"/>
            <a:ext cx="3724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u="sng" dirty="0" smtClean="0"/>
              <a:t>MONTAGUE ( Montágú)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6017846" y="1820811"/>
            <a:ext cx="6131679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/>
              <a:t>Rómeó</a:t>
            </a:r>
            <a:r>
              <a:rPr lang="hu-HU" dirty="0" smtClean="0"/>
              <a:t>-17 éves, érzékeny, a két család viszály nem érdekli</a:t>
            </a:r>
          </a:p>
          <a:p>
            <a:r>
              <a:rPr lang="hu-HU" dirty="0" smtClean="0"/>
              <a:t>Szeret egyedül lenni ( a bálba sem akar elmenni). Júlia az</a:t>
            </a:r>
          </a:p>
          <a:p>
            <a:r>
              <a:rPr lang="hu-HU" dirty="0"/>
              <a:t>e</a:t>
            </a:r>
            <a:r>
              <a:rPr lang="hu-HU" dirty="0" smtClean="0"/>
              <a:t>lső szerelme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 err="1" smtClean="0"/>
              <a:t>Montague</a:t>
            </a:r>
            <a:r>
              <a:rPr lang="hu-HU" b="1" dirty="0" smtClean="0"/>
              <a:t> ( apja )-</a:t>
            </a:r>
            <a:r>
              <a:rPr lang="hu-HU" b="1" dirty="0" err="1" smtClean="0"/>
              <a:t>Montaguené</a:t>
            </a:r>
            <a:r>
              <a:rPr lang="hu-HU" b="1" dirty="0" smtClean="0"/>
              <a:t> ( anyja</a:t>
            </a:r>
            <a:r>
              <a:rPr lang="hu-HU" dirty="0" smtClean="0"/>
              <a:t>)-  kevés a szerepük</a:t>
            </a:r>
          </a:p>
          <a:p>
            <a:r>
              <a:rPr lang="hu-HU" dirty="0" smtClean="0"/>
              <a:t> műben.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 smtClean="0"/>
              <a:t>Rómeó barátai: </a:t>
            </a:r>
          </a:p>
          <a:p>
            <a:r>
              <a:rPr lang="hu-HU" dirty="0" smtClean="0"/>
              <a:t>      </a:t>
            </a:r>
            <a:r>
              <a:rPr lang="hu-HU" dirty="0" err="1" smtClean="0"/>
              <a:t>Mercutio</a:t>
            </a:r>
            <a:r>
              <a:rPr lang="hu-HU" dirty="0" smtClean="0"/>
              <a:t> ( </a:t>
            </a:r>
            <a:r>
              <a:rPr lang="hu-HU" dirty="0" err="1" smtClean="0"/>
              <a:t>Merkúció</a:t>
            </a:r>
            <a:r>
              <a:rPr lang="hu-HU" dirty="0" smtClean="0"/>
              <a:t>)-nagyon egyenes jellem. </a:t>
            </a:r>
            <a:r>
              <a:rPr lang="hu-HU" dirty="0" err="1" smtClean="0"/>
              <a:t>Tybalt</a:t>
            </a:r>
            <a:r>
              <a:rPr lang="hu-HU" dirty="0" smtClean="0"/>
              <a:t> megöli.</a:t>
            </a:r>
          </a:p>
          <a:p>
            <a:r>
              <a:rPr lang="hu-HU" dirty="0"/>
              <a:t> </a:t>
            </a:r>
            <a:r>
              <a:rPr lang="hu-HU" dirty="0" smtClean="0"/>
              <a:t>     </a:t>
            </a:r>
            <a:r>
              <a:rPr lang="hu-HU" dirty="0" err="1" smtClean="0"/>
              <a:t>Benvolio</a:t>
            </a:r>
            <a:endParaRPr lang="hu-HU" dirty="0" smtClean="0"/>
          </a:p>
          <a:p>
            <a:r>
              <a:rPr lang="hu-HU" dirty="0" smtClean="0"/>
              <a:t>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 smtClean="0"/>
          </a:p>
        </p:txBody>
      </p:sp>
      <p:sp>
        <p:nvSpPr>
          <p:cNvPr id="13" name="Szövegdoboz 12"/>
          <p:cNvSpPr txBox="1"/>
          <p:nvPr/>
        </p:nvSpPr>
        <p:spPr>
          <a:xfrm>
            <a:off x="168047" y="1483926"/>
            <a:ext cx="6103209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/>
              <a:t>Júlia</a:t>
            </a:r>
            <a:r>
              <a:rPr lang="hu-HU" dirty="0" smtClean="0"/>
              <a:t>-14 éves, szófogadó, illedelmes, a problémákra</a:t>
            </a:r>
          </a:p>
          <a:p>
            <a:r>
              <a:rPr lang="hu-HU" dirty="0"/>
              <a:t>m</a:t>
            </a:r>
            <a:r>
              <a:rPr lang="hu-HU" dirty="0" smtClean="0"/>
              <a:t>indig megoldást keres. Szülei Páris grófhoz akarják adni-ő </a:t>
            </a:r>
          </a:p>
          <a:p>
            <a:r>
              <a:rPr lang="hu-HU" dirty="0"/>
              <a:t>c</a:t>
            </a:r>
            <a:r>
              <a:rPr lang="hu-HU" dirty="0" smtClean="0"/>
              <a:t>sak Rómeót szereti, a házasságuk is az ő ötlete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 err="1" smtClean="0"/>
              <a:t>Capulet</a:t>
            </a:r>
            <a:r>
              <a:rPr lang="hu-HU" dirty="0" smtClean="0"/>
              <a:t> ( </a:t>
            </a:r>
            <a:r>
              <a:rPr lang="hu-HU" b="1" dirty="0" smtClean="0"/>
              <a:t>Júlia apja)-</a:t>
            </a:r>
            <a:r>
              <a:rPr lang="hu-HU" dirty="0" smtClean="0"/>
              <a:t>zsarnokoskodó, szigorú-sokszor </a:t>
            </a:r>
          </a:p>
          <a:p>
            <a:r>
              <a:rPr lang="hu-HU" dirty="0"/>
              <a:t>e</a:t>
            </a:r>
            <a:r>
              <a:rPr lang="hu-HU" dirty="0" smtClean="0"/>
              <a:t>llentmond a saját véleményének is-viselkedése kettős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 err="1" smtClean="0"/>
              <a:t>Capuletné</a:t>
            </a:r>
            <a:r>
              <a:rPr lang="hu-HU" b="1" dirty="0" smtClean="0"/>
              <a:t> ( Júlia anyja)-</a:t>
            </a:r>
            <a:r>
              <a:rPr lang="hu-HU" dirty="0" smtClean="0"/>
              <a:t>aggódó, nem tűr ellentmondást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 smtClean="0"/>
              <a:t>Dajka</a:t>
            </a:r>
            <a:r>
              <a:rPr lang="hu-HU" dirty="0" smtClean="0"/>
              <a:t>-idős, segíti  a szerelmeseket, mert nagyon szereti </a:t>
            </a:r>
          </a:p>
          <a:p>
            <a:r>
              <a:rPr lang="hu-HU" dirty="0" smtClean="0"/>
              <a:t>Júliát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 err="1" smtClean="0"/>
              <a:t>Tybalt</a:t>
            </a:r>
            <a:r>
              <a:rPr lang="hu-HU" b="1" dirty="0" smtClean="0"/>
              <a:t> ( </a:t>
            </a:r>
            <a:r>
              <a:rPr lang="hu-HU" b="1" dirty="0" err="1" smtClean="0"/>
              <a:t>Capuletné</a:t>
            </a:r>
            <a:r>
              <a:rPr lang="hu-HU" b="1" dirty="0" smtClean="0"/>
              <a:t> unokaöccse</a:t>
            </a:r>
            <a:r>
              <a:rPr lang="hu-HU" dirty="0" smtClean="0"/>
              <a:t>)-konok, makacs, gonosz,</a:t>
            </a:r>
          </a:p>
          <a:p>
            <a:r>
              <a:rPr lang="hu-HU" dirty="0"/>
              <a:t>e</a:t>
            </a:r>
            <a:r>
              <a:rPr lang="hu-HU" dirty="0" smtClean="0"/>
              <a:t>lőször gyilkos, majd áldozat lesz belőle. Az ősi harag</a:t>
            </a:r>
          </a:p>
          <a:p>
            <a:r>
              <a:rPr lang="hu-HU" dirty="0"/>
              <a:t>m</a:t>
            </a:r>
            <a:r>
              <a:rPr lang="hu-HU" dirty="0" smtClean="0"/>
              <a:t>egszállottja-nem tud bocsájtani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 smtClean="0"/>
              <a:t>Páris gróf </a:t>
            </a:r>
            <a:r>
              <a:rPr lang="hu-HU" dirty="0" smtClean="0"/>
              <a:t>–a 2 család viszályát elítéli, őszintén szereti Júliát</a:t>
            </a:r>
          </a:p>
          <a:p>
            <a:r>
              <a:rPr lang="hu-HU" dirty="0"/>
              <a:t>a</a:t>
            </a:r>
            <a:r>
              <a:rPr lang="hu-HU" dirty="0" smtClean="0"/>
              <a:t> lánynak ezt nem mondja el, csak Júlia szüleinek-ez jól mutatja</a:t>
            </a:r>
          </a:p>
          <a:p>
            <a:r>
              <a:rPr lang="hu-HU" dirty="0"/>
              <a:t>h</a:t>
            </a:r>
            <a:r>
              <a:rPr lang="hu-HU" dirty="0" smtClean="0"/>
              <a:t>ogy a lány érzéseit semmibe vették a feje fölött döntöttek</a:t>
            </a:r>
          </a:p>
          <a:p>
            <a:endParaRPr lang="hu-H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 smtClean="0"/>
          </a:p>
        </p:txBody>
      </p:sp>
      <p:sp>
        <p:nvSpPr>
          <p:cNvPr id="14" name="Szövegdoboz 13"/>
          <p:cNvSpPr txBox="1"/>
          <p:nvPr/>
        </p:nvSpPr>
        <p:spPr>
          <a:xfrm>
            <a:off x="4745255" y="5519059"/>
            <a:ext cx="213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 smtClean="0"/>
              <a:t>Pártatlan szereplők: </a:t>
            </a:r>
            <a:endParaRPr lang="hu-HU" b="1" u="sng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789272" y="5975834"/>
            <a:ext cx="9020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Lőrinc barát- </a:t>
            </a:r>
            <a:r>
              <a:rPr lang="hu-HU" dirty="0" smtClean="0"/>
              <a:t>a fiatalok bizalmasa, segíti, támogatja őket mert szeretné, ha a 2 család kibékülne</a:t>
            </a:r>
            <a:endParaRPr lang="hu-HU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789272" y="6353394"/>
            <a:ext cx="1117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Verona hercege- </a:t>
            </a:r>
            <a:r>
              <a:rPr lang="hu-HU" dirty="0" smtClean="0"/>
              <a:t>a hatalom, törvény képviselője. Ő is békét akar a 2 család között-hogy a városban nyugalom legyen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46379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9364" t="15209" r="4269" b="8777"/>
          <a:stretch>
            <a:fillRect/>
          </a:stretch>
        </p:blipFill>
        <p:spPr bwMode="auto">
          <a:xfrm>
            <a:off x="1038122" y="461318"/>
            <a:ext cx="10328472" cy="578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078182" y="314036"/>
            <a:ext cx="8244565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4000" b="1" dirty="0" smtClean="0"/>
              <a:t>William Shakespeare: Rómeó és Júlia</a:t>
            </a:r>
            <a:endParaRPr lang="hu-HU" sz="40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494617" y="1402292"/>
            <a:ext cx="5865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Miről szól? </a:t>
            </a:r>
            <a:r>
              <a:rPr lang="hu-HU" sz="2400" dirty="0" smtClean="0"/>
              <a:t>Szeretet és gyűlölet összeütközése</a:t>
            </a:r>
            <a:endParaRPr lang="hu-HU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454573" y="1984229"/>
            <a:ext cx="5393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Cím</a:t>
            </a:r>
            <a:r>
              <a:rPr lang="hu-HU" sz="2400" dirty="0" smtClean="0"/>
              <a:t>: a </a:t>
            </a:r>
            <a:r>
              <a:rPr lang="hu-HU" sz="2400" b="1" u="sng" dirty="0" smtClean="0"/>
              <a:t>2 főszereplő </a:t>
            </a:r>
            <a:r>
              <a:rPr lang="hu-HU" sz="2400" dirty="0" smtClean="0"/>
              <a:t>neve ( Rómeó és Júlia)</a:t>
            </a:r>
            <a:endParaRPr 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454573" y="2573677"/>
            <a:ext cx="11044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Az angol reneszánsz idején ( 1594-1596-ban íródott) EZ AZ ELSŐ OLYAN MŰ,</a:t>
            </a:r>
          </a:p>
          <a:p>
            <a:r>
              <a:rPr lang="hu-HU" sz="2400" dirty="0" smtClean="0"/>
              <a:t> </a:t>
            </a:r>
            <a:r>
              <a:rPr lang="hu-HU" sz="2400" b="1" dirty="0" smtClean="0"/>
              <a:t>AMIBEN A SZABAD PÁRVÁLASZTÁSRÓL</a:t>
            </a:r>
          </a:p>
          <a:p>
            <a:r>
              <a:rPr lang="hu-HU" sz="2400" b="1" dirty="0" smtClean="0"/>
              <a:t>VAN SZÓ, A HITVESI SZERELEMRŐL-</a:t>
            </a:r>
            <a:r>
              <a:rPr lang="hu-HU" sz="2400" b="1" i="1" u="sng" dirty="0" smtClean="0"/>
              <a:t>NEM ÉRDEKHÁZASSÁGRÓL</a:t>
            </a:r>
            <a:endParaRPr lang="hu-HU" sz="2400" b="1" i="1" u="sng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54573" y="3863823"/>
            <a:ext cx="2301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Műfaja: </a:t>
            </a:r>
            <a:r>
              <a:rPr lang="hu-HU" sz="2400" dirty="0" smtClean="0"/>
              <a:t>tragédia</a:t>
            </a:r>
            <a:endParaRPr lang="hu-HU" sz="24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54573" y="4525711"/>
            <a:ext cx="10589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Idő:</a:t>
            </a:r>
            <a:r>
              <a:rPr lang="hu-HU" sz="2400" dirty="0" smtClean="0"/>
              <a:t> pontosan nem tudjuk, az író nem jelöli meg-de valószínű az ő korában játszódik</a:t>
            </a:r>
            <a:endParaRPr lang="hu-HU" sz="24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415716" y="5094928"/>
            <a:ext cx="543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Időtartam: </a:t>
            </a:r>
            <a:r>
              <a:rPr lang="hu-HU" sz="2400" dirty="0" smtClean="0"/>
              <a:t>5 nap -vasárnaptól-csütörtökig</a:t>
            </a:r>
            <a:endParaRPr lang="hu-HU" sz="24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395262" y="5646410"/>
            <a:ext cx="4721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Helyszín:</a:t>
            </a:r>
            <a:r>
              <a:rPr lang="hu-HU" sz="2400" dirty="0" smtClean="0"/>
              <a:t> Verona ( Itália-Olaszország)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xmlns="" val="1509048552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/>
          <a:srcRect l="18445" t="19822" r="18993" b="16996"/>
          <a:stretch/>
        </p:blipFill>
        <p:spPr>
          <a:xfrm>
            <a:off x="807308" y="141860"/>
            <a:ext cx="11053509" cy="627916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758545" y="4904509"/>
            <a:ext cx="3395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DOLGOZAT KÉRDÉSEK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xmlns="" val="3029465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/>
          <a:srcRect l="18973" t="20731" r="19859" b="10698"/>
          <a:stretch/>
        </p:blipFill>
        <p:spPr>
          <a:xfrm>
            <a:off x="1019942" y="184728"/>
            <a:ext cx="9934385" cy="626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1179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/>
          <a:srcRect l="13914" t="34406" r="15255" b="22652"/>
          <a:stretch/>
        </p:blipFill>
        <p:spPr>
          <a:xfrm>
            <a:off x="360218" y="221672"/>
            <a:ext cx="7610765" cy="259541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/>
          <a:srcRect l="13473" t="19711" r="14625" b="36449"/>
          <a:stretch/>
        </p:blipFill>
        <p:spPr>
          <a:xfrm>
            <a:off x="360218" y="2927926"/>
            <a:ext cx="7352145" cy="2521529"/>
          </a:xfrm>
          <a:prstGeom prst="rect">
            <a:avLst/>
          </a:prstGeom>
        </p:spPr>
      </p:pic>
      <p:sp>
        <p:nvSpPr>
          <p:cNvPr id="4" name="Mosolygó arc 3"/>
          <p:cNvSpPr/>
          <p:nvPr/>
        </p:nvSpPr>
        <p:spPr>
          <a:xfrm>
            <a:off x="6797963" y="1791855"/>
            <a:ext cx="812801" cy="7112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Mosolygó arc 4"/>
          <p:cNvSpPr/>
          <p:nvPr/>
        </p:nvSpPr>
        <p:spPr>
          <a:xfrm>
            <a:off x="2867891" y="4539673"/>
            <a:ext cx="632691" cy="48490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8483326" y="3104291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Rómeó és Júlia 7.osztály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9143999" y="2496066"/>
            <a:ext cx="1754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REDMENTA direkt cím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385424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/>
          <a:srcRect l="13725" t="20601" r="14664" b="35443"/>
          <a:stretch/>
        </p:blipFill>
        <p:spPr>
          <a:xfrm>
            <a:off x="1052946" y="517236"/>
            <a:ext cx="6446982" cy="2225964"/>
          </a:xfrm>
          <a:prstGeom prst="rect">
            <a:avLst/>
          </a:prstGeom>
        </p:spPr>
      </p:pic>
      <p:sp>
        <p:nvSpPr>
          <p:cNvPr id="4" name="Mosolygó arc 3"/>
          <p:cNvSpPr/>
          <p:nvPr/>
        </p:nvSpPr>
        <p:spPr>
          <a:xfrm>
            <a:off x="900546" y="1935018"/>
            <a:ext cx="632691" cy="48490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print"/>
          <a:srcRect l="13522" t="21267" r="13709" b="35806"/>
          <a:stretch/>
        </p:blipFill>
        <p:spPr>
          <a:xfrm>
            <a:off x="1052946" y="3131128"/>
            <a:ext cx="8879562" cy="2946400"/>
          </a:xfrm>
          <a:prstGeom prst="rect">
            <a:avLst/>
          </a:prstGeom>
        </p:spPr>
      </p:pic>
      <p:sp>
        <p:nvSpPr>
          <p:cNvPr id="5" name="Mosolygó arc 4"/>
          <p:cNvSpPr/>
          <p:nvPr/>
        </p:nvSpPr>
        <p:spPr>
          <a:xfrm>
            <a:off x="6996546" y="5045363"/>
            <a:ext cx="632691" cy="48490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521569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/>
          <a:srcRect l="13269" t="20378" r="15508" b="35524"/>
          <a:stretch/>
        </p:blipFill>
        <p:spPr>
          <a:xfrm>
            <a:off x="988290" y="397163"/>
            <a:ext cx="6391563" cy="2225964"/>
          </a:xfrm>
          <a:prstGeom prst="rect">
            <a:avLst/>
          </a:prstGeom>
        </p:spPr>
      </p:pic>
      <p:sp>
        <p:nvSpPr>
          <p:cNvPr id="3" name="Mosolygó arc 2"/>
          <p:cNvSpPr/>
          <p:nvPr/>
        </p:nvSpPr>
        <p:spPr>
          <a:xfrm>
            <a:off x="766618" y="1662546"/>
            <a:ext cx="812801" cy="7112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/>
          <a:srcRect l="12675" t="20221" r="14830" b="37006"/>
          <a:stretch/>
        </p:blipFill>
        <p:spPr>
          <a:xfrm>
            <a:off x="877453" y="2830946"/>
            <a:ext cx="9949256" cy="3301999"/>
          </a:xfrm>
          <a:prstGeom prst="rect">
            <a:avLst/>
          </a:prstGeom>
        </p:spPr>
      </p:pic>
      <p:sp>
        <p:nvSpPr>
          <p:cNvPr id="5" name="Mosolygó arc 4"/>
          <p:cNvSpPr/>
          <p:nvPr/>
        </p:nvSpPr>
        <p:spPr>
          <a:xfrm>
            <a:off x="7559963" y="5075382"/>
            <a:ext cx="812801" cy="7112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276202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/>
          <a:srcRect l="13807" t="19750" r="15137" b="35832"/>
          <a:stretch/>
        </p:blipFill>
        <p:spPr>
          <a:xfrm>
            <a:off x="600363" y="175490"/>
            <a:ext cx="8353009" cy="2937165"/>
          </a:xfrm>
          <a:prstGeom prst="rect">
            <a:avLst/>
          </a:prstGeom>
        </p:spPr>
      </p:pic>
      <p:sp>
        <p:nvSpPr>
          <p:cNvPr id="3" name="Mosolygó arc 2"/>
          <p:cNvSpPr/>
          <p:nvPr/>
        </p:nvSpPr>
        <p:spPr>
          <a:xfrm>
            <a:off x="3472873" y="2124363"/>
            <a:ext cx="526473" cy="56341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/>
          <a:srcRect l="14233" t="19297" r="14601" b="37561"/>
          <a:stretch/>
        </p:blipFill>
        <p:spPr>
          <a:xfrm>
            <a:off x="932872" y="3445162"/>
            <a:ext cx="8965318" cy="3057237"/>
          </a:xfrm>
          <a:prstGeom prst="rect">
            <a:avLst/>
          </a:prstGeom>
        </p:spPr>
      </p:pic>
      <p:sp>
        <p:nvSpPr>
          <p:cNvPr id="5" name="Mosolygó arc 4"/>
          <p:cNvSpPr/>
          <p:nvPr/>
        </p:nvSpPr>
        <p:spPr>
          <a:xfrm>
            <a:off x="6987309" y="5638800"/>
            <a:ext cx="526473" cy="56341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064413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/>
          <a:srcRect l="12959" t="19772" r="14969" b="35996"/>
          <a:stretch/>
        </p:blipFill>
        <p:spPr>
          <a:xfrm>
            <a:off x="489525" y="184728"/>
            <a:ext cx="7705412" cy="2660071"/>
          </a:xfrm>
          <a:prstGeom prst="rect">
            <a:avLst/>
          </a:prstGeom>
        </p:spPr>
      </p:pic>
      <p:sp>
        <p:nvSpPr>
          <p:cNvPr id="3" name="Mosolygó arc 2"/>
          <p:cNvSpPr/>
          <p:nvPr/>
        </p:nvSpPr>
        <p:spPr>
          <a:xfrm>
            <a:off x="5708074" y="1948873"/>
            <a:ext cx="554182" cy="480291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/>
          <a:srcRect l="13254" t="19371" r="15501" b="35405"/>
          <a:stretch/>
        </p:blipFill>
        <p:spPr>
          <a:xfrm>
            <a:off x="489525" y="3057237"/>
            <a:ext cx="9131500" cy="3260436"/>
          </a:xfrm>
          <a:prstGeom prst="rect">
            <a:avLst/>
          </a:prstGeom>
        </p:spPr>
      </p:pic>
      <p:sp>
        <p:nvSpPr>
          <p:cNvPr id="5" name="Mosolygó arc 4"/>
          <p:cNvSpPr/>
          <p:nvPr/>
        </p:nvSpPr>
        <p:spPr>
          <a:xfrm>
            <a:off x="3788049" y="5241636"/>
            <a:ext cx="554182" cy="480291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867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413</Words>
  <Application>Microsoft Office PowerPoint</Application>
  <PresentationFormat>Egyéni</PresentationFormat>
  <Paragraphs>55</Paragraphs>
  <Slides>12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3" baseType="lpstr">
      <vt:lpstr>Office-téma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Erika Viktória Németh</dc:creator>
  <cp:lastModifiedBy>user</cp:lastModifiedBy>
  <cp:revision>13</cp:revision>
  <dcterms:created xsi:type="dcterms:W3CDTF">2024-01-07T19:40:44Z</dcterms:created>
  <dcterms:modified xsi:type="dcterms:W3CDTF">2024-01-09T23:03:30Z</dcterms:modified>
</cp:coreProperties>
</file>