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4" r:id="rId4"/>
    <p:sldId id="265" r:id="rId5"/>
    <p:sldId id="268" r:id="rId6"/>
    <p:sldId id="269" r:id="rId7"/>
    <p:sldId id="270" r:id="rId8"/>
    <p:sldId id="271" r:id="rId9"/>
    <p:sldId id="266" r:id="rId10"/>
    <p:sldId id="267" r:id="rId11"/>
    <p:sldId id="2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9AF9A-2491-4DE6-A15D-169BC6149524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0AB0D-BC2E-4BDA-8458-8AD5867FA1B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76535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0AB0D-BC2E-4BDA-8458-8AD5867FA1B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50502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Karikázzuk be a szótő utolsó betűit! Figyeld meg mind két sort! Milyen megállapítást tudunk tenni?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0AB0D-BC2E-4BDA-8458-8AD5867FA1B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0093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0AB0D-BC2E-4BDA-8458-8AD5867FA1B5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18313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Gyűjtsd össze mind a 11 –t toldalékos főnevet! Írd le a füzetedbe!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0AB0D-BC2E-4BDA-8458-8AD5867FA1B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25653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Mi történik az </a:t>
            </a:r>
            <a:r>
              <a:rPr lang="hu-HU" dirty="0" err="1"/>
              <a:t>epet</a:t>
            </a:r>
            <a:r>
              <a:rPr lang="hu-HU" dirty="0"/>
              <a:t> és a szedret szavaknál?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0AB0D-BC2E-4BDA-8458-8AD5867FA1B5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5539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ordwall.net/hu/resource/12125897/nyelvtan/toldal%c3%a9kos-szavak-2-oszt%c3%a1ly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ordwall.net/hu/resource/668018/nyelvtan/toldal%c3%a9kos-f%c5%91n%c3%a9v-nem-toldal%c3%a9kos-f%c5%91n%c3%a9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C1804C0-BDD2-8BDA-3DFB-402A2BEB3D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–t toldalék</a:t>
            </a:r>
            <a:endParaRPr lang="hu-HU" sz="48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B241720F-50F7-5BCD-FE7A-0121CB9FBE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33722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ECCC88DE-D6D8-18E6-1781-0D5DDEF5CD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90" t="21977" r="25330" b="23664"/>
          <a:stretch/>
        </p:blipFill>
        <p:spPr>
          <a:xfrm>
            <a:off x="527538" y="17273"/>
            <a:ext cx="11136924" cy="684072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E190D64D-6B0C-5C8E-8DE3-B45D40422171}"/>
              </a:ext>
            </a:extLst>
          </p:cNvPr>
          <p:cNvSpPr txBox="1"/>
          <p:nvPr/>
        </p:nvSpPr>
        <p:spPr>
          <a:xfrm>
            <a:off x="2811294" y="1449420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betűről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F569BB8F-7678-C20E-A431-D8BB6EEAB05C}"/>
              </a:ext>
            </a:extLst>
          </p:cNvPr>
          <p:cNvSpPr txBox="1"/>
          <p:nvPr/>
        </p:nvSpPr>
        <p:spPr>
          <a:xfrm>
            <a:off x="2811294" y="1972640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betűtől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BC38EFD3-3769-4642-D178-5A204826BF4A}"/>
              </a:ext>
            </a:extLst>
          </p:cNvPr>
          <p:cNvSpPr txBox="1"/>
          <p:nvPr/>
        </p:nvSpPr>
        <p:spPr>
          <a:xfrm>
            <a:off x="2811294" y="2495860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betűből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E415129C-1F1E-3051-745C-DBBCC3A4D99F}"/>
              </a:ext>
            </a:extLst>
          </p:cNvPr>
          <p:cNvSpPr txBox="1"/>
          <p:nvPr/>
        </p:nvSpPr>
        <p:spPr>
          <a:xfrm>
            <a:off x="4908822" y="1449420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kannáról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8B63DCF1-49F6-AC3F-7EF9-7D9A724A233B}"/>
              </a:ext>
            </a:extLst>
          </p:cNvPr>
          <p:cNvSpPr txBox="1"/>
          <p:nvPr/>
        </p:nvSpPr>
        <p:spPr>
          <a:xfrm>
            <a:off x="4918868" y="1972640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kannától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24A97CFC-5479-86AB-03D5-89770A17D19C}"/>
              </a:ext>
            </a:extLst>
          </p:cNvPr>
          <p:cNvSpPr txBox="1"/>
          <p:nvPr/>
        </p:nvSpPr>
        <p:spPr>
          <a:xfrm>
            <a:off x="4847908" y="2495860"/>
            <a:ext cx="185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kannából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7DEA0D42-4B4C-72DB-B2C6-7D8A46C3095D}"/>
              </a:ext>
            </a:extLst>
          </p:cNvPr>
          <p:cNvSpPr txBox="1"/>
          <p:nvPr/>
        </p:nvSpPr>
        <p:spPr>
          <a:xfrm>
            <a:off x="7330156" y="1449420"/>
            <a:ext cx="123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házról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0F55FF74-3601-1DCD-2BE3-15F048CDCC85}"/>
              </a:ext>
            </a:extLst>
          </p:cNvPr>
          <p:cNvSpPr txBox="1"/>
          <p:nvPr/>
        </p:nvSpPr>
        <p:spPr>
          <a:xfrm>
            <a:off x="7330156" y="1972640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háztól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7FBF1952-58BD-D9A1-572E-1620204F3596}"/>
              </a:ext>
            </a:extLst>
          </p:cNvPr>
          <p:cNvSpPr txBox="1"/>
          <p:nvPr/>
        </p:nvSpPr>
        <p:spPr>
          <a:xfrm>
            <a:off x="7330156" y="2495860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házból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B8748A0C-2CE5-D6D9-A3E7-C6863933E237}"/>
              </a:ext>
            </a:extLst>
          </p:cNvPr>
          <p:cNvSpPr txBox="1"/>
          <p:nvPr/>
        </p:nvSpPr>
        <p:spPr>
          <a:xfrm>
            <a:off x="9751011" y="1452926"/>
            <a:ext cx="115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hídról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9531312F-071D-AF37-488B-BA13D71F23F7}"/>
              </a:ext>
            </a:extLst>
          </p:cNvPr>
          <p:cNvSpPr txBox="1"/>
          <p:nvPr/>
        </p:nvSpPr>
        <p:spPr>
          <a:xfrm>
            <a:off x="9751011" y="1976146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hídtól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BCC8F665-997D-5C5C-72AB-E2FE416AD4BF}"/>
              </a:ext>
            </a:extLst>
          </p:cNvPr>
          <p:cNvSpPr txBox="1"/>
          <p:nvPr/>
        </p:nvSpPr>
        <p:spPr>
          <a:xfrm>
            <a:off x="9751011" y="2499366"/>
            <a:ext cx="127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hídból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xmlns="" id="{E7B10ADC-2C7A-47BB-F31F-FF9C444C23F8}"/>
              </a:ext>
            </a:extLst>
          </p:cNvPr>
          <p:cNvSpPr txBox="1"/>
          <p:nvPr/>
        </p:nvSpPr>
        <p:spPr>
          <a:xfrm>
            <a:off x="2674254" y="5026730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céklából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xmlns="" id="{CCE56BD6-6793-932A-7E8B-FF20A6902A80}"/>
              </a:ext>
            </a:extLst>
          </p:cNvPr>
          <p:cNvSpPr txBox="1"/>
          <p:nvPr/>
        </p:nvSpPr>
        <p:spPr>
          <a:xfrm>
            <a:off x="2666238" y="5582563"/>
            <a:ext cx="1548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eperből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xmlns="" id="{57E468D3-0A06-FD97-F21E-A9A3779C0749}"/>
              </a:ext>
            </a:extLst>
          </p:cNvPr>
          <p:cNvSpPr txBox="1"/>
          <p:nvPr/>
        </p:nvSpPr>
        <p:spPr>
          <a:xfrm>
            <a:off x="2674254" y="6073170"/>
            <a:ext cx="1872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szederből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xmlns="" id="{20066901-0A9F-C7A6-B4D2-3D75A3CFC5F0}"/>
              </a:ext>
            </a:extLst>
          </p:cNvPr>
          <p:cNvSpPr txBox="1"/>
          <p:nvPr/>
        </p:nvSpPr>
        <p:spPr>
          <a:xfrm>
            <a:off x="8189837" y="4508694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málnából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xmlns="" id="{B3294CD1-C52A-18B6-166C-A9613143BC25}"/>
              </a:ext>
            </a:extLst>
          </p:cNvPr>
          <p:cNvSpPr txBox="1"/>
          <p:nvPr/>
        </p:nvSpPr>
        <p:spPr>
          <a:xfrm>
            <a:off x="8189837" y="5143782"/>
            <a:ext cx="208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paprikából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xmlns="" id="{649A8147-273A-CD21-4AB8-7FAF89B7B4BD}"/>
              </a:ext>
            </a:extLst>
          </p:cNvPr>
          <p:cNvSpPr txBox="1"/>
          <p:nvPr/>
        </p:nvSpPr>
        <p:spPr>
          <a:xfrm>
            <a:off x="8189837" y="5667002"/>
            <a:ext cx="147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mézből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xmlns="" id="{2DB5C62A-A519-48F4-38D3-AC29886871BE}"/>
              </a:ext>
            </a:extLst>
          </p:cNvPr>
          <p:cNvSpPr txBox="1"/>
          <p:nvPr/>
        </p:nvSpPr>
        <p:spPr>
          <a:xfrm>
            <a:off x="8189837" y="6190222"/>
            <a:ext cx="2002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barackból</a:t>
            </a:r>
          </a:p>
        </p:txBody>
      </p: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xmlns="" id="{AD435AA9-48AC-539A-1630-99B21BAF3CBF}"/>
              </a:ext>
            </a:extLst>
          </p:cNvPr>
          <p:cNvCxnSpPr>
            <a:cxnSpLocks/>
          </p:cNvCxnSpPr>
          <p:nvPr/>
        </p:nvCxnSpPr>
        <p:spPr>
          <a:xfrm>
            <a:off x="2033082" y="5143782"/>
            <a:ext cx="0" cy="358647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Egyenes összekötő 27">
            <a:extLst>
              <a:ext uri="{FF2B5EF4-FFF2-40B4-BE49-F238E27FC236}">
                <a16:creationId xmlns:a16="http://schemas.microsoft.com/office/drawing/2014/main" xmlns="" id="{D314940F-3AB0-77F1-B33F-81EDBA31C66A}"/>
              </a:ext>
            </a:extLst>
          </p:cNvPr>
          <p:cNvCxnSpPr>
            <a:cxnSpLocks/>
          </p:cNvCxnSpPr>
          <p:nvPr/>
        </p:nvCxnSpPr>
        <p:spPr>
          <a:xfrm>
            <a:off x="7422206" y="4599033"/>
            <a:ext cx="0" cy="358647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xmlns="" id="{D04872FE-B5B9-2C3C-DC0D-746B514F39F3}"/>
              </a:ext>
            </a:extLst>
          </p:cNvPr>
          <p:cNvCxnSpPr>
            <a:cxnSpLocks/>
          </p:cNvCxnSpPr>
          <p:nvPr/>
        </p:nvCxnSpPr>
        <p:spPr>
          <a:xfrm>
            <a:off x="7616759" y="5143782"/>
            <a:ext cx="0" cy="358647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Egyenes összekötő 29">
            <a:extLst>
              <a:ext uri="{FF2B5EF4-FFF2-40B4-BE49-F238E27FC236}">
                <a16:creationId xmlns:a16="http://schemas.microsoft.com/office/drawing/2014/main" xmlns="" id="{A6F6889A-582C-FA41-6768-C35D562DBA1B}"/>
              </a:ext>
            </a:extLst>
          </p:cNvPr>
          <p:cNvCxnSpPr>
            <a:cxnSpLocks/>
          </p:cNvCxnSpPr>
          <p:nvPr/>
        </p:nvCxnSpPr>
        <p:spPr>
          <a:xfrm>
            <a:off x="7159559" y="5667002"/>
            <a:ext cx="0" cy="358647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xmlns="" id="{536CFA15-9285-28C2-E56D-EC55E1ED8189}"/>
              </a:ext>
            </a:extLst>
          </p:cNvPr>
          <p:cNvCxnSpPr>
            <a:cxnSpLocks/>
          </p:cNvCxnSpPr>
          <p:nvPr/>
        </p:nvCxnSpPr>
        <p:spPr>
          <a:xfrm>
            <a:off x="7422206" y="6190222"/>
            <a:ext cx="0" cy="358647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156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rajzfilm, Animációs film látható&#10;&#10;Automatikusan generált leírás">
            <a:hlinkClick r:id="rId2"/>
            <a:extLst>
              <a:ext uri="{FF2B5EF4-FFF2-40B4-BE49-F238E27FC236}">
                <a16:creationId xmlns:a16="http://schemas.microsoft.com/office/drawing/2014/main" xmlns="" id="{60DBAD77-F97E-7917-FB96-C3C61DB113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 t="81839" r="24806"/>
          <a:stretch/>
        </p:blipFill>
        <p:spPr>
          <a:xfrm>
            <a:off x="3005958" y="1901389"/>
            <a:ext cx="2165131" cy="1958535"/>
          </a:xfrm>
          <a:prstGeom prst="rect">
            <a:avLst/>
          </a:prstGeom>
        </p:spPr>
      </p:pic>
      <p:pic>
        <p:nvPicPr>
          <p:cNvPr id="5" name="Kép 4" descr="A képen rajzfilm, Animációs film látható&#10;&#10;Automatikusan generált leírás">
            <a:hlinkClick r:id="rId4"/>
            <a:extLst>
              <a:ext uri="{FF2B5EF4-FFF2-40B4-BE49-F238E27FC236}">
                <a16:creationId xmlns:a16="http://schemas.microsoft.com/office/drawing/2014/main" xmlns="" id="{5C9B131A-EA39-0603-3F33-0D1D1F6ED6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382" t="20383" r="48077" b="60154"/>
          <a:stretch/>
        </p:blipFill>
        <p:spPr>
          <a:xfrm>
            <a:off x="7882758" y="1686218"/>
            <a:ext cx="2165131" cy="199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535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05D1A6D9-3779-0948-34D9-3D584DD4FA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758" t="16264" r="9011" b="54286"/>
          <a:stretch/>
        </p:blipFill>
        <p:spPr>
          <a:xfrm>
            <a:off x="0" y="1409280"/>
            <a:ext cx="12201444" cy="5152294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8389BD7D-0458-0D58-DD9F-BAF3FA037523}"/>
              </a:ext>
            </a:extLst>
          </p:cNvPr>
          <p:cNvSpPr txBox="1"/>
          <p:nvPr/>
        </p:nvSpPr>
        <p:spPr>
          <a:xfrm>
            <a:off x="3326860" y="3239310"/>
            <a:ext cx="1638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stadion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B7BDBAFF-4E22-64E4-E654-BD85BD53FD67}"/>
              </a:ext>
            </a:extLst>
          </p:cNvPr>
          <p:cNvSpPr txBox="1"/>
          <p:nvPr/>
        </p:nvSpPr>
        <p:spPr>
          <a:xfrm>
            <a:off x="7764152" y="3239309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-ban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6851B48E-D08F-4F39-2236-3AF048D0D014}"/>
              </a:ext>
            </a:extLst>
          </p:cNvPr>
          <p:cNvSpPr txBox="1"/>
          <p:nvPr/>
        </p:nvSpPr>
        <p:spPr>
          <a:xfrm>
            <a:off x="3326860" y="3824084"/>
            <a:ext cx="1737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verseny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FDBC2AA6-9CF6-8D78-C625-8DA92A47D945}"/>
              </a:ext>
            </a:extLst>
          </p:cNvPr>
          <p:cNvSpPr txBox="1"/>
          <p:nvPr/>
        </p:nvSpPr>
        <p:spPr>
          <a:xfrm>
            <a:off x="7764152" y="382408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-en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A4599D3D-68F7-9C39-06B6-5642ABE86CFB}"/>
              </a:ext>
            </a:extLst>
          </p:cNvPr>
          <p:cNvSpPr txBox="1"/>
          <p:nvPr/>
        </p:nvSpPr>
        <p:spPr>
          <a:xfrm>
            <a:off x="3326860" y="4315666"/>
            <a:ext cx="178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dobogó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5D7912F9-261A-E232-227F-12A37021A108}"/>
              </a:ext>
            </a:extLst>
          </p:cNvPr>
          <p:cNvSpPr txBox="1"/>
          <p:nvPr/>
        </p:nvSpPr>
        <p:spPr>
          <a:xfrm>
            <a:off x="7764152" y="4315665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-hoz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E36D23CC-3FF6-E164-2904-0EB8BA70C8B8}"/>
              </a:ext>
            </a:extLst>
          </p:cNvPr>
          <p:cNvSpPr txBox="1"/>
          <p:nvPr/>
        </p:nvSpPr>
        <p:spPr>
          <a:xfrm>
            <a:off x="3326860" y="4900440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kerítés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5E5A4A60-EABC-2DD9-48B2-8A3E464B45B3}"/>
              </a:ext>
            </a:extLst>
          </p:cNvPr>
          <p:cNvSpPr txBox="1"/>
          <p:nvPr/>
        </p:nvSpPr>
        <p:spPr>
          <a:xfrm>
            <a:off x="7764152" y="4900439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-nél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FB975779-493E-8D90-B2FF-DB42B860A480}"/>
              </a:ext>
            </a:extLst>
          </p:cNvPr>
          <p:cNvSpPr txBox="1"/>
          <p:nvPr/>
        </p:nvSpPr>
        <p:spPr>
          <a:xfrm>
            <a:off x="3326860" y="5457262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bíró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596ED95E-D88A-29B1-3EA1-19858604FCBF}"/>
              </a:ext>
            </a:extLst>
          </p:cNvPr>
          <p:cNvSpPr txBox="1"/>
          <p:nvPr/>
        </p:nvSpPr>
        <p:spPr>
          <a:xfrm>
            <a:off x="3326860" y="6009418"/>
            <a:ext cx="1180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nyak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xmlns="" id="{7C35D83C-ECBD-2DE8-C47A-EB435ED08EC3}"/>
              </a:ext>
            </a:extLst>
          </p:cNvPr>
          <p:cNvSpPr txBox="1"/>
          <p:nvPr/>
        </p:nvSpPr>
        <p:spPr>
          <a:xfrm>
            <a:off x="7764152" y="5448720"/>
            <a:ext cx="841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-</a:t>
            </a:r>
            <a:r>
              <a:rPr lang="hu-HU" sz="3200" b="1" dirty="0" err="1"/>
              <a:t>tól</a:t>
            </a:r>
            <a:endParaRPr lang="hu-HU" sz="3200" b="1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xmlns="" id="{CAAF5392-F519-B18A-BFB4-F37539B8FE9C}"/>
              </a:ext>
            </a:extLst>
          </p:cNvPr>
          <p:cNvSpPr txBox="1"/>
          <p:nvPr/>
        </p:nvSpPr>
        <p:spPr>
          <a:xfrm>
            <a:off x="7764152" y="5993108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-</a:t>
            </a:r>
            <a:r>
              <a:rPr lang="hu-HU" sz="3200" b="1" dirty="0" err="1"/>
              <a:t>ba</a:t>
            </a:r>
            <a:endParaRPr lang="hu-HU" sz="3200" b="1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xmlns="" id="{7E9A315C-F434-B589-CF80-894C359ED834}"/>
              </a:ext>
            </a:extLst>
          </p:cNvPr>
          <p:cNvSpPr txBox="1"/>
          <p:nvPr/>
        </p:nvSpPr>
        <p:spPr>
          <a:xfrm>
            <a:off x="10088366" y="2592978"/>
            <a:ext cx="1521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solidFill>
                  <a:srgbClr val="002060"/>
                </a:solidFill>
              </a:rPr>
              <a:t>Miről?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xmlns="" id="{3DEF614B-6449-26D3-B197-2CC848E18D25}"/>
              </a:ext>
            </a:extLst>
          </p:cNvPr>
          <p:cNvSpPr txBox="1"/>
          <p:nvPr/>
        </p:nvSpPr>
        <p:spPr>
          <a:xfrm>
            <a:off x="10088366" y="3208530"/>
            <a:ext cx="116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solidFill>
                  <a:srgbClr val="002060"/>
                </a:solidFill>
              </a:rPr>
              <a:t>Hol?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xmlns="" id="{3E0FBCAC-1A3F-AADA-ED7C-640CA687E956}"/>
              </a:ext>
            </a:extLst>
          </p:cNvPr>
          <p:cNvSpPr txBox="1"/>
          <p:nvPr/>
        </p:nvSpPr>
        <p:spPr>
          <a:xfrm>
            <a:off x="10078025" y="3762527"/>
            <a:ext cx="116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solidFill>
                  <a:srgbClr val="002060"/>
                </a:solidFill>
              </a:rPr>
              <a:t>Hol?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xmlns="" id="{4F7B3569-99BB-236E-7280-647A55B41FCC}"/>
              </a:ext>
            </a:extLst>
          </p:cNvPr>
          <p:cNvSpPr txBox="1"/>
          <p:nvPr/>
        </p:nvSpPr>
        <p:spPr>
          <a:xfrm>
            <a:off x="10115755" y="4297701"/>
            <a:ext cx="1752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solidFill>
                  <a:srgbClr val="002060"/>
                </a:solidFill>
              </a:rPr>
              <a:t>Mihez?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xmlns="" id="{E57004C7-BD9E-495B-F587-6AB5E2B8FF4B}"/>
              </a:ext>
            </a:extLst>
          </p:cNvPr>
          <p:cNvSpPr txBox="1"/>
          <p:nvPr/>
        </p:nvSpPr>
        <p:spPr>
          <a:xfrm>
            <a:off x="10116387" y="4869660"/>
            <a:ext cx="1651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solidFill>
                  <a:srgbClr val="002060"/>
                </a:solidFill>
              </a:rPr>
              <a:t>Minél?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xmlns="" id="{F3962717-556C-9469-4FA8-BC09976FEF6D}"/>
              </a:ext>
            </a:extLst>
          </p:cNvPr>
          <p:cNvSpPr txBox="1"/>
          <p:nvPr/>
        </p:nvSpPr>
        <p:spPr>
          <a:xfrm>
            <a:off x="10115755" y="5417941"/>
            <a:ext cx="1511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solidFill>
                  <a:srgbClr val="002060"/>
                </a:solidFill>
              </a:rPr>
              <a:t>Mitől?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xmlns="" id="{23F55196-ADE4-886C-31CA-2DAC6F3DE584}"/>
              </a:ext>
            </a:extLst>
          </p:cNvPr>
          <p:cNvSpPr txBox="1"/>
          <p:nvPr/>
        </p:nvSpPr>
        <p:spPr>
          <a:xfrm>
            <a:off x="10115755" y="5923397"/>
            <a:ext cx="156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solidFill>
                  <a:srgbClr val="002060"/>
                </a:solidFill>
              </a:rPr>
              <a:t>Mibe?</a:t>
            </a:r>
          </a:p>
        </p:txBody>
      </p:sp>
    </p:spTree>
    <p:extLst>
      <p:ext uri="{BB962C8B-B14F-4D97-AF65-F5344CB8AC3E}">
        <p14:creationId xmlns:p14="http://schemas.microsoft.com/office/powerpoint/2010/main" xmlns="" val="86479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819B70ED-AD87-129D-045E-6DBCFFC96D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819" t="21100" r="27555" b="24834"/>
          <a:stretch/>
        </p:blipFill>
        <p:spPr>
          <a:xfrm>
            <a:off x="693336" y="-4650"/>
            <a:ext cx="10972800" cy="68626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FD682E26-A67C-0A37-8B7B-159824B9E6F4}"/>
              </a:ext>
            </a:extLst>
          </p:cNvPr>
          <p:cNvSpPr txBox="1"/>
          <p:nvPr/>
        </p:nvSpPr>
        <p:spPr>
          <a:xfrm>
            <a:off x="1286188" y="2461846"/>
            <a:ext cx="151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kendőt,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AA82705D-3C62-F0AC-62D5-900D330B9420}"/>
              </a:ext>
            </a:extLst>
          </p:cNvPr>
          <p:cNvSpPr txBox="1"/>
          <p:nvPr/>
        </p:nvSpPr>
        <p:spPr>
          <a:xfrm>
            <a:off x="2798140" y="2461846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varjút,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FF589617-06A7-04AD-3BB9-AB3902547AA2}"/>
              </a:ext>
            </a:extLst>
          </p:cNvPr>
          <p:cNvSpPr txBox="1"/>
          <p:nvPr/>
        </p:nvSpPr>
        <p:spPr>
          <a:xfrm>
            <a:off x="4052009" y="2461846"/>
            <a:ext cx="1197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darut,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63823F4B-4832-8F85-63E0-E5384CB92407}"/>
              </a:ext>
            </a:extLst>
          </p:cNvPr>
          <p:cNvSpPr txBox="1"/>
          <p:nvPr/>
        </p:nvSpPr>
        <p:spPr>
          <a:xfrm>
            <a:off x="5563961" y="2461846"/>
            <a:ext cx="1175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cipót,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36FD5A2B-E8F1-721A-F26A-06D9A2864FEB}"/>
              </a:ext>
            </a:extLst>
          </p:cNvPr>
          <p:cNvSpPr txBox="1"/>
          <p:nvPr/>
        </p:nvSpPr>
        <p:spPr>
          <a:xfrm>
            <a:off x="7075913" y="2461846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könyvet,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88CCE690-0436-1535-03DF-969A3F3AA019}"/>
              </a:ext>
            </a:extLst>
          </p:cNvPr>
          <p:cNvSpPr txBox="1"/>
          <p:nvPr/>
        </p:nvSpPr>
        <p:spPr>
          <a:xfrm>
            <a:off x="9014997" y="2461846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asztalt,</a:t>
            </a:r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xmlns="" id="{E47AC608-CAA3-552E-5C42-4C1249FFE85D}"/>
              </a:ext>
            </a:extLst>
          </p:cNvPr>
          <p:cNvSpPr/>
          <p:nvPr/>
        </p:nvSpPr>
        <p:spPr>
          <a:xfrm>
            <a:off x="7986409" y="4309353"/>
            <a:ext cx="3512255" cy="807396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xmlns="" id="{CDEB6D01-6A58-9950-5643-69157741A0CA}"/>
              </a:ext>
            </a:extLst>
          </p:cNvPr>
          <p:cNvCxnSpPr/>
          <p:nvPr/>
        </p:nvCxnSpPr>
        <p:spPr>
          <a:xfrm>
            <a:off x="1286188" y="6225701"/>
            <a:ext cx="881112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562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E6CE448C-8D52-B1B8-8EB3-0F52E6FC21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324" t="35604" r="26236" b="38685"/>
          <a:stretch/>
        </p:blipFill>
        <p:spPr>
          <a:xfrm>
            <a:off x="0" y="1681148"/>
            <a:ext cx="12192000" cy="3495703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E5813B15-A1B9-2C11-5D83-4FF47F53AE48}"/>
              </a:ext>
            </a:extLst>
          </p:cNvPr>
          <p:cNvSpPr txBox="1"/>
          <p:nvPr/>
        </p:nvSpPr>
        <p:spPr>
          <a:xfrm>
            <a:off x="3492230" y="2344366"/>
            <a:ext cx="859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kép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76AF9FEB-5AB3-7643-E201-4DBC239DB7BB}"/>
              </a:ext>
            </a:extLst>
          </p:cNvPr>
          <p:cNvSpPr txBox="1"/>
          <p:nvPr/>
        </p:nvSpPr>
        <p:spPr>
          <a:xfrm>
            <a:off x="5087566" y="2891904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dobot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A233F0C6-3BD4-4AF1-68AE-F96B3B78802A}"/>
              </a:ext>
            </a:extLst>
          </p:cNvPr>
          <p:cNvSpPr txBox="1"/>
          <p:nvPr/>
        </p:nvSpPr>
        <p:spPr>
          <a:xfrm>
            <a:off x="6799635" y="2370758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liba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DAD6C57C-CFFB-F01C-E4EB-6E2717F01E96}"/>
              </a:ext>
            </a:extLst>
          </p:cNvPr>
          <p:cNvSpPr txBox="1"/>
          <p:nvPr/>
        </p:nvSpPr>
        <p:spPr>
          <a:xfrm>
            <a:off x="8500454" y="2905779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zenét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8B21EF30-F1AC-F4CD-D2AA-1A2C22960B61}"/>
              </a:ext>
            </a:extLst>
          </p:cNvPr>
          <p:cNvSpPr txBox="1"/>
          <p:nvPr/>
        </p:nvSpPr>
        <p:spPr>
          <a:xfrm>
            <a:off x="10141086" y="2906494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mozit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226C2CFC-6889-2E0F-0A7D-B875A4708D00}"/>
              </a:ext>
            </a:extLst>
          </p:cNvPr>
          <p:cNvSpPr txBox="1"/>
          <p:nvPr/>
        </p:nvSpPr>
        <p:spPr>
          <a:xfrm>
            <a:off x="2662137" y="4019280"/>
            <a:ext cx="1196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képet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010D246B-3509-BA8B-B69D-668610A73845}"/>
              </a:ext>
            </a:extLst>
          </p:cNvPr>
          <p:cNvSpPr txBox="1"/>
          <p:nvPr/>
        </p:nvSpPr>
        <p:spPr>
          <a:xfrm>
            <a:off x="4186644" y="4019280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dobot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1113A659-A2C0-91F5-DFFD-4FBA842D1465}"/>
              </a:ext>
            </a:extLst>
          </p:cNvPr>
          <p:cNvSpPr txBox="1"/>
          <p:nvPr/>
        </p:nvSpPr>
        <p:spPr>
          <a:xfrm>
            <a:off x="5791118" y="4019280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libát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3103BDED-119D-6F08-67E1-30A6F1A8E951}"/>
              </a:ext>
            </a:extLst>
          </p:cNvPr>
          <p:cNvSpPr txBox="1"/>
          <p:nvPr/>
        </p:nvSpPr>
        <p:spPr>
          <a:xfrm>
            <a:off x="7110258" y="4010349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zenét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BCC0374E-1348-60C8-027C-8C7379B1F9F9}"/>
              </a:ext>
            </a:extLst>
          </p:cNvPr>
          <p:cNvSpPr txBox="1"/>
          <p:nvPr/>
        </p:nvSpPr>
        <p:spPr>
          <a:xfrm>
            <a:off x="8620155" y="4010032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mozit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xmlns="" id="{EE155458-A347-530F-A231-6311296F0501}"/>
              </a:ext>
            </a:extLst>
          </p:cNvPr>
          <p:cNvSpPr txBox="1"/>
          <p:nvPr/>
        </p:nvSpPr>
        <p:spPr>
          <a:xfrm>
            <a:off x="1171476" y="4029804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vajat</a:t>
            </a:r>
          </a:p>
        </p:txBody>
      </p: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xmlns="" id="{8E015065-3C89-CA6C-619A-FA535A57D452}"/>
              </a:ext>
            </a:extLst>
          </p:cNvPr>
          <p:cNvCxnSpPr>
            <a:cxnSpLocks/>
          </p:cNvCxnSpPr>
          <p:nvPr/>
        </p:nvCxnSpPr>
        <p:spPr>
          <a:xfrm>
            <a:off x="1780162" y="4029804"/>
            <a:ext cx="0" cy="7172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xmlns="" id="{7B71E32B-938F-6097-5313-F543A0CE4222}"/>
              </a:ext>
            </a:extLst>
          </p:cNvPr>
          <p:cNvCxnSpPr>
            <a:cxnSpLocks/>
          </p:cNvCxnSpPr>
          <p:nvPr/>
        </p:nvCxnSpPr>
        <p:spPr>
          <a:xfrm>
            <a:off x="3394954" y="4010349"/>
            <a:ext cx="0" cy="7172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xmlns="" id="{1B378FAA-588C-9E1A-BD37-372D4B490BDD}"/>
              </a:ext>
            </a:extLst>
          </p:cNvPr>
          <p:cNvCxnSpPr>
            <a:cxnSpLocks/>
          </p:cNvCxnSpPr>
          <p:nvPr/>
        </p:nvCxnSpPr>
        <p:spPr>
          <a:xfrm>
            <a:off x="4970834" y="3933007"/>
            <a:ext cx="0" cy="7172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xmlns="" id="{7EEFF52D-1E30-A7E7-DF41-FA25BD300B95}"/>
              </a:ext>
            </a:extLst>
          </p:cNvPr>
          <p:cNvCxnSpPr>
            <a:cxnSpLocks/>
          </p:cNvCxnSpPr>
          <p:nvPr/>
        </p:nvCxnSpPr>
        <p:spPr>
          <a:xfrm>
            <a:off x="6507805" y="3933487"/>
            <a:ext cx="0" cy="7172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xmlns="" id="{1FFB1C15-7B3D-695B-A20B-3C4DF66F97FF}"/>
              </a:ext>
            </a:extLst>
          </p:cNvPr>
          <p:cNvCxnSpPr>
            <a:cxnSpLocks/>
          </p:cNvCxnSpPr>
          <p:nvPr/>
        </p:nvCxnSpPr>
        <p:spPr>
          <a:xfrm>
            <a:off x="8015592" y="3933007"/>
            <a:ext cx="0" cy="7172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xmlns="" id="{FC851E00-A0A5-2E9F-F9C8-AE37ACE4BF99}"/>
              </a:ext>
            </a:extLst>
          </p:cNvPr>
          <p:cNvCxnSpPr>
            <a:cxnSpLocks/>
          </p:cNvCxnSpPr>
          <p:nvPr/>
        </p:nvCxnSpPr>
        <p:spPr>
          <a:xfrm>
            <a:off x="9523379" y="3933007"/>
            <a:ext cx="0" cy="7172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5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49839C22-946E-CDC6-2C0A-EDCDA4B8C54E}"/>
              </a:ext>
            </a:extLst>
          </p:cNvPr>
          <p:cNvSpPr txBox="1"/>
          <p:nvPr/>
        </p:nvSpPr>
        <p:spPr>
          <a:xfrm>
            <a:off x="4577937" y="1697956"/>
            <a:ext cx="2525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spc="600" dirty="0">
                <a:solidFill>
                  <a:srgbClr val="002060"/>
                </a:solidFill>
              </a:rPr>
              <a:t>képet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D04CA25D-ABA0-4381-D22E-809592785A20}"/>
              </a:ext>
            </a:extLst>
          </p:cNvPr>
          <p:cNvSpPr txBox="1"/>
          <p:nvPr/>
        </p:nvSpPr>
        <p:spPr>
          <a:xfrm>
            <a:off x="8225811" y="1697956"/>
            <a:ext cx="2579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spc="600" dirty="0">
                <a:solidFill>
                  <a:srgbClr val="002060"/>
                </a:solidFill>
              </a:rPr>
              <a:t>dobot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EADC202D-5D6F-288A-A477-89D9DE09C3D4}"/>
              </a:ext>
            </a:extLst>
          </p:cNvPr>
          <p:cNvSpPr txBox="1"/>
          <p:nvPr/>
        </p:nvSpPr>
        <p:spPr>
          <a:xfrm>
            <a:off x="1580412" y="3937470"/>
            <a:ext cx="2024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spc="600" dirty="0">
                <a:solidFill>
                  <a:srgbClr val="002060"/>
                </a:solidFill>
              </a:rPr>
              <a:t>libát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F81108F2-3E77-A93F-4EA5-6551D64A47A2}"/>
              </a:ext>
            </a:extLst>
          </p:cNvPr>
          <p:cNvSpPr txBox="1"/>
          <p:nvPr/>
        </p:nvSpPr>
        <p:spPr>
          <a:xfrm>
            <a:off x="4655758" y="3986589"/>
            <a:ext cx="2400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spc="600" dirty="0">
                <a:solidFill>
                  <a:srgbClr val="002060"/>
                </a:solidFill>
              </a:rPr>
              <a:t>zenét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AF47FE4B-116D-E04F-C47F-1DB41A4852AF}"/>
              </a:ext>
            </a:extLst>
          </p:cNvPr>
          <p:cNvSpPr txBox="1"/>
          <p:nvPr/>
        </p:nvSpPr>
        <p:spPr>
          <a:xfrm>
            <a:off x="8106207" y="3937470"/>
            <a:ext cx="23583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spc="600" dirty="0">
                <a:solidFill>
                  <a:srgbClr val="002060"/>
                </a:solidFill>
              </a:rPr>
              <a:t>mozit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720E2E9A-C165-7936-FEF7-43F4B4F3A947}"/>
              </a:ext>
            </a:extLst>
          </p:cNvPr>
          <p:cNvSpPr txBox="1"/>
          <p:nvPr/>
        </p:nvSpPr>
        <p:spPr>
          <a:xfrm>
            <a:off x="1357551" y="1697956"/>
            <a:ext cx="2258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spc="600" dirty="0">
                <a:solidFill>
                  <a:srgbClr val="002060"/>
                </a:solidFill>
              </a:rPr>
              <a:t>vajat</a:t>
            </a:r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xmlns="" id="{1C74F7C8-3603-8698-E402-D7ECEE9A9910}"/>
              </a:ext>
            </a:extLst>
          </p:cNvPr>
          <p:cNvCxnSpPr>
            <a:cxnSpLocks/>
          </p:cNvCxnSpPr>
          <p:nvPr/>
        </p:nvCxnSpPr>
        <p:spPr>
          <a:xfrm>
            <a:off x="2684250" y="1817001"/>
            <a:ext cx="0" cy="7172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xmlns="" id="{334113A3-F85A-EDFA-8370-285721A4F2FA}"/>
              </a:ext>
            </a:extLst>
          </p:cNvPr>
          <p:cNvCxnSpPr>
            <a:cxnSpLocks/>
          </p:cNvCxnSpPr>
          <p:nvPr/>
        </p:nvCxnSpPr>
        <p:spPr>
          <a:xfrm>
            <a:off x="6141552" y="1816360"/>
            <a:ext cx="0" cy="7172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xmlns="" id="{52163A8B-A85F-50DB-622F-B06860A00B0C}"/>
              </a:ext>
            </a:extLst>
          </p:cNvPr>
          <p:cNvCxnSpPr>
            <a:cxnSpLocks/>
          </p:cNvCxnSpPr>
          <p:nvPr/>
        </p:nvCxnSpPr>
        <p:spPr>
          <a:xfrm>
            <a:off x="9847791" y="1816042"/>
            <a:ext cx="0" cy="7172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xmlns="" id="{9E043392-F693-C746-3FAD-9A24055A7245}"/>
              </a:ext>
            </a:extLst>
          </p:cNvPr>
          <p:cNvCxnSpPr>
            <a:cxnSpLocks/>
          </p:cNvCxnSpPr>
          <p:nvPr/>
        </p:nvCxnSpPr>
        <p:spPr>
          <a:xfrm>
            <a:off x="3170047" y="3989620"/>
            <a:ext cx="0" cy="7172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xmlns="" id="{8ECB93EE-9AD2-FD35-310A-5F13226619FB}"/>
              </a:ext>
            </a:extLst>
          </p:cNvPr>
          <p:cNvCxnSpPr>
            <a:cxnSpLocks/>
          </p:cNvCxnSpPr>
          <p:nvPr/>
        </p:nvCxnSpPr>
        <p:spPr>
          <a:xfrm>
            <a:off x="6594510" y="4045436"/>
            <a:ext cx="0" cy="7172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xmlns="" id="{A0BE4D99-7103-0ED6-7E08-8401E42A177C}"/>
              </a:ext>
            </a:extLst>
          </p:cNvPr>
          <p:cNvCxnSpPr>
            <a:cxnSpLocks/>
          </p:cNvCxnSpPr>
          <p:nvPr/>
        </p:nvCxnSpPr>
        <p:spPr>
          <a:xfrm>
            <a:off x="10018973" y="4011305"/>
            <a:ext cx="0" cy="7172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zis 14">
            <a:extLst>
              <a:ext uri="{FF2B5EF4-FFF2-40B4-BE49-F238E27FC236}">
                <a16:creationId xmlns:a16="http://schemas.microsoft.com/office/drawing/2014/main" xmlns="" id="{EED0FDDD-E949-C698-7877-BDDF7F0747D7}"/>
              </a:ext>
            </a:extLst>
          </p:cNvPr>
          <p:cNvSpPr/>
          <p:nvPr/>
        </p:nvSpPr>
        <p:spPr>
          <a:xfrm>
            <a:off x="2344208" y="1697956"/>
            <a:ext cx="340034" cy="1084155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xmlns="" id="{DA3A31E6-3BBC-5D87-7EB8-2A3370DD69A6}"/>
              </a:ext>
            </a:extLst>
          </p:cNvPr>
          <p:cNvSpPr/>
          <p:nvPr/>
        </p:nvSpPr>
        <p:spPr>
          <a:xfrm>
            <a:off x="5591281" y="1702502"/>
            <a:ext cx="528970" cy="1084155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xmlns="" id="{6AF84D5B-D50D-2BBD-0459-65C84B21FFD6}"/>
              </a:ext>
            </a:extLst>
          </p:cNvPr>
          <p:cNvSpPr/>
          <p:nvPr/>
        </p:nvSpPr>
        <p:spPr>
          <a:xfrm>
            <a:off x="9318821" y="1617543"/>
            <a:ext cx="528970" cy="1084155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xmlns="" id="{679772C3-23F4-4D33-C417-EF1321AE89A0}"/>
              </a:ext>
            </a:extLst>
          </p:cNvPr>
          <p:cNvSpPr/>
          <p:nvPr/>
        </p:nvSpPr>
        <p:spPr>
          <a:xfrm>
            <a:off x="2684242" y="3830310"/>
            <a:ext cx="528970" cy="1084155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xmlns="" id="{04AB1D1E-6862-E80B-FFE9-0D92D8E55D05}"/>
              </a:ext>
            </a:extLst>
          </p:cNvPr>
          <p:cNvSpPr/>
          <p:nvPr/>
        </p:nvSpPr>
        <p:spPr>
          <a:xfrm>
            <a:off x="6120251" y="3906176"/>
            <a:ext cx="474255" cy="1084155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xmlns="" id="{04E85C17-553C-DC00-263A-36AD93A0F280}"/>
              </a:ext>
            </a:extLst>
          </p:cNvPr>
          <p:cNvSpPr/>
          <p:nvPr/>
        </p:nvSpPr>
        <p:spPr>
          <a:xfrm>
            <a:off x="9737387" y="3857057"/>
            <a:ext cx="353917" cy="1084155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4601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CF55B40B-D833-2F9A-EABA-C808F85F8B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324" t="62202" r="26236" b="17216"/>
          <a:stretch/>
        </p:blipFill>
        <p:spPr>
          <a:xfrm>
            <a:off x="0" y="1617784"/>
            <a:ext cx="12192000" cy="2798466"/>
          </a:xfrm>
          <a:prstGeom prst="rect">
            <a:avLst/>
          </a:prstGeom>
        </p:spPr>
      </p:pic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xmlns="" id="{E703D9B6-4BA5-65D4-A4F3-AC7C6B3B4947}"/>
              </a:ext>
            </a:extLst>
          </p:cNvPr>
          <p:cNvCxnSpPr/>
          <p:nvPr/>
        </p:nvCxnSpPr>
        <p:spPr>
          <a:xfrm>
            <a:off x="924128" y="3073940"/>
            <a:ext cx="123541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xmlns="" id="{C88CC34A-DD34-9157-E143-88AA9A6A3310}"/>
              </a:ext>
            </a:extLst>
          </p:cNvPr>
          <p:cNvCxnSpPr>
            <a:cxnSpLocks/>
          </p:cNvCxnSpPr>
          <p:nvPr/>
        </p:nvCxnSpPr>
        <p:spPr>
          <a:xfrm>
            <a:off x="4221805" y="3073940"/>
            <a:ext cx="87548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xmlns="" id="{33E6FCD1-F368-7EF8-48B2-038206573A04}"/>
              </a:ext>
            </a:extLst>
          </p:cNvPr>
          <p:cNvCxnSpPr>
            <a:cxnSpLocks/>
          </p:cNvCxnSpPr>
          <p:nvPr/>
        </p:nvCxnSpPr>
        <p:spPr>
          <a:xfrm>
            <a:off x="5321031" y="3073940"/>
            <a:ext cx="70039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xmlns="" id="{E1D85C6E-26BA-776D-5C0D-124D46DA2F6A}"/>
              </a:ext>
            </a:extLst>
          </p:cNvPr>
          <p:cNvCxnSpPr>
            <a:cxnSpLocks/>
          </p:cNvCxnSpPr>
          <p:nvPr/>
        </p:nvCxnSpPr>
        <p:spPr>
          <a:xfrm flipV="1">
            <a:off x="8142052" y="3073940"/>
            <a:ext cx="1196501" cy="972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xmlns="" id="{DF124FCB-EB8C-6BF9-D2E1-E5ED4D0B8F9B}"/>
              </a:ext>
            </a:extLst>
          </p:cNvPr>
          <p:cNvCxnSpPr>
            <a:cxnSpLocks/>
          </p:cNvCxnSpPr>
          <p:nvPr/>
        </p:nvCxnSpPr>
        <p:spPr>
          <a:xfrm flipV="1">
            <a:off x="10481554" y="3064213"/>
            <a:ext cx="1196501" cy="972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xmlns="" id="{3383015F-376A-9293-B65E-0536969A78BF}"/>
              </a:ext>
            </a:extLst>
          </p:cNvPr>
          <p:cNvCxnSpPr>
            <a:cxnSpLocks/>
          </p:cNvCxnSpPr>
          <p:nvPr/>
        </p:nvCxnSpPr>
        <p:spPr>
          <a:xfrm flipV="1">
            <a:off x="1045724" y="3540868"/>
            <a:ext cx="1196501" cy="972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xmlns="" id="{ED98CA3F-BA07-E2C2-5B8D-C0780F6993AB}"/>
              </a:ext>
            </a:extLst>
          </p:cNvPr>
          <p:cNvCxnSpPr>
            <a:cxnSpLocks/>
          </p:cNvCxnSpPr>
          <p:nvPr/>
        </p:nvCxnSpPr>
        <p:spPr>
          <a:xfrm flipV="1">
            <a:off x="4221805" y="3550595"/>
            <a:ext cx="875488" cy="972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xmlns="" id="{E5086FFF-0E67-45B1-8938-5D4DAD1AED88}"/>
              </a:ext>
            </a:extLst>
          </p:cNvPr>
          <p:cNvCxnSpPr>
            <a:cxnSpLocks/>
          </p:cNvCxnSpPr>
          <p:nvPr/>
        </p:nvCxnSpPr>
        <p:spPr>
          <a:xfrm flipV="1">
            <a:off x="6464030" y="3560322"/>
            <a:ext cx="875488" cy="972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xmlns="" id="{17ADDA4C-2F55-3AD8-A1F0-CC95C3AEAF37}"/>
              </a:ext>
            </a:extLst>
          </p:cNvPr>
          <p:cNvCxnSpPr>
            <a:cxnSpLocks/>
          </p:cNvCxnSpPr>
          <p:nvPr/>
        </p:nvCxnSpPr>
        <p:spPr>
          <a:xfrm>
            <a:off x="7524345" y="3550595"/>
            <a:ext cx="102626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xmlns="" id="{97A58D5E-BD80-7D5F-96DC-A2E53C1468E0}"/>
              </a:ext>
            </a:extLst>
          </p:cNvPr>
          <p:cNvCxnSpPr>
            <a:cxnSpLocks/>
          </p:cNvCxnSpPr>
          <p:nvPr/>
        </p:nvCxnSpPr>
        <p:spPr>
          <a:xfrm>
            <a:off x="1045724" y="4017519"/>
            <a:ext cx="1318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xmlns="" id="{892B37D3-AAC0-F902-AB42-30A039073074}"/>
              </a:ext>
            </a:extLst>
          </p:cNvPr>
          <p:cNvCxnSpPr>
            <a:cxnSpLocks/>
          </p:cNvCxnSpPr>
          <p:nvPr/>
        </p:nvCxnSpPr>
        <p:spPr>
          <a:xfrm>
            <a:off x="3562756" y="4017515"/>
            <a:ext cx="1318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355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xmlns="" id="{51D2DC57-963E-9E73-62A2-0EC371B537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776" t="14866" r="12241" b="3755"/>
          <a:stretch/>
        </p:blipFill>
        <p:spPr>
          <a:xfrm>
            <a:off x="5938344" y="93158"/>
            <a:ext cx="5465379" cy="676484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CABD544A-12B0-8EF1-0B42-167C416432CA}"/>
              </a:ext>
            </a:extLst>
          </p:cNvPr>
          <p:cNvSpPr txBox="1"/>
          <p:nvPr/>
        </p:nvSpPr>
        <p:spPr>
          <a:xfrm>
            <a:off x="366297" y="2762319"/>
            <a:ext cx="517109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Gyűjtsd össze mind a 11 –t toldalékos főnevet! </a:t>
            </a:r>
          </a:p>
          <a:p>
            <a:r>
              <a:rPr lang="hu-H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Írd le a füzetedbe!</a:t>
            </a:r>
          </a:p>
          <a:p>
            <a:endParaRPr lang="hu-HU" dirty="0"/>
          </a:p>
        </p:txBody>
      </p:sp>
      <p:pic>
        <p:nvPicPr>
          <p:cNvPr id="7" name="Ábra 6" descr="Házfelújítás (csillogó ház) egyszínű kitöltéssel">
            <a:extLst>
              <a:ext uri="{FF2B5EF4-FFF2-40B4-BE49-F238E27FC236}">
                <a16:creationId xmlns:a16="http://schemas.microsoft.com/office/drawing/2014/main" xmlns="" id="{A3C12532-1886-D22B-250B-CA517E77E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54740" y="1811813"/>
            <a:ext cx="914400" cy="9144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8611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8FA29EE-DCC2-F336-78B1-046BD7912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28" y="2248983"/>
            <a:ext cx="11420272" cy="2360033"/>
          </a:xfrm>
        </p:spPr>
        <p:txBody>
          <a:bodyPr>
            <a:normAutofit fontScale="90000"/>
          </a:bodyPr>
          <a:lstStyle/>
          <a:p>
            <a:r>
              <a:rPr lang="hu-HU" sz="6000" b="1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–</a:t>
            </a:r>
            <a:r>
              <a:rPr lang="hu-HU" sz="6000" b="1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ból</a:t>
            </a:r>
            <a:r>
              <a:rPr lang="hu-HU" sz="6000" b="1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-</a:t>
            </a:r>
            <a:r>
              <a:rPr lang="hu-HU" sz="6000" b="1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ből</a:t>
            </a:r>
            <a:r>
              <a:rPr lang="hu-HU" sz="6000" b="1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br>
              <a:rPr lang="hu-HU" sz="6000" b="1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hu-HU" sz="6000" b="1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	-</a:t>
            </a:r>
            <a:r>
              <a:rPr lang="hu-HU" sz="6000" b="1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tól</a:t>
            </a:r>
            <a:r>
              <a:rPr lang="hu-HU" sz="6000" b="1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-</a:t>
            </a:r>
            <a:r>
              <a:rPr lang="hu-HU" sz="6000" b="1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től</a:t>
            </a:r>
            <a:r>
              <a:rPr lang="hu-HU" sz="6000" b="1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br>
              <a:rPr lang="hu-HU" sz="6000" b="1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hu-HU" sz="6000" b="1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			-</a:t>
            </a:r>
            <a:r>
              <a:rPr lang="hu-HU" sz="6000" b="1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ról</a:t>
            </a:r>
            <a:r>
              <a:rPr lang="hu-HU" sz="6000" b="1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hu-HU" sz="6000" b="1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Ről</a:t>
            </a:r>
            <a:r>
              <a:rPr lang="hu-HU" sz="6000" b="1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										toldalékok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23150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0E60848B-2AAF-EEFD-1B06-4A141FCE0B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42" t="13187" r="25494" b="25274"/>
          <a:stretch/>
        </p:blipFill>
        <p:spPr>
          <a:xfrm>
            <a:off x="1160584" y="0"/>
            <a:ext cx="9870831" cy="6852476"/>
          </a:xfrm>
          <a:prstGeom prst="rect">
            <a:avLst/>
          </a:prstGeom>
        </p:spPr>
      </p:pic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xmlns="" id="{234295AB-65E0-60F1-0BD7-E17ED64820BF}"/>
              </a:ext>
            </a:extLst>
          </p:cNvPr>
          <p:cNvCxnSpPr>
            <a:cxnSpLocks/>
          </p:cNvCxnSpPr>
          <p:nvPr/>
        </p:nvCxnSpPr>
        <p:spPr>
          <a:xfrm>
            <a:off x="2801566" y="680936"/>
            <a:ext cx="0" cy="3793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xmlns="" id="{D3612093-4FC3-D5F1-14E2-35668C250DD4}"/>
              </a:ext>
            </a:extLst>
          </p:cNvPr>
          <p:cNvCxnSpPr>
            <a:cxnSpLocks/>
          </p:cNvCxnSpPr>
          <p:nvPr/>
        </p:nvCxnSpPr>
        <p:spPr>
          <a:xfrm>
            <a:off x="4173166" y="690663"/>
            <a:ext cx="0" cy="3793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xmlns="" id="{AA483F20-B63C-A72D-4C2C-8EC5FAC48FA5}"/>
              </a:ext>
            </a:extLst>
          </p:cNvPr>
          <p:cNvCxnSpPr>
            <a:cxnSpLocks/>
          </p:cNvCxnSpPr>
          <p:nvPr/>
        </p:nvCxnSpPr>
        <p:spPr>
          <a:xfrm>
            <a:off x="5583676" y="680936"/>
            <a:ext cx="0" cy="3793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xmlns="" id="{39CDDBF8-728A-84C7-7D03-8DC3DE718E17}"/>
              </a:ext>
            </a:extLst>
          </p:cNvPr>
          <p:cNvCxnSpPr>
            <a:cxnSpLocks/>
          </p:cNvCxnSpPr>
          <p:nvPr/>
        </p:nvCxnSpPr>
        <p:spPr>
          <a:xfrm>
            <a:off x="7072008" y="690663"/>
            <a:ext cx="0" cy="3793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xmlns="" id="{789B00C2-DFAD-FD2F-7104-CB28D3309570}"/>
              </a:ext>
            </a:extLst>
          </p:cNvPr>
          <p:cNvCxnSpPr>
            <a:cxnSpLocks/>
          </p:cNvCxnSpPr>
          <p:nvPr/>
        </p:nvCxnSpPr>
        <p:spPr>
          <a:xfrm>
            <a:off x="8375515" y="680936"/>
            <a:ext cx="0" cy="3793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xmlns="" id="{7BC6FA29-4AEF-FFA2-7D3D-4A564029DFA7}"/>
              </a:ext>
            </a:extLst>
          </p:cNvPr>
          <p:cNvCxnSpPr>
            <a:cxnSpLocks/>
          </p:cNvCxnSpPr>
          <p:nvPr/>
        </p:nvCxnSpPr>
        <p:spPr>
          <a:xfrm>
            <a:off x="10077855" y="690663"/>
            <a:ext cx="0" cy="3793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xmlns="" id="{6B2E778E-1B6A-5524-D201-539802AD3FD1}"/>
              </a:ext>
            </a:extLst>
          </p:cNvPr>
          <p:cNvCxnSpPr>
            <a:cxnSpLocks/>
          </p:cNvCxnSpPr>
          <p:nvPr/>
        </p:nvCxnSpPr>
        <p:spPr>
          <a:xfrm>
            <a:off x="2733471" y="1060315"/>
            <a:ext cx="0" cy="3793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xmlns="" id="{EF3E8E31-6FD4-E7C7-E0AD-B3644C7127B3}"/>
              </a:ext>
            </a:extLst>
          </p:cNvPr>
          <p:cNvCxnSpPr>
            <a:cxnSpLocks/>
          </p:cNvCxnSpPr>
          <p:nvPr/>
        </p:nvCxnSpPr>
        <p:spPr>
          <a:xfrm>
            <a:off x="4260714" y="1070042"/>
            <a:ext cx="0" cy="3793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xmlns="" id="{AB87F858-7DF3-8F55-36E0-63DF3A5FA793}"/>
              </a:ext>
            </a:extLst>
          </p:cNvPr>
          <p:cNvCxnSpPr>
            <a:cxnSpLocks/>
          </p:cNvCxnSpPr>
          <p:nvPr/>
        </p:nvCxnSpPr>
        <p:spPr>
          <a:xfrm>
            <a:off x="5661497" y="1060315"/>
            <a:ext cx="0" cy="3793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xmlns="" id="{88D01736-12C6-7BE7-66BD-BDB75B8A019B}"/>
              </a:ext>
            </a:extLst>
          </p:cNvPr>
          <p:cNvCxnSpPr>
            <a:cxnSpLocks/>
          </p:cNvCxnSpPr>
          <p:nvPr/>
        </p:nvCxnSpPr>
        <p:spPr>
          <a:xfrm>
            <a:off x="7188740" y="1060315"/>
            <a:ext cx="0" cy="3793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xmlns="" id="{0A296A99-8EFC-C58F-48E1-8BD721C66F75}"/>
              </a:ext>
            </a:extLst>
          </p:cNvPr>
          <p:cNvCxnSpPr>
            <a:cxnSpLocks/>
          </p:cNvCxnSpPr>
          <p:nvPr/>
        </p:nvCxnSpPr>
        <p:spPr>
          <a:xfrm>
            <a:off x="8463063" y="1060315"/>
            <a:ext cx="0" cy="3793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xmlns="" id="{5A28C24B-F644-52E3-E6D2-F00246E78934}"/>
              </a:ext>
            </a:extLst>
          </p:cNvPr>
          <p:cNvCxnSpPr>
            <a:cxnSpLocks/>
          </p:cNvCxnSpPr>
          <p:nvPr/>
        </p:nvCxnSpPr>
        <p:spPr>
          <a:xfrm>
            <a:off x="10107037" y="1060315"/>
            <a:ext cx="0" cy="3793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xmlns="" id="{90ABFD99-736B-FD13-EE7E-FA1EE9A67B42}"/>
              </a:ext>
            </a:extLst>
          </p:cNvPr>
          <p:cNvCxnSpPr>
            <a:cxnSpLocks/>
          </p:cNvCxnSpPr>
          <p:nvPr/>
        </p:nvCxnSpPr>
        <p:spPr>
          <a:xfrm>
            <a:off x="2898841" y="1439694"/>
            <a:ext cx="0" cy="3793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xmlns="" id="{945DA9CF-3E82-858F-5168-8632D1796FA9}"/>
              </a:ext>
            </a:extLst>
          </p:cNvPr>
          <p:cNvCxnSpPr>
            <a:cxnSpLocks/>
          </p:cNvCxnSpPr>
          <p:nvPr/>
        </p:nvCxnSpPr>
        <p:spPr>
          <a:xfrm>
            <a:off x="4338535" y="1439694"/>
            <a:ext cx="0" cy="3793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xmlns="" id="{3E201067-4E2C-FE8B-C512-A90B018A00BF}"/>
              </a:ext>
            </a:extLst>
          </p:cNvPr>
          <p:cNvCxnSpPr>
            <a:cxnSpLocks/>
          </p:cNvCxnSpPr>
          <p:nvPr/>
        </p:nvCxnSpPr>
        <p:spPr>
          <a:xfrm>
            <a:off x="5593402" y="1439694"/>
            <a:ext cx="0" cy="3793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xmlns="" id="{42925E0B-27F0-3994-606D-3DD39FD54709}"/>
              </a:ext>
            </a:extLst>
          </p:cNvPr>
          <p:cNvCxnSpPr>
            <a:cxnSpLocks/>
          </p:cNvCxnSpPr>
          <p:nvPr/>
        </p:nvCxnSpPr>
        <p:spPr>
          <a:xfrm>
            <a:off x="7062278" y="1439694"/>
            <a:ext cx="0" cy="3793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xmlns="" id="{30D605DE-3799-DB96-5841-F412346C473D}"/>
              </a:ext>
            </a:extLst>
          </p:cNvPr>
          <p:cNvCxnSpPr>
            <a:cxnSpLocks/>
          </p:cNvCxnSpPr>
          <p:nvPr/>
        </p:nvCxnSpPr>
        <p:spPr>
          <a:xfrm>
            <a:off x="8579793" y="1439694"/>
            <a:ext cx="0" cy="3793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xmlns="" id="{5A4C2BF4-81CE-1B3B-310C-5C8DCAD20AE5}"/>
              </a:ext>
            </a:extLst>
          </p:cNvPr>
          <p:cNvCxnSpPr>
            <a:cxnSpLocks/>
          </p:cNvCxnSpPr>
          <p:nvPr/>
        </p:nvCxnSpPr>
        <p:spPr>
          <a:xfrm>
            <a:off x="10262678" y="1439694"/>
            <a:ext cx="0" cy="3793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églalap 23">
            <a:extLst>
              <a:ext uri="{FF2B5EF4-FFF2-40B4-BE49-F238E27FC236}">
                <a16:creationId xmlns:a16="http://schemas.microsoft.com/office/drawing/2014/main" xmlns="" id="{87DEBD49-AEEB-9B7C-AB38-F10C04608690}"/>
              </a:ext>
            </a:extLst>
          </p:cNvPr>
          <p:cNvSpPr/>
          <p:nvPr/>
        </p:nvSpPr>
        <p:spPr>
          <a:xfrm>
            <a:off x="2626466" y="2198451"/>
            <a:ext cx="1284049" cy="379379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xmlns="" id="{D6B90BB9-A58C-611C-489F-C52D9083A0BA}"/>
              </a:ext>
            </a:extLst>
          </p:cNvPr>
          <p:cNvSpPr/>
          <p:nvPr/>
        </p:nvSpPr>
        <p:spPr>
          <a:xfrm>
            <a:off x="3579786" y="1070042"/>
            <a:ext cx="1128152" cy="359923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xmlns="" id="{CB0A8EA0-9BE1-8EEB-A8AE-84D827BF04EF}"/>
              </a:ext>
            </a:extLst>
          </p:cNvPr>
          <p:cNvSpPr/>
          <p:nvPr/>
        </p:nvSpPr>
        <p:spPr>
          <a:xfrm>
            <a:off x="5019479" y="1060315"/>
            <a:ext cx="1128152" cy="359923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xmlns="" id="{70E9BD3E-4667-7773-FC92-95DCE2D85840}"/>
              </a:ext>
            </a:extLst>
          </p:cNvPr>
          <p:cNvSpPr/>
          <p:nvPr/>
        </p:nvSpPr>
        <p:spPr>
          <a:xfrm>
            <a:off x="6322729" y="1060314"/>
            <a:ext cx="1269587" cy="359923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Téglalap 36">
            <a:extLst>
              <a:ext uri="{FF2B5EF4-FFF2-40B4-BE49-F238E27FC236}">
                <a16:creationId xmlns:a16="http://schemas.microsoft.com/office/drawing/2014/main" xmlns="" id="{5963D8FB-49E3-928B-D4C2-2D594FE9E652}"/>
              </a:ext>
            </a:extLst>
          </p:cNvPr>
          <p:cNvSpPr/>
          <p:nvPr/>
        </p:nvSpPr>
        <p:spPr>
          <a:xfrm>
            <a:off x="7762422" y="1060314"/>
            <a:ext cx="1269587" cy="359923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xmlns="" id="{7BA3EF02-7A78-1F9E-A4D8-3E0D772869AA}"/>
              </a:ext>
            </a:extLst>
          </p:cNvPr>
          <p:cNvSpPr/>
          <p:nvPr/>
        </p:nvSpPr>
        <p:spPr>
          <a:xfrm>
            <a:off x="4941643" y="1420237"/>
            <a:ext cx="1269587" cy="359923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Téglalap 38">
            <a:extLst>
              <a:ext uri="{FF2B5EF4-FFF2-40B4-BE49-F238E27FC236}">
                <a16:creationId xmlns:a16="http://schemas.microsoft.com/office/drawing/2014/main" xmlns="" id="{4BE98DA4-F218-1254-AB08-23F66CF3D88C}"/>
              </a:ext>
            </a:extLst>
          </p:cNvPr>
          <p:cNvSpPr/>
          <p:nvPr/>
        </p:nvSpPr>
        <p:spPr>
          <a:xfrm>
            <a:off x="6322729" y="1420236"/>
            <a:ext cx="1269587" cy="359923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xmlns="" id="{54BE2ACD-9FD7-D423-FE6E-8FEC16EAE3BC}"/>
              </a:ext>
            </a:extLst>
          </p:cNvPr>
          <p:cNvSpPr/>
          <p:nvPr/>
        </p:nvSpPr>
        <p:spPr>
          <a:xfrm>
            <a:off x="5719873" y="2208178"/>
            <a:ext cx="1284049" cy="379379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Téglalap 40">
            <a:extLst>
              <a:ext uri="{FF2B5EF4-FFF2-40B4-BE49-F238E27FC236}">
                <a16:creationId xmlns:a16="http://schemas.microsoft.com/office/drawing/2014/main" xmlns="" id="{E7FF9A58-A79D-228D-53A8-C462B0B7B6CE}"/>
              </a:ext>
            </a:extLst>
          </p:cNvPr>
          <p:cNvSpPr/>
          <p:nvPr/>
        </p:nvSpPr>
        <p:spPr>
          <a:xfrm>
            <a:off x="2140097" y="690663"/>
            <a:ext cx="1284049" cy="379379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xmlns="" id="{CFF27B68-7D7C-ABEB-4CD6-22FEF4D4D994}"/>
              </a:ext>
            </a:extLst>
          </p:cNvPr>
          <p:cNvSpPr/>
          <p:nvPr/>
        </p:nvSpPr>
        <p:spPr>
          <a:xfrm>
            <a:off x="3424146" y="705255"/>
            <a:ext cx="1284049" cy="379379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Téglalap 42">
            <a:extLst>
              <a:ext uri="{FF2B5EF4-FFF2-40B4-BE49-F238E27FC236}">
                <a16:creationId xmlns:a16="http://schemas.microsoft.com/office/drawing/2014/main" xmlns="" id="{D312DA2A-9F75-ADB1-A260-B8F50A414EED}"/>
              </a:ext>
            </a:extLst>
          </p:cNvPr>
          <p:cNvSpPr/>
          <p:nvPr/>
        </p:nvSpPr>
        <p:spPr>
          <a:xfrm>
            <a:off x="7743207" y="690663"/>
            <a:ext cx="1284049" cy="379379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xmlns="" id="{3DC1F944-3E8F-18C2-9121-B295CA5D7790}"/>
              </a:ext>
            </a:extLst>
          </p:cNvPr>
          <p:cNvSpPr/>
          <p:nvPr/>
        </p:nvSpPr>
        <p:spPr>
          <a:xfrm>
            <a:off x="9236401" y="680935"/>
            <a:ext cx="1284049" cy="379379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xmlns="" id="{C7BDA216-C373-B32F-3E80-062FF62E4F3B}"/>
              </a:ext>
            </a:extLst>
          </p:cNvPr>
          <p:cNvSpPr/>
          <p:nvPr/>
        </p:nvSpPr>
        <p:spPr>
          <a:xfrm>
            <a:off x="2144936" y="1420236"/>
            <a:ext cx="1284049" cy="379379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xmlns="" id="{ACF18614-D778-2CAC-4A02-ED4180535402}"/>
              </a:ext>
            </a:extLst>
          </p:cNvPr>
          <p:cNvSpPr/>
          <p:nvPr/>
        </p:nvSpPr>
        <p:spPr>
          <a:xfrm>
            <a:off x="7738473" y="1400780"/>
            <a:ext cx="1284049" cy="379379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xmlns="" id="{9AFC5C64-875A-ECBA-286E-8E2BE2AA48F7}"/>
              </a:ext>
            </a:extLst>
          </p:cNvPr>
          <p:cNvSpPr/>
          <p:nvPr/>
        </p:nvSpPr>
        <p:spPr>
          <a:xfrm>
            <a:off x="8822988" y="2198450"/>
            <a:ext cx="1284049" cy="379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xmlns="" id="{9EB6C5CC-B4CD-1E0A-3D57-7927BCC342BA}"/>
              </a:ext>
            </a:extLst>
          </p:cNvPr>
          <p:cNvSpPr/>
          <p:nvPr/>
        </p:nvSpPr>
        <p:spPr>
          <a:xfrm>
            <a:off x="4883285" y="680935"/>
            <a:ext cx="1284049" cy="379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xmlns="" id="{C5CF0667-1721-B517-B8F0-6E347B77B315}"/>
              </a:ext>
            </a:extLst>
          </p:cNvPr>
          <p:cNvSpPr/>
          <p:nvPr/>
        </p:nvSpPr>
        <p:spPr>
          <a:xfrm>
            <a:off x="6313246" y="690663"/>
            <a:ext cx="1284049" cy="379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Téglalap 53">
            <a:extLst>
              <a:ext uri="{FF2B5EF4-FFF2-40B4-BE49-F238E27FC236}">
                <a16:creationId xmlns:a16="http://schemas.microsoft.com/office/drawing/2014/main" xmlns="" id="{F989FD8C-DB9D-C411-1172-9802602DB902}"/>
              </a:ext>
            </a:extLst>
          </p:cNvPr>
          <p:cNvSpPr/>
          <p:nvPr/>
        </p:nvSpPr>
        <p:spPr>
          <a:xfrm>
            <a:off x="2139840" y="1060314"/>
            <a:ext cx="1284049" cy="379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xmlns="" id="{F662713E-8B6C-6864-B0E5-3E057B9A8B15}"/>
              </a:ext>
            </a:extLst>
          </p:cNvPr>
          <p:cNvSpPr/>
          <p:nvPr/>
        </p:nvSpPr>
        <p:spPr>
          <a:xfrm>
            <a:off x="9231304" y="1060314"/>
            <a:ext cx="1284049" cy="379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Téglalap 55">
            <a:extLst>
              <a:ext uri="{FF2B5EF4-FFF2-40B4-BE49-F238E27FC236}">
                <a16:creationId xmlns:a16="http://schemas.microsoft.com/office/drawing/2014/main" xmlns="" id="{DF9EAD0F-14D4-9D8A-0669-D8CF72A1ECE9}"/>
              </a:ext>
            </a:extLst>
          </p:cNvPr>
          <p:cNvSpPr/>
          <p:nvPr/>
        </p:nvSpPr>
        <p:spPr>
          <a:xfrm>
            <a:off x="3487377" y="1429965"/>
            <a:ext cx="1284049" cy="379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Téglalap 56">
            <a:extLst>
              <a:ext uri="{FF2B5EF4-FFF2-40B4-BE49-F238E27FC236}">
                <a16:creationId xmlns:a16="http://schemas.microsoft.com/office/drawing/2014/main" xmlns="" id="{65CFD842-FDF2-428A-E596-4691B14CAD14}"/>
              </a:ext>
            </a:extLst>
          </p:cNvPr>
          <p:cNvSpPr/>
          <p:nvPr/>
        </p:nvSpPr>
        <p:spPr>
          <a:xfrm>
            <a:off x="9139251" y="1449421"/>
            <a:ext cx="1483352" cy="379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9" name="Ábra 58" descr="Házfelújítás (csillogó ház) egyszínű kitöltéssel">
            <a:extLst>
              <a:ext uri="{FF2B5EF4-FFF2-40B4-BE49-F238E27FC236}">
                <a16:creationId xmlns:a16="http://schemas.microsoft.com/office/drawing/2014/main" xmlns="" id="{F125A3E3-BD18-B4DE-25DC-50C3D1A83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0144" y="2969038"/>
            <a:ext cx="914400" cy="9144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1" name="Ábra 60" descr="Pipa egyszínű kitöltéssel">
            <a:extLst>
              <a:ext uri="{FF2B5EF4-FFF2-40B4-BE49-F238E27FC236}">
                <a16:creationId xmlns:a16="http://schemas.microsoft.com/office/drawing/2014/main" xmlns="" id="{D944749B-155F-5C8D-39B6-57C7F3007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431541" y="5897080"/>
            <a:ext cx="382123" cy="38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541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0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Kondenzcsík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TM04033937[[fn=Kondenzcsík]]</Template>
  <TotalTime>265</TotalTime>
  <Words>153</Words>
  <Application>Microsoft Office PowerPoint</Application>
  <PresentationFormat>Egyéni</PresentationFormat>
  <Paragraphs>73</Paragraphs>
  <Slides>11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Kondenzcsík</vt:lpstr>
      <vt:lpstr>A –t toldalék</vt:lpstr>
      <vt:lpstr>2. dia</vt:lpstr>
      <vt:lpstr>3. dia</vt:lpstr>
      <vt:lpstr>4. dia</vt:lpstr>
      <vt:lpstr>5. dia</vt:lpstr>
      <vt:lpstr>6. dia</vt:lpstr>
      <vt:lpstr>7. dia</vt:lpstr>
      <vt:lpstr>A –ból, -ből,    -tól, -től,     -ról, Ről           toldalékok</vt:lpstr>
      <vt:lpstr>9. dia</vt:lpstr>
      <vt:lpstr>10. dia</vt:lpstr>
      <vt:lpstr>11.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–t toldalék</dc:title>
  <dc:creator>O365 felhasználó</dc:creator>
  <cp:lastModifiedBy>user</cp:lastModifiedBy>
  <cp:revision>4</cp:revision>
  <dcterms:created xsi:type="dcterms:W3CDTF">2024-09-15T18:59:33Z</dcterms:created>
  <dcterms:modified xsi:type="dcterms:W3CDTF">2024-11-13T00:40:14Z</dcterms:modified>
</cp:coreProperties>
</file>