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8" r:id="rId2"/>
    <p:sldId id="289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6" r:id="rId14"/>
    <p:sldId id="268" r:id="rId15"/>
    <p:sldId id="272" r:id="rId16"/>
    <p:sldId id="275" r:id="rId17"/>
    <p:sldId id="277" r:id="rId18"/>
    <p:sldId id="278" r:id="rId19"/>
    <p:sldId id="279" r:id="rId20"/>
    <p:sldId id="280" r:id="rId21"/>
    <p:sldId id="281" r:id="rId22"/>
    <p:sldId id="270" r:id="rId23"/>
    <p:sldId id="271" r:id="rId24"/>
    <p:sldId id="282" r:id="rId25"/>
    <p:sldId id="283" r:id="rId26"/>
    <p:sldId id="284" r:id="rId27"/>
    <p:sldId id="285" r:id="rId28"/>
    <p:sldId id="286" r:id="rId29"/>
    <p:sldId id="274" r:id="rId30"/>
    <p:sldId id="273" r:id="rId31"/>
    <p:sldId id="28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 txBox="1">
            <a:spLocks/>
          </p:cNvSpPr>
          <p:nvPr/>
        </p:nvSpPr>
        <p:spPr>
          <a:xfrm>
            <a:off x="6864725" y="6287644"/>
            <a:ext cx="5327275" cy="7422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latin typeface="Bookman Old Style" panose="02050604050505020204" pitchFamily="18" charset="0"/>
              </a:rPr>
              <a:t>Összeállította: Varga Emília</a:t>
            </a: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2632472" y="119270"/>
            <a:ext cx="7694284" cy="5989470"/>
            <a:chOff x="3427603" y="407506"/>
            <a:chExt cx="6481711" cy="536713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2"/>
            <a:srcRect l="2513" t="10691" r="-2513" b="10575"/>
            <a:stretch/>
          </p:blipFill>
          <p:spPr>
            <a:xfrm>
              <a:off x="3427603" y="407506"/>
              <a:ext cx="6481711" cy="536713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894" y="1939601"/>
              <a:ext cx="4668315" cy="1631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2878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58943" y="177001"/>
            <a:ext cx="1067742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9. A népi játékok </a:t>
            </a:r>
            <a:r>
              <a:rPr lang="hu-HU" sz="4400" dirty="0">
                <a:latin typeface="Bookman Old Style" panose="02050604050505020204" pitchFamily="18" charset="0"/>
              </a:rPr>
              <a:t>lassan mennek ki a divatból. Ma már nagyon kevesen ismernek ilyeneket, pedig régen a kisujjában voltak a gyerekeknek.</a:t>
            </a:r>
          </a:p>
        </p:txBody>
      </p:sp>
      <p:sp>
        <p:nvSpPr>
          <p:cNvPr id="3" name="Téglalap 2"/>
          <p:cNvSpPr/>
          <p:nvPr/>
        </p:nvSpPr>
        <p:spPr>
          <a:xfrm>
            <a:off x="1058943" y="3768614"/>
            <a:ext cx="5945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Pl.: Ugróiskola, Vaskoppantó, Karikázás, </a:t>
            </a:r>
            <a:r>
              <a:rPr lang="hu-HU" sz="2000" dirty="0" err="1">
                <a:latin typeface="Bookman Old Style" panose="02050604050505020204" pitchFamily="18" charset="0"/>
              </a:rPr>
              <a:t>Nemzetesdi</a:t>
            </a:r>
            <a:r>
              <a:rPr lang="hu-HU" sz="2000" dirty="0">
                <a:latin typeface="Bookman Old Style" panose="02050604050505020204" pitchFamily="18" charset="0"/>
              </a:rPr>
              <a:t>, </a:t>
            </a:r>
            <a:r>
              <a:rPr lang="hu-HU" sz="2000" dirty="0" err="1">
                <a:latin typeface="Bookman Old Style" panose="02050604050505020204" pitchFamily="18" charset="0"/>
              </a:rPr>
              <a:t>Csön-csön</a:t>
            </a:r>
            <a:r>
              <a:rPr lang="hu-HU" sz="2000" dirty="0">
                <a:latin typeface="Bookman Old Style" panose="02050604050505020204" pitchFamily="18" charset="0"/>
              </a:rPr>
              <a:t> gyűrű, Csendőr-rabló, Snúrozás...</a:t>
            </a:r>
          </a:p>
          <a:p>
            <a:r>
              <a:rPr lang="hu-HU" sz="2000" dirty="0">
                <a:latin typeface="Bookman Old Style" panose="02050604050505020204" pitchFamily="18" charset="0"/>
              </a:rPr>
              <a:t>meg a „</a:t>
            </a:r>
            <a:r>
              <a:rPr lang="hu-HU" sz="2000" dirty="0" err="1">
                <a:latin typeface="Bookman Old Style" panose="02050604050505020204" pitchFamily="18" charset="0"/>
              </a:rPr>
              <a:t>madzagozás</a:t>
            </a:r>
            <a:r>
              <a:rPr lang="hu-HU" sz="2000" dirty="0">
                <a:latin typeface="Bookman Old Style" panose="02050604050505020204" pitchFamily="18" charset="0"/>
              </a:rPr>
              <a:t>”.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460" y="3154183"/>
            <a:ext cx="2372511" cy="31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78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87413" y="635971"/>
            <a:ext cx="109508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10. A néptánc</a:t>
            </a:r>
            <a:r>
              <a:rPr lang="hu-HU" sz="4000" dirty="0">
                <a:solidFill>
                  <a:srgbClr val="CC3300"/>
                </a:solidFill>
                <a:latin typeface="Bookman Old Style" panose="02050604050505020204" pitchFamily="18" charset="0"/>
              </a:rPr>
              <a:t> </a:t>
            </a:r>
            <a:r>
              <a:rPr lang="hu-HU" sz="4000" dirty="0">
                <a:latin typeface="Bookman Old Style" panose="02050604050505020204" pitchFamily="18" charset="0"/>
              </a:rPr>
              <a:t>ének- vagy hangszer-kísérettel előadott ritmikus mozdulatsor.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841" y="2578554"/>
            <a:ext cx="4420281" cy="331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9011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83960" y="388854"/>
            <a:ext cx="1066800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NÉPMESÉK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Csodás elemekkel átszőtt, kitalált történetek.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Az emberek álmait, a jobb élet, az igazság és a szabadság utáni vágyát tükrözik.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Bennük mindig az igazság diadalmaskodik, a jó győz, a rossz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elnyeri méltó büntetését.</a:t>
            </a:r>
          </a:p>
        </p:txBody>
      </p:sp>
    </p:spTree>
    <p:extLst>
      <p:ext uri="{BB962C8B-B14F-4D97-AF65-F5344CB8AC3E}">
        <p14:creationId xmlns:p14="http://schemas.microsoft.com/office/powerpoint/2010/main" xmlns="" val="4166118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26389" t="41590" r="26250" b="21261"/>
          <a:stretch/>
        </p:blipFill>
        <p:spPr>
          <a:xfrm>
            <a:off x="2416093" y="3238500"/>
            <a:ext cx="6933236" cy="305895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993856" y="221734"/>
            <a:ext cx="108806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Keletkezés: </a:t>
            </a:r>
            <a:r>
              <a:rPr lang="hu-HU" sz="4000" dirty="0">
                <a:latin typeface="Bookman Old Style" panose="02050604050505020204" pitchFamily="18" charset="0"/>
              </a:rPr>
              <a:t>legtöbbször télen, a közös munkavégzés  során (tollfosztás, kukoricamorzsolás, kosárfonás.)</a:t>
            </a:r>
          </a:p>
        </p:txBody>
      </p:sp>
    </p:spTree>
    <p:extLst>
      <p:ext uri="{BB962C8B-B14F-4D97-AF65-F5344CB8AC3E}">
        <p14:creationId xmlns:p14="http://schemas.microsoft.com/office/powerpoint/2010/main" xmlns="" val="1396729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22364" t="27209" r="21124" b="10362"/>
          <a:stretch/>
        </p:blipFill>
        <p:spPr>
          <a:xfrm>
            <a:off x="1382233" y="212651"/>
            <a:ext cx="10334846" cy="64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8624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84512" y="118880"/>
            <a:ext cx="604701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A NÉPMESE FAJTÁI</a:t>
            </a:r>
          </a:p>
          <a:p>
            <a:endParaRPr lang="hu-HU" sz="4400" b="1" dirty="0">
              <a:solidFill>
                <a:srgbClr val="CC3300"/>
              </a:solidFill>
              <a:latin typeface="Bookman Old Style" panose="0205060405050502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 dirty="0">
                <a:latin typeface="Bookman Old Style" panose="02050604050505020204" pitchFamily="18" charset="0"/>
              </a:rPr>
              <a:t>Tündérmese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 dirty="0">
                <a:latin typeface="Bookman Old Style" panose="02050604050505020204" pitchFamily="18" charset="0"/>
              </a:rPr>
              <a:t>Tréfás mese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 dirty="0">
                <a:latin typeface="Bookman Old Style" panose="02050604050505020204" pitchFamily="18" charset="0"/>
              </a:rPr>
              <a:t>Láncmese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 dirty="0">
                <a:latin typeface="Bookman Old Style" panose="02050604050505020204" pitchFamily="18" charset="0"/>
              </a:rPr>
              <a:t>Állatmese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• Csalimese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 dirty="0">
                <a:latin typeface="Bookman Old Style" panose="02050604050505020204" pitchFamily="18" charset="0"/>
              </a:rPr>
              <a:t>Reális mese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50985" t="31212" r="24811" b="22727"/>
          <a:stretch/>
        </p:blipFill>
        <p:spPr>
          <a:xfrm>
            <a:off x="6130635" y="1142999"/>
            <a:ext cx="5028380" cy="53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383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45820" y="142197"/>
            <a:ext cx="108094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A TÜNDÉRMESE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Azokat a meséket, amelyekben varázs erejű tárgyak, természetfeletti lények, csodák fordulnak elő, tündérmeséknek nevezzük.</a:t>
            </a:r>
          </a:p>
          <a:p>
            <a:r>
              <a:rPr lang="hu-HU" sz="3200" dirty="0">
                <a:latin typeface="Bookman Old Style" panose="02050604050505020204" pitchFamily="18" charset="0"/>
              </a:rPr>
              <a:t>Pl.: A csillagszemű juhász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08" y="3173939"/>
            <a:ext cx="4684202" cy="32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9856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17600" y="159435"/>
            <a:ext cx="103505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TRÉFÁS MESE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 Ezekben a mesékben egymást követik a humoros események. Az emberi butaságot teszi nevetségessé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Sok benne a szándékos lódítás.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Pl.: A </a:t>
            </a:r>
            <a:r>
              <a:rPr lang="hu-HU" sz="4000" dirty="0" err="1">
                <a:latin typeface="Bookman Old Style" panose="02050604050505020204" pitchFamily="18" charset="0"/>
              </a:rPr>
              <a:t>rátóti</a:t>
            </a:r>
            <a:r>
              <a:rPr lang="hu-HU" sz="4000" dirty="0">
                <a:latin typeface="Bookman Old Style" panose="02050604050505020204" pitchFamily="18" charset="0"/>
              </a:rPr>
              <a:t> csikótojás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178" y="3250323"/>
            <a:ext cx="2173287" cy="307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2785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79500" y="418237"/>
            <a:ext cx="1046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LÁNCMESE: 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Azokat a meséket, amelyekben a mesemondó egy kis mozzanatot vagy egyetlen mondatot vég nélkül ismétel, láncmeséknek nevezzük.</a:t>
            </a:r>
          </a:p>
          <a:p>
            <a:r>
              <a:rPr lang="hu-HU" sz="3200" dirty="0">
                <a:latin typeface="Bookman Old Style" panose="02050604050505020204" pitchFamily="18" charset="0"/>
              </a:rPr>
              <a:t>Pl.: A kóró és a kismadár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430" y="4036064"/>
            <a:ext cx="3946870" cy="26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4261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87972" y="188875"/>
            <a:ext cx="10668002" cy="3773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ÁLLATMESÉK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Az állatmesék szereplői legtöbbször emberi tulajdonságokkal felruházott állatok. Cselekedeteik mindig valamilyen tanulsággal szolgálnak. </a:t>
            </a:r>
          </a:p>
          <a:p>
            <a:r>
              <a:rPr lang="hu-HU" sz="3200" dirty="0">
                <a:latin typeface="Bookman Old Style" panose="02050604050505020204" pitchFamily="18" charset="0"/>
              </a:rPr>
              <a:t>Pl. Három kismalac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793" y="2837204"/>
            <a:ext cx="2881825" cy="38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1655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03926" y="362680"/>
            <a:ext cx="94488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1</a:t>
            </a: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. A </a:t>
            </a:r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népmesék </a:t>
            </a:r>
            <a:r>
              <a:rPr lang="hu-HU" sz="4400" dirty="0">
                <a:solidFill>
                  <a:prstClr val="black"/>
                </a:solidFill>
                <a:latin typeface="Bookman Old Style" panose="02050604050505020204" pitchFamily="18" charset="0"/>
              </a:rPr>
              <a:t>a nép vágyait, álmait fogalmazzák meg hol vicces, hol varázslatos, hol pedig igazi valósághű formában.</a:t>
            </a:r>
            <a:endParaRPr kumimoji="0" lang="hu-HU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43" y="3328987"/>
            <a:ext cx="4423996" cy="33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431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40827" y="287197"/>
            <a:ext cx="109622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CSALIMESE: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Olyan mese, amely becsapja a olvasóját. 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Az olvasó azt hiszi, hogy valódi mesét hall, majd hirtelen rájön, becsapták.  A mesélő hirtelen lezárja a történetet. A cél a hallgató megnevettetése.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488" y="3349186"/>
            <a:ext cx="2361215" cy="341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7209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40827" y="583660"/>
            <a:ext cx="113511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REÁLISMESE: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Hősét elsősorban esze, ügyessége, 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bátorsága és néha a szerencse vezeti győzelemre.</a:t>
            </a:r>
          </a:p>
          <a:p>
            <a:endParaRPr lang="hu-HU" sz="4000" dirty="0">
              <a:latin typeface="Bookman Old Style" panose="02050604050505020204" pitchFamily="18" charset="0"/>
            </a:endParaRPr>
          </a:p>
          <a:p>
            <a:r>
              <a:rPr lang="hu-HU" sz="3200" dirty="0">
                <a:latin typeface="Bookman Old Style" panose="02050604050505020204" pitchFamily="18" charset="0"/>
              </a:rPr>
              <a:t>Pl.: Almát szemétért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95" y="2955637"/>
            <a:ext cx="3493329" cy="380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472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20763" y="239385"/>
            <a:ext cx="674570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A NÉPMESE SZEREPLŐI</a:t>
            </a:r>
          </a:p>
          <a:p>
            <a:r>
              <a:rPr lang="hu-HU" sz="3200" dirty="0">
                <a:latin typeface="Bookman Old Style" panose="02050604050505020204" pitchFamily="18" charset="0"/>
              </a:rPr>
              <a:t>Pl.:</a:t>
            </a:r>
          </a:p>
          <a:p>
            <a:r>
              <a:rPr lang="hu-HU" sz="3200" dirty="0">
                <a:latin typeface="Bookman Old Style" panose="02050604050505020204" pitchFamily="18" charset="0"/>
              </a:rPr>
              <a:t>•Királyfi, királykisasszony</a:t>
            </a:r>
          </a:p>
          <a:p>
            <a:r>
              <a:rPr lang="hu-HU" sz="3200" dirty="0">
                <a:latin typeface="Bookman Old Style" panose="02050604050505020204" pitchFamily="18" charset="0"/>
              </a:rPr>
              <a:t>•Tündér</a:t>
            </a:r>
          </a:p>
          <a:p>
            <a:r>
              <a:rPr lang="hu-HU" sz="3200" dirty="0">
                <a:latin typeface="Bookman Old Style" panose="02050604050505020204" pitchFamily="18" charset="0"/>
              </a:rPr>
              <a:t>•Sárkány</a:t>
            </a:r>
          </a:p>
          <a:p>
            <a:r>
              <a:rPr lang="hu-HU" sz="3200" dirty="0">
                <a:latin typeface="Bookman Old Style" panose="02050604050505020204" pitchFamily="18" charset="0"/>
              </a:rPr>
              <a:t>•Emberi tulajdonságokkal felruházott állatok</a:t>
            </a:r>
          </a:p>
          <a:p>
            <a:r>
              <a:rPr lang="hu-HU" sz="3200" dirty="0">
                <a:latin typeface="Bookman Old Style" panose="02050604050505020204" pitchFamily="18" charset="0"/>
              </a:rPr>
              <a:t>•Szegény ember</a:t>
            </a:r>
          </a:p>
          <a:p>
            <a:r>
              <a:rPr lang="hu-HU" sz="3200" dirty="0">
                <a:latin typeface="Bookman Old Style" panose="02050604050505020204" pitchFamily="18" charset="0"/>
              </a:rPr>
              <a:t>…stb.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57917" t="52222" r="2916" b="18148"/>
          <a:stretch/>
        </p:blipFill>
        <p:spPr>
          <a:xfrm>
            <a:off x="5816600" y="4089400"/>
            <a:ext cx="584962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9579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17121" y="242225"/>
            <a:ext cx="108067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MESEFORMULÁK</a:t>
            </a:r>
          </a:p>
          <a:p>
            <a:endParaRPr lang="hu-HU" sz="3200" b="1" dirty="0">
              <a:solidFill>
                <a:srgbClr val="CC3300"/>
              </a:solidFill>
              <a:latin typeface="Bookman Old Style" panose="02050604050505020204" pitchFamily="18" charset="0"/>
            </a:endParaRPr>
          </a:p>
          <a:p>
            <a:r>
              <a:rPr lang="hu-HU" sz="3200" i="1" dirty="0">
                <a:latin typeface="Bookman Old Style" panose="02050604050505020204" pitchFamily="18" charset="0"/>
              </a:rPr>
              <a:t>•Mesekezdő formula</a:t>
            </a:r>
            <a:r>
              <a:rPr lang="hu-HU" sz="3200" dirty="0">
                <a:latin typeface="Bookman Old Style" panose="02050604050505020204" pitchFamily="18" charset="0"/>
              </a:rPr>
              <a:t>: „Hol volt, hol nem volt, hetedhét országon is túl volt, az </a:t>
            </a:r>
            <a:r>
              <a:rPr lang="hu-HU" sz="3200" dirty="0" err="1">
                <a:latin typeface="Bookman Old Style" panose="02050604050505020204" pitchFamily="18" charset="0"/>
              </a:rPr>
              <a:t>Óperenciás</a:t>
            </a:r>
            <a:r>
              <a:rPr lang="hu-HU" sz="3200" dirty="0">
                <a:latin typeface="Bookman Old Style" panose="02050604050505020204" pitchFamily="18" charset="0"/>
              </a:rPr>
              <a:t> tengeren innen volt, az üveghegyen meg túl volt, volt a világon</a:t>
            </a:r>
          </a:p>
          <a:p>
            <a:r>
              <a:rPr lang="hu-HU" sz="3200" dirty="0">
                <a:latin typeface="Bookman Old Style" panose="02050604050505020204" pitchFamily="18" charset="0"/>
              </a:rPr>
              <a:t>egyszer…”</a:t>
            </a:r>
          </a:p>
          <a:p>
            <a:r>
              <a:rPr lang="hu-HU" sz="3200" i="1" dirty="0">
                <a:latin typeface="Bookman Old Style" panose="02050604050505020204" pitchFamily="18" charset="0"/>
              </a:rPr>
              <a:t>•Mesezáró formula: </a:t>
            </a:r>
            <a:r>
              <a:rPr lang="hu-HU" sz="3200" dirty="0">
                <a:latin typeface="Bookman Old Style" panose="02050604050505020204" pitchFamily="18" charset="0"/>
              </a:rPr>
              <a:t>„Még ma is élnek, ha meg nem haltak! Itt a vége, tedd a jégre, majd elcsúszik valamerre!”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790" y="4146589"/>
            <a:ext cx="2584952" cy="25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4417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19502" y="279738"/>
            <a:ext cx="99427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MESESZÁMOK: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(</a:t>
            </a:r>
            <a:r>
              <a:rPr lang="es-ES" sz="4400" dirty="0">
                <a:latin typeface="Bookman Old Style" panose="02050604050505020204" pitchFamily="18" charset="0"/>
              </a:rPr>
              <a:t>1, 2, 3, 4, 7, 12, 24, 30, 40, 99, 300, 365, és 366)</a:t>
            </a:r>
            <a:endParaRPr lang="hu-HU" sz="4400" dirty="0">
              <a:latin typeface="Bookman Old Style" panose="02050604050505020204" pitchFamily="18" charset="0"/>
            </a:endParaRPr>
          </a:p>
          <a:p>
            <a:r>
              <a:rPr lang="hu-HU" sz="4400" dirty="0">
                <a:latin typeface="Bookman Old Style" panose="02050604050505020204" pitchFamily="18" charset="0"/>
              </a:rPr>
              <a:t>Pl.: 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Három királyfi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7 fejű sárkány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12 holló…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994" y="2695784"/>
            <a:ext cx="5033295" cy="353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7865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02373" y="348221"/>
            <a:ext cx="78722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A NÉPMESE SZERKEZETE</a:t>
            </a:r>
            <a:endParaRPr lang="hu-HU" sz="4000" dirty="0">
              <a:latin typeface="Bookman Old Style" panose="02050604050505020204" pitchFamily="18" charset="0"/>
            </a:endParaRPr>
          </a:p>
          <a:p>
            <a:r>
              <a:rPr lang="hu-HU" sz="4000" dirty="0">
                <a:latin typeface="Bookman Old Style" panose="02050604050505020204" pitchFamily="18" charset="0"/>
              </a:rPr>
              <a:t>Kezdőformula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Kiinduló helyzet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Kalandok sora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A főhős elnyeri a jutalmát</a:t>
            </a:r>
          </a:p>
          <a:p>
            <a:r>
              <a:rPr lang="hu-HU" sz="4000" dirty="0">
                <a:latin typeface="Bookman Old Style" panose="02050604050505020204" pitchFamily="18" charset="0"/>
              </a:rPr>
              <a:t>Záró formula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15308" t="12364" r="48551" b="53940"/>
          <a:stretch/>
        </p:blipFill>
        <p:spPr>
          <a:xfrm>
            <a:off x="7137368" y="3431327"/>
            <a:ext cx="3533875" cy="32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2950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84333" y="288108"/>
            <a:ext cx="838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2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JELLEGZETES MESEKIFEJEZÉSEK</a:t>
            </a:r>
          </a:p>
          <a:p>
            <a:pPr lvl="0"/>
            <a:r>
              <a:rPr lang="hu-HU" sz="32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Állandósult szókapcsolatok</a:t>
            </a:r>
          </a:p>
          <a:p>
            <a:pPr lvl="0"/>
            <a:endParaRPr lang="hu-HU" sz="32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lvl="0"/>
            <a:r>
              <a:rPr lang="hu-HU" sz="4000" dirty="0">
                <a:latin typeface="Bookman Old Style" panose="02050604050505020204" pitchFamily="18" charset="0"/>
              </a:rPr>
              <a:t>Köd előttem, köd utánam; </a:t>
            </a:r>
          </a:p>
          <a:p>
            <a:pPr lvl="0"/>
            <a:r>
              <a:rPr lang="hu-HU" sz="4000" dirty="0">
                <a:latin typeface="Bookman Old Style" panose="02050604050505020204" pitchFamily="18" charset="0"/>
              </a:rPr>
              <a:t>Ásó, kapa s a nagyharang válasszon el minket; </a:t>
            </a:r>
          </a:p>
          <a:p>
            <a:pPr lvl="0"/>
            <a:r>
              <a:rPr lang="hu-HU" sz="4000" dirty="0">
                <a:latin typeface="Bookman Old Style" panose="02050604050505020204" pitchFamily="18" charset="0"/>
              </a:rPr>
              <a:t>Egy életem, egy halálom, </a:t>
            </a:r>
          </a:p>
          <a:p>
            <a:pPr lvl="0"/>
            <a:r>
              <a:rPr lang="hu-HU" sz="4000" dirty="0">
                <a:latin typeface="Bookman Old Style" panose="02050604050505020204" pitchFamily="18" charset="0"/>
              </a:rPr>
              <a:t>én bizony megpróbálom.</a:t>
            </a:r>
          </a:p>
          <a:p>
            <a:pPr lvl="0"/>
            <a:r>
              <a:rPr lang="hu-HU" sz="4000" dirty="0">
                <a:latin typeface="Bookman Old Style" panose="02050604050505020204" pitchFamily="18" charset="0"/>
              </a:rPr>
              <a:t>…stb.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5107" y="3599234"/>
            <a:ext cx="3662451" cy="30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5154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48145" y="317291"/>
            <a:ext cx="94452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JELLEGZETES MESE</a:t>
            </a:r>
            <a:r>
              <a:rPr kumimoji="0" lang="hu-HU" sz="4000" b="1" i="0" u="none" strike="noStrike" kern="1200" cap="none" spc="0" normalizeH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TÁRGYAK</a:t>
            </a:r>
            <a:endParaRPr kumimoji="0" lang="hu-HU" sz="40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lvl="0"/>
            <a:endParaRPr lang="hu-HU" sz="32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lvl="0"/>
            <a:r>
              <a:rPr lang="hu-HU" sz="4000" dirty="0">
                <a:solidFill>
                  <a:prstClr val="black"/>
                </a:solidFill>
                <a:latin typeface="Bookman Old Style" panose="02050604050505020204" pitchFamily="18" charset="0"/>
              </a:rPr>
              <a:t>Terülj terülj asztalkám</a:t>
            </a:r>
          </a:p>
          <a:p>
            <a:pPr lvl="0"/>
            <a:r>
              <a:rPr lang="hu-HU" sz="4000" dirty="0">
                <a:solidFill>
                  <a:prstClr val="black"/>
                </a:solidFill>
                <a:latin typeface="Bookman Old Style" panose="02050604050505020204" pitchFamily="18" charset="0"/>
              </a:rPr>
              <a:t>hétmérföldes csizma</a:t>
            </a:r>
          </a:p>
          <a:p>
            <a:pPr lvl="0"/>
            <a:r>
              <a:rPr lang="hu-HU" sz="4000" dirty="0">
                <a:solidFill>
                  <a:prstClr val="black"/>
                </a:solidFill>
                <a:latin typeface="Bookman Old Style" panose="02050604050505020204" pitchFamily="18" charset="0"/>
              </a:rPr>
              <a:t>láthatatlanná tévő köpeny</a:t>
            </a:r>
            <a:endParaRPr kumimoji="0" lang="hu-H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675" y="3562075"/>
            <a:ext cx="4394567" cy="32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767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48145" y="317291"/>
            <a:ext cx="998029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JELLEGZETES MESEI HELYSZÍNEK</a:t>
            </a:r>
          </a:p>
          <a:p>
            <a:endParaRPr lang="hu-HU" sz="3200" dirty="0"/>
          </a:p>
          <a:p>
            <a:endParaRPr lang="hu-HU" sz="4000" dirty="0"/>
          </a:p>
          <a:p>
            <a:r>
              <a:rPr lang="hu-HU" sz="4000" dirty="0" err="1"/>
              <a:t>Óperenciás</a:t>
            </a:r>
            <a:r>
              <a:rPr lang="hu-HU" sz="4000" dirty="0"/>
              <a:t>-tengeren túl</a:t>
            </a:r>
          </a:p>
          <a:p>
            <a:r>
              <a:rPr lang="hu-HU" sz="4000" dirty="0"/>
              <a:t>Üveghegy</a:t>
            </a:r>
          </a:p>
          <a:p>
            <a:r>
              <a:rPr lang="hu-HU" sz="4000" dirty="0"/>
              <a:t>Égig érő fa</a:t>
            </a:r>
          </a:p>
          <a:p>
            <a:r>
              <a:rPr lang="hu-HU" sz="4000" dirty="0"/>
              <a:t>Bergengócia</a:t>
            </a:r>
          </a:p>
          <a:p>
            <a:pPr lvl="0"/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924" y="3947123"/>
            <a:ext cx="6451535" cy="27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5629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29552" y="208020"/>
            <a:ext cx="1053031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MAGYAR NÉPMESEGYŰJTŐK</a:t>
            </a:r>
          </a:p>
          <a:p>
            <a:endParaRPr lang="hu-HU" sz="4400" b="1" dirty="0">
              <a:solidFill>
                <a:srgbClr val="CC3300"/>
              </a:solidFill>
              <a:latin typeface="Bookman Old Style" panose="02050604050505020204" pitchFamily="18" charset="0"/>
            </a:endParaRPr>
          </a:p>
          <a:p>
            <a:r>
              <a:rPr lang="hu-HU" sz="4400" dirty="0">
                <a:latin typeface="Bookman Old Style" panose="02050604050505020204" pitchFamily="18" charset="0"/>
              </a:rPr>
              <a:t>Móricz Zsigmond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Benedek Elek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Kriza János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Arany László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Móra Ferenc</a:t>
            </a:r>
          </a:p>
          <a:p>
            <a:r>
              <a:rPr lang="hu-HU" sz="4400" dirty="0">
                <a:latin typeface="Bookman Old Style" panose="02050604050505020204" pitchFamily="18" charset="0"/>
              </a:rPr>
              <a:t>Illyés Gyula </a:t>
            </a:r>
          </a:p>
          <a:p>
            <a:endParaRPr lang="hu-HU" sz="4400" dirty="0">
              <a:latin typeface="Bookman Old Style" panose="0205060405050502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037" y="1237688"/>
            <a:ext cx="1290559" cy="20155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519" y="1088618"/>
            <a:ext cx="1517824" cy="223534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/>
          <a:srcRect l="30784" t="22244" r="62451" b="60152"/>
          <a:stretch/>
        </p:blipFill>
        <p:spPr>
          <a:xfrm>
            <a:off x="9766290" y="1088618"/>
            <a:ext cx="1447008" cy="211808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433" y="3993084"/>
            <a:ext cx="1420868" cy="209405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068" y="3993084"/>
            <a:ext cx="1499824" cy="214182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/>
          <a:srcRect l="27213" r="12749" b="33"/>
          <a:stretch/>
        </p:blipFill>
        <p:spPr>
          <a:xfrm>
            <a:off x="9523597" y="4135469"/>
            <a:ext cx="2136265" cy="199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62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03926" y="362680"/>
            <a:ext cx="94488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2. A népmondában </a:t>
            </a:r>
            <a:r>
              <a:rPr lang="hu-HU" sz="4400" dirty="0">
                <a:latin typeface="Bookman Old Style" panose="02050604050505020204" pitchFamily="18" charset="0"/>
              </a:rPr>
              <a:t>keveredik a mese a valósággal. Legtöbbjük királyokról, híres hadvezérekről, valaminek az eredetéről, népek vándorlásairól szólnak.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42084" t="59383" r="42639" b="18889"/>
          <a:stretch/>
        </p:blipFill>
        <p:spPr>
          <a:xfrm>
            <a:off x="4698999" y="3840555"/>
            <a:ext cx="3546671" cy="28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5546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3465" t="41726" r="30796" b="12626"/>
          <a:stretch/>
        </p:blipFill>
        <p:spPr>
          <a:xfrm>
            <a:off x="3273135" y="2660073"/>
            <a:ext cx="5600701" cy="402402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309255" y="535863"/>
            <a:ext cx="10661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A MAGYAR NÉPMESE NAPJÁT SZEPTEMBER 30-ÁN, BENEDEK ELEK SZÜLETÉSNAPJÁN ÜNNEPELJÜK.</a:t>
            </a:r>
          </a:p>
        </p:txBody>
      </p:sp>
    </p:spTree>
    <p:extLst>
      <p:ext uri="{BB962C8B-B14F-4D97-AF65-F5344CB8AC3E}">
        <p14:creationId xmlns:p14="http://schemas.microsoft.com/office/powerpoint/2010/main" xmlns="" val="4148735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274" y="433893"/>
            <a:ext cx="5249896" cy="59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086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78701" y="295488"/>
            <a:ext cx="97595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dirty="0">
                <a:solidFill>
                  <a:srgbClr val="CC3300"/>
                </a:solidFill>
                <a:latin typeface="Bookman Old Style" panose="02050604050505020204" pitchFamily="18" charset="0"/>
              </a:rPr>
              <a:t>3.</a:t>
            </a:r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 </a:t>
            </a:r>
            <a:r>
              <a:rPr lang="hu-HU" sz="4400" dirty="0">
                <a:solidFill>
                  <a:srgbClr val="CC3300"/>
                </a:solidFill>
                <a:latin typeface="Bookman Old Style" panose="02050604050505020204" pitchFamily="18" charset="0"/>
              </a:rPr>
              <a:t>A </a:t>
            </a:r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népdalok</a:t>
            </a:r>
            <a:r>
              <a:rPr lang="hu-HU" sz="4400" dirty="0">
                <a:solidFill>
                  <a:srgbClr val="CC3300"/>
                </a:solidFill>
                <a:latin typeface="Bookman Old Style" panose="02050604050505020204" pitchFamily="18" charset="0"/>
              </a:rPr>
              <a:t> </a:t>
            </a:r>
            <a:r>
              <a:rPr lang="hu-HU" sz="4400" dirty="0">
                <a:latin typeface="Bookman Old Style" panose="02050604050505020204" pitchFamily="18" charset="0"/>
              </a:rPr>
              <a:t>szintén a nép vágyairól, valamint érzéseiről szóló énekek. A legtöbbhöz nem csak zene, hanem tánc is tartozik.</a:t>
            </a:r>
            <a:endParaRPr lang="hu-HU" sz="4400" dirty="0"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36428" t="32046" r="37619" b="30141"/>
          <a:stretch/>
        </p:blipFill>
        <p:spPr>
          <a:xfrm>
            <a:off x="4005942" y="3585028"/>
            <a:ext cx="3831772" cy="31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273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32114" y="406177"/>
            <a:ext cx="10464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4.A mondókák </a:t>
            </a:r>
            <a:r>
              <a:rPr lang="hu-HU" sz="4400" dirty="0">
                <a:latin typeface="Bookman Old Style" panose="02050604050505020204" pitchFamily="18" charset="0"/>
              </a:rPr>
              <a:t>gyermekekhez szóló játékos, vagy éppen eljátszható rövid versikék.</a:t>
            </a:r>
          </a:p>
        </p:txBody>
      </p:sp>
      <p:sp>
        <p:nvSpPr>
          <p:cNvPr id="4" name="Téglalap 3"/>
          <p:cNvSpPr/>
          <p:nvPr/>
        </p:nvSpPr>
        <p:spPr>
          <a:xfrm>
            <a:off x="6626228" y="2693596"/>
            <a:ext cx="43174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Hétfőn hentereg</a:t>
            </a:r>
            <a:endParaRPr lang="hu-HU" sz="2400" dirty="0">
              <a:latin typeface="Bookman Old Style" panose="02050604050505020204" pitchFamily="18" charset="0"/>
            </a:endParaRPr>
          </a:p>
          <a:p>
            <a:r>
              <a:rPr lang="hu-H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Kedden kecmereg</a:t>
            </a:r>
            <a:endParaRPr lang="hu-HU" sz="2400" dirty="0">
              <a:latin typeface="Bookman Old Style" panose="02050604050505020204" pitchFamily="18" charset="0"/>
            </a:endParaRPr>
          </a:p>
          <a:p>
            <a:r>
              <a:rPr lang="hu-H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Szerdán szendereg</a:t>
            </a:r>
            <a:endParaRPr lang="hu-HU" sz="2400" dirty="0">
              <a:latin typeface="Bookman Old Style" panose="02050604050505020204" pitchFamily="18" charset="0"/>
            </a:endParaRPr>
          </a:p>
          <a:p>
            <a:r>
              <a:rPr lang="hu-H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Csütörtökön csak csücsül</a:t>
            </a:r>
            <a:endParaRPr lang="hu-HU" sz="2400" dirty="0">
              <a:latin typeface="Bookman Old Style" panose="02050604050505020204" pitchFamily="18" charset="0"/>
            </a:endParaRPr>
          </a:p>
          <a:p>
            <a:r>
              <a:rPr lang="hu-H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Pénteken párnára dűl</a:t>
            </a:r>
            <a:endParaRPr lang="hu-HU" sz="2400" dirty="0">
              <a:latin typeface="Bookman Old Style" panose="02050604050505020204" pitchFamily="18" charset="0"/>
            </a:endParaRPr>
          </a:p>
          <a:p>
            <a:r>
              <a:rPr lang="hu-H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Szombaton szundít szorgosan</a:t>
            </a:r>
            <a:endParaRPr lang="hu-HU" sz="2400" dirty="0">
              <a:latin typeface="Bookman Old Style" panose="02050604050505020204" pitchFamily="18" charset="0"/>
            </a:endParaRPr>
          </a:p>
          <a:p>
            <a:r>
              <a:rPr lang="hu-H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Vasárnap horkol hangosan.</a:t>
            </a:r>
            <a:endParaRPr lang="hu-HU" sz="2400" dirty="0"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08" y="3021301"/>
            <a:ext cx="4278745" cy="31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812052" y="312393"/>
            <a:ext cx="81157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5.A találós kérdések </a:t>
            </a:r>
            <a:r>
              <a:rPr lang="hu-HU" sz="4400" dirty="0">
                <a:latin typeface="Bookman Old Style" panose="02050604050505020204" pitchFamily="18" charset="0"/>
              </a:rPr>
              <a:t>próbára teszik a képzelő erőnket, a fantáziánkat.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71251" t="27926" r="13083" b="29111"/>
          <a:stretch/>
        </p:blipFill>
        <p:spPr>
          <a:xfrm>
            <a:off x="8518846" y="1941293"/>
            <a:ext cx="2636520" cy="44196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471260" y="3313905"/>
            <a:ext cx="43247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latin typeface="Bookman Old Style" panose="02050604050505020204" pitchFamily="18" charset="0"/>
              </a:rPr>
              <a:t>Veheted a boltban,</a:t>
            </a:r>
          </a:p>
          <a:p>
            <a:r>
              <a:rPr lang="hu-HU" sz="2400" dirty="0">
                <a:latin typeface="Bookman Old Style" panose="02050604050505020204" pitchFamily="18" charset="0"/>
              </a:rPr>
              <a:t>veheted az utcán,</a:t>
            </a:r>
          </a:p>
          <a:p>
            <a:r>
              <a:rPr lang="hu-HU" sz="2400" dirty="0">
                <a:latin typeface="Bookman Old Style" panose="02050604050505020204" pitchFamily="18" charset="0"/>
              </a:rPr>
              <a:t>veheted vásárban,</a:t>
            </a:r>
          </a:p>
          <a:p>
            <a:r>
              <a:rPr lang="hu-HU" sz="2400" dirty="0">
                <a:latin typeface="Bookman Old Style" panose="02050604050505020204" pitchFamily="18" charset="0"/>
              </a:rPr>
              <a:t>veheted a pusztán,</a:t>
            </a:r>
          </a:p>
          <a:p>
            <a:r>
              <a:rPr lang="hu-HU" sz="2400" dirty="0">
                <a:latin typeface="Bookman Old Style" panose="02050604050505020204" pitchFamily="18" charset="0"/>
              </a:rPr>
              <a:t>veheted napközben,</a:t>
            </a:r>
          </a:p>
          <a:p>
            <a:r>
              <a:rPr lang="hu-HU" sz="2400" dirty="0">
                <a:latin typeface="Bookman Old Style" panose="02050604050505020204" pitchFamily="18" charset="0"/>
              </a:rPr>
              <a:t>és veheted este,</a:t>
            </a:r>
          </a:p>
          <a:p>
            <a:r>
              <a:rPr lang="hu-HU" sz="2400" dirty="0">
                <a:latin typeface="Bookman Old Style" panose="02050604050505020204" pitchFamily="18" charset="0"/>
              </a:rPr>
              <a:t>de nem fizetsz érte</a:t>
            </a:r>
          </a:p>
          <a:p>
            <a:r>
              <a:rPr lang="hu-HU" sz="2400" dirty="0">
                <a:latin typeface="Bookman Old Style" panose="02050604050505020204" pitchFamily="18" charset="0"/>
              </a:rPr>
              <a:t>soha egy fillért se. (Mi az?)</a:t>
            </a:r>
          </a:p>
        </p:txBody>
      </p:sp>
    </p:spTree>
    <p:extLst>
      <p:ext uri="{BB962C8B-B14F-4D97-AF65-F5344CB8AC3E}">
        <p14:creationId xmlns:p14="http://schemas.microsoft.com/office/powerpoint/2010/main" xmlns="" val="543334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80388" y="299550"/>
            <a:ext cx="106240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6. A szólásmondások </a:t>
            </a:r>
            <a:r>
              <a:rPr lang="hu-HU" sz="4400" dirty="0">
                <a:latin typeface="Bookman Old Style" panose="02050604050505020204" pitchFamily="18" charset="0"/>
              </a:rPr>
              <a:t>olyan állandósult szókapcsolatok, érdekes kifejezések, melyeket nem szabad szó szerint érteni. Átvitt értelmük van.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246" y="4313192"/>
            <a:ext cx="3860699" cy="220611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128169" y="3218095"/>
            <a:ext cx="67874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latin typeface="Bookman Old Style" panose="02050604050505020204" pitchFamily="18" charset="0"/>
              </a:rPr>
              <a:t>Pl.:</a:t>
            </a:r>
          </a:p>
          <a:p>
            <a:r>
              <a:rPr lang="hu-HU" sz="2400" dirty="0">
                <a:latin typeface="Bookman Old Style" panose="02050604050505020204" pitchFamily="18" charset="0"/>
              </a:rPr>
              <a:t>Akinek lyukas a marka - az ügyetlen.</a:t>
            </a:r>
          </a:p>
          <a:p>
            <a:r>
              <a:rPr lang="hu-HU" sz="2400" dirty="0">
                <a:latin typeface="Bookman Old Style" panose="02050604050505020204" pitchFamily="18" charset="0"/>
              </a:rPr>
              <a:t>Aki hegyezi a fülét - az hallgatózik.</a:t>
            </a:r>
          </a:p>
          <a:p>
            <a:r>
              <a:rPr lang="hu-HU" sz="2400" dirty="0">
                <a:latin typeface="Bookman Old Style" panose="02050604050505020204" pitchFamily="18" charset="0"/>
              </a:rPr>
              <a:t>Akinek "malaca van" - az szerencsés</a:t>
            </a:r>
            <a:r>
              <a:rPr lang="hu-H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69190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58943" y="123343"/>
            <a:ext cx="1083768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7. A közmondások </a:t>
            </a:r>
            <a:r>
              <a:rPr lang="hu-HU" sz="4400" dirty="0">
                <a:latin typeface="Bookman Old Style" panose="02050604050505020204" pitchFamily="18" charset="0"/>
              </a:rPr>
              <a:t>örök igazságot, népi bölcsességet, jó tanácsot tartalmaznak.</a:t>
            </a:r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144906" y="2413608"/>
            <a:ext cx="58886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>
                <a:latin typeface="Bookman Old Style" panose="02050604050505020204" pitchFamily="18" charset="0"/>
              </a:rPr>
              <a:t>Pl</a:t>
            </a:r>
            <a:r>
              <a:rPr lang="hu-HU" sz="2400" dirty="0">
                <a:latin typeface="Bookman Old Style" panose="02050604050505020204" pitchFamily="18" charset="0"/>
              </a:rPr>
              <a:t>.:Ki a kicsit nem becsüli az a nagyot nem </a:t>
            </a:r>
            <a:r>
              <a:rPr lang="hu-HU" sz="2400" dirty="0" err="1">
                <a:latin typeface="Bookman Old Style" panose="02050604050505020204" pitchFamily="18" charset="0"/>
              </a:rPr>
              <a:t>érdemli</a:t>
            </a:r>
            <a:r>
              <a:rPr lang="hu-HU" sz="2400" dirty="0">
                <a:latin typeface="Bookman Old Style" panose="02050604050505020204" pitchFamily="18" charset="0"/>
              </a:rPr>
              <a:t>.</a:t>
            </a:r>
            <a:br>
              <a:rPr lang="hu-HU" sz="2400" dirty="0">
                <a:latin typeface="Bookman Old Style" panose="02050604050505020204" pitchFamily="18" charset="0"/>
              </a:rPr>
            </a:br>
            <a:r>
              <a:rPr lang="hu-HU" sz="2400" dirty="0">
                <a:latin typeface="Bookman Old Style" panose="02050604050505020204" pitchFamily="18" charset="0"/>
              </a:rPr>
              <a:t>Rend a </a:t>
            </a:r>
            <a:r>
              <a:rPr lang="hu-HU" sz="2400" dirty="0" err="1">
                <a:latin typeface="Bookman Old Style" panose="02050604050505020204" pitchFamily="18" charset="0"/>
              </a:rPr>
              <a:t>lelke</a:t>
            </a:r>
            <a:r>
              <a:rPr lang="hu-HU" sz="2400" dirty="0">
                <a:latin typeface="Bookman Old Style" panose="02050604050505020204" pitchFamily="18" charset="0"/>
              </a:rPr>
              <a:t> mindennek.</a:t>
            </a:r>
            <a:br>
              <a:rPr lang="hu-HU" sz="2400" dirty="0">
                <a:latin typeface="Bookman Old Style" panose="02050604050505020204" pitchFamily="18" charset="0"/>
              </a:rPr>
            </a:br>
            <a:r>
              <a:rPr lang="hu-HU" sz="2400" dirty="0">
                <a:latin typeface="Bookman Old Style" panose="02050604050505020204" pitchFamily="18" charset="0"/>
              </a:rPr>
              <a:t>Mindenki a maga szerencséjének a kovácsa.</a:t>
            </a:r>
            <a:br>
              <a:rPr lang="hu-HU" sz="2400" dirty="0">
                <a:latin typeface="Bookman Old Style" panose="02050604050505020204" pitchFamily="18" charset="0"/>
              </a:rPr>
            </a:br>
            <a:r>
              <a:rPr lang="hu-HU" sz="2400" dirty="0">
                <a:latin typeface="Bookman Old Style" panose="02050604050505020204" pitchFamily="18" charset="0"/>
              </a:rPr>
              <a:t>Amit ma </a:t>
            </a:r>
            <a:r>
              <a:rPr lang="hu-HU" sz="2400" dirty="0" err="1">
                <a:latin typeface="Bookman Old Style" panose="02050604050505020204" pitchFamily="18" charset="0"/>
              </a:rPr>
              <a:t>megtehetsz</a:t>
            </a:r>
            <a:r>
              <a:rPr lang="hu-HU" sz="2400" dirty="0">
                <a:latin typeface="Bookman Old Style" panose="02050604050505020204" pitchFamily="18" charset="0"/>
              </a:rPr>
              <a:t>, ne halaszd holnapra!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517" y="3752436"/>
            <a:ext cx="4469090" cy="29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625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79834" y="122548"/>
            <a:ext cx="110356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>
                <a:solidFill>
                  <a:srgbClr val="CC3300"/>
                </a:solidFill>
                <a:latin typeface="Bookman Old Style" panose="02050604050505020204" pitchFamily="18" charset="0"/>
              </a:rPr>
              <a:t>8. A nyelvtörő </a:t>
            </a:r>
            <a:r>
              <a:rPr lang="hu-HU" sz="4400" dirty="0">
                <a:latin typeface="Bookman Old Style" panose="02050604050505020204" pitchFamily="18" charset="0"/>
              </a:rPr>
              <a:t>egy olyan – általában tréfás – kifejezés, mondat, rövid szöveg vagy vers, amelynek célja, hogy minél nehezebben lehessen tisztán kimondani.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296" y="2998460"/>
            <a:ext cx="3859540" cy="385954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027431" y="4567492"/>
            <a:ext cx="5976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latin typeface="Bookman Old Style" panose="02050604050505020204" pitchFamily="18" charset="0"/>
              </a:rPr>
              <a:t>Fekete bikapata kopog a patika pepita </a:t>
            </a:r>
            <a:r>
              <a:rPr lang="hu-HU" sz="2000" dirty="0" err="1">
                <a:latin typeface="Bookman Old Style" panose="02050604050505020204" pitchFamily="18" charset="0"/>
              </a:rPr>
              <a:t>kövén</a:t>
            </a:r>
            <a:r>
              <a:rPr lang="hu-HU" sz="2000" dirty="0">
                <a:latin typeface="Bookman Old Style" panose="02050604050505020204" pitchFamily="18" charset="0"/>
              </a:rPr>
              <a:t>. </a:t>
            </a:r>
          </a:p>
          <a:p>
            <a:endParaRPr lang="hu-HU" sz="2000" dirty="0">
              <a:latin typeface="Bookman Old Style" panose="02050604050505020204" pitchFamily="18" charset="0"/>
            </a:endParaRPr>
          </a:p>
          <a:p>
            <a:r>
              <a:rPr lang="hu-HU" sz="2000" dirty="0">
                <a:latin typeface="Bookman Old Style" panose="02050604050505020204" pitchFamily="18" charset="0"/>
              </a:rPr>
              <a:t>Mit sütsz, kis szűcs? Tán sós húst sütsz, kis szűcs?</a:t>
            </a:r>
          </a:p>
        </p:txBody>
      </p:sp>
    </p:spTree>
    <p:extLst>
      <p:ext uri="{BB962C8B-B14F-4D97-AF65-F5344CB8AC3E}">
        <p14:creationId xmlns:p14="http://schemas.microsoft.com/office/powerpoint/2010/main" xmlns="" val="427986946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TM10001106[[fn=Jelvény]]</Template>
  <TotalTime>0</TotalTime>
  <Words>793</Words>
  <Application>Microsoft Office PowerPoint</Application>
  <PresentationFormat>Egyéni</PresentationFormat>
  <Paragraphs>125</Paragraphs>
  <Slides>31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2" baseType="lpstr">
      <vt:lpstr>Badge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Népköltészeti alkotások</dc:title>
  <dc:creator>Felhasználó</dc:creator>
  <cp:lastModifiedBy>user</cp:lastModifiedBy>
  <cp:revision>20</cp:revision>
  <dcterms:created xsi:type="dcterms:W3CDTF">2023-09-24T15:54:43Z</dcterms:created>
  <dcterms:modified xsi:type="dcterms:W3CDTF">2023-10-17T17:40:31Z</dcterms:modified>
  <cp:contentStatus>Végleges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