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  <a:srgbClr val="253600"/>
    <a:srgbClr val="D68B1C"/>
    <a:srgbClr val="552579"/>
    <a:srgbClr val="2597FF"/>
    <a:srgbClr val="FF9E1D"/>
    <a:srgbClr val="D09622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320" y="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1670" y="2054656"/>
            <a:ext cx="7940660" cy="1221640"/>
          </a:xfrm>
          <a:effectLst/>
        </p:spPr>
        <p:txBody>
          <a:bodyPr>
            <a:normAutofit/>
          </a:bodyPr>
          <a:lstStyle>
            <a:lvl1pPr algn="r">
              <a:defRPr sz="3600">
                <a:solidFill>
                  <a:srgbClr val="92D050"/>
                </a:solidFill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1670" y="3409911"/>
            <a:ext cx="7940660" cy="1088023"/>
          </a:xfrm>
        </p:spPr>
        <p:txBody>
          <a:bodyPr>
            <a:normAutofit/>
          </a:bodyPr>
          <a:lstStyle>
            <a:lvl1pPr marL="0" indent="0" algn="r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</a:t>
            </a:r>
          </a:p>
          <a:p>
            <a:r>
              <a:rPr lang="en-US" dirty="0" smtClean="0"/>
              <a:t>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138425"/>
            <a:ext cx="8229600" cy="458115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92D05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1749245"/>
            <a:ext cx="8229600" cy="3817625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0604" y="527605"/>
            <a:ext cx="7024429" cy="763525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92D05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0605" y="1443835"/>
            <a:ext cx="7024429" cy="4275740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3014"/>
            <a:ext cx="8229600" cy="58462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138425"/>
            <a:ext cx="8229600" cy="53218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92D05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8965" y="1749245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8965" y="2379108"/>
            <a:ext cx="4040188" cy="303505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6790" y="1749245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6790" y="2379108"/>
            <a:ext cx="4041775" cy="303505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4/29/2024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4/29/2024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4/29/2024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églalap 5"/>
          <p:cNvSpPr/>
          <p:nvPr/>
        </p:nvSpPr>
        <p:spPr>
          <a:xfrm>
            <a:off x="4266590" y="1901950"/>
            <a:ext cx="439710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4800" b="1" dirty="0">
                <a:solidFill>
                  <a:srgbClr val="FF0000"/>
                </a:solidFill>
              </a:rPr>
              <a:t>Mese a kalászról</a:t>
            </a:r>
          </a:p>
        </p:txBody>
      </p:sp>
      <p:sp>
        <p:nvSpPr>
          <p:cNvPr id="7" name="Téglalap 6"/>
          <p:cNvSpPr/>
          <p:nvPr/>
        </p:nvSpPr>
        <p:spPr>
          <a:xfrm>
            <a:off x="143555" y="6330395"/>
            <a:ext cx="34665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 smtClean="0">
                <a:solidFill>
                  <a:srgbClr val="FF0000"/>
                </a:solidFill>
              </a:rPr>
              <a:t>Készítette: </a:t>
            </a:r>
            <a:r>
              <a:rPr lang="hu-HU" b="1" dirty="0" err="1" smtClean="0">
                <a:solidFill>
                  <a:srgbClr val="FF0000"/>
                </a:solidFill>
              </a:rPr>
              <a:t>Pakayné</a:t>
            </a:r>
            <a:r>
              <a:rPr lang="hu-HU" b="1" dirty="0" smtClean="0">
                <a:solidFill>
                  <a:srgbClr val="FF0000"/>
                </a:solidFill>
              </a:rPr>
              <a:t> Péter Krisztina</a:t>
            </a:r>
            <a:endParaRPr lang="hu-HU" b="1" dirty="0">
              <a:solidFill>
                <a:srgbClr val="FF0000"/>
              </a:solidFill>
            </a:endParaRPr>
          </a:p>
        </p:txBody>
      </p:sp>
      <p:sp>
        <p:nvSpPr>
          <p:cNvPr id="8" name="Téglalap 7"/>
          <p:cNvSpPr/>
          <p:nvPr/>
        </p:nvSpPr>
        <p:spPr>
          <a:xfrm>
            <a:off x="5171292" y="3123590"/>
            <a:ext cx="25876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400" b="1" dirty="0">
                <a:solidFill>
                  <a:srgbClr val="FF0000"/>
                </a:solidFill>
              </a:rPr>
              <a:t>magyar népmonda</a:t>
            </a:r>
          </a:p>
        </p:txBody>
      </p:sp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54654"/>
            <a:ext cx="9144000" cy="1985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922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2054654"/>
            <a:ext cx="9144001" cy="1985165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601670" y="2818180"/>
            <a:ext cx="6108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b="1" dirty="0" smtClean="0">
                <a:solidFill>
                  <a:srgbClr val="FF0000"/>
                </a:solidFill>
              </a:rPr>
              <a:t>1.</a:t>
            </a:r>
            <a:endParaRPr lang="hu-HU" sz="3600" b="1" dirty="0">
              <a:solidFill>
                <a:srgbClr val="FF0000"/>
              </a:solidFill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5030115" y="2400483"/>
            <a:ext cx="6108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b="1" dirty="0" smtClean="0">
                <a:solidFill>
                  <a:srgbClr val="FF0000"/>
                </a:solidFill>
              </a:rPr>
              <a:t>2.</a:t>
            </a:r>
            <a:endParaRPr lang="hu-HU" sz="3600" b="1" dirty="0">
              <a:solidFill>
                <a:srgbClr val="FF0000"/>
              </a:solidFill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5045646" y="3220151"/>
            <a:ext cx="6108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b="1" dirty="0" smtClean="0">
                <a:solidFill>
                  <a:srgbClr val="FF0000"/>
                </a:solidFill>
              </a:rPr>
              <a:t>3.</a:t>
            </a:r>
            <a:endParaRPr lang="hu-HU" sz="3600" b="1" dirty="0">
              <a:solidFill>
                <a:srgbClr val="FF0000"/>
              </a:solidFill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601670" y="2400482"/>
            <a:ext cx="6108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b="1" dirty="0" smtClean="0">
                <a:solidFill>
                  <a:srgbClr val="FF0000"/>
                </a:solidFill>
              </a:rPr>
              <a:t>4.</a:t>
            </a:r>
            <a:endParaRPr lang="hu-HU" sz="3600" b="1" dirty="0">
              <a:solidFill>
                <a:srgbClr val="FF0000"/>
              </a:solidFill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601670" y="3235878"/>
            <a:ext cx="6108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b="1" dirty="0" smtClean="0">
                <a:solidFill>
                  <a:srgbClr val="FF0000"/>
                </a:solidFill>
              </a:rPr>
              <a:t>5.</a:t>
            </a:r>
            <a:endParaRPr lang="hu-HU" sz="3600" b="1" dirty="0">
              <a:solidFill>
                <a:srgbClr val="FF0000"/>
              </a:solidFill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5045646" y="2818180"/>
            <a:ext cx="6108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b="1" dirty="0">
                <a:solidFill>
                  <a:srgbClr val="FF0000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473633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976015" y="374900"/>
            <a:ext cx="626090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b="1" dirty="0" smtClean="0">
                <a:solidFill>
                  <a:srgbClr val="FFFF00"/>
                </a:solidFill>
              </a:rPr>
              <a:t>Remek munkát végeztetek!</a:t>
            </a:r>
          </a:p>
          <a:p>
            <a:pPr algn="ctr"/>
            <a:endParaRPr lang="hu-HU" sz="3600" b="1" dirty="0">
              <a:solidFill>
                <a:srgbClr val="FFFF00"/>
              </a:solidFill>
            </a:endParaRPr>
          </a:p>
          <a:p>
            <a:pPr algn="ctr"/>
            <a:r>
              <a:rPr lang="hu-HU" sz="3600" b="1" dirty="0" smtClean="0">
                <a:solidFill>
                  <a:srgbClr val="FFFF00"/>
                </a:solidFill>
              </a:rPr>
              <a:t>Örömteli napot kívánok!</a:t>
            </a:r>
            <a:endParaRPr lang="hu-HU" sz="3600" b="1" dirty="0">
              <a:solidFill>
                <a:srgbClr val="FFFF00"/>
              </a:solidFill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187" y="2512770"/>
            <a:ext cx="4886560" cy="4085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616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églalap 5"/>
          <p:cNvSpPr/>
          <p:nvPr/>
        </p:nvSpPr>
        <p:spPr>
          <a:xfrm>
            <a:off x="1212490" y="1443835"/>
            <a:ext cx="701985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sz="3200" b="1" dirty="0" smtClean="0">
                <a:solidFill>
                  <a:srgbClr val="FFFF00"/>
                </a:solidFill>
              </a:rPr>
              <a:t>Népmonda: </a:t>
            </a:r>
            <a:r>
              <a:rPr lang="hu-HU" sz="3200" b="1" dirty="0">
                <a:solidFill>
                  <a:srgbClr val="FFFF00"/>
                </a:solidFill>
              </a:rPr>
              <a:t>főnév </a:t>
            </a:r>
            <a:r>
              <a:rPr lang="hu-HU" sz="3200" b="1" dirty="0" smtClean="0">
                <a:solidFill>
                  <a:srgbClr val="FFFF00"/>
                </a:solidFill>
              </a:rPr>
              <a:t> </a:t>
            </a:r>
            <a:endParaRPr lang="hu-HU" sz="3200" b="1" dirty="0">
              <a:solidFill>
                <a:srgbClr val="FFFF00"/>
              </a:solidFill>
            </a:endParaRPr>
          </a:p>
          <a:p>
            <a:pPr algn="just"/>
            <a:r>
              <a:rPr lang="hu-HU" sz="3200" b="1" dirty="0">
                <a:solidFill>
                  <a:srgbClr val="FFFF00"/>
                </a:solidFill>
              </a:rPr>
              <a:t>A </a:t>
            </a:r>
            <a:r>
              <a:rPr lang="hu-HU" sz="3200" b="1" dirty="0" smtClean="0">
                <a:solidFill>
                  <a:srgbClr val="FFFF00"/>
                </a:solidFill>
              </a:rPr>
              <a:t>nép </a:t>
            </a:r>
            <a:r>
              <a:rPr lang="hu-HU" sz="3200" b="1" dirty="0">
                <a:solidFill>
                  <a:srgbClr val="FFFF00"/>
                </a:solidFill>
              </a:rPr>
              <a:t>körében keletkezett és történelmi személyekhez v. természeti tárgyakhoz kapcsolódó, szájhagyomány útján terjedő költött, többnyire csodás elemeket is tartalmazó elbeszélés, ill. ennek műfaja.</a:t>
            </a:r>
          </a:p>
        </p:txBody>
      </p:sp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833015"/>
            <a:ext cx="9144001" cy="1527050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665474"/>
            <a:ext cx="9122979" cy="2500923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1365195" y="1273374"/>
            <a:ext cx="6108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b="1" dirty="0" smtClean="0">
                <a:solidFill>
                  <a:srgbClr val="FF0000"/>
                </a:solidFill>
              </a:rPr>
              <a:t>3</a:t>
            </a:r>
            <a:endParaRPr lang="hu-HU" sz="3600" b="1" dirty="0">
              <a:solidFill>
                <a:srgbClr val="FF0000"/>
              </a:solidFill>
            </a:endParaRPr>
          </a:p>
        </p:txBody>
      </p:sp>
      <p:cxnSp>
        <p:nvCxnSpPr>
          <p:cNvPr id="6" name="Egyenes összekötő 5"/>
          <p:cNvCxnSpPr/>
          <p:nvPr/>
        </p:nvCxnSpPr>
        <p:spPr>
          <a:xfrm>
            <a:off x="1823310" y="3429000"/>
            <a:ext cx="763525" cy="137434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Egyenes összekötő 7"/>
          <p:cNvCxnSpPr/>
          <p:nvPr/>
        </p:nvCxnSpPr>
        <p:spPr>
          <a:xfrm flipV="1">
            <a:off x="1670605" y="3429000"/>
            <a:ext cx="916230" cy="48693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gyenes összekötő 9"/>
          <p:cNvCxnSpPr/>
          <p:nvPr/>
        </p:nvCxnSpPr>
        <p:spPr>
          <a:xfrm flipV="1">
            <a:off x="1670605" y="3915935"/>
            <a:ext cx="916230" cy="42929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gyenes összekötő 11"/>
          <p:cNvCxnSpPr/>
          <p:nvPr/>
        </p:nvCxnSpPr>
        <p:spPr>
          <a:xfrm flipV="1">
            <a:off x="1670605" y="4345230"/>
            <a:ext cx="916230" cy="45811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571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1365195" y="527605"/>
            <a:ext cx="763525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sz="2800" b="1" dirty="0">
                <a:solidFill>
                  <a:srgbClr val="FFFF00"/>
                </a:solidFill>
              </a:rPr>
              <a:t>kalász (főnév</a:t>
            </a:r>
            <a:r>
              <a:rPr lang="hu-HU" sz="2800" b="1" dirty="0" smtClean="0">
                <a:solidFill>
                  <a:srgbClr val="FFFF00"/>
                </a:solidFill>
              </a:rPr>
              <a:t>)</a:t>
            </a:r>
            <a:endParaRPr lang="hu-HU" sz="2800" b="1" dirty="0">
              <a:solidFill>
                <a:srgbClr val="FFFF00"/>
              </a:solidFill>
            </a:endParaRPr>
          </a:p>
          <a:p>
            <a:pPr algn="just"/>
            <a:r>
              <a:rPr lang="hu-HU" sz="2800" b="1" dirty="0">
                <a:solidFill>
                  <a:srgbClr val="FFFF00"/>
                </a:solidFill>
              </a:rPr>
              <a:t>Gabonafej; a kenyérgabonafélék összetett füzéres virágzata, illetve csoportos termése, amelynek toklászai csúcsán gyakran hosszú szálka van. 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965" y="3123590"/>
            <a:ext cx="8288685" cy="2748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502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7900" y="0"/>
            <a:ext cx="73604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985720"/>
            <a:ext cx="9165021" cy="4532330"/>
          </a:xfrm>
          <a:prstGeom prst="rect">
            <a:avLst/>
          </a:prstGeom>
        </p:spPr>
      </p:pic>
      <p:cxnSp>
        <p:nvCxnSpPr>
          <p:cNvPr id="6" name="Egyenes összekötő 5"/>
          <p:cNvCxnSpPr/>
          <p:nvPr/>
        </p:nvCxnSpPr>
        <p:spPr>
          <a:xfrm>
            <a:off x="754375" y="2054655"/>
            <a:ext cx="351221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Egyenes összekötő 6"/>
          <p:cNvCxnSpPr/>
          <p:nvPr/>
        </p:nvCxnSpPr>
        <p:spPr>
          <a:xfrm>
            <a:off x="754375" y="3429000"/>
            <a:ext cx="412303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Egyenes összekötő 8"/>
          <p:cNvCxnSpPr/>
          <p:nvPr/>
        </p:nvCxnSpPr>
        <p:spPr>
          <a:xfrm>
            <a:off x="754374" y="4039820"/>
            <a:ext cx="519197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gyenes összekötő 10"/>
          <p:cNvCxnSpPr/>
          <p:nvPr/>
        </p:nvCxnSpPr>
        <p:spPr>
          <a:xfrm>
            <a:off x="754374" y="5414165"/>
            <a:ext cx="382813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5266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5321" y="12598"/>
            <a:ext cx="4700165" cy="1104477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5195" y="1094342"/>
            <a:ext cx="6161533" cy="5740925"/>
          </a:xfrm>
          <a:prstGeom prst="rect">
            <a:avLst/>
          </a:prstGeom>
        </p:spPr>
      </p:pic>
      <p:cxnSp>
        <p:nvCxnSpPr>
          <p:cNvPr id="5" name="Egyenes összekötő 4"/>
          <p:cNvCxnSpPr/>
          <p:nvPr/>
        </p:nvCxnSpPr>
        <p:spPr>
          <a:xfrm>
            <a:off x="3503065" y="2818180"/>
            <a:ext cx="1221640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Egyenes összekötő 5"/>
          <p:cNvCxnSpPr/>
          <p:nvPr/>
        </p:nvCxnSpPr>
        <p:spPr>
          <a:xfrm>
            <a:off x="1674501" y="2970885"/>
            <a:ext cx="2960902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gyenes összekötő 11"/>
          <p:cNvCxnSpPr/>
          <p:nvPr/>
        </p:nvCxnSpPr>
        <p:spPr>
          <a:xfrm>
            <a:off x="1674501" y="3276295"/>
            <a:ext cx="454219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gyenes összekötő 13"/>
          <p:cNvCxnSpPr/>
          <p:nvPr/>
        </p:nvCxnSpPr>
        <p:spPr>
          <a:xfrm>
            <a:off x="3808475" y="4192525"/>
            <a:ext cx="826928" cy="0"/>
          </a:xfrm>
          <a:prstGeom prst="line">
            <a:avLst/>
          </a:prstGeom>
          <a:ln w="38100"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gyenes összekötő 15"/>
          <p:cNvCxnSpPr/>
          <p:nvPr/>
        </p:nvCxnSpPr>
        <p:spPr>
          <a:xfrm>
            <a:off x="1674501" y="4497935"/>
            <a:ext cx="1828564" cy="0"/>
          </a:xfrm>
          <a:prstGeom prst="line">
            <a:avLst/>
          </a:prstGeom>
          <a:ln w="38100"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gyenes összekötő 17"/>
          <p:cNvCxnSpPr/>
          <p:nvPr/>
        </p:nvCxnSpPr>
        <p:spPr>
          <a:xfrm>
            <a:off x="1901610" y="6483100"/>
            <a:ext cx="5119300" cy="12293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6703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151" y="1197334"/>
            <a:ext cx="9153151" cy="1832460"/>
          </a:xfrm>
          <a:prstGeom prst="rect">
            <a:avLst/>
          </a:prstGeom>
        </p:spPr>
      </p:pic>
      <p:cxnSp>
        <p:nvCxnSpPr>
          <p:cNvPr id="3" name="Egyenes összekötő 2"/>
          <p:cNvCxnSpPr/>
          <p:nvPr/>
        </p:nvCxnSpPr>
        <p:spPr>
          <a:xfrm>
            <a:off x="5946345" y="2054655"/>
            <a:ext cx="198516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Egyenes összekötő 4"/>
          <p:cNvCxnSpPr/>
          <p:nvPr/>
        </p:nvCxnSpPr>
        <p:spPr>
          <a:xfrm>
            <a:off x="3808475" y="2512770"/>
            <a:ext cx="198516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Egyenes összekötő 5"/>
          <p:cNvCxnSpPr/>
          <p:nvPr/>
        </p:nvCxnSpPr>
        <p:spPr>
          <a:xfrm>
            <a:off x="3350360" y="2970885"/>
            <a:ext cx="106893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9095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375" y="-9033"/>
            <a:ext cx="7715250" cy="495300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6851" y="680310"/>
            <a:ext cx="6630297" cy="6177690"/>
          </a:xfrm>
          <a:prstGeom prst="rect">
            <a:avLst/>
          </a:prstGeom>
        </p:spPr>
      </p:pic>
      <p:sp>
        <p:nvSpPr>
          <p:cNvPr id="4" name="Téglalap 3"/>
          <p:cNvSpPr/>
          <p:nvPr/>
        </p:nvSpPr>
        <p:spPr>
          <a:xfrm>
            <a:off x="1670605" y="5566870"/>
            <a:ext cx="6108200" cy="6108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49019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</TotalTime>
  <Words>87</Words>
  <Application>Microsoft Office PowerPoint</Application>
  <PresentationFormat>Diavetítés a képernyőre (4:3 oldalarány)</PresentationFormat>
  <Paragraphs>17</Paragraphs>
  <Slides>12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Erika Viktória Németh</cp:lastModifiedBy>
  <cp:revision>52</cp:revision>
  <dcterms:created xsi:type="dcterms:W3CDTF">2013-08-21T19:17:07Z</dcterms:created>
  <dcterms:modified xsi:type="dcterms:W3CDTF">2024-04-29T07:51:34Z</dcterms:modified>
</cp:coreProperties>
</file>