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s>
</file>

<file path=word/document.xml><?xml version="1.0" encoding="utf-8"?>
<w:document xmlns:wpc="http://schemas.microsoft.com/office/word/2010/wordprocessingCanvas" xmlns:cx="http://schemas.microsoft.com/office/drawing/2014/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body>
    <w:sdt>
      <w:sdtPr>
        <w:id w:val="2024357137"/>
        <w:docPartObj>
          <w:docPartGallery w:val="Cover Pages"/>
          <w:docPartUnique/>
        </w:docPartObj>
      </w:sdtPr>
      <w:sdtContent>
        <w:p w:rsidR="008B39AD" w:rsidRPr="008E30E2" w:rsidRDefault="008B39AD"/>
        <w:p w:rsidR="008B39AD" w:rsidRPr="008E30E2" w:rsidRDefault="001F7CAD">
          <w:pPr>
            <w:spacing w:after="160" w:line="259" w:lineRule="auto"/>
            <w:jc w:val="left"/>
          </w:pPr>
        </w:p>
      </w:sdtContent>
    </w:sdt>
    <w:p w:rsidR="00B24582" w:rsidRDefault="00B24582">
      <w:r>
        <w:t>Magyar olvasás 2. osztály tanmenet</w:t>
      </w:r>
    </w:p>
    <w:p w:rsidR="00B24582" w:rsidRDefault="00B24582">
      <w:r>
        <w:t>Heti 4 óra, évi 144 óra</w:t>
      </w:r>
    </w:p>
    <w:p w:rsidR="00B24582" w:rsidRDefault="00B24582">
      <w:r w:rsidRPr="00B24582">
        <w:rPr>
          <w:noProof/>
          <w:lang w:eastAsia="hu-HU"/>
        </w:rPr>
        <w:drawing>
          <wp:inline distT="0" distB="0" distL="0" distR="0">
            <wp:extent cx="1340448" cy="1800000"/>
            <wp:effectExtent l="0" t="0" r="0" b="0"/>
            <wp:docPr id="1" name="Kép 1" descr="Tankönyvkatalógus - OH-MIR02TA/II - Szövegről szövegre - Olvasás  munkatankönyv 2. osztály II. kötet"/>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 descr="Tankönyvkatalógus - OH-MIR02TA/II - Szövegről szövegre - Olvasás  munkatankönyv 2. osztály II. kötet"/>
                    <pic:cNvPicPr>
                      <a:picLocks noChangeAspect="1" noChangeArrowheads="1"/>
                    </pic:cNvPicPr>
                  </pic:nvPicPr>
                  <pic:blipFill>
                    <a:blip r:embed="rId7" cstate="print">
                      <a:extLst>
                        <a:ext uri="{28A0092B-C50C-407E-A947-70E740481C1C}">
                          <a14:useLocalDpi xmlns:a14="http://schemas.microsoft.com/office/drawing/2010/main" val="0"/>
                        </a:ext>
                      </a:extLst>
                    </a:blip>
                    <a:srcRect/>
                    <a:stretch>
                      <a:fillRect/>
                    </a:stretch>
                  </pic:blipFill>
                  <pic:spPr bwMode="auto">
                    <a:xfrm>
                      <a:off x="0" y="0"/>
                      <a:ext cx="1340448" cy="1800000"/>
                    </a:xfrm>
                    <a:prstGeom prst="rect">
                      <a:avLst/>
                    </a:prstGeom>
                    <a:noFill/>
                    <a:ln>
                      <a:noFill/>
                    </a:ln>
                  </pic:spPr>
                </pic:pic>
              </a:graphicData>
            </a:graphic>
          </wp:inline>
        </w:drawing>
      </w:r>
      <w:r>
        <w:t xml:space="preserve"> </w:t>
      </w:r>
      <w:r w:rsidRPr="00B24582">
        <w:rPr>
          <w:noProof/>
          <w:lang w:eastAsia="hu-HU"/>
        </w:rPr>
        <w:drawing>
          <wp:inline distT="0" distB="0" distL="0" distR="0">
            <wp:extent cx="1800000" cy="1800000"/>
            <wp:effectExtent l="0" t="0" r="0" b="0"/>
            <wp:docPr id="2" name="Kép 2" descr="Szövegről szövegre - Olvasás munkatankönyv 2. osztály I. köt"/>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3" descr="Szövegről szövegre - Olvasás munkatankönyv 2. osztály I. köt"/>
                    <pic:cNvPicPr>
                      <a:picLocks noChangeAspect="1" noChangeArrowheads="1"/>
                    </pic:cNvPicPr>
                  </pic:nvPicPr>
                  <pic:blipFill>
                    <a:blip r:embed="rId8" cstate="print">
                      <a:extLst>
                        <a:ext uri="{28A0092B-C50C-407E-A947-70E740481C1C}">
                          <a14:useLocalDpi xmlns:a14="http://schemas.microsoft.com/office/drawing/2010/main" val="0"/>
                        </a:ext>
                      </a:extLst>
                    </a:blip>
                    <a:srcRect/>
                    <a:stretch>
                      <a:fillRect/>
                    </a:stretch>
                  </pic:blipFill>
                  <pic:spPr bwMode="auto">
                    <a:xfrm>
                      <a:off x="0" y="0"/>
                      <a:ext cx="1800000" cy="1800000"/>
                    </a:xfrm>
                    <a:prstGeom prst="rect">
                      <a:avLst/>
                    </a:prstGeom>
                    <a:noFill/>
                    <a:ln>
                      <a:noFill/>
                    </a:ln>
                  </pic:spPr>
                </pic:pic>
              </a:graphicData>
            </a:graphic>
          </wp:inline>
        </w:drawing>
      </w:r>
    </w:p>
    <w:p w:rsidR="00B24582" w:rsidRDefault="00B24582">
      <w:r>
        <w:t>Két kortárs olvasmányt dolgozunk fel a tanév során:</w:t>
      </w:r>
    </w:p>
    <w:p w:rsidR="00B24582" w:rsidRDefault="00B24582">
      <w:r>
        <w:t xml:space="preserve">Bosnyák Viktória: </w:t>
      </w:r>
      <w:proofErr w:type="spellStart"/>
      <w:r>
        <w:t>Mantyusok</w:t>
      </w:r>
      <w:proofErr w:type="spellEnd"/>
      <w:r>
        <w:t>, Bátorság Tomi!</w:t>
      </w:r>
    </w:p>
    <w:p w:rsidR="00B24582" w:rsidRDefault="00B24582" w:rsidP="00B24582">
      <w:r>
        <w:t>Ki ne szeretne kiskutyát? Tomi is vágyik rá, de ahhoz le kell küzdenie félénkségét. Ha ez sikerül, nemcsak kutyát kap, de, bármilyen hihetetlen, vele együtt egy manót is. Kíváncsi vagy, hogyan? Mindjárt elmesélem!</w:t>
      </w:r>
    </w:p>
    <w:p w:rsidR="00B24582" w:rsidRDefault="00B24582" w:rsidP="00B24582">
      <w:r>
        <w:t xml:space="preserve">A </w:t>
      </w:r>
      <w:proofErr w:type="spellStart"/>
      <w:r>
        <w:t>kötetekhez</w:t>
      </w:r>
      <w:proofErr w:type="spellEnd"/>
      <w:r>
        <w:t xml:space="preserve"> </w:t>
      </w:r>
      <w:proofErr w:type="spellStart"/>
      <w:r>
        <w:t>Rippl</w:t>
      </w:r>
      <w:proofErr w:type="spellEnd"/>
      <w:r>
        <w:t xml:space="preserve"> Renáta készített új és </w:t>
      </w:r>
      <w:proofErr w:type="spellStart"/>
      <w:r>
        <w:t>imádnivaló</w:t>
      </w:r>
      <w:proofErr w:type="spellEnd"/>
      <w:r>
        <w:t xml:space="preserve"> rajzokat, a lehető legkönnyebben olvasható betűk kialakításában pedig segítségünkre volt a diszlexiával foglalkozó </w:t>
      </w:r>
      <w:proofErr w:type="spellStart"/>
      <w:r>
        <w:t>Meixner</w:t>
      </w:r>
      <w:proofErr w:type="spellEnd"/>
      <w:r>
        <w:t xml:space="preserve"> Alapítvány. A meséhez otthon és az iskolában egyaránt eljátszható drámapedagógiai feladatok is kapcsolódnak.</w:t>
      </w:r>
    </w:p>
    <w:p w:rsidR="00B24582" w:rsidRDefault="00B24582" w:rsidP="00B24582">
      <w:r>
        <w:t xml:space="preserve">"Ritka öröm olyan történettel találkozni, ami ilyen sokoldalúan segít a gyermekeknek gyakorló szövegolvasóvá válni. Eleinte, amikor az olvasástechnika és a szövegértés még egymást támogatják, az érdeklődés hamarabb véget érhet, mint maga a szöveg. A </w:t>
      </w:r>
      <w:proofErr w:type="spellStart"/>
      <w:r>
        <w:t>Mantyusok</w:t>
      </w:r>
      <w:proofErr w:type="spellEnd"/>
      <w:r>
        <w:t xml:space="preserve"> története izgalmas, szókincse, nyelvezete optimális a kezdő könyvolvasóknak. Jó szívvel ajánljuk az első olvasmányok egyikének."</w:t>
      </w:r>
    </w:p>
    <w:p w:rsidR="00B24582" w:rsidRDefault="00B24582" w:rsidP="00B24582">
      <w:proofErr w:type="spellStart"/>
      <w:r>
        <w:t>Meixner</w:t>
      </w:r>
      <w:proofErr w:type="spellEnd"/>
      <w:r>
        <w:t xml:space="preserve"> Alapítvány</w:t>
      </w:r>
    </w:p>
    <w:p w:rsidR="00B24582" w:rsidRDefault="00B24582">
      <w:r>
        <w:t>Bosnyák Viktória: A sirály a király?</w:t>
      </w:r>
    </w:p>
    <w:p w:rsidR="00B24582" w:rsidRDefault="00B24582" w:rsidP="00B24582">
      <w:r>
        <w:t xml:space="preserve">Bosnyák Viktória először másfél évtizede megjelent könyve, </w:t>
      </w:r>
      <w:proofErr w:type="gramStart"/>
      <w:r>
        <w:t>A</w:t>
      </w:r>
      <w:proofErr w:type="gramEnd"/>
      <w:r>
        <w:t xml:space="preserve"> sirály a király? </w:t>
      </w:r>
      <w:proofErr w:type="gramStart"/>
      <w:r>
        <w:t>nem</w:t>
      </w:r>
      <w:proofErr w:type="gramEnd"/>
      <w:r>
        <w:t xml:space="preserve"> véletlenül ismert és közkedvelt országszerte az általános iskolák alsó tagozatában. E kedves mese segítségével ugyanis a gyerekek szórakozva tanulhatják meg az LY-</w:t>
      </w:r>
      <w:proofErr w:type="spellStart"/>
      <w:r>
        <w:t>os</w:t>
      </w:r>
      <w:proofErr w:type="spellEnd"/>
      <w:r>
        <w:t xml:space="preserve"> szavak legjavát. Olvashatják önállóan, vagy feldolgozhatják közösen, így is, úgy is hasznos.</w:t>
      </w:r>
    </w:p>
    <w:p w:rsidR="00B24582" w:rsidRDefault="00B24582" w:rsidP="00B24582">
      <w:r>
        <w:t>Most a Tintató Kiadó Tengernyi Tudás sorozatában jelent meg, ahol az elterjedt meseregény bájos kiegészítő keretet kapott. Mivel maga az LY-t tanító mese minden változtatás nélkül az eredeti formában olvasható, az önmagában is értelmezhető, pedagógusoknak, már kidolgozott, jól bevált tanmenetüktől, játékos feladataiktól emiatt nem kell eltérniük.</w:t>
      </w:r>
    </w:p>
    <w:p w:rsidR="00B24582" w:rsidRDefault="00B24582" w:rsidP="00B24582">
      <w:r>
        <w:t>Az új, bővített kiadáshoz ingyenes feladatlapok és oklevél letölthető a Tintató Kiadó holnapjáról.</w:t>
      </w:r>
    </w:p>
    <w:p w:rsidR="00B24582" w:rsidRDefault="00B24582" w:rsidP="00B24582">
      <w:r>
        <w:t>A könyvet Dudás Győző csupa érzelem rajzai teszik kedvessé, átélhetővé.</w:t>
      </w:r>
    </w:p>
    <w:p w:rsidR="005E1E25" w:rsidRDefault="00AA0BAC" w:rsidP="00B24582">
      <w:r>
        <w:t>Értékelés</w:t>
      </w:r>
    </w:p>
    <w:tbl>
      <w:tblPr>
        <w:tblW w:w="5487" w:type="pct"/>
        <w:jc w:val="cente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Layout w:type="fixed"/>
        <w:tblCellMar>
          <w:left w:w="70" w:type="dxa"/>
          <w:right w:w="70" w:type="dxa"/>
        </w:tblCellMar>
        <w:tblLook w:val="04A0" w:firstRow="1" w:lastRow="0" w:firstColumn="1" w:lastColumn="0" w:noHBand="0" w:noVBand="1"/>
      </w:tblPr>
      <w:tblGrid>
        <w:gridCol w:w="714"/>
        <w:gridCol w:w="2580"/>
        <w:gridCol w:w="3868"/>
        <w:gridCol w:w="4442"/>
        <w:gridCol w:w="3781"/>
        <w:gridCol w:w="50"/>
        <w:gridCol w:w="87"/>
      </w:tblGrid>
      <w:tr w:rsidR="008E30E2" w:rsidRPr="008E30E2" w:rsidTr="003B7C2D">
        <w:trPr>
          <w:gridAfter w:val="1"/>
          <w:wAfter w:w="29" w:type="pct"/>
          <w:trHeight w:val="694"/>
          <w:jc w:val="center"/>
        </w:trPr>
        <w:tc>
          <w:tcPr>
            <w:tcW w:w="230" w:type="pct"/>
            <w:shd w:val="clear" w:color="auto" w:fill="34AA5D"/>
            <w:vAlign w:val="center"/>
          </w:tcPr>
          <w:p w:rsidR="005D6797" w:rsidRPr="008E30E2" w:rsidRDefault="008E30E2" w:rsidP="00A96ABE">
            <w:pPr>
              <w:ind w:left="227"/>
              <w:jc w:val="center"/>
              <w:rPr>
                <w:rFonts w:asciiTheme="minorHAnsi" w:hAnsiTheme="minorHAnsi" w:cstheme="minorHAnsi"/>
                <w:b/>
                <w:iCs/>
              </w:rPr>
            </w:pPr>
            <w:r w:rsidRPr="008E30E2">
              <w:rPr>
                <w:rFonts w:asciiTheme="minorHAnsi" w:hAnsiTheme="minorHAnsi" w:cstheme="minorHAnsi"/>
                <w:b/>
                <w:iCs/>
              </w:rPr>
              <w:lastRenderedPageBreak/>
              <w:t>Óra</w:t>
            </w:r>
          </w:p>
        </w:tc>
        <w:tc>
          <w:tcPr>
            <w:tcW w:w="831" w:type="pct"/>
            <w:shd w:val="clear" w:color="auto" w:fill="34AA5D"/>
            <w:vAlign w:val="center"/>
            <w:hideMark/>
          </w:tcPr>
          <w:p w:rsidR="005D6797" w:rsidRPr="008E30E2" w:rsidRDefault="005D6797" w:rsidP="00917963">
            <w:pPr>
              <w:jc w:val="center"/>
              <w:rPr>
                <w:rFonts w:asciiTheme="minorHAnsi" w:hAnsiTheme="minorHAnsi" w:cstheme="minorHAnsi"/>
                <w:b/>
                <w:iCs/>
              </w:rPr>
            </w:pPr>
            <w:r w:rsidRPr="008E30E2">
              <w:rPr>
                <w:rFonts w:asciiTheme="minorHAnsi" w:hAnsiTheme="minorHAnsi" w:cstheme="minorHAnsi"/>
                <w:b/>
              </w:rPr>
              <w:t xml:space="preserve">Az óra témája (tankönyvi lecke) vagy </w:t>
            </w:r>
            <w:proofErr w:type="gramStart"/>
            <w:r w:rsidRPr="008E30E2">
              <w:rPr>
                <w:rFonts w:asciiTheme="minorHAnsi" w:hAnsiTheme="minorHAnsi" w:cstheme="minorHAnsi"/>
                <w:b/>
              </w:rPr>
              <w:t>funkciója</w:t>
            </w:r>
            <w:proofErr w:type="gramEnd"/>
          </w:p>
        </w:tc>
        <w:tc>
          <w:tcPr>
            <w:tcW w:w="1246" w:type="pct"/>
            <w:shd w:val="clear" w:color="auto" w:fill="34AA5D"/>
            <w:vAlign w:val="center"/>
            <w:hideMark/>
          </w:tcPr>
          <w:p w:rsidR="005D6797" w:rsidRPr="008E30E2" w:rsidRDefault="005D6797" w:rsidP="00917963">
            <w:pPr>
              <w:jc w:val="center"/>
              <w:rPr>
                <w:rFonts w:asciiTheme="minorHAnsi" w:hAnsiTheme="minorHAnsi" w:cstheme="minorHAnsi"/>
                <w:b/>
                <w:iCs/>
              </w:rPr>
            </w:pPr>
            <w:r w:rsidRPr="008E30E2">
              <w:rPr>
                <w:rFonts w:asciiTheme="minorHAnsi" w:hAnsiTheme="minorHAnsi" w:cstheme="minorHAnsi"/>
                <w:b/>
              </w:rPr>
              <w:t>Célok, feladatok</w:t>
            </w:r>
          </w:p>
        </w:tc>
        <w:tc>
          <w:tcPr>
            <w:tcW w:w="1431" w:type="pct"/>
            <w:shd w:val="clear" w:color="auto" w:fill="34AA5D"/>
            <w:vAlign w:val="center"/>
            <w:hideMark/>
          </w:tcPr>
          <w:p w:rsidR="005D6797" w:rsidRPr="008E30E2" w:rsidRDefault="005D6797" w:rsidP="00917963">
            <w:pPr>
              <w:jc w:val="center"/>
              <w:rPr>
                <w:rFonts w:asciiTheme="minorHAnsi" w:hAnsiTheme="minorHAnsi" w:cstheme="minorHAnsi"/>
                <w:b/>
                <w:iCs/>
              </w:rPr>
            </w:pPr>
            <w:r w:rsidRPr="008E30E2">
              <w:rPr>
                <w:rFonts w:asciiTheme="minorHAnsi" w:hAnsiTheme="minorHAnsi" w:cstheme="minorHAnsi"/>
                <w:b/>
              </w:rPr>
              <w:t>Fejlesztési terület</w:t>
            </w:r>
          </w:p>
        </w:tc>
        <w:tc>
          <w:tcPr>
            <w:tcW w:w="1234" w:type="pct"/>
            <w:gridSpan w:val="2"/>
            <w:shd w:val="clear" w:color="auto" w:fill="34AA5D"/>
            <w:vAlign w:val="center"/>
            <w:hideMark/>
          </w:tcPr>
          <w:p w:rsidR="005D6797" w:rsidRPr="008E30E2" w:rsidRDefault="005D6797" w:rsidP="00917963">
            <w:pPr>
              <w:jc w:val="center"/>
              <w:rPr>
                <w:rFonts w:asciiTheme="minorHAnsi" w:hAnsiTheme="minorHAnsi" w:cstheme="minorHAnsi"/>
                <w:b/>
                <w:iCs/>
              </w:rPr>
            </w:pPr>
            <w:r w:rsidRPr="008E30E2">
              <w:rPr>
                <w:rFonts w:asciiTheme="minorHAnsi" w:hAnsiTheme="minorHAnsi" w:cstheme="minorHAnsi"/>
                <w:b/>
              </w:rPr>
              <w:t>Ismeretanyag</w:t>
            </w:r>
          </w:p>
        </w:tc>
      </w:tr>
      <w:tr w:rsidR="008E30E2" w:rsidRPr="008E30E2" w:rsidTr="003B7C2D">
        <w:trPr>
          <w:gridAfter w:val="1"/>
          <w:wAfter w:w="29" w:type="pct"/>
          <w:trHeight w:val="375"/>
          <w:jc w:val="center"/>
        </w:trPr>
        <w:tc>
          <w:tcPr>
            <w:tcW w:w="4971" w:type="pct"/>
            <w:gridSpan w:val="6"/>
            <w:shd w:val="clear" w:color="auto" w:fill="auto"/>
            <w:vAlign w:val="center"/>
          </w:tcPr>
          <w:p w:rsidR="005D6797" w:rsidRPr="007A20BD" w:rsidRDefault="005D6797" w:rsidP="00A96ABE">
            <w:pPr>
              <w:pStyle w:val="Listaszerbekezds"/>
              <w:ind w:left="227"/>
              <w:jc w:val="center"/>
              <w:rPr>
                <w:rFonts w:asciiTheme="minorHAnsi" w:hAnsiTheme="minorHAnsi" w:cstheme="minorHAnsi"/>
                <w:highlight w:val="darkGray"/>
              </w:rPr>
            </w:pPr>
          </w:p>
        </w:tc>
      </w:tr>
      <w:tr w:rsidR="008E30E2" w:rsidRPr="008E30E2" w:rsidTr="003B7C2D">
        <w:trPr>
          <w:gridAfter w:val="1"/>
          <w:wAfter w:w="29" w:type="pct"/>
          <w:trHeight w:val="495"/>
          <w:jc w:val="center"/>
        </w:trPr>
        <w:tc>
          <w:tcPr>
            <w:tcW w:w="230" w:type="pct"/>
            <w:shd w:val="clear" w:color="auto" w:fill="auto"/>
            <w:vAlign w:val="center"/>
          </w:tcPr>
          <w:p w:rsidR="005D6797" w:rsidRPr="007A20BD" w:rsidRDefault="005D6797" w:rsidP="00A96ABE">
            <w:pPr>
              <w:pStyle w:val="Tblzatfej"/>
              <w:numPr>
                <w:ilvl w:val="0"/>
                <w:numId w:val="6"/>
              </w:numPr>
              <w:ind w:left="227"/>
              <w:rPr>
                <w:rStyle w:val="CmChar"/>
                <w:rFonts w:asciiTheme="minorHAnsi" w:hAnsiTheme="minorHAnsi" w:cstheme="minorHAnsi"/>
                <w:b/>
                <w:color w:val="auto"/>
                <w:highlight w:val="green"/>
              </w:rPr>
            </w:pPr>
          </w:p>
        </w:tc>
        <w:tc>
          <w:tcPr>
            <w:tcW w:w="831" w:type="pct"/>
            <w:shd w:val="clear" w:color="auto" w:fill="auto"/>
          </w:tcPr>
          <w:p w:rsidR="00917963" w:rsidRPr="007A20BD" w:rsidRDefault="00917963" w:rsidP="00917963">
            <w:pPr>
              <w:jc w:val="left"/>
              <w:rPr>
                <w:rFonts w:asciiTheme="minorHAnsi" w:hAnsiTheme="minorHAnsi" w:cstheme="minorHAnsi"/>
                <w:b/>
                <w:highlight w:val="green"/>
              </w:rPr>
            </w:pPr>
            <w:r w:rsidRPr="007A20BD">
              <w:rPr>
                <w:rFonts w:asciiTheme="minorHAnsi" w:hAnsiTheme="minorHAnsi" w:cstheme="minorHAnsi"/>
                <w:b/>
                <w:highlight w:val="green"/>
              </w:rPr>
              <w:t>Tűz- és balesetvédelem</w:t>
            </w:r>
          </w:p>
          <w:p w:rsidR="006E3F90" w:rsidRPr="007A20BD" w:rsidRDefault="006E3F90" w:rsidP="00917963">
            <w:pPr>
              <w:jc w:val="left"/>
              <w:rPr>
                <w:rFonts w:asciiTheme="minorHAnsi" w:hAnsiTheme="minorHAnsi" w:cstheme="minorHAnsi"/>
                <w:b/>
                <w:highlight w:val="green"/>
              </w:rPr>
            </w:pPr>
            <w:r w:rsidRPr="007A20BD">
              <w:rPr>
                <w:rFonts w:asciiTheme="minorHAnsi" w:hAnsiTheme="minorHAnsi" w:cstheme="minorHAnsi"/>
                <w:b/>
                <w:highlight w:val="green"/>
              </w:rPr>
              <w:t xml:space="preserve">Szövegről szövegre Olvasás munkatankönyv I. </w:t>
            </w:r>
          </w:p>
          <w:p w:rsidR="005D6797" w:rsidRPr="007A20BD" w:rsidRDefault="006E3F90" w:rsidP="008B39AD">
            <w:pPr>
              <w:jc w:val="left"/>
              <w:rPr>
                <w:rFonts w:asciiTheme="minorHAnsi" w:hAnsiTheme="minorHAnsi" w:cstheme="minorHAnsi"/>
                <w:highlight w:val="green"/>
              </w:rPr>
            </w:pPr>
            <w:r w:rsidRPr="007A20BD">
              <w:rPr>
                <w:rFonts w:asciiTheme="minorHAnsi" w:hAnsiTheme="minorHAnsi" w:cstheme="minorHAnsi"/>
                <w:b/>
                <w:highlight w:val="green"/>
              </w:rPr>
              <w:t xml:space="preserve">A témakör bevezetése </w:t>
            </w:r>
            <w:r w:rsidRPr="007A20BD">
              <w:rPr>
                <w:rFonts w:asciiTheme="minorHAnsi" w:hAnsiTheme="minorHAnsi" w:cstheme="minorHAnsi"/>
                <w:highlight w:val="green"/>
              </w:rPr>
              <w:t>–</w:t>
            </w:r>
            <w:r w:rsidRPr="007A20BD">
              <w:rPr>
                <w:rFonts w:asciiTheme="minorHAnsi" w:hAnsiTheme="minorHAnsi" w:cstheme="minorHAnsi"/>
                <w:b/>
                <w:highlight w:val="green"/>
              </w:rPr>
              <w:t xml:space="preserve"> </w:t>
            </w:r>
          </w:p>
        </w:tc>
        <w:tc>
          <w:tcPr>
            <w:tcW w:w="1246" w:type="pct"/>
            <w:shd w:val="clear" w:color="auto" w:fill="auto"/>
          </w:tcPr>
          <w:p w:rsidR="005D6797" w:rsidRPr="008E30E2" w:rsidRDefault="005D6797" w:rsidP="00917963">
            <w:pPr>
              <w:jc w:val="left"/>
              <w:rPr>
                <w:rFonts w:asciiTheme="minorHAnsi" w:hAnsiTheme="minorHAnsi" w:cstheme="minorHAnsi"/>
              </w:rPr>
            </w:pPr>
            <w:r w:rsidRPr="008E30E2">
              <w:rPr>
                <w:rFonts w:asciiTheme="minorHAnsi" w:hAnsiTheme="minorHAnsi" w:cstheme="minorHAnsi"/>
              </w:rPr>
              <w:t>Kommunikációs igény felkeltése, figyelem- és memóriafejlesztés.</w:t>
            </w:r>
          </w:p>
          <w:p w:rsidR="008B39AD" w:rsidRPr="008E30E2" w:rsidRDefault="005D6797" w:rsidP="008B39AD">
            <w:pPr>
              <w:jc w:val="left"/>
              <w:rPr>
                <w:rFonts w:asciiTheme="minorHAnsi" w:hAnsiTheme="minorHAnsi" w:cstheme="minorHAnsi"/>
              </w:rPr>
            </w:pPr>
            <w:r w:rsidRPr="008E30E2">
              <w:rPr>
                <w:rFonts w:asciiTheme="minorHAnsi" w:hAnsiTheme="minorHAnsi" w:cstheme="minorHAnsi"/>
              </w:rPr>
              <w:t>A pedagógus megfigyel, felméri a gyerekek kommunikációs képességeit.</w:t>
            </w:r>
            <w:r w:rsidR="008B39AD" w:rsidRPr="008E30E2">
              <w:rPr>
                <w:rFonts w:asciiTheme="minorHAnsi" w:hAnsiTheme="minorHAnsi" w:cstheme="minorHAnsi"/>
              </w:rPr>
              <w:t xml:space="preserve"> Gondolattérkép </w:t>
            </w:r>
          </w:p>
          <w:p w:rsidR="005D6797" w:rsidRPr="008E30E2" w:rsidRDefault="00917963" w:rsidP="00917963">
            <w:pPr>
              <w:jc w:val="left"/>
              <w:rPr>
                <w:rFonts w:asciiTheme="minorHAnsi" w:hAnsiTheme="minorHAnsi" w:cstheme="minorHAnsi"/>
              </w:rPr>
            </w:pPr>
            <w:r w:rsidRPr="008E30E2">
              <w:rPr>
                <w:rFonts w:asciiTheme="minorHAnsi" w:hAnsiTheme="minorHAnsi" w:cstheme="minorHAnsi"/>
              </w:rPr>
              <w:t>5. o.</w:t>
            </w:r>
          </w:p>
        </w:tc>
        <w:tc>
          <w:tcPr>
            <w:tcW w:w="1431" w:type="pct"/>
            <w:shd w:val="clear" w:color="auto" w:fill="auto"/>
          </w:tcPr>
          <w:p w:rsidR="00236B32" w:rsidRPr="008E30E2" w:rsidRDefault="00236B32" w:rsidP="00917963">
            <w:pPr>
              <w:jc w:val="left"/>
              <w:rPr>
                <w:rFonts w:asciiTheme="minorHAnsi" w:hAnsiTheme="minorHAnsi" w:cstheme="minorHAnsi"/>
              </w:rPr>
            </w:pPr>
            <w:r w:rsidRPr="008E30E2">
              <w:rPr>
                <w:rFonts w:asciiTheme="minorHAnsi" w:hAnsiTheme="minorHAnsi" w:cstheme="minorHAnsi"/>
              </w:rPr>
              <w:t>A kognitív térkép használatával az ok-okozati összefüggések, az alá-fölé rendeltségi viszonyok felismerése</w:t>
            </w:r>
          </w:p>
          <w:p w:rsidR="001B58E1" w:rsidRPr="008E30E2" w:rsidRDefault="00EF1B4B" w:rsidP="00917963">
            <w:pPr>
              <w:jc w:val="left"/>
              <w:rPr>
                <w:rFonts w:asciiTheme="minorHAnsi" w:hAnsiTheme="minorHAnsi" w:cstheme="minorHAnsi"/>
              </w:rPr>
            </w:pPr>
            <w:r w:rsidRPr="008E30E2">
              <w:rPr>
                <w:rFonts w:asciiTheme="minorHAnsi" w:eastAsia="Times New Roman" w:hAnsiTheme="minorHAnsi" w:cstheme="minorHAnsi"/>
                <w:lang w:eastAsia="hu-HU"/>
              </w:rPr>
              <w:t>Szóbeli kommunikáció fejlesztése. Két vagy több mondat összekapcsolása.</w:t>
            </w:r>
          </w:p>
        </w:tc>
        <w:tc>
          <w:tcPr>
            <w:tcW w:w="1234" w:type="pct"/>
            <w:gridSpan w:val="2"/>
            <w:shd w:val="clear" w:color="auto" w:fill="auto"/>
          </w:tcPr>
          <w:p w:rsidR="005D6797" w:rsidRPr="007D68C5" w:rsidRDefault="00315E57" w:rsidP="00917963">
            <w:pPr>
              <w:jc w:val="left"/>
              <w:rPr>
                <w:rFonts w:asciiTheme="minorHAnsi" w:eastAsia="Times New Roman" w:hAnsiTheme="minorHAnsi" w:cstheme="minorHAnsi"/>
                <w:b/>
                <w:lang w:eastAsia="hu-HU"/>
              </w:rPr>
            </w:pPr>
            <w:r w:rsidRPr="008E30E2">
              <w:rPr>
                <w:rFonts w:asciiTheme="minorHAnsi" w:eastAsia="Times New Roman" w:hAnsiTheme="minorHAnsi" w:cstheme="minorHAnsi"/>
                <w:lang w:eastAsia="hu-HU"/>
              </w:rPr>
              <w:t xml:space="preserve">Kompetenciafejlesztés: önálló, hatékony tanulási stratégiák bemutatása, elsajátítása. </w:t>
            </w:r>
            <w:r w:rsidRPr="007D68C5">
              <w:rPr>
                <w:rFonts w:asciiTheme="minorHAnsi" w:eastAsia="Times New Roman" w:hAnsiTheme="minorHAnsi" w:cstheme="minorHAnsi"/>
                <w:b/>
                <w:color w:val="C45911" w:themeColor="accent2" w:themeShade="BF"/>
                <w:lang w:eastAsia="hu-HU"/>
              </w:rPr>
              <w:t>(</w:t>
            </w:r>
            <w:r w:rsidR="007D68C5" w:rsidRPr="007D68C5">
              <w:rPr>
                <w:rFonts w:asciiTheme="minorHAnsi" w:eastAsia="Times New Roman" w:hAnsiTheme="minorHAnsi" w:cstheme="minorHAnsi"/>
                <w:b/>
                <w:color w:val="C45911" w:themeColor="accent2" w:themeShade="BF"/>
                <w:lang w:eastAsia="hu-HU"/>
              </w:rPr>
              <w:t>Gondolattérkép.-</w:t>
            </w:r>
            <w:proofErr w:type="gramStart"/>
            <w:r w:rsidR="007D68C5" w:rsidRPr="007D68C5">
              <w:rPr>
                <w:rFonts w:asciiTheme="minorHAnsi" w:eastAsia="Times New Roman" w:hAnsiTheme="minorHAnsi" w:cstheme="minorHAnsi"/>
                <w:b/>
                <w:color w:val="C45911" w:themeColor="accent2" w:themeShade="BF"/>
                <w:lang w:eastAsia="hu-HU"/>
              </w:rPr>
              <w:t>FOGALMA</w:t>
            </w:r>
            <w:r w:rsidR="007D68C5">
              <w:rPr>
                <w:rFonts w:asciiTheme="minorHAnsi" w:eastAsia="Times New Roman" w:hAnsiTheme="minorHAnsi" w:cstheme="minorHAnsi"/>
                <w:b/>
                <w:lang w:eastAsia="hu-HU"/>
              </w:rPr>
              <w:t xml:space="preserve"> )</w:t>
            </w:r>
            <w:proofErr w:type="gramEnd"/>
          </w:p>
          <w:p w:rsidR="007D68C5" w:rsidRPr="008E30E2" w:rsidRDefault="007D68C5" w:rsidP="00917963">
            <w:pPr>
              <w:jc w:val="left"/>
              <w:rPr>
                <w:rFonts w:asciiTheme="minorHAnsi" w:hAnsiTheme="minorHAnsi" w:cstheme="minorHAnsi"/>
              </w:rPr>
            </w:pPr>
            <w:r w:rsidRPr="007D68C5">
              <w:rPr>
                <w:rFonts w:asciiTheme="minorHAnsi" w:eastAsia="Times New Roman" w:hAnsiTheme="minorHAnsi" w:cstheme="minorHAnsi"/>
                <w:b/>
                <w:highlight w:val="yellow"/>
                <w:lang w:eastAsia="hu-HU"/>
              </w:rPr>
              <w:t>PPT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Default="006E3F90" w:rsidP="008B39AD">
            <w:pPr>
              <w:jc w:val="left"/>
              <w:rPr>
                <w:rFonts w:asciiTheme="minorHAnsi" w:hAnsiTheme="minorHAnsi" w:cstheme="minorHAnsi"/>
              </w:rPr>
            </w:pPr>
            <w:proofErr w:type="spellStart"/>
            <w:r w:rsidRPr="007A20BD">
              <w:rPr>
                <w:rFonts w:asciiTheme="minorHAnsi" w:hAnsiTheme="minorHAnsi" w:cstheme="minorHAnsi"/>
                <w:b/>
                <w:color w:val="FF0000"/>
                <w:highlight w:val="green"/>
              </w:rPr>
              <w:t>Kányádi</w:t>
            </w:r>
            <w:proofErr w:type="spellEnd"/>
            <w:r w:rsidRPr="007A20BD">
              <w:rPr>
                <w:rFonts w:asciiTheme="minorHAnsi" w:hAnsiTheme="minorHAnsi" w:cstheme="minorHAnsi"/>
                <w:b/>
                <w:color w:val="FF0000"/>
                <w:highlight w:val="green"/>
              </w:rPr>
              <w:t xml:space="preserve"> Sándor</w:t>
            </w:r>
            <w:r w:rsidRPr="007A20BD">
              <w:rPr>
                <w:rFonts w:asciiTheme="minorHAnsi" w:hAnsiTheme="minorHAnsi" w:cstheme="minorHAnsi"/>
                <w:b/>
                <w:highlight w:val="green"/>
              </w:rPr>
              <w:t>: Bandukol az őszi nap</w:t>
            </w:r>
            <w:r w:rsidRPr="008E30E2">
              <w:rPr>
                <w:rFonts w:asciiTheme="minorHAnsi" w:hAnsiTheme="minorHAnsi" w:cstheme="minorHAnsi"/>
              </w:rPr>
              <w:t xml:space="preserve"> </w:t>
            </w:r>
          </w:p>
          <w:p w:rsidR="007D68C5" w:rsidRPr="007D68C5" w:rsidRDefault="007D68C5" w:rsidP="008B39AD">
            <w:pPr>
              <w:jc w:val="left"/>
              <w:rPr>
                <w:rFonts w:asciiTheme="minorHAnsi" w:hAnsiTheme="minorHAnsi" w:cstheme="minorHAnsi"/>
                <w:highlight w:val="yellow"/>
              </w:rPr>
            </w:pPr>
            <w:r w:rsidRPr="007D68C5">
              <w:rPr>
                <w:rFonts w:asciiTheme="minorHAnsi" w:hAnsiTheme="minorHAnsi" w:cstheme="minorHAnsi"/>
                <w:highlight w:val="yellow"/>
              </w:rPr>
              <w:t>A költő élete röviden</w:t>
            </w:r>
          </w:p>
          <w:p w:rsidR="007D68C5" w:rsidRPr="008E30E2" w:rsidRDefault="007D68C5" w:rsidP="008B39AD">
            <w:pPr>
              <w:jc w:val="left"/>
              <w:rPr>
                <w:rFonts w:asciiTheme="minorHAnsi" w:hAnsiTheme="minorHAnsi" w:cstheme="minorHAnsi"/>
              </w:rPr>
            </w:pPr>
            <w:r w:rsidRPr="007D68C5">
              <w:rPr>
                <w:rFonts w:asciiTheme="minorHAnsi" w:hAnsiTheme="minorHAnsi" w:cstheme="minorHAnsi"/>
                <w:highlight w:val="yellow"/>
              </w:rPr>
              <w:t>PPT</w:t>
            </w:r>
          </w:p>
        </w:tc>
        <w:tc>
          <w:tcPr>
            <w:tcW w:w="1246" w:type="pct"/>
            <w:tcBorders>
              <w:top w:val="single" w:sz="4" w:space="0" w:color="auto"/>
              <w:left w:val="single" w:sz="4" w:space="0" w:color="auto"/>
              <w:bottom w:val="single" w:sz="4" w:space="0" w:color="auto"/>
              <w:right w:val="single" w:sz="4" w:space="0" w:color="auto"/>
            </w:tcBorders>
          </w:tcPr>
          <w:p w:rsidR="001B58E1" w:rsidRPr="008E30E2" w:rsidRDefault="001B58E1" w:rsidP="00917963">
            <w:pPr>
              <w:jc w:val="left"/>
              <w:rPr>
                <w:rFonts w:asciiTheme="minorHAnsi" w:eastAsiaTheme="minorHAnsi" w:hAnsiTheme="minorHAnsi" w:cstheme="minorHAnsi"/>
              </w:rPr>
            </w:pPr>
            <w:r w:rsidRPr="008E30E2">
              <w:rPr>
                <w:rFonts w:asciiTheme="minorHAnsi" w:eastAsiaTheme="minorHAnsi" w:hAnsiTheme="minorHAnsi" w:cstheme="minorHAnsi"/>
              </w:rPr>
              <w:t>Egyéni élmények meghallgatása a témakörrel kapcsolatban.</w:t>
            </w:r>
          </w:p>
          <w:p w:rsidR="005D6797" w:rsidRPr="008E30E2" w:rsidRDefault="00434650" w:rsidP="00917963">
            <w:pPr>
              <w:jc w:val="left"/>
              <w:rPr>
                <w:rFonts w:asciiTheme="minorHAnsi" w:eastAsiaTheme="minorHAnsi" w:hAnsiTheme="minorHAnsi" w:cstheme="minorHAnsi"/>
              </w:rPr>
            </w:pPr>
            <w:r w:rsidRPr="008E30E2">
              <w:rPr>
                <w:rFonts w:asciiTheme="minorHAnsi" w:eastAsiaTheme="minorHAnsi" w:hAnsiTheme="minorHAnsi" w:cstheme="minorHAnsi"/>
              </w:rPr>
              <w:t>A közmondások értelmezése</w:t>
            </w:r>
            <w:r w:rsidR="008B39AD" w:rsidRPr="008E30E2">
              <w:rPr>
                <w:rFonts w:asciiTheme="minorHAnsi" w:hAnsiTheme="minorHAnsi" w:cstheme="minorHAnsi"/>
              </w:rPr>
              <w:t xml:space="preserve"> Versfeldolgozás</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6–7. o</w:t>
            </w:r>
          </w:p>
        </w:tc>
        <w:tc>
          <w:tcPr>
            <w:tcW w:w="1431" w:type="pct"/>
            <w:tcBorders>
              <w:top w:val="single" w:sz="4" w:space="0" w:color="auto"/>
              <w:left w:val="single" w:sz="4" w:space="0" w:color="auto"/>
              <w:bottom w:val="single" w:sz="4" w:space="0" w:color="auto"/>
              <w:right w:val="single" w:sz="4" w:space="0" w:color="auto"/>
            </w:tcBorders>
          </w:tcPr>
          <w:p w:rsidR="00236B32" w:rsidRPr="008E30E2" w:rsidRDefault="00236B32" w:rsidP="00917963">
            <w:pPr>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 </w:t>
            </w:r>
          </w:p>
          <w:p w:rsidR="005D6797" w:rsidRPr="008E30E2"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Hangos olvasás gyakorlása. Irodalmi alkotások befogadásának megalapozása. Elemi irodalmi ismeretek elsajátításának segítése.</w:t>
            </w:r>
          </w:p>
        </w:tc>
        <w:tc>
          <w:tcPr>
            <w:tcW w:w="1218" w:type="pct"/>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7D68C5" w:rsidRPr="007D68C5" w:rsidRDefault="007D68C5" w:rsidP="00917963">
            <w:pPr>
              <w:jc w:val="left"/>
              <w:rPr>
                <w:rFonts w:asciiTheme="minorHAnsi" w:eastAsia="Times New Roman" w:hAnsiTheme="minorHAnsi" w:cstheme="minorHAnsi"/>
                <w:b/>
                <w:color w:val="C00000"/>
                <w:lang w:eastAsia="hu-HU"/>
              </w:rPr>
            </w:pPr>
            <w:r w:rsidRPr="007D68C5">
              <w:rPr>
                <w:rFonts w:asciiTheme="minorHAnsi" w:eastAsia="Times New Roman" w:hAnsiTheme="minorHAnsi" w:cstheme="minorHAnsi"/>
                <w:b/>
                <w:color w:val="C00000"/>
                <w:lang w:eastAsia="hu-HU"/>
              </w:rPr>
              <w:t>Szinonima: bandukol</w:t>
            </w:r>
          </w:p>
          <w:p w:rsidR="007D68C5" w:rsidRPr="008E30E2" w:rsidRDefault="007D68C5"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8B39AD" w:rsidRPr="008E30E2" w:rsidRDefault="008B39AD" w:rsidP="008B39AD">
            <w:pPr>
              <w:jc w:val="left"/>
              <w:rPr>
                <w:rFonts w:asciiTheme="minorHAnsi" w:hAnsiTheme="minorHAnsi" w:cstheme="minorHAnsi"/>
              </w:rPr>
            </w:pPr>
            <w:r w:rsidRPr="007A20BD">
              <w:rPr>
                <w:rFonts w:asciiTheme="minorHAnsi" w:hAnsiTheme="minorHAnsi" w:cstheme="minorHAnsi"/>
                <w:b/>
                <w:highlight w:val="darkCyan"/>
              </w:rPr>
              <w:t>Olvasni jó</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5D6797" w:rsidRPr="008E30E2" w:rsidRDefault="00C57D94" w:rsidP="00917963">
            <w:pPr>
              <w:jc w:val="left"/>
              <w:rPr>
                <w:rFonts w:asciiTheme="minorHAnsi" w:hAnsiTheme="minorHAnsi" w:cstheme="minorHAnsi"/>
              </w:rPr>
            </w:pPr>
            <w:r w:rsidRPr="008E30E2">
              <w:rPr>
                <w:rFonts w:asciiTheme="minorHAnsi" w:hAnsiTheme="minorHAnsi" w:cstheme="minorHAnsi"/>
              </w:rPr>
              <w:t>Személyes gondolatok megfogalmazása az olvasás szeretetének okairól</w:t>
            </w:r>
          </w:p>
          <w:p w:rsidR="008B39AD" w:rsidRPr="008E30E2" w:rsidRDefault="008B39AD" w:rsidP="008B39AD">
            <w:pPr>
              <w:jc w:val="left"/>
              <w:rPr>
                <w:rFonts w:asciiTheme="minorHAnsi" w:hAnsiTheme="minorHAnsi" w:cstheme="minorHAnsi"/>
              </w:rPr>
            </w:pPr>
            <w:r w:rsidRPr="008E30E2">
              <w:rPr>
                <w:rFonts w:asciiTheme="minorHAnsi" w:hAnsiTheme="minorHAnsi" w:cstheme="minorHAnsi"/>
              </w:rPr>
              <w:t xml:space="preserve">Mit kell tudni a szövegről? </w:t>
            </w:r>
          </w:p>
          <w:p w:rsidR="008B39AD" w:rsidRPr="008E30E2" w:rsidRDefault="008B39AD" w:rsidP="008B39AD">
            <w:pPr>
              <w:jc w:val="left"/>
              <w:rPr>
                <w:rFonts w:asciiTheme="minorHAnsi" w:hAnsiTheme="minorHAnsi" w:cstheme="minorHAnsi"/>
              </w:rPr>
            </w:pP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szövegek feldolgozásának lépései</w:t>
            </w:r>
          </w:p>
          <w:p w:rsidR="00917963" w:rsidRPr="008E30E2" w:rsidRDefault="00917963" w:rsidP="00917963">
            <w:pPr>
              <w:jc w:val="left"/>
              <w:rPr>
                <w:rFonts w:asciiTheme="minorHAnsi" w:eastAsia="Times New Roman" w:hAnsiTheme="minorHAnsi" w:cstheme="minorHAnsi"/>
                <w:lang w:eastAsia="hu-HU"/>
              </w:rPr>
            </w:pPr>
            <w:r w:rsidRPr="008E30E2">
              <w:rPr>
                <w:rFonts w:asciiTheme="minorHAnsi" w:hAnsiTheme="minorHAnsi" w:cstheme="minorHAnsi"/>
              </w:rPr>
              <w:t>8–9. o.</w:t>
            </w:r>
          </w:p>
        </w:tc>
        <w:tc>
          <w:tcPr>
            <w:tcW w:w="1431" w:type="pct"/>
            <w:tcBorders>
              <w:top w:val="single" w:sz="4" w:space="0" w:color="auto"/>
              <w:left w:val="single" w:sz="4" w:space="0" w:color="auto"/>
              <w:bottom w:val="single" w:sz="4" w:space="0" w:color="auto"/>
              <w:right w:val="single" w:sz="4" w:space="0" w:color="auto"/>
            </w:tcBorders>
          </w:tcPr>
          <w:p w:rsidR="00236B32" w:rsidRPr="008E30E2" w:rsidRDefault="00236B32" w:rsidP="00917963">
            <w:pPr>
              <w:jc w:val="left"/>
              <w:rPr>
                <w:rFonts w:asciiTheme="minorHAnsi" w:hAnsiTheme="minorHAnsi" w:cstheme="minorHAnsi"/>
              </w:rPr>
            </w:pPr>
            <w:r w:rsidRPr="008E30E2">
              <w:rPr>
                <w:rFonts w:asciiTheme="minorHAnsi" w:hAnsiTheme="minorHAnsi" w:cstheme="minorHAnsi"/>
              </w:rPr>
              <w:t>Olvasóvá nevelés:</w:t>
            </w:r>
          </w:p>
          <w:p w:rsidR="00236B32" w:rsidRPr="008E30E2" w:rsidRDefault="00236B32" w:rsidP="00917963">
            <w:pPr>
              <w:jc w:val="left"/>
              <w:rPr>
                <w:rFonts w:asciiTheme="minorHAnsi" w:hAnsiTheme="minorHAnsi" w:cstheme="minorHAnsi"/>
              </w:rPr>
            </w:pPr>
            <w:r w:rsidRPr="008E30E2">
              <w:rPr>
                <w:rFonts w:asciiTheme="minorHAnsi" w:hAnsiTheme="minorHAnsi" w:cstheme="minorHAnsi"/>
              </w:rPr>
              <w:t xml:space="preserve">halmazba rendezés adott szempontok szerint </w:t>
            </w:r>
          </w:p>
          <w:p w:rsidR="00236B32" w:rsidRPr="008E30E2" w:rsidRDefault="00236B32" w:rsidP="00917963">
            <w:pPr>
              <w:jc w:val="left"/>
              <w:rPr>
                <w:rFonts w:asciiTheme="minorHAnsi" w:hAnsiTheme="minorHAnsi" w:cstheme="minorHAnsi"/>
              </w:rPr>
            </w:pPr>
            <w:r w:rsidRPr="008E30E2">
              <w:rPr>
                <w:rFonts w:asciiTheme="minorHAnsi" w:hAnsiTheme="minorHAnsi" w:cstheme="minorHAnsi"/>
              </w:rPr>
              <w:t>Olvasási szokások feltérképezése</w:t>
            </w:r>
          </w:p>
          <w:p w:rsidR="005D6797" w:rsidRPr="008E30E2"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Hangos olvasás gyakorlása. Irodalmi alkotások befogadásának megalapozása. Elemi irodalmi ismeretek elsajátításának segítése. </w:t>
            </w:r>
            <w:r w:rsidR="00236B32" w:rsidRPr="008E30E2">
              <w:rPr>
                <w:rFonts w:asciiTheme="minorHAnsi" w:hAnsiTheme="minorHAnsi" w:cstheme="minorHAnsi"/>
              </w:rPr>
              <w:t>Új dekódolási lehetőségek</w:t>
            </w:r>
          </w:p>
        </w:tc>
        <w:tc>
          <w:tcPr>
            <w:tcW w:w="1218" w:type="pct"/>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7D68C5" w:rsidRPr="007D68C5" w:rsidRDefault="007D68C5" w:rsidP="00917963">
            <w:pPr>
              <w:jc w:val="left"/>
              <w:rPr>
                <w:rFonts w:asciiTheme="minorHAnsi" w:eastAsia="Times New Roman" w:hAnsiTheme="minorHAnsi" w:cstheme="minorHAnsi"/>
                <w:b/>
                <w:color w:val="C00000"/>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7D68C5" w:rsidRDefault="005D6797" w:rsidP="00A96ABE">
            <w:pPr>
              <w:pStyle w:val="Listaszerbekezds"/>
              <w:numPr>
                <w:ilvl w:val="0"/>
                <w:numId w:val="6"/>
              </w:numPr>
              <w:ind w:left="227"/>
              <w:jc w:val="center"/>
              <w:rPr>
                <w:rFonts w:asciiTheme="minorHAnsi" w:eastAsia="Times New Roman" w:hAnsiTheme="minorHAnsi" w:cstheme="minorHAnsi"/>
                <w:b/>
                <w:bCs/>
                <w:color w:val="7030A0"/>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Default="008B39AD" w:rsidP="008B39AD">
            <w:pPr>
              <w:jc w:val="left"/>
              <w:rPr>
                <w:rFonts w:asciiTheme="minorHAnsi" w:hAnsiTheme="minorHAnsi" w:cstheme="minorHAnsi"/>
                <w:b/>
              </w:rPr>
            </w:pPr>
            <w:proofErr w:type="spellStart"/>
            <w:r w:rsidRPr="007A20BD">
              <w:rPr>
                <w:rFonts w:asciiTheme="minorHAnsi" w:hAnsiTheme="minorHAnsi" w:cstheme="minorHAnsi"/>
                <w:b/>
                <w:highlight w:val="green"/>
              </w:rPr>
              <w:t>Kányádi</w:t>
            </w:r>
            <w:proofErr w:type="spellEnd"/>
            <w:r w:rsidRPr="007A20BD">
              <w:rPr>
                <w:rFonts w:asciiTheme="minorHAnsi" w:hAnsiTheme="minorHAnsi" w:cstheme="minorHAnsi"/>
                <w:b/>
                <w:highlight w:val="green"/>
              </w:rPr>
              <w:t xml:space="preserve"> Sándor: Jön az ősz</w:t>
            </w: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Default="004A63D8" w:rsidP="008B39AD">
            <w:pPr>
              <w:jc w:val="left"/>
              <w:rPr>
                <w:rFonts w:asciiTheme="minorHAnsi" w:hAnsiTheme="minorHAnsi" w:cstheme="minorHAnsi"/>
                <w:b/>
              </w:rPr>
            </w:pPr>
          </w:p>
          <w:p w:rsidR="004A63D8" w:rsidRPr="004A63D8" w:rsidRDefault="000B4B82" w:rsidP="008B39AD">
            <w:pPr>
              <w:jc w:val="left"/>
              <w:rPr>
                <w:rFonts w:asciiTheme="minorHAnsi" w:hAnsiTheme="minorHAnsi" w:cstheme="minorHAnsi"/>
                <w:b/>
                <w:color w:val="0070C0"/>
              </w:rPr>
            </w:pPr>
            <w:r>
              <w:rPr>
                <w:rFonts w:asciiTheme="minorHAnsi" w:hAnsiTheme="minorHAnsi" w:cstheme="minorHAnsi"/>
                <w:b/>
                <w:color w:val="0070C0"/>
              </w:rPr>
              <w:t>+ 1</w:t>
            </w:r>
            <w:r w:rsidR="004A63D8" w:rsidRPr="004A63D8">
              <w:rPr>
                <w:rFonts w:asciiTheme="minorHAnsi" w:hAnsiTheme="minorHAnsi" w:cstheme="minorHAnsi"/>
                <w:b/>
                <w:color w:val="0070C0"/>
              </w:rPr>
              <w:t xml:space="preserve"> óra gyakorló                           </w:t>
            </w:r>
          </w:p>
          <w:p w:rsidR="004A63D8" w:rsidRPr="004A63D8" w:rsidRDefault="004A63D8" w:rsidP="008B39AD">
            <w:pPr>
              <w:jc w:val="left"/>
              <w:rPr>
                <w:rFonts w:asciiTheme="minorHAnsi" w:hAnsiTheme="minorHAnsi" w:cstheme="minorHAnsi"/>
                <w:b/>
                <w:color w:val="0070C0"/>
              </w:rPr>
            </w:pPr>
          </w:p>
          <w:p w:rsidR="004A63D8" w:rsidRPr="008E30E2" w:rsidRDefault="001F7CAD" w:rsidP="008B39AD">
            <w:pPr>
              <w:jc w:val="left"/>
              <w:rPr>
                <w:rFonts w:asciiTheme="minorHAnsi" w:hAnsiTheme="minorHAnsi" w:cstheme="minorHAnsi"/>
              </w:rPr>
            </w:pPr>
            <w:r>
              <w:rPr>
                <w:rFonts w:asciiTheme="minorHAnsi" w:eastAsia="Times New Roman" w:hAnsiTheme="minorHAnsi" w:cstheme="minorHAnsi"/>
                <w:b/>
                <w:bCs/>
                <w:noProof/>
                <w:color w:val="7030A0"/>
                <w:lang w:eastAsia="hu-HU"/>
              </w:rPr>
              <w:pict>
                <v:shapetype id="_x0000_t32" coordsize="21600,21600" o:spt="32" o:oned="t" path="m,l21600,21600e" filled="f">
                  <v:path arrowok="t" fillok="f" o:connecttype="none"/>
                  <o:lock v:ext="edit" shapetype="t"/>
                </v:shapetype>
                <v:shape id="_x0000_s1028" type="#_x0000_t32" style="position:absolute;margin-left:-35.15pt;margin-top:12.85pt;width:761pt;height:.5pt;z-index:251660288"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tcPr>
          <w:p w:rsidR="00C57D94" w:rsidRPr="008E30E2" w:rsidRDefault="00C57D94" w:rsidP="00917963">
            <w:pPr>
              <w:jc w:val="left"/>
              <w:rPr>
                <w:rFonts w:asciiTheme="minorHAnsi" w:eastAsiaTheme="minorHAnsi" w:hAnsiTheme="minorHAnsi" w:cstheme="minorHAnsi"/>
                <w:i/>
              </w:rPr>
            </w:pPr>
            <w:r w:rsidRPr="008E30E2">
              <w:rPr>
                <w:rFonts w:asciiTheme="minorHAnsi" w:eastAsiaTheme="minorHAnsi" w:hAnsiTheme="minorHAnsi" w:cstheme="minorHAnsi"/>
              </w:rPr>
              <w:lastRenderedPageBreak/>
              <w:t xml:space="preserve">Szövegalkotás alapozása kreatív versforma segítségével </w:t>
            </w:r>
            <w:r w:rsidRPr="008E30E2">
              <w:rPr>
                <w:rFonts w:asciiTheme="minorHAnsi" w:eastAsiaTheme="minorHAnsi" w:hAnsiTheme="minorHAnsi" w:cstheme="minorHAnsi"/>
                <w:i/>
              </w:rPr>
              <w:t xml:space="preserve">(szélsziporka) </w:t>
            </w:r>
          </w:p>
          <w:p w:rsidR="005D6797"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 választási lehetőség adott szóhalmazból</w:t>
            </w:r>
          </w:p>
          <w:p w:rsidR="008B39AD" w:rsidRPr="008E30E2" w:rsidRDefault="008B39AD" w:rsidP="00917963">
            <w:pPr>
              <w:jc w:val="left"/>
              <w:rPr>
                <w:rFonts w:asciiTheme="minorHAnsi" w:eastAsiaTheme="minorHAnsi" w:hAnsiTheme="minorHAnsi" w:cstheme="minorHAnsi"/>
              </w:rPr>
            </w:pPr>
            <w:r w:rsidRPr="008E30E2">
              <w:rPr>
                <w:rFonts w:asciiTheme="minorHAnsi" w:hAnsiTheme="minorHAnsi" w:cstheme="minorHAnsi"/>
              </w:rPr>
              <w:t>Versfeldolgozás</w:t>
            </w:r>
          </w:p>
          <w:p w:rsidR="00917963" w:rsidRDefault="00917963" w:rsidP="00917963">
            <w:pPr>
              <w:jc w:val="left"/>
              <w:rPr>
                <w:rFonts w:asciiTheme="minorHAnsi" w:hAnsiTheme="minorHAnsi" w:cstheme="minorHAnsi"/>
              </w:rPr>
            </w:pPr>
            <w:r w:rsidRPr="008E30E2">
              <w:rPr>
                <w:rFonts w:asciiTheme="minorHAnsi" w:hAnsiTheme="minorHAnsi" w:cstheme="minorHAnsi"/>
              </w:rPr>
              <w:t>10. o.</w:t>
            </w:r>
          </w:p>
          <w:p w:rsidR="004A63D8" w:rsidRDefault="004A63D8" w:rsidP="00917963">
            <w:pPr>
              <w:jc w:val="left"/>
              <w:rPr>
                <w:rFonts w:asciiTheme="minorHAnsi" w:hAnsiTheme="minorHAnsi" w:cstheme="minorHAnsi"/>
              </w:rPr>
            </w:pPr>
          </w:p>
          <w:p w:rsidR="004A63D8" w:rsidRDefault="004A63D8" w:rsidP="00917963">
            <w:pPr>
              <w:jc w:val="left"/>
              <w:rPr>
                <w:rFonts w:asciiTheme="minorHAnsi" w:hAnsiTheme="minorHAnsi" w:cstheme="minorHAnsi"/>
              </w:rPr>
            </w:pPr>
          </w:p>
          <w:p w:rsidR="004A63D8" w:rsidRDefault="004A63D8" w:rsidP="00917963">
            <w:pPr>
              <w:jc w:val="left"/>
              <w:rPr>
                <w:rFonts w:asciiTheme="minorHAnsi" w:hAnsiTheme="minorHAnsi" w:cstheme="minorHAnsi"/>
              </w:rPr>
            </w:pPr>
          </w:p>
          <w:p w:rsidR="004A63D8" w:rsidRDefault="004A63D8" w:rsidP="00917963">
            <w:pPr>
              <w:jc w:val="left"/>
              <w:rPr>
                <w:rFonts w:asciiTheme="minorHAnsi" w:hAnsiTheme="minorHAnsi" w:cstheme="minorHAnsi"/>
              </w:rPr>
            </w:pPr>
          </w:p>
          <w:p w:rsidR="004A63D8" w:rsidRDefault="004A63D8" w:rsidP="00917963">
            <w:pPr>
              <w:jc w:val="left"/>
              <w:rPr>
                <w:rFonts w:asciiTheme="minorHAnsi" w:hAnsiTheme="minorHAnsi" w:cstheme="minorHAnsi"/>
              </w:rPr>
            </w:pPr>
          </w:p>
          <w:p w:rsidR="004A63D8" w:rsidRPr="004A63D8" w:rsidRDefault="004A63D8" w:rsidP="00917963">
            <w:pPr>
              <w:jc w:val="left"/>
              <w:rPr>
                <w:rFonts w:asciiTheme="minorHAnsi" w:hAnsiTheme="minorHAnsi" w:cstheme="minorHAnsi"/>
                <w:b/>
                <w:color w:val="0070C0"/>
              </w:rPr>
            </w:pPr>
            <w:r w:rsidRPr="004A63D8">
              <w:rPr>
                <w:rFonts w:asciiTheme="minorHAnsi" w:hAnsiTheme="minorHAnsi" w:cstheme="minorHAnsi"/>
                <w:b/>
                <w:color w:val="0070C0"/>
              </w:rPr>
              <w:t>Szövegértő</w:t>
            </w:r>
            <w:r>
              <w:rPr>
                <w:rFonts w:asciiTheme="minorHAnsi" w:hAnsiTheme="minorHAnsi" w:cstheme="minorHAnsi"/>
                <w:b/>
                <w:color w:val="0070C0"/>
              </w:rPr>
              <w:t xml:space="preserve"> olvasás-</w:t>
            </w:r>
            <w:r w:rsidRPr="004A63D8">
              <w:rPr>
                <w:rFonts w:asciiTheme="minorHAnsi" w:hAnsiTheme="minorHAnsi" w:cstheme="minorHAnsi"/>
                <w:b/>
                <w:color w:val="0070C0"/>
              </w:rPr>
              <w:t xml:space="preserve"> feladatsor</w:t>
            </w:r>
            <w:r w:rsidR="000B4B82">
              <w:rPr>
                <w:rFonts w:asciiTheme="minorHAnsi" w:hAnsiTheme="minorHAnsi" w:cstheme="minorHAnsi"/>
                <w:b/>
                <w:color w:val="0070C0"/>
              </w:rPr>
              <w:t xml:space="preserve"> </w:t>
            </w:r>
          </w:p>
          <w:p w:rsidR="004A63D8" w:rsidRPr="008E30E2" w:rsidRDefault="004A63D8" w:rsidP="00917963">
            <w:pPr>
              <w:jc w:val="left"/>
              <w:rPr>
                <w:rFonts w:asciiTheme="minorHAnsi" w:eastAsia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lastRenderedPageBreak/>
              <w:t xml:space="preserve">Kreatív-produktív versbefogadás előkészítése a versfeldolgozás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 </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A versbefogadó szemlélet alkalmazása</w:t>
            </w:r>
          </w:p>
          <w:p w:rsidR="005D6797" w:rsidRPr="008E30E2" w:rsidRDefault="00EF1B4B" w:rsidP="00917963">
            <w:pPr>
              <w:jc w:val="left"/>
              <w:rPr>
                <w:rFonts w:asciiTheme="minorHAnsi" w:hAnsiTheme="minorHAnsi" w:cstheme="minorHAnsi"/>
              </w:rPr>
            </w:pPr>
            <w:r w:rsidRPr="008E30E2">
              <w:rPr>
                <w:rFonts w:asciiTheme="minorHAnsi" w:eastAsia="Times New Roman" w:hAnsiTheme="minorHAnsi" w:cstheme="minorHAnsi"/>
                <w:lang w:eastAsia="hu-HU"/>
              </w:rPr>
              <w:t>Beszédkészség, szóbeli szövegek megértése, értelmezése és alkotása.</w:t>
            </w:r>
            <w:r w:rsidRPr="008E30E2">
              <w:rPr>
                <w:rFonts w:asciiTheme="minorHAnsi" w:eastAsia="Times New Roman" w:hAnsiTheme="minorHAnsi" w:cstheme="minorHAnsi"/>
                <w:lang w:eastAsia="hu-HU"/>
              </w:rPr>
              <w:br/>
              <w:t>Betű, hang kapcsolata. Szövegértő olvasás gyakorlása.</w:t>
            </w:r>
          </w:p>
        </w:tc>
        <w:tc>
          <w:tcPr>
            <w:tcW w:w="1218" w:type="pct"/>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7D68C5" w:rsidRPr="008E30E2" w:rsidRDefault="007D68C5" w:rsidP="00917963">
            <w:pPr>
              <w:jc w:val="left"/>
              <w:rPr>
                <w:rFonts w:asciiTheme="minorHAnsi" w:eastAsia="Times New Roman" w:hAnsiTheme="minorHAnsi" w:cstheme="minorHAnsi"/>
                <w:lang w:eastAsia="hu-HU"/>
              </w:rPr>
            </w:pPr>
            <w:r w:rsidRPr="007D68C5">
              <w:rPr>
                <w:rFonts w:asciiTheme="minorHAnsi" w:eastAsia="Times New Roman" w:hAnsiTheme="minorHAnsi" w:cstheme="minorHAnsi"/>
                <w:b/>
                <w:color w:val="C00000"/>
                <w:lang w:eastAsia="hu-HU"/>
              </w:rPr>
              <w:t>deres, kurtít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BC7D55" w:rsidRDefault="00BC7D55" w:rsidP="008B39AD">
            <w:pPr>
              <w:spacing w:line="276" w:lineRule="auto"/>
              <w:jc w:val="left"/>
              <w:rPr>
                <w:rFonts w:asciiTheme="minorHAnsi" w:hAnsiTheme="minorHAnsi" w:cstheme="minorHAnsi"/>
                <w:b/>
                <w:highlight w:val="cyan"/>
              </w:rPr>
            </w:pPr>
          </w:p>
          <w:p w:rsidR="00AC0957" w:rsidRPr="007A20BD" w:rsidRDefault="008B39AD" w:rsidP="008B39AD">
            <w:pPr>
              <w:spacing w:line="276" w:lineRule="auto"/>
              <w:jc w:val="left"/>
              <w:rPr>
                <w:rFonts w:asciiTheme="minorHAnsi" w:hAnsiTheme="minorHAnsi" w:cstheme="minorHAnsi"/>
                <w:b/>
                <w:highlight w:val="green"/>
              </w:rPr>
            </w:pPr>
            <w:r w:rsidRPr="007A20BD">
              <w:rPr>
                <w:rFonts w:asciiTheme="minorHAnsi" w:hAnsiTheme="minorHAnsi" w:cstheme="minorHAnsi"/>
                <w:b/>
                <w:highlight w:val="green"/>
              </w:rPr>
              <w:t xml:space="preserve">Weöres Sándor: </w:t>
            </w:r>
          </w:p>
          <w:p w:rsidR="005D6797" w:rsidRPr="007A20BD" w:rsidRDefault="008B39AD" w:rsidP="008B39AD">
            <w:pPr>
              <w:spacing w:line="276" w:lineRule="auto"/>
              <w:jc w:val="left"/>
              <w:rPr>
                <w:rFonts w:asciiTheme="minorHAnsi" w:hAnsiTheme="minorHAnsi" w:cstheme="minorHAnsi"/>
                <w:b/>
                <w:highlight w:val="green"/>
              </w:rPr>
            </w:pPr>
            <w:r w:rsidRPr="007A20BD">
              <w:rPr>
                <w:rFonts w:asciiTheme="minorHAnsi" w:hAnsiTheme="minorHAnsi" w:cstheme="minorHAnsi"/>
                <w:b/>
                <w:highlight w:val="green"/>
              </w:rPr>
              <w:t>Galagonya</w:t>
            </w:r>
          </w:p>
          <w:p w:rsidR="00BC7D55" w:rsidRPr="008E30E2" w:rsidRDefault="00AC0957" w:rsidP="008B39AD">
            <w:pPr>
              <w:spacing w:line="276" w:lineRule="auto"/>
              <w:jc w:val="left"/>
              <w:rPr>
                <w:rFonts w:asciiTheme="minorHAnsi" w:hAnsiTheme="minorHAnsi" w:cstheme="minorHAnsi"/>
              </w:rPr>
            </w:pPr>
            <w:r w:rsidRPr="007A20BD">
              <w:rPr>
                <w:rFonts w:asciiTheme="minorHAnsi" w:hAnsiTheme="minorHAnsi" w:cstheme="minorHAnsi"/>
                <w:b/>
                <w:highlight w:val="green"/>
              </w:rPr>
              <w:t>(</w:t>
            </w:r>
            <w:r w:rsidR="00BC7D55" w:rsidRPr="007A20BD">
              <w:rPr>
                <w:rFonts w:asciiTheme="minorHAnsi" w:hAnsiTheme="minorHAnsi" w:cstheme="minorHAnsi"/>
                <w:b/>
                <w:highlight w:val="green"/>
              </w:rPr>
              <w:t>memoriter</w:t>
            </w:r>
            <w:r w:rsidRPr="007A20BD">
              <w:rPr>
                <w:rFonts w:asciiTheme="minorHAnsi" w:hAnsiTheme="minorHAnsi" w:cstheme="minorHAnsi"/>
                <w:b/>
                <w:highlight w:val="green"/>
              </w:rPr>
              <w:t>-</w:t>
            </w:r>
            <w:proofErr w:type="spellStart"/>
            <w:r w:rsidRPr="007A20BD">
              <w:rPr>
                <w:rFonts w:asciiTheme="minorHAnsi" w:hAnsiTheme="minorHAnsi" w:cstheme="minorHAnsi"/>
                <w:b/>
                <w:highlight w:val="green"/>
              </w:rPr>
              <w:t>diff</w:t>
            </w:r>
            <w:proofErr w:type="spellEnd"/>
            <w:r w:rsidRPr="007A20BD">
              <w:rPr>
                <w:rFonts w:asciiTheme="minorHAnsi" w:hAnsiTheme="minorHAnsi" w:cstheme="minorHAnsi"/>
                <w:b/>
                <w:highlight w:val="green"/>
              </w:rPr>
              <w:t>.)</w:t>
            </w:r>
          </w:p>
        </w:tc>
        <w:tc>
          <w:tcPr>
            <w:tcW w:w="1246" w:type="pct"/>
            <w:tcBorders>
              <w:top w:val="single" w:sz="4" w:space="0" w:color="auto"/>
              <w:left w:val="single" w:sz="4" w:space="0" w:color="auto"/>
              <w:bottom w:val="single" w:sz="4" w:space="0" w:color="auto"/>
              <w:right w:val="single" w:sz="4" w:space="0" w:color="auto"/>
            </w:tcBorders>
          </w:tcPr>
          <w:p w:rsidR="00C57D94"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A versben található ismétlődő rész vizsgálata – a vers hangulatának, érzelmi töltöttségének erősítése </w:t>
            </w:r>
          </w:p>
          <w:p w:rsidR="005D6797"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Az érvelés technikájának alkalmazásával a kommunikáció fejlesztése</w:t>
            </w:r>
          </w:p>
          <w:p w:rsidR="008B39AD" w:rsidRPr="008E30E2" w:rsidRDefault="008B39AD" w:rsidP="00917963">
            <w:pPr>
              <w:jc w:val="left"/>
              <w:rPr>
                <w:rFonts w:asciiTheme="minorHAnsi" w:eastAsiaTheme="minorHAnsi" w:hAnsiTheme="minorHAnsi" w:cstheme="minorHAnsi"/>
              </w:rPr>
            </w:pPr>
            <w:r w:rsidRPr="008E30E2">
              <w:rPr>
                <w:rFonts w:asciiTheme="minorHAnsi" w:hAnsiTheme="minorHAnsi" w:cstheme="minorHAnsi"/>
              </w:rPr>
              <w:t>Versfeldolgozás</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11. o.</w:t>
            </w:r>
          </w:p>
        </w:tc>
        <w:tc>
          <w:tcPr>
            <w:tcW w:w="1431" w:type="pct"/>
            <w:tcBorders>
              <w:top w:val="single" w:sz="4" w:space="0" w:color="auto"/>
              <w:left w:val="single" w:sz="4" w:space="0" w:color="auto"/>
              <w:bottom w:val="single" w:sz="4" w:space="0" w:color="auto"/>
              <w:right w:val="single" w:sz="4" w:space="0" w:color="auto"/>
            </w:tcBorders>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 versből kiemelt igék rokon jelentésű szavainak felismerése </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Az </w:t>
            </w:r>
            <w:r w:rsidRPr="008E30E2">
              <w:rPr>
                <w:rFonts w:asciiTheme="minorHAnsi" w:hAnsiTheme="minorHAnsi" w:cstheme="minorHAnsi"/>
                <w:i/>
              </w:rPr>
              <w:t xml:space="preserve">érvelés </w:t>
            </w:r>
            <w:r w:rsidRPr="008E30E2">
              <w:rPr>
                <w:rFonts w:asciiTheme="minorHAnsi" w:hAnsiTheme="minorHAnsi" w:cstheme="minorHAnsi"/>
              </w:rPr>
              <w:t>technikájának folyamatos fejlesztése</w:t>
            </w:r>
          </w:p>
          <w:p w:rsidR="005D6797" w:rsidRPr="008E30E2" w:rsidRDefault="00EF1B4B" w:rsidP="00917963">
            <w:pPr>
              <w:jc w:val="left"/>
              <w:rPr>
                <w:rFonts w:asciiTheme="minorHAnsi" w:hAnsiTheme="minorHAnsi" w:cstheme="minorHAnsi"/>
              </w:rPr>
            </w:pPr>
            <w:r w:rsidRPr="008E30E2">
              <w:rPr>
                <w:rFonts w:asciiTheme="minorHAnsi" w:eastAsia="Times New Roman" w:hAnsiTheme="minorHAnsi" w:cstheme="minorHAnsi"/>
                <w:lang w:eastAsia="hu-HU"/>
              </w:rPr>
              <w:t>Beszédkészség, szóbeli szövegek megértése, értelmezése és alkotása.</w:t>
            </w:r>
            <w:r w:rsidRPr="008E30E2">
              <w:rPr>
                <w:rFonts w:asciiTheme="minorHAnsi" w:eastAsia="Times New Roman" w:hAnsiTheme="minorHAnsi" w:cstheme="minorHAnsi"/>
                <w:lang w:eastAsia="hu-HU"/>
              </w:rPr>
              <w:br/>
              <w:t>Betű, hang kapcsolata. Szövegértő olvasás gyakorlása.</w:t>
            </w:r>
          </w:p>
        </w:tc>
        <w:tc>
          <w:tcPr>
            <w:tcW w:w="1218" w:type="pct"/>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4A63D8" w:rsidRPr="008E30E2" w:rsidRDefault="004A63D8" w:rsidP="00917963">
            <w:pPr>
              <w:jc w:val="left"/>
              <w:rPr>
                <w:rFonts w:asciiTheme="minorHAnsi" w:eastAsia="Times New Roman" w:hAnsiTheme="minorHAnsi" w:cstheme="minorHAnsi"/>
                <w:lang w:eastAsia="hu-HU"/>
              </w:rPr>
            </w:pPr>
            <w:r w:rsidRPr="004A63D8">
              <w:rPr>
                <w:rFonts w:asciiTheme="minorHAnsi" w:eastAsia="Times New Roman" w:hAnsiTheme="minorHAnsi" w:cstheme="minorHAnsi"/>
                <w:highlight w:val="yellow"/>
                <w:lang w:eastAsia="hu-HU"/>
              </w:rPr>
              <w:t>PPT</w:t>
            </w:r>
          </w:p>
        </w:tc>
      </w:tr>
      <w:tr w:rsidR="008E30E2" w:rsidRPr="008E30E2" w:rsidTr="007A20B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3117"/>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Pr="007A20BD" w:rsidRDefault="008B39AD" w:rsidP="008B39AD">
            <w:pPr>
              <w:jc w:val="left"/>
              <w:rPr>
                <w:rFonts w:asciiTheme="minorHAnsi" w:hAnsiTheme="minorHAnsi" w:cstheme="minorHAnsi"/>
                <w:b/>
                <w:highlight w:val="green"/>
              </w:rPr>
            </w:pPr>
            <w:r w:rsidRPr="007A20BD">
              <w:rPr>
                <w:rFonts w:asciiTheme="minorHAnsi" w:hAnsiTheme="minorHAnsi" w:cstheme="minorHAnsi"/>
                <w:b/>
                <w:highlight w:val="green"/>
              </w:rPr>
              <w:t>Az ősz színei</w:t>
            </w:r>
          </w:p>
          <w:p w:rsidR="00DE4322" w:rsidRPr="007A20BD" w:rsidRDefault="00DE4322" w:rsidP="008B39AD">
            <w:pPr>
              <w:jc w:val="left"/>
              <w:rPr>
                <w:rFonts w:asciiTheme="minorHAnsi" w:hAnsiTheme="minorHAnsi" w:cstheme="minorHAnsi"/>
                <w:b/>
                <w:highlight w:val="green"/>
              </w:rPr>
            </w:pPr>
            <w:r w:rsidRPr="007A20BD">
              <w:rPr>
                <w:rFonts w:asciiTheme="minorHAnsi" w:hAnsiTheme="minorHAnsi" w:cstheme="minorHAnsi"/>
                <w:b/>
                <w:highlight w:val="green"/>
              </w:rPr>
              <w:t>DFHT-KIP</w:t>
            </w:r>
          </w:p>
          <w:p w:rsidR="004A63D8" w:rsidRPr="008E30E2" w:rsidRDefault="004A63D8" w:rsidP="008B39AD">
            <w:pPr>
              <w:jc w:val="left"/>
              <w:rPr>
                <w:rFonts w:asciiTheme="minorHAnsi" w:hAnsiTheme="minorHAnsi" w:cstheme="minorHAnsi"/>
              </w:rPr>
            </w:pPr>
            <w:r w:rsidRPr="007A20BD">
              <w:rPr>
                <w:rFonts w:asciiTheme="minorHAnsi" w:hAnsiTheme="minorHAnsi" w:cstheme="minorHAnsi"/>
                <w:b/>
                <w:highlight w:val="green"/>
              </w:rPr>
              <w:t>OLVASMÁNY 4 részre osztása-</w:t>
            </w:r>
            <w:proofErr w:type="spellStart"/>
            <w:r w:rsidRPr="007A20BD">
              <w:rPr>
                <w:rFonts w:asciiTheme="minorHAnsi" w:hAnsiTheme="minorHAnsi" w:cstheme="minorHAnsi"/>
                <w:b/>
                <w:highlight w:val="green"/>
              </w:rPr>
              <w:t>diff</w:t>
            </w:r>
            <w:proofErr w:type="spellEnd"/>
            <w:r w:rsidRPr="007A20BD">
              <w:rPr>
                <w:rFonts w:asciiTheme="minorHAnsi" w:hAnsiTheme="minorHAnsi" w:cstheme="minorHAnsi"/>
                <w:b/>
                <w:highlight w:val="green"/>
              </w:rPr>
              <w:t>.</w:t>
            </w:r>
          </w:p>
        </w:tc>
        <w:tc>
          <w:tcPr>
            <w:tcW w:w="1246" w:type="pct"/>
            <w:tcBorders>
              <w:top w:val="single" w:sz="4" w:space="0" w:color="auto"/>
              <w:left w:val="single" w:sz="4" w:space="0" w:color="auto"/>
              <w:bottom w:val="single" w:sz="4" w:space="0" w:color="auto"/>
              <w:right w:val="single" w:sz="4" w:space="0" w:color="auto"/>
            </w:tcBorders>
          </w:tcPr>
          <w:p w:rsidR="00C57D94"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Az ősz témakörében szerzett előzetes ismeretek, élmények szóbeli megfogalmazása</w:t>
            </w:r>
          </w:p>
          <w:p w:rsidR="005D6797"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A beszéd akusztikus</w:t>
            </w:r>
            <w:r w:rsidR="008B39AD" w:rsidRPr="008E30E2">
              <w:rPr>
                <w:rFonts w:asciiTheme="minorHAnsi" w:eastAsiaTheme="minorHAnsi" w:hAnsiTheme="minorHAnsi" w:cstheme="minorHAnsi"/>
              </w:rPr>
              <w:t xml:space="preserve"> </w:t>
            </w:r>
            <w:r w:rsidRPr="008E30E2">
              <w:rPr>
                <w:rFonts w:asciiTheme="minorHAnsi" w:eastAsiaTheme="minorHAnsi" w:hAnsiTheme="minorHAnsi" w:cstheme="minorHAnsi"/>
              </w:rPr>
              <w:t>oldalának fejlesztése időtartam-gyakorlattal</w:t>
            </w:r>
          </w:p>
          <w:p w:rsidR="008B39AD" w:rsidRPr="008E30E2" w:rsidRDefault="008B39AD" w:rsidP="00917963">
            <w:pPr>
              <w:jc w:val="left"/>
              <w:rPr>
                <w:rFonts w:asciiTheme="minorHAnsi" w:eastAsiaTheme="minorHAnsi" w:hAnsiTheme="minorHAnsi" w:cstheme="minorHAnsi"/>
              </w:rPr>
            </w:pP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w:t>
            </w:r>
          </w:p>
          <w:p w:rsidR="00917963" w:rsidRPr="008E30E2" w:rsidRDefault="00917963" w:rsidP="00917963">
            <w:pPr>
              <w:jc w:val="left"/>
              <w:rPr>
                <w:rFonts w:asciiTheme="minorHAnsi" w:eastAsia="Times New Roman" w:hAnsiTheme="minorHAnsi" w:cstheme="minorHAnsi"/>
                <w:lang w:eastAsia="hu-HU"/>
              </w:rPr>
            </w:pPr>
            <w:r w:rsidRPr="008E30E2">
              <w:rPr>
                <w:rFonts w:asciiTheme="minorHAnsi" w:hAnsiTheme="minorHAnsi" w:cstheme="minorHAnsi"/>
              </w:rPr>
              <w:t>12–13. o</w:t>
            </w:r>
          </w:p>
        </w:tc>
        <w:tc>
          <w:tcPr>
            <w:tcW w:w="1431" w:type="pct"/>
            <w:tcBorders>
              <w:top w:val="single" w:sz="4" w:space="0" w:color="auto"/>
              <w:left w:val="single" w:sz="4" w:space="0" w:color="auto"/>
              <w:bottom w:val="single" w:sz="4" w:space="0" w:color="auto"/>
              <w:right w:val="single" w:sz="4" w:space="0" w:color="auto"/>
            </w:tcBorders>
          </w:tcPr>
          <w:p w:rsidR="009E2D15" w:rsidRPr="004A63D8" w:rsidRDefault="009E2D15" w:rsidP="00917963">
            <w:pPr>
              <w:jc w:val="left"/>
              <w:rPr>
                <w:rFonts w:asciiTheme="minorHAnsi" w:hAnsiTheme="minorHAnsi" w:cstheme="minorHAnsi"/>
              </w:rPr>
            </w:pPr>
            <w:r w:rsidRPr="004A63D8">
              <w:rPr>
                <w:rFonts w:asciiTheme="minorHAnsi" w:hAnsiTheme="minorHAnsi" w:cstheme="minorHAnsi"/>
              </w:rPr>
              <w:t xml:space="preserve">Az </w:t>
            </w:r>
            <w:proofErr w:type="spellStart"/>
            <w:r w:rsidRPr="004A63D8">
              <w:rPr>
                <w:rFonts w:asciiTheme="minorHAnsi" w:hAnsiTheme="minorHAnsi" w:cstheme="minorHAnsi"/>
              </w:rPr>
              <w:t>ismerettartalmú</w:t>
            </w:r>
            <w:proofErr w:type="spellEnd"/>
            <w:r w:rsidRPr="004A63D8">
              <w:rPr>
                <w:rFonts w:asciiTheme="minorHAnsi" w:hAnsiTheme="minorHAnsi" w:cstheme="minorHAnsi"/>
              </w:rPr>
              <w:t xml:space="preserve"> szövegbefogadás technikáinak alkalmazása </w:t>
            </w:r>
          </w:p>
          <w:p w:rsidR="009E2D15" w:rsidRPr="004A63D8" w:rsidRDefault="009E2D15" w:rsidP="00917963">
            <w:pPr>
              <w:jc w:val="left"/>
              <w:rPr>
                <w:rFonts w:asciiTheme="minorHAnsi" w:hAnsiTheme="minorHAnsi" w:cstheme="minorHAnsi"/>
              </w:rPr>
            </w:pPr>
            <w:r w:rsidRPr="004A63D8">
              <w:rPr>
                <w:rFonts w:asciiTheme="minorHAnsi" w:hAnsiTheme="minorHAnsi" w:cstheme="minorHAnsi"/>
              </w:rPr>
              <w:t xml:space="preserve">A gondolkodási </w:t>
            </w:r>
            <w:proofErr w:type="gramStart"/>
            <w:r w:rsidRPr="004A63D8">
              <w:rPr>
                <w:rFonts w:asciiTheme="minorHAnsi" w:hAnsiTheme="minorHAnsi" w:cstheme="minorHAnsi"/>
              </w:rPr>
              <w:t>struktúra</w:t>
            </w:r>
            <w:proofErr w:type="gramEnd"/>
            <w:r w:rsidRPr="004A63D8">
              <w:rPr>
                <w:rFonts w:asciiTheme="minorHAnsi" w:hAnsiTheme="minorHAnsi" w:cstheme="minorHAnsi"/>
              </w:rPr>
              <w:t xml:space="preserve"> alkalmazása; analízis – szintézis</w:t>
            </w:r>
          </w:p>
          <w:p w:rsidR="00697E84" w:rsidRPr="004A63D8" w:rsidRDefault="009E2D15" w:rsidP="00917963">
            <w:pPr>
              <w:jc w:val="left"/>
              <w:rPr>
                <w:rFonts w:asciiTheme="minorHAnsi" w:hAnsiTheme="minorHAnsi" w:cstheme="minorHAnsi"/>
              </w:rPr>
            </w:pPr>
            <w:r w:rsidRPr="004A63D8">
              <w:rPr>
                <w:rFonts w:asciiTheme="minorHAnsi" w:hAnsiTheme="minorHAnsi" w:cstheme="minorHAnsi"/>
              </w:rPr>
              <w:t>Olvasástechnikai gyakorlat – hibakereső gyakorlat</w:t>
            </w:r>
          </w:p>
          <w:p w:rsidR="005D6797" w:rsidRPr="004A63D8" w:rsidRDefault="00EF1B4B" w:rsidP="00917963">
            <w:pPr>
              <w:jc w:val="left"/>
              <w:rPr>
                <w:rFonts w:asciiTheme="minorHAnsi" w:eastAsia="Times New Roman" w:hAnsiTheme="minorHAnsi" w:cstheme="minorHAnsi"/>
                <w:lang w:eastAsia="hu-HU"/>
              </w:rPr>
            </w:pPr>
            <w:r w:rsidRPr="004A63D8">
              <w:rPr>
                <w:rFonts w:asciiTheme="minorHAnsi" w:eastAsia="Times New Roman" w:hAnsiTheme="minorHAnsi" w:cstheme="minorHAnsi"/>
                <w:lang w:eastAsia="hu-HU"/>
              </w:rPr>
              <w:t xml:space="preserve">Memória-, szókincs és kommunikációs készségfejlesztés. Szövegértő olvasás előkészítése, gyakorlása. Kézügyesség, </w:t>
            </w:r>
            <w:proofErr w:type="spellStart"/>
            <w:r w:rsidRPr="004A63D8">
              <w:rPr>
                <w:rFonts w:asciiTheme="minorHAnsi" w:eastAsia="Times New Roman" w:hAnsiTheme="minorHAnsi" w:cstheme="minorHAnsi"/>
                <w:lang w:eastAsia="hu-HU"/>
              </w:rPr>
              <w:t>finommotorika</w:t>
            </w:r>
            <w:proofErr w:type="spellEnd"/>
            <w:r w:rsidRPr="004A63D8">
              <w:rPr>
                <w:rFonts w:asciiTheme="minorHAnsi" w:eastAsia="Times New Roman" w:hAnsiTheme="minorHAnsi" w:cstheme="minorHAnsi"/>
                <w:lang w:eastAsia="hu-HU"/>
              </w:rPr>
              <w:t xml:space="preserve"> fejlesztése: gesztenyebábok készítése. Tanulási képesség fejlesztése.</w:t>
            </w:r>
          </w:p>
        </w:tc>
        <w:tc>
          <w:tcPr>
            <w:tcW w:w="1218" w:type="pct"/>
            <w:tcBorders>
              <w:top w:val="single" w:sz="4" w:space="0" w:color="auto"/>
              <w:left w:val="single" w:sz="4" w:space="0" w:color="auto"/>
              <w:bottom w:val="single" w:sz="4" w:space="0" w:color="auto"/>
              <w:right w:val="single" w:sz="4" w:space="0" w:color="auto"/>
            </w:tcBorders>
          </w:tcPr>
          <w:p w:rsidR="005D6797" w:rsidRPr="004A63D8" w:rsidRDefault="00225F32" w:rsidP="00917963">
            <w:pPr>
              <w:jc w:val="left"/>
              <w:rPr>
                <w:rFonts w:asciiTheme="minorHAnsi" w:eastAsia="Times New Roman" w:hAnsiTheme="minorHAnsi" w:cstheme="minorHAnsi"/>
                <w:lang w:eastAsia="hu-HU"/>
              </w:rPr>
            </w:pPr>
            <w:r w:rsidRPr="004A63D8">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4A63D8" w:rsidRPr="004A63D8" w:rsidRDefault="004A63D8" w:rsidP="00917963">
            <w:pPr>
              <w:jc w:val="left"/>
              <w:rPr>
                <w:rFonts w:asciiTheme="minorHAnsi" w:eastAsia="Times New Roman" w:hAnsiTheme="minorHAnsi" w:cstheme="minorHAnsi"/>
                <w:b/>
                <w:color w:val="C00000"/>
                <w:lang w:eastAsia="hu-HU"/>
              </w:rPr>
            </w:pPr>
            <w:r w:rsidRPr="004A63D8">
              <w:rPr>
                <w:rFonts w:asciiTheme="minorHAnsi" w:eastAsia="Times New Roman" w:hAnsiTheme="minorHAnsi" w:cstheme="minorHAnsi"/>
                <w:b/>
                <w:color w:val="C00000"/>
                <w:lang w:eastAsia="hu-HU"/>
              </w:rPr>
              <w:t>színkavalkád</w:t>
            </w:r>
          </w:p>
          <w:p w:rsidR="004A63D8" w:rsidRPr="004A63D8" w:rsidRDefault="004A63D8" w:rsidP="00917963">
            <w:pPr>
              <w:jc w:val="left"/>
              <w:rPr>
                <w:rFonts w:asciiTheme="minorHAnsi" w:eastAsia="Times New Roman" w:hAnsiTheme="minorHAnsi" w:cstheme="minorHAnsi"/>
                <w:b/>
                <w:color w:val="C00000"/>
                <w:lang w:eastAsia="hu-HU"/>
              </w:rPr>
            </w:pPr>
            <w:r w:rsidRPr="004A63D8">
              <w:rPr>
                <w:rFonts w:asciiTheme="minorHAnsi" w:eastAsia="Times New Roman" w:hAnsiTheme="minorHAnsi" w:cstheme="minorHAnsi"/>
                <w:b/>
                <w:color w:val="C00000"/>
                <w:lang w:eastAsia="hu-HU"/>
              </w:rPr>
              <w:t>kandikál</w:t>
            </w:r>
          </w:p>
          <w:p w:rsidR="004A63D8" w:rsidRPr="004A63D8" w:rsidRDefault="004A63D8" w:rsidP="00917963">
            <w:pPr>
              <w:jc w:val="left"/>
              <w:rPr>
                <w:rFonts w:asciiTheme="minorHAnsi" w:eastAsia="Times New Roman" w:hAnsiTheme="minorHAnsi" w:cstheme="minorHAnsi"/>
                <w:b/>
                <w:color w:val="C00000"/>
                <w:lang w:eastAsia="hu-HU"/>
              </w:rPr>
            </w:pPr>
            <w:r w:rsidRPr="004A63D8">
              <w:rPr>
                <w:rFonts w:asciiTheme="minorHAnsi" w:eastAsia="Times New Roman" w:hAnsiTheme="minorHAnsi" w:cstheme="minorHAnsi"/>
                <w:b/>
                <w:color w:val="C00000"/>
                <w:lang w:eastAsia="hu-HU"/>
              </w:rPr>
              <w:t>zamatos</w:t>
            </w:r>
          </w:p>
          <w:p w:rsidR="004A63D8" w:rsidRPr="004A63D8" w:rsidRDefault="004A63D8" w:rsidP="00917963">
            <w:pPr>
              <w:jc w:val="left"/>
              <w:rPr>
                <w:rFonts w:asciiTheme="minorHAnsi" w:eastAsia="Times New Roman" w:hAnsiTheme="minorHAnsi" w:cstheme="minorHAnsi"/>
                <w:color w:val="C00000"/>
                <w:lang w:eastAsia="hu-HU"/>
              </w:rPr>
            </w:pPr>
          </w:p>
          <w:p w:rsidR="004A63D8" w:rsidRPr="004A63D8" w:rsidRDefault="004A63D8" w:rsidP="00917963">
            <w:pPr>
              <w:jc w:val="left"/>
              <w:rPr>
                <w:rFonts w:asciiTheme="minorHAnsi" w:eastAsia="Times New Roman" w:hAnsiTheme="minorHAnsi" w:cstheme="minorHAnsi"/>
                <w:b/>
                <w:color w:val="C00000"/>
                <w:lang w:eastAsia="hu-HU"/>
              </w:rPr>
            </w:pPr>
            <w:r w:rsidRPr="004A63D8">
              <w:rPr>
                <w:rFonts w:asciiTheme="minorHAnsi" w:eastAsia="Times New Roman" w:hAnsiTheme="minorHAnsi" w:cstheme="minorHAnsi"/>
                <w:b/>
                <w:color w:val="C00000"/>
                <w:lang w:eastAsia="hu-HU"/>
              </w:rPr>
              <w:t xml:space="preserve">Színkeverés </w:t>
            </w:r>
            <w:proofErr w:type="gramStart"/>
            <w:r w:rsidRPr="004A63D8">
              <w:rPr>
                <w:rFonts w:asciiTheme="minorHAnsi" w:eastAsia="Times New Roman" w:hAnsiTheme="minorHAnsi" w:cstheme="minorHAnsi"/>
                <w:b/>
                <w:color w:val="C00000"/>
                <w:lang w:eastAsia="hu-HU"/>
              </w:rPr>
              <w:t>( Az</w:t>
            </w:r>
            <w:proofErr w:type="gramEnd"/>
            <w:r w:rsidRPr="004A63D8">
              <w:rPr>
                <w:rFonts w:asciiTheme="minorHAnsi" w:eastAsia="Times New Roman" w:hAnsiTheme="minorHAnsi" w:cstheme="minorHAnsi"/>
                <w:b/>
                <w:color w:val="C00000"/>
                <w:lang w:eastAsia="hu-HU"/>
              </w:rPr>
              <w:t xml:space="preserve"> ősz színei )</w:t>
            </w:r>
          </w:p>
          <w:p w:rsidR="004A63D8" w:rsidRPr="004A63D8" w:rsidRDefault="004A63D8" w:rsidP="00917963">
            <w:pPr>
              <w:jc w:val="left"/>
              <w:rPr>
                <w:rFonts w:asciiTheme="minorHAnsi" w:eastAsia="Times New Roman" w:hAnsiTheme="minorHAnsi" w:cstheme="minorHAnsi"/>
                <w:b/>
                <w:lang w:eastAsia="hu-HU"/>
              </w:rPr>
            </w:pPr>
          </w:p>
          <w:p w:rsidR="004A63D8" w:rsidRPr="004A63D8" w:rsidRDefault="004A63D8" w:rsidP="00917963">
            <w:pPr>
              <w:jc w:val="left"/>
              <w:rPr>
                <w:rFonts w:asciiTheme="minorHAnsi" w:eastAsia="Times New Roman" w:hAnsiTheme="minorHAnsi" w:cstheme="minorHAnsi"/>
                <w:b/>
                <w:lang w:eastAsia="hu-HU"/>
              </w:rPr>
            </w:pPr>
            <w:r w:rsidRPr="004A63D8">
              <w:rPr>
                <w:rFonts w:asciiTheme="minorHAnsi" w:eastAsia="Times New Roman" w:hAnsiTheme="minorHAnsi" w:cstheme="minorHAnsi"/>
                <w:b/>
                <w:highlight w:val="yellow"/>
                <w:lang w:eastAsia="hu-HU"/>
              </w:rPr>
              <w:t>PPT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7A20BD" w:rsidRDefault="005D6797" w:rsidP="00A96ABE">
            <w:pPr>
              <w:pStyle w:val="Listaszerbekezds"/>
              <w:numPr>
                <w:ilvl w:val="0"/>
                <w:numId w:val="6"/>
              </w:numPr>
              <w:ind w:left="227"/>
              <w:jc w:val="center"/>
              <w:rPr>
                <w:rFonts w:asciiTheme="minorHAnsi" w:eastAsia="Times New Roman" w:hAnsiTheme="minorHAnsi" w:cstheme="minorHAnsi"/>
                <w:b/>
                <w:bCs/>
                <w:highlight w:val="green"/>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Pr="007A20BD" w:rsidRDefault="00C57D94" w:rsidP="008B39AD">
            <w:pPr>
              <w:jc w:val="left"/>
              <w:rPr>
                <w:rFonts w:asciiTheme="minorHAnsi" w:hAnsiTheme="minorHAnsi" w:cstheme="minorHAnsi"/>
              </w:rPr>
            </w:pPr>
            <w:r w:rsidRPr="007A20BD">
              <w:rPr>
                <w:rFonts w:asciiTheme="minorHAnsi" w:hAnsiTheme="minorHAnsi" w:cstheme="minorHAnsi"/>
                <w:b/>
                <w:highlight w:val="green"/>
              </w:rPr>
              <w:t>Ő</w:t>
            </w:r>
            <w:r w:rsidR="006E3F90" w:rsidRPr="007A20BD">
              <w:rPr>
                <w:rFonts w:asciiTheme="minorHAnsi" w:hAnsiTheme="minorHAnsi" w:cstheme="minorHAnsi"/>
                <w:b/>
                <w:highlight w:val="green"/>
              </w:rPr>
              <w:t>sz az állatvilágban</w:t>
            </w:r>
          </w:p>
        </w:tc>
        <w:tc>
          <w:tcPr>
            <w:tcW w:w="1246" w:type="pct"/>
            <w:tcBorders>
              <w:top w:val="single" w:sz="4" w:space="0" w:color="auto"/>
              <w:left w:val="single" w:sz="4" w:space="0" w:color="auto"/>
              <w:bottom w:val="single" w:sz="4" w:space="0" w:color="auto"/>
              <w:right w:val="single" w:sz="4" w:space="0" w:color="auto"/>
            </w:tcBorders>
            <w:shd w:val="clear" w:color="auto" w:fill="FFFFFF" w:themeFill="background1"/>
          </w:tcPr>
          <w:p w:rsidR="00C57D94"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Az ősz témakörében szerzett előzetes ismeretek, élmények szóbeli megfogalmazása</w:t>
            </w:r>
          </w:p>
          <w:p w:rsidR="005D6797" w:rsidRPr="008E30E2" w:rsidRDefault="00C57D94" w:rsidP="00917963">
            <w:pPr>
              <w:jc w:val="left"/>
              <w:rPr>
                <w:rFonts w:asciiTheme="minorHAnsi" w:eastAsiaTheme="minorHAnsi" w:hAnsiTheme="minorHAnsi" w:cstheme="minorHAnsi"/>
              </w:rPr>
            </w:pPr>
            <w:r w:rsidRPr="008E30E2">
              <w:rPr>
                <w:rFonts w:asciiTheme="minorHAnsi" w:eastAsiaTheme="minorHAnsi" w:hAnsiTheme="minorHAnsi" w:cstheme="minorHAnsi"/>
              </w:rPr>
              <w:t>A beszéd akusztikus</w:t>
            </w:r>
            <w:r w:rsidR="008B39AD" w:rsidRPr="008E30E2">
              <w:rPr>
                <w:rFonts w:asciiTheme="minorHAnsi" w:eastAsiaTheme="minorHAnsi" w:hAnsiTheme="minorHAnsi" w:cstheme="minorHAnsi"/>
              </w:rPr>
              <w:t xml:space="preserve"> </w:t>
            </w:r>
            <w:r w:rsidRPr="008E30E2">
              <w:rPr>
                <w:rFonts w:asciiTheme="minorHAnsi" w:eastAsiaTheme="minorHAnsi" w:hAnsiTheme="minorHAnsi" w:cstheme="minorHAnsi"/>
              </w:rPr>
              <w:t>oldalának fejlesztése</w:t>
            </w:r>
            <w:r w:rsidR="008B39AD" w:rsidRPr="008E30E2">
              <w:rPr>
                <w:rFonts w:asciiTheme="minorHAnsi" w:eastAsiaTheme="minorHAnsi" w:hAnsiTheme="minorHAnsi" w:cstheme="minorHAnsi"/>
              </w:rPr>
              <w:t xml:space="preserve"> </w:t>
            </w:r>
            <w:r w:rsidRPr="008E30E2">
              <w:rPr>
                <w:rFonts w:asciiTheme="minorHAnsi" w:eastAsiaTheme="minorHAnsi" w:hAnsiTheme="minorHAnsi" w:cstheme="minorHAnsi"/>
              </w:rPr>
              <w:t xml:space="preserve">hangsúlygyakorlattal </w:t>
            </w:r>
          </w:p>
          <w:p w:rsidR="008B39AD" w:rsidRPr="008E30E2" w:rsidRDefault="008B39AD" w:rsidP="00917963">
            <w:pPr>
              <w:jc w:val="left"/>
              <w:rPr>
                <w:rFonts w:asciiTheme="minorHAnsi" w:eastAsiaTheme="minorHAnsi" w:hAnsiTheme="minorHAnsi" w:cstheme="minorHAnsi"/>
              </w:rPr>
            </w:pP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14–15. o.</w:t>
            </w:r>
          </w:p>
        </w:tc>
        <w:tc>
          <w:tcPr>
            <w:tcW w:w="1431" w:type="pct"/>
            <w:tcBorders>
              <w:top w:val="single" w:sz="4" w:space="0" w:color="auto"/>
              <w:left w:val="single" w:sz="4" w:space="0" w:color="auto"/>
              <w:bottom w:val="single" w:sz="4" w:space="0" w:color="auto"/>
              <w:right w:val="single" w:sz="4" w:space="0" w:color="auto"/>
            </w:tcBorders>
            <w:shd w:val="clear" w:color="auto" w:fill="FFFFFF" w:themeFill="background1"/>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Az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szövegbefogadás technikáinak alkalmazása</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 gondolkodási </w:t>
            </w:r>
            <w:proofErr w:type="gramStart"/>
            <w:r w:rsidRPr="008E30E2">
              <w:rPr>
                <w:rFonts w:asciiTheme="minorHAnsi" w:hAnsiTheme="minorHAnsi" w:cstheme="minorHAnsi"/>
              </w:rPr>
              <w:t>struktúra</w:t>
            </w:r>
            <w:proofErr w:type="gramEnd"/>
            <w:r w:rsidRPr="008E30E2">
              <w:rPr>
                <w:rFonts w:asciiTheme="minorHAnsi" w:hAnsiTheme="minorHAnsi" w:cstheme="minorHAnsi"/>
              </w:rPr>
              <w:t xml:space="preserve"> alkalmazása; analízis – szintézis</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Olvasástechnikai gyakorlat – látószögnövelő gyakorlat, bővülő mondatokkal </w:t>
            </w:r>
          </w:p>
          <w:p w:rsidR="005D6797" w:rsidRPr="008E30E2" w:rsidRDefault="00EF1B4B"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Memória-, szókincs és kommunikációs készségfejlesztés. Szövegértő olvasás előkészítése, gyakorlása. Kézügyesség, </w:t>
            </w:r>
            <w:proofErr w:type="spellStart"/>
            <w:r w:rsidRPr="008E30E2">
              <w:rPr>
                <w:rFonts w:asciiTheme="minorHAnsi" w:eastAsia="Times New Roman" w:hAnsiTheme="minorHAnsi" w:cstheme="minorHAnsi"/>
                <w:lang w:eastAsia="hu-HU"/>
              </w:rPr>
              <w:t>finommotorika</w:t>
            </w:r>
            <w:proofErr w:type="spellEnd"/>
            <w:r w:rsidRPr="008E30E2">
              <w:rPr>
                <w:rFonts w:asciiTheme="minorHAnsi" w:eastAsia="Times New Roman" w:hAnsiTheme="minorHAnsi" w:cstheme="minorHAnsi"/>
                <w:lang w:eastAsia="hu-HU"/>
              </w:rPr>
              <w:t xml:space="preserve"> fejlesztése: gesztenyebábok készítése. Tanulási </w:t>
            </w:r>
            <w:r w:rsidRPr="008E30E2">
              <w:rPr>
                <w:rFonts w:asciiTheme="minorHAnsi" w:eastAsia="Times New Roman" w:hAnsiTheme="minorHAnsi" w:cstheme="minorHAnsi"/>
                <w:lang w:eastAsia="hu-HU"/>
              </w:rPr>
              <w:lastRenderedPageBreak/>
              <w:t>képesség fejlesztése.</w:t>
            </w:r>
          </w:p>
        </w:tc>
        <w:tc>
          <w:tcPr>
            <w:tcW w:w="1218" w:type="pct"/>
            <w:tcBorders>
              <w:top w:val="single" w:sz="4" w:space="0" w:color="auto"/>
              <w:left w:val="single" w:sz="4" w:space="0" w:color="auto"/>
              <w:bottom w:val="single" w:sz="4" w:space="0" w:color="auto"/>
              <w:right w:val="single" w:sz="4" w:space="0" w:color="auto"/>
            </w:tcBorders>
            <w:shd w:val="clear" w:color="auto" w:fill="FFFFFF" w:themeFill="background1"/>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Információfeldolgozással, rendszerezéssel kapcsolatos technikák elsajátítása. Önálló tanulást segítő technikák ismerete</w:t>
            </w:r>
          </w:p>
          <w:p w:rsidR="00BC7D55" w:rsidRDefault="00BC7D55" w:rsidP="00917963">
            <w:pPr>
              <w:jc w:val="left"/>
              <w:rPr>
                <w:rFonts w:asciiTheme="minorHAnsi" w:eastAsia="Times New Roman" w:hAnsiTheme="minorHAnsi" w:cstheme="minorHAnsi"/>
                <w:lang w:eastAsia="hu-HU"/>
              </w:rPr>
            </w:pPr>
          </w:p>
          <w:p w:rsidR="00BC7D55" w:rsidRPr="008E30E2" w:rsidRDefault="00BC7D55" w:rsidP="00917963">
            <w:pPr>
              <w:jc w:val="left"/>
              <w:rPr>
                <w:rFonts w:asciiTheme="minorHAnsi" w:eastAsia="Times New Roman" w:hAnsiTheme="minorHAnsi" w:cstheme="minorHAnsi"/>
                <w:lang w:eastAsia="hu-HU"/>
              </w:rPr>
            </w:pPr>
            <w:r w:rsidRPr="004A63D8">
              <w:rPr>
                <w:rFonts w:asciiTheme="minorHAnsi" w:eastAsia="Times New Roman" w:hAnsiTheme="minorHAnsi" w:cstheme="minorHAnsi"/>
                <w:b/>
                <w:highlight w:val="yellow"/>
                <w:lang w:eastAsia="hu-HU"/>
              </w:rPr>
              <w:t>PPT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Default="006E3F90" w:rsidP="008B39AD">
            <w:pPr>
              <w:jc w:val="left"/>
              <w:rPr>
                <w:rFonts w:asciiTheme="minorHAnsi" w:hAnsiTheme="minorHAnsi" w:cstheme="minorHAnsi"/>
              </w:rPr>
            </w:pPr>
            <w:r w:rsidRPr="007A0A15">
              <w:rPr>
                <w:rFonts w:asciiTheme="minorHAnsi" w:hAnsiTheme="minorHAnsi" w:cstheme="minorHAnsi"/>
                <w:b/>
                <w:highlight w:val="green"/>
              </w:rPr>
              <w:t>Túra az őszi erdőben</w:t>
            </w:r>
            <w:r w:rsidR="00917963" w:rsidRPr="008E30E2">
              <w:rPr>
                <w:rFonts w:asciiTheme="minorHAnsi" w:hAnsiTheme="minorHAnsi" w:cstheme="minorHAnsi"/>
              </w:rPr>
              <w:t xml:space="preserve"> </w:t>
            </w:r>
          </w:p>
          <w:p w:rsidR="00DE4322" w:rsidRDefault="00DE4322" w:rsidP="008B39AD">
            <w:pPr>
              <w:jc w:val="left"/>
              <w:rPr>
                <w:rFonts w:asciiTheme="minorHAnsi" w:hAnsiTheme="minorHAnsi" w:cstheme="minorHAnsi"/>
              </w:rPr>
            </w:pPr>
            <w:r>
              <w:rPr>
                <w:rFonts w:asciiTheme="minorHAnsi" w:hAnsiTheme="minorHAnsi" w:cstheme="minorHAnsi"/>
              </w:rPr>
              <w:t>DFHT-KIP</w:t>
            </w:r>
          </w:p>
          <w:p w:rsidR="004A63D8" w:rsidRDefault="004A63D8" w:rsidP="008B39AD">
            <w:pPr>
              <w:jc w:val="left"/>
              <w:rPr>
                <w:rFonts w:asciiTheme="minorHAnsi" w:hAnsiTheme="minorHAnsi" w:cstheme="minorHAnsi"/>
              </w:rPr>
            </w:pPr>
          </w:p>
          <w:p w:rsidR="004A63D8" w:rsidRDefault="004A63D8" w:rsidP="004A63D8">
            <w:pPr>
              <w:jc w:val="left"/>
              <w:rPr>
                <w:rFonts w:asciiTheme="minorHAnsi" w:hAnsiTheme="minorHAnsi" w:cstheme="minorHAnsi"/>
                <w:b/>
                <w:color w:val="0070C0"/>
              </w:rPr>
            </w:pPr>
          </w:p>
          <w:p w:rsidR="004A63D8" w:rsidRDefault="004A63D8" w:rsidP="008B39AD">
            <w:pPr>
              <w:jc w:val="left"/>
              <w:rPr>
                <w:rFonts w:asciiTheme="minorHAnsi" w:hAnsiTheme="minorHAnsi" w:cstheme="minorHAnsi"/>
              </w:rPr>
            </w:pPr>
          </w:p>
          <w:p w:rsidR="004A63D8" w:rsidRDefault="004A63D8" w:rsidP="008B39AD">
            <w:pPr>
              <w:jc w:val="left"/>
              <w:rPr>
                <w:rFonts w:asciiTheme="minorHAnsi" w:hAnsiTheme="minorHAnsi" w:cstheme="minorHAnsi"/>
              </w:rPr>
            </w:pPr>
          </w:p>
          <w:p w:rsidR="004A63D8" w:rsidRDefault="004A63D8" w:rsidP="008B39AD">
            <w:pPr>
              <w:jc w:val="left"/>
              <w:rPr>
                <w:rFonts w:asciiTheme="minorHAnsi" w:hAnsiTheme="minorHAnsi" w:cstheme="minorHAnsi"/>
              </w:rPr>
            </w:pPr>
          </w:p>
          <w:p w:rsidR="004A63D8" w:rsidRDefault="004A63D8" w:rsidP="008B39AD">
            <w:pPr>
              <w:jc w:val="left"/>
              <w:rPr>
                <w:rFonts w:asciiTheme="minorHAnsi" w:hAnsiTheme="minorHAnsi" w:cstheme="minorHAnsi"/>
              </w:rPr>
            </w:pPr>
          </w:p>
          <w:p w:rsidR="00BC7D55" w:rsidRDefault="00BC7D55" w:rsidP="008B39AD">
            <w:pPr>
              <w:jc w:val="left"/>
              <w:rPr>
                <w:rFonts w:asciiTheme="minorHAnsi" w:hAnsiTheme="minorHAnsi" w:cstheme="minorHAnsi"/>
              </w:rPr>
            </w:pPr>
          </w:p>
          <w:p w:rsidR="004A63D8" w:rsidRDefault="004A63D8" w:rsidP="008B39AD">
            <w:pPr>
              <w:jc w:val="left"/>
              <w:rPr>
                <w:rFonts w:asciiTheme="minorHAnsi" w:hAnsiTheme="minorHAnsi" w:cstheme="minorHAnsi"/>
              </w:rPr>
            </w:pPr>
          </w:p>
          <w:p w:rsidR="00BC7D55" w:rsidRDefault="00BC7D55" w:rsidP="004A63D8">
            <w:pPr>
              <w:jc w:val="left"/>
              <w:rPr>
                <w:rFonts w:asciiTheme="minorHAnsi" w:hAnsiTheme="minorHAnsi" w:cstheme="minorHAnsi"/>
                <w:b/>
                <w:color w:val="0070C0"/>
              </w:rPr>
            </w:pPr>
          </w:p>
          <w:p w:rsidR="004A63D8" w:rsidRPr="004A63D8" w:rsidRDefault="000B4B82" w:rsidP="004A63D8">
            <w:pPr>
              <w:jc w:val="left"/>
              <w:rPr>
                <w:rFonts w:asciiTheme="minorHAnsi" w:hAnsiTheme="minorHAnsi" w:cstheme="minorHAnsi"/>
                <w:b/>
                <w:color w:val="0070C0"/>
              </w:rPr>
            </w:pPr>
            <w:r>
              <w:rPr>
                <w:rFonts w:asciiTheme="minorHAnsi" w:hAnsiTheme="minorHAnsi" w:cstheme="minorHAnsi"/>
                <w:b/>
                <w:color w:val="0070C0"/>
              </w:rPr>
              <w:t>+ 1</w:t>
            </w:r>
            <w:r w:rsidR="004A63D8" w:rsidRPr="004A63D8">
              <w:rPr>
                <w:rFonts w:asciiTheme="minorHAnsi" w:hAnsiTheme="minorHAnsi" w:cstheme="minorHAnsi"/>
                <w:b/>
                <w:color w:val="0070C0"/>
              </w:rPr>
              <w:t xml:space="preserve"> óra gyakorló                           </w:t>
            </w:r>
          </w:p>
          <w:p w:rsidR="004A63D8" w:rsidRDefault="004A63D8" w:rsidP="008B39AD">
            <w:pPr>
              <w:jc w:val="left"/>
              <w:rPr>
                <w:rFonts w:asciiTheme="minorHAnsi" w:hAnsiTheme="minorHAnsi" w:cstheme="minorHAnsi"/>
              </w:rPr>
            </w:pPr>
          </w:p>
          <w:p w:rsidR="004A63D8" w:rsidRPr="008E30E2" w:rsidRDefault="001F7CAD" w:rsidP="008B39AD">
            <w:pPr>
              <w:jc w:val="left"/>
              <w:rPr>
                <w:rFonts w:asciiTheme="minorHAnsi" w:hAnsiTheme="minorHAnsi" w:cstheme="minorHAnsi"/>
              </w:rPr>
            </w:pPr>
            <w:r>
              <w:rPr>
                <w:rFonts w:asciiTheme="minorHAnsi" w:eastAsiaTheme="minorHAnsi" w:hAnsiTheme="minorHAnsi" w:cstheme="minorHAnsi"/>
                <w:noProof/>
                <w:lang w:eastAsia="hu-HU"/>
              </w:rPr>
              <w:pict>
                <v:shape id="_x0000_s1029" type="#_x0000_t32" style="position:absolute;margin-left:-44.15pt;margin-top:13.5pt;width:761pt;height:.5pt;z-index:251661312"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Saját élmény megfogalmazása, szóbeli mondat, szöveg alkotása </w:t>
            </w:r>
          </w:p>
          <w:p w:rsidR="008B39AD"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A beszéd akusztikus</w:t>
            </w:r>
            <w:r w:rsidR="008B39AD" w:rsidRPr="008E30E2">
              <w:rPr>
                <w:rFonts w:asciiTheme="minorHAnsi" w:eastAsiaTheme="minorHAnsi" w:hAnsiTheme="minorHAnsi" w:cstheme="minorHAnsi"/>
              </w:rPr>
              <w:t xml:space="preserve"> </w:t>
            </w:r>
            <w:r w:rsidRPr="008E30E2">
              <w:rPr>
                <w:rFonts w:asciiTheme="minorHAnsi" w:eastAsiaTheme="minorHAnsi" w:hAnsiTheme="minorHAnsi" w:cstheme="minorHAnsi"/>
              </w:rPr>
              <w:t>oldalának fejlesztése</w:t>
            </w:r>
            <w:r w:rsidR="008B39AD" w:rsidRPr="008E30E2">
              <w:rPr>
                <w:rFonts w:asciiTheme="minorHAnsi" w:eastAsiaTheme="minorHAnsi" w:hAnsiTheme="minorHAnsi" w:cstheme="minorHAnsi"/>
              </w:rPr>
              <w:t xml:space="preserve"> </w:t>
            </w:r>
            <w:r w:rsidRPr="008E30E2">
              <w:rPr>
                <w:rFonts w:asciiTheme="minorHAnsi" w:eastAsiaTheme="minorHAnsi" w:hAnsiTheme="minorHAnsi" w:cstheme="minorHAnsi"/>
              </w:rPr>
              <w:t>hangsúlygyakorlattal</w:t>
            </w:r>
          </w:p>
          <w:p w:rsidR="008B39AD" w:rsidRPr="008E30E2" w:rsidRDefault="008B39AD" w:rsidP="00917963">
            <w:pPr>
              <w:jc w:val="left"/>
              <w:rPr>
                <w:rFonts w:asciiTheme="minorHAnsi" w:eastAsiaTheme="minorHAnsi" w:hAnsiTheme="minorHAnsi" w:cstheme="minorHAnsi"/>
              </w:rPr>
            </w:pP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w:t>
            </w:r>
          </w:p>
          <w:p w:rsidR="00917963" w:rsidRDefault="00917963" w:rsidP="00917963">
            <w:pPr>
              <w:jc w:val="left"/>
              <w:rPr>
                <w:rFonts w:asciiTheme="minorHAnsi" w:hAnsiTheme="minorHAnsi" w:cstheme="minorHAnsi"/>
              </w:rPr>
            </w:pPr>
            <w:r w:rsidRPr="008E30E2">
              <w:rPr>
                <w:rFonts w:asciiTheme="minorHAnsi" w:hAnsiTheme="minorHAnsi" w:cstheme="minorHAnsi"/>
              </w:rPr>
              <w:t>16–17. o.</w:t>
            </w:r>
          </w:p>
          <w:p w:rsidR="004A63D8" w:rsidRDefault="004A63D8" w:rsidP="00917963">
            <w:pPr>
              <w:jc w:val="left"/>
              <w:rPr>
                <w:rFonts w:asciiTheme="minorHAnsi" w:hAnsiTheme="minorHAnsi" w:cstheme="minorHAnsi"/>
              </w:rPr>
            </w:pPr>
          </w:p>
          <w:p w:rsidR="004A63D8" w:rsidRDefault="004A63D8" w:rsidP="00917963">
            <w:pPr>
              <w:jc w:val="left"/>
              <w:rPr>
                <w:rFonts w:asciiTheme="minorHAnsi" w:hAnsiTheme="minorHAnsi" w:cstheme="minorHAnsi"/>
              </w:rPr>
            </w:pPr>
          </w:p>
          <w:p w:rsidR="004A63D8" w:rsidRDefault="004A63D8" w:rsidP="004A63D8">
            <w:pPr>
              <w:jc w:val="left"/>
              <w:rPr>
                <w:rFonts w:asciiTheme="minorHAnsi" w:hAnsiTheme="minorHAnsi" w:cstheme="minorHAnsi"/>
              </w:rPr>
            </w:pPr>
          </w:p>
          <w:p w:rsidR="00BC7D55" w:rsidRDefault="00BC7D55" w:rsidP="004A63D8">
            <w:pPr>
              <w:jc w:val="left"/>
              <w:rPr>
                <w:rFonts w:asciiTheme="minorHAnsi" w:hAnsiTheme="minorHAnsi" w:cstheme="minorHAnsi"/>
                <w:b/>
                <w:color w:val="0070C0"/>
              </w:rPr>
            </w:pPr>
          </w:p>
          <w:p w:rsidR="00BC7D55" w:rsidRDefault="00BC7D55" w:rsidP="004A63D8">
            <w:pPr>
              <w:jc w:val="left"/>
              <w:rPr>
                <w:rFonts w:asciiTheme="minorHAnsi" w:hAnsiTheme="minorHAnsi" w:cstheme="minorHAnsi"/>
                <w:b/>
                <w:color w:val="0070C0"/>
              </w:rPr>
            </w:pPr>
          </w:p>
          <w:p w:rsidR="004A63D8" w:rsidRPr="008E30E2" w:rsidRDefault="004A63D8" w:rsidP="004A63D8">
            <w:pPr>
              <w:jc w:val="left"/>
              <w:rPr>
                <w:rFonts w:asciiTheme="minorHAnsi" w:eastAsia="Times New Roman" w:hAnsiTheme="minorHAnsi" w:cstheme="minorHAnsi"/>
                <w:lang w:eastAsia="hu-HU"/>
              </w:rPr>
            </w:pPr>
          </w:p>
        </w:tc>
        <w:tc>
          <w:tcPr>
            <w:tcW w:w="1431" w:type="pct"/>
            <w:tcBorders>
              <w:top w:val="single" w:sz="4" w:space="0" w:color="auto"/>
              <w:left w:val="single" w:sz="4" w:space="0" w:color="auto"/>
              <w:bottom w:val="single" w:sz="4" w:space="0" w:color="auto"/>
              <w:right w:val="single" w:sz="4" w:space="0" w:color="auto"/>
            </w:tcBorders>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Olvasástechnikai gyakorlat – jelkeresés </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Az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szövegbefogadás technikáinak alkalmazása </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 gondolkodási </w:t>
            </w:r>
            <w:proofErr w:type="gramStart"/>
            <w:r w:rsidRPr="008E30E2">
              <w:rPr>
                <w:rFonts w:asciiTheme="minorHAnsi" w:hAnsiTheme="minorHAnsi" w:cstheme="minorHAnsi"/>
              </w:rPr>
              <w:t>struktúra</w:t>
            </w:r>
            <w:proofErr w:type="gramEnd"/>
            <w:r w:rsidRPr="008E30E2">
              <w:rPr>
                <w:rFonts w:asciiTheme="minorHAnsi" w:hAnsiTheme="minorHAnsi" w:cstheme="minorHAnsi"/>
              </w:rPr>
              <w:t xml:space="preserve"> alkalmazása; analízis – szintézis</w:t>
            </w:r>
          </w:p>
          <w:p w:rsidR="005D6797" w:rsidRPr="008E30E2" w:rsidRDefault="00EF1B4B" w:rsidP="00917963">
            <w:pPr>
              <w:jc w:val="left"/>
              <w:rPr>
                <w:rFonts w:asciiTheme="minorHAnsi" w:hAnsiTheme="minorHAnsi" w:cstheme="minorHAnsi"/>
              </w:rPr>
            </w:pPr>
            <w:r w:rsidRPr="008E30E2">
              <w:rPr>
                <w:rFonts w:asciiTheme="minorHAnsi" w:eastAsia="Times New Roman" w:hAnsiTheme="minorHAnsi" w:cstheme="minorHAnsi"/>
                <w:lang w:eastAsia="hu-HU"/>
              </w:rPr>
              <w:t>Irodalmi művek befogadásának megalapozása. Szépirodalmi (lírai) művek jellemző jegyei, elemi verstani ismeretek elsajátítása.</w:t>
            </w:r>
          </w:p>
        </w:tc>
        <w:tc>
          <w:tcPr>
            <w:tcW w:w="1218" w:type="pct"/>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4A63D8" w:rsidRDefault="004A63D8" w:rsidP="00917963">
            <w:pPr>
              <w:jc w:val="left"/>
              <w:rPr>
                <w:rFonts w:asciiTheme="minorHAnsi" w:eastAsia="Times New Roman" w:hAnsiTheme="minorHAnsi" w:cstheme="minorHAnsi"/>
                <w:lang w:eastAsia="hu-HU"/>
              </w:rPr>
            </w:pPr>
          </w:p>
          <w:p w:rsidR="004A63D8" w:rsidRDefault="004A63D8" w:rsidP="00917963">
            <w:pPr>
              <w:jc w:val="left"/>
              <w:rPr>
                <w:rFonts w:asciiTheme="minorHAnsi" w:eastAsia="Times New Roman" w:hAnsiTheme="minorHAnsi" w:cstheme="minorHAnsi"/>
                <w:b/>
                <w:lang w:eastAsia="hu-HU"/>
              </w:rPr>
            </w:pPr>
            <w:r w:rsidRPr="004A63D8">
              <w:rPr>
                <w:rFonts w:asciiTheme="minorHAnsi" w:eastAsia="Times New Roman" w:hAnsiTheme="minorHAnsi" w:cstheme="minorHAnsi"/>
                <w:b/>
                <w:highlight w:val="yellow"/>
                <w:lang w:eastAsia="hu-HU"/>
              </w:rPr>
              <w:t>PPT</w:t>
            </w:r>
          </w:p>
          <w:p w:rsidR="00EF1025" w:rsidRDefault="00EF1025" w:rsidP="00917963">
            <w:pPr>
              <w:jc w:val="left"/>
              <w:rPr>
                <w:rFonts w:asciiTheme="minorHAnsi" w:eastAsia="Times New Roman" w:hAnsiTheme="minorHAnsi" w:cstheme="minorHAnsi"/>
                <w:b/>
                <w:color w:val="C00000"/>
                <w:lang w:eastAsia="hu-HU"/>
              </w:rPr>
            </w:pPr>
            <w:r w:rsidRPr="00EF1025">
              <w:rPr>
                <w:rFonts w:asciiTheme="minorHAnsi" w:eastAsia="Times New Roman" w:hAnsiTheme="minorHAnsi" w:cstheme="minorHAnsi"/>
                <w:b/>
                <w:color w:val="C00000"/>
                <w:lang w:eastAsia="hu-HU"/>
              </w:rPr>
              <w:t>sejtelmes</w:t>
            </w:r>
          </w:p>
          <w:p w:rsidR="00BC7D55" w:rsidRDefault="00BC7D55" w:rsidP="00917963">
            <w:pPr>
              <w:jc w:val="left"/>
              <w:rPr>
                <w:rFonts w:asciiTheme="minorHAnsi" w:eastAsia="Times New Roman" w:hAnsiTheme="minorHAnsi" w:cstheme="minorHAnsi"/>
                <w:b/>
                <w:color w:val="C00000"/>
                <w:lang w:eastAsia="hu-HU"/>
              </w:rPr>
            </w:pPr>
          </w:p>
          <w:p w:rsidR="00BC7D55" w:rsidRDefault="00BC7D55" w:rsidP="00917963">
            <w:pPr>
              <w:jc w:val="left"/>
              <w:rPr>
                <w:rFonts w:asciiTheme="minorHAnsi" w:eastAsia="Times New Roman" w:hAnsiTheme="minorHAnsi" w:cstheme="minorHAnsi"/>
                <w:b/>
                <w:lang w:eastAsia="hu-HU"/>
              </w:rPr>
            </w:pPr>
            <w:r w:rsidRPr="00BC7D55">
              <w:rPr>
                <w:rFonts w:asciiTheme="minorHAnsi" w:eastAsia="Times New Roman" w:hAnsiTheme="minorHAnsi" w:cstheme="minorHAnsi"/>
                <w:b/>
                <w:lang w:eastAsia="hu-HU"/>
              </w:rPr>
              <w:t>differenciált tollbamondás-</w:t>
            </w:r>
            <w:proofErr w:type="spellStart"/>
            <w:r w:rsidRPr="00BC7D55">
              <w:rPr>
                <w:rFonts w:asciiTheme="minorHAnsi" w:eastAsia="Times New Roman" w:hAnsiTheme="minorHAnsi" w:cstheme="minorHAnsi"/>
                <w:b/>
                <w:lang w:eastAsia="hu-HU"/>
              </w:rPr>
              <w:t>tk</w:t>
            </w:r>
            <w:proofErr w:type="gramStart"/>
            <w:r w:rsidRPr="00BC7D55">
              <w:rPr>
                <w:rFonts w:asciiTheme="minorHAnsi" w:eastAsia="Times New Roman" w:hAnsiTheme="minorHAnsi" w:cstheme="minorHAnsi"/>
                <w:b/>
                <w:lang w:eastAsia="hu-HU"/>
              </w:rPr>
              <w:t>.használható</w:t>
            </w:r>
            <w:proofErr w:type="spellEnd"/>
            <w:proofErr w:type="gramEnd"/>
          </w:p>
          <w:p w:rsidR="00BC7D55" w:rsidRDefault="00BC7D55" w:rsidP="00917963">
            <w:pPr>
              <w:jc w:val="left"/>
              <w:rPr>
                <w:rFonts w:asciiTheme="minorHAnsi" w:eastAsia="Times New Roman" w:hAnsiTheme="minorHAnsi" w:cstheme="minorHAnsi"/>
                <w:b/>
                <w:lang w:eastAsia="hu-HU"/>
              </w:rPr>
            </w:pPr>
          </w:p>
          <w:p w:rsidR="00BC7D55" w:rsidRDefault="00BC7D55" w:rsidP="00917963">
            <w:pPr>
              <w:jc w:val="left"/>
              <w:rPr>
                <w:rFonts w:asciiTheme="minorHAnsi" w:eastAsia="Times New Roman" w:hAnsiTheme="minorHAnsi" w:cstheme="minorHAnsi"/>
                <w:b/>
                <w:lang w:eastAsia="hu-HU"/>
              </w:rPr>
            </w:pPr>
          </w:p>
          <w:p w:rsidR="00BC7D55" w:rsidRDefault="00BC7D55" w:rsidP="00917963">
            <w:pPr>
              <w:jc w:val="left"/>
              <w:rPr>
                <w:rFonts w:asciiTheme="minorHAnsi" w:eastAsia="Times New Roman" w:hAnsiTheme="minorHAnsi" w:cstheme="minorHAnsi"/>
                <w:b/>
                <w:lang w:eastAsia="hu-HU"/>
              </w:rPr>
            </w:pPr>
            <w:r>
              <w:rPr>
                <w:rFonts w:asciiTheme="minorHAnsi" w:eastAsia="Times New Roman" w:hAnsiTheme="minorHAnsi" w:cstheme="minorHAnsi"/>
                <w:b/>
                <w:lang w:eastAsia="hu-HU"/>
              </w:rPr>
              <w:t>Előkészítő feladat: turistajelzések</w:t>
            </w:r>
          </w:p>
          <w:p w:rsidR="00BC7D55" w:rsidRPr="00BC7D55" w:rsidRDefault="00BC7D55" w:rsidP="00917963">
            <w:pPr>
              <w:jc w:val="left"/>
              <w:rPr>
                <w:rFonts w:asciiTheme="minorHAnsi" w:eastAsia="Times New Roman" w:hAnsiTheme="minorHAnsi" w:cstheme="minorHAnsi"/>
                <w:b/>
                <w:lang w:eastAsia="hu-HU"/>
              </w:rPr>
            </w:pPr>
            <w:r>
              <w:rPr>
                <w:rFonts w:asciiTheme="minorHAnsi" w:eastAsia="Times New Roman" w:hAnsiTheme="minorHAnsi" w:cstheme="minorHAnsi"/>
                <w:b/>
                <w:lang w:eastAsia="hu-HU"/>
              </w:rPr>
              <w:t xml:space="preserve"> </w:t>
            </w:r>
            <w:proofErr w:type="gramStart"/>
            <w:r>
              <w:rPr>
                <w:rFonts w:asciiTheme="minorHAnsi" w:eastAsia="Times New Roman" w:hAnsiTheme="minorHAnsi" w:cstheme="minorHAnsi"/>
                <w:b/>
                <w:lang w:eastAsia="hu-HU"/>
              </w:rPr>
              <w:t>( internet</w:t>
            </w:r>
            <w:proofErr w:type="gramEnd"/>
            <w:r>
              <w:rPr>
                <w:rFonts w:asciiTheme="minorHAnsi" w:eastAsia="Times New Roman" w:hAnsiTheme="minorHAnsi" w:cstheme="minorHAnsi"/>
                <w:b/>
                <w:lang w:eastAsia="hu-HU"/>
              </w:rPr>
              <w:t xml:space="preserve"> )</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83513B" w:rsidRPr="008E30E2" w:rsidRDefault="0083513B"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83513B" w:rsidRPr="008E30E2" w:rsidRDefault="006E3F90" w:rsidP="008B39AD">
            <w:pPr>
              <w:jc w:val="left"/>
              <w:rPr>
                <w:rFonts w:asciiTheme="minorHAnsi" w:hAnsiTheme="minorHAnsi" w:cstheme="minorHAnsi"/>
                <w:b/>
              </w:rPr>
            </w:pPr>
            <w:r w:rsidRPr="00211938">
              <w:rPr>
                <w:rFonts w:asciiTheme="minorHAnsi" w:hAnsiTheme="minorHAnsi" w:cstheme="minorHAnsi"/>
                <w:b/>
                <w:highlight w:val="green"/>
              </w:rPr>
              <w:t>Ismerkedés a turistajelzésekkel</w:t>
            </w:r>
            <w:r w:rsidRPr="00211938">
              <w:rPr>
                <w:rFonts w:asciiTheme="minorHAnsi" w:hAnsiTheme="minorHAnsi" w:cstheme="minorHAnsi"/>
                <w:highlight w:val="green"/>
              </w:rPr>
              <w:t xml:space="preserve"> –</w:t>
            </w:r>
            <w:r w:rsidR="008B39AD" w:rsidRPr="00211938">
              <w:rPr>
                <w:rFonts w:asciiTheme="minorHAnsi" w:hAnsiTheme="minorHAnsi" w:cstheme="minorHAnsi"/>
                <w:highlight w:val="green"/>
              </w:rPr>
              <w:t xml:space="preserve"> </w:t>
            </w:r>
            <w:r w:rsidR="00917963" w:rsidRPr="00211938">
              <w:rPr>
                <w:rFonts w:asciiTheme="minorHAnsi" w:hAnsiTheme="minorHAnsi" w:cstheme="minorHAnsi"/>
                <w:b/>
                <w:highlight w:val="green"/>
              </w:rPr>
              <w:t>térképolvasás</w:t>
            </w:r>
          </w:p>
        </w:tc>
        <w:tc>
          <w:tcPr>
            <w:tcW w:w="1246" w:type="pct"/>
            <w:tcBorders>
              <w:top w:val="single" w:sz="4" w:space="0" w:color="auto"/>
              <w:left w:val="single" w:sz="4" w:space="0" w:color="auto"/>
              <w:bottom w:val="single" w:sz="4" w:space="0" w:color="auto"/>
              <w:right w:val="single" w:sz="4" w:space="0" w:color="auto"/>
            </w:tcBorders>
          </w:tcPr>
          <w:p w:rsidR="0083513B"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Sz</w:t>
            </w:r>
            <w:r w:rsidR="00917963" w:rsidRPr="008E30E2">
              <w:rPr>
                <w:rFonts w:asciiTheme="minorHAnsi" w:eastAsiaTheme="minorHAnsi" w:hAnsiTheme="minorHAnsi" w:cstheme="minorHAnsi"/>
              </w:rPr>
              <w:t xml:space="preserve">óértelmezés és a szövegben </w:t>
            </w:r>
            <w:proofErr w:type="spellStart"/>
            <w:r w:rsidR="00917963" w:rsidRPr="008E30E2">
              <w:rPr>
                <w:rFonts w:asciiTheme="minorHAnsi" w:eastAsiaTheme="minorHAnsi" w:hAnsiTheme="minorHAnsi" w:cstheme="minorHAnsi"/>
              </w:rPr>
              <w:t>megfo</w:t>
            </w:r>
            <w:r w:rsidRPr="008E30E2">
              <w:rPr>
                <w:rFonts w:asciiTheme="minorHAnsi" w:eastAsiaTheme="minorHAnsi" w:hAnsiTheme="minorHAnsi" w:cstheme="minorHAnsi"/>
              </w:rPr>
              <w:t>galmazottak</w:t>
            </w:r>
            <w:proofErr w:type="spellEnd"/>
            <w:r w:rsidRPr="008E30E2">
              <w:rPr>
                <w:rFonts w:asciiTheme="minorHAnsi" w:eastAsiaTheme="minorHAnsi" w:hAnsiTheme="minorHAnsi" w:cstheme="minorHAnsi"/>
              </w:rPr>
              <w:t xml:space="preserve"> beazonosítása</w:t>
            </w:r>
          </w:p>
          <w:p w:rsidR="008B39AD" w:rsidRPr="008E30E2" w:rsidRDefault="008B39AD" w:rsidP="00917963">
            <w:pPr>
              <w:jc w:val="left"/>
              <w:rPr>
                <w:rFonts w:asciiTheme="minorHAnsi" w:eastAsiaTheme="minorHAnsi" w:hAnsiTheme="minorHAnsi" w:cstheme="minorHAnsi"/>
              </w:rPr>
            </w:pP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 tájékozódás a térképen</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18–19. o.</w:t>
            </w:r>
          </w:p>
        </w:tc>
        <w:tc>
          <w:tcPr>
            <w:tcW w:w="1431" w:type="pct"/>
            <w:tcBorders>
              <w:top w:val="single" w:sz="4" w:space="0" w:color="auto"/>
              <w:left w:val="single" w:sz="4" w:space="0" w:color="auto"/>
              <w:bottom w:val="single" w:sz="4" w:space="0" w:color="auto"/>
              <w:right w:val="single" w:sz="4" w:space="0" w:color="auto"/>
            </w:tcBorders>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 nem nyelvi jelek </w:t>
            </w:r>
            <w:r w:rsidRPr="008E30E2">
              <w:rPr>
                <w:rFonts w:asciiTheme="minorHAnsi" w:hAnsiTheme="minorHAnsi" w:cstheme="minorHAnsi"/>
              </w:rPr>
              <w:br/>
              <w:t>szerepének tudatosítása</w:t>
            </w:r>
          </w:p>
          <w:p w:rsidR="0083513B" w:rsidRPr="008E30E2" w:rsidRDefault="009E2D15" w:rsidP="00917963">
            <w:pPr>
              <w:jc w:val="left"/>
              <w:rPr>
                <w:rFonts w:asciiTheme="minorHAnsi" w:hAnsiTheme="minorHAnsi" w:cstheme="minorHAnsi"/>
              </w:rPr>
            </w:pPr>
            <w:r w:rsidRPr="008E30E2">
              <w:rPr>
                <w:rFonts w:asciiTheme="minorHAnsi" w:hAnsiTheme="minorHAnsi" w:cstheme="minorHAnsi"/>
              </w:rPr>
              <w:t>A térképen használt jelek dekódolása</w:t>
            </w:r>
          </w:p>
          <w:p w:rsidR="00EF1B4B" w:rsidRPr="008E30E2"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Irodalmi művek befogadásának megalapozása. Szépirodalmi (lírai) művek jellemző jegyei, elemi verstani ismeretek elsajátítása.</w:t>
            </w:r>
          </w:p>
        </w:tc>
        <w:tc>
          <w:tcPr>
            <w:tcW w:w="1218" w:type="pct"/>
            <w:tcBorders>
              <w:top w:val="single" w:sz="4" w:space="0" w:color="auto"/>
              <w:left w:val="single" w:sz="4" w:space="0" w:color="auto"/>
              <w:bottom w:val="single" w:sz="4" w:space="0" w:color="auto"/>
              <w:right w:val="single" w:sz="4" w:space="0" w:color="auto"/>
            </w:tcBorders>
          </w:tcPr>
          <w:p w:rsidR="0083513B" w:rsidRPr="008E30E2"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Default="006E3F90" w:rsidP="008B39AD">
            <w:pPr>
              <w:jc w:val="left"/>
              <w:rPr>
                <w:rFonts w:asciiTheme="minorHAnsi" w:hAnsiTheme="minorHAnsi" w:cstheme="minorHAnsi"/>
                <w:b/>
              </w:rPr>
            </w:pPr>
            <w:r w:rsidRPr="00EC56C2">
              <w:rPr>
                <w:rFonts w:asciiTheme="minorHAnsi" w:hAnsiTheme="minorHAnsi" w:cstheme="minorHAnsi"/>
                <w:b/>
                <w:highlight w:val="green"/>
              </w:rPr>
              <w:t xml:space="preserve">Tisza-tavi </w:t>
            </w:r>
            <w:proofErr w:type="spellStart"/>
            <w:r w:rsidRPr="00EC56C2">
              <w:rPr>
                <w:rFonts w:asciiTheme="minorHAnsi" w:hAnsiTheme="minorHAnsi" w:cstheme="minorHAnsi"/>
                <w:b/>
                <w:highlight w:val="green"/>
              </w:rPr>
              <w:t>Ökocentrum</w:t>
            </w:r>
            <w:proofErr w:type="spellEnd"/>
          </w:p>
          <w:p w:rsidR="005A29AC" w:rsidRDefault="005A29AC" w:rsidP="008B39AD">
            <w:pPr>
              <w:jc w:val="left"/>
              <w:rPr>
                <w:rFonts w:asciiTheme="minorHAnsi" w:hAnsiTheme="minorHAnsi" w:cstheme="minorHAnsi"/>
                <w:b/>
              </w:rPr>
            </w:pPr>
          </w:p>
          <w:p w:rsidR="005A29AC" w:rsidRPr="00EC56C2" w:rsidRDefault="005A29AC" w:rsidP="008B39AD">
            <w:pPr>
              <w:jc w:val="left"/>
              <w:rPr>
                <w:rFonts w:asciiTheme="minorHAnsi" w:hAnsiTheme="minorHAnsi" w:cstheme="minorHAnsi"/>
                <w:b/>
                <w:highlight w:val="green"/>
              </w:rPr>
            </w:pPr>
            <w:r>
              <w:rPr>
                <w:rFonts w:asciiTheme="minorHAnsi" w:hAnsiTheme="minorHAnsi" w:cstheme="minorHAnsi"/>
                <w:b/>
              </w:rPr>
              <w:t xml:space="preserve"> </w:t>
            </w:r>
            <w:r w:rsidRPr="00EC56C2">
              <w:rPr>
                <w:rFonts w:asciiTheme="minorHAnsi" w:hAnsiTheme="minorHAnsi" w:cstheme="minorHAnsi"/>
                <w:b/>
                <w:highlight w:val="green"/>
              </w:rPr>
              <w:t>+1 óra-ha szükséges</w:t>
            </w:r>
          </w:p>
          <w:p w:rsidR="005A29AC" w:rsidRDefault="005A29AC" w:rsidP="008B39AD">
            <w:pPr>
              <w:jc w:val="left"/>
              <w:rPr>
                <w:rFonts w:asciiTheme="minorHAnsi" w:hAnsiTheme="minorHAnsi" w:cstheme="minorHAnsi"/>
                <w:b/>
              </w:rPr>
            </w:pPr>
            <w:r w:rsidRPr="00EC56C2">
              <w:rPr>
                <w:rFonts w:asciiTheme="minorHAnsi" w:hAnsiTheme="minorHAnsi" w:cstheme="minorHAnsi"/>
                <w:b/>
                <w:highlight w:val="green"/>
              </w:rPr>
              <w:t xml:space="preserve"> / gyakorló órával összekapcsolva/</w:t>
            </w:r>
          </w:p>
          <w:p w:rsidR="00F718CA" w:rsidRPr="008E30E2" w:rsidRDefault="00F718CA" w:rsidP="008B39AD">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Az egyre bővülő mondat helyes ejtése </w:t>
            </w:r>
          </w:p>
          <w:p w:rsidR="005D6797"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Közmondás értelmezése</w:t>
            </w:r>
          </w:p>
          <w:p w:rsidR="008B39AD" w:rsidRPr="008E30E2" w:rsidRDefault="008B39AD" w:rsidP="00917963">
            <w:pPr>
              <w:jc w:val="left"/>
              <w:rPr>
                <w:rFonts w:asciiTheme="minorHAnsi" w:eastAsiaTheme="minorHAnsi" w:hAnsiTheme="minorHAnsi" w:cstheme="minorHAnsi"/>
              </w:rPr>
            </w:pPr>
            <w:r w:rsidRPr="008E30E2">
              <w:rPr>
                <w:rFonts w:asciiTheme="minorHAnsi" w:hAnsiTheme="minorHAnsi" w:cstheme="minorHAnsi"/>
              </w:rPr>
              <w:t xml:space="preserve">Tájékozódás a térképen, térképolvasás;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 közlekedési táblák jelentése</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20–23. o.</w:t>
            </w:r>
          </w:p>
        </w:tc>
        <w:tc>
          <w:tcPr>
            <w:tcW w:w="1431" w:type="pct"/>
            <w:tcBorders>
              <w:top w:val="single" w:sz="4" w:space="0" w:color="auto"/>
              <w:left w:val="single" w:sz="4" w:space="0" w:color="auto"/>
              <w:bottom w:val="single" w:sz="4" w:space="0" w:color="auto"/>
              <w:right w:val="single" w:sz="4" w:space="0" w:color="auto"/>
            </w:tcBorders>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Olvasástechnikai gyakorlat – látószögnövelő gyakorlat, bővülő mondatokkal</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Az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szövegbefogadás technikáinak alkalmazása </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 gondolkodási </w:t>
            </w:r>
            <w:proofErr w:type="gramStart"/>
            <w:r w:rsidRPr="008E30E2">
              <w:rPr>
                <w:rFonts w:asciiTheme="minorHAnsi" w:hAnsiTheme="minorHAnsi" w:cstheme="minorHAnsi"/>
              </w:rPr>
              <w:t>struktúra</w:t>
            </w:r>
            <w:proofErr w:type="gramEnd"/>
            <w:r w:rsidRPr="008E30E2">
              <w:rPr>
                <w:rFonts w:asciiTheme="minorHAnsi" w:hAnsiTheme="minorHAnsi" w:cstheme="minorHAnsi"/>
              </w:rPr>
              <w:t xml:space="preserve"> alkalmazása; analízis – szintézis</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A nem nyelvi jelek szerepének tudatosítása</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A térképen használt jelek dekódolása</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Állítások megfeleltetése a térképjeleknek </w:t>
            </w:r>
          </w:p>
          <w:p w:rsidR="009E2D15" w:rsidRPr="008E30E2" w:rsidRDefault="009E2D15" w:rsidP="00917963">
            <w:pPr>
              <w:jc w:val="left"/>
              <w:rPr>
                <w:rFonts w:asciiTheme="minorHAnsi" w:hAnsiTheme="minorHAnsi" w:cstheme="minorHAnsi"/>
              </w:rPr>
            </w:pPr>
            <w:proofErr w:type="gramStart"/>
            <w:r w:rsidRPr="005A29AC">
              <w:rPr>
                <w:rFonts w:asciiTheme="minorHAnsi" w:hAnsiTheme="minorHAnsi" w:cstheme="minorHAnsi"/>
                <w:highlight w:val="cyan"/>
              </w:rPr>
              <w:t>KRESZ-táblák</w:t>
            </w:r>
            <w:proofErr w:type="gramEnd"/>
            <w:r w:rsidRPr="008E30E2">
              <w:rPr>
                <w:rFonts w:asciiTheme="minorHAnsi" w:hAnsiTheme="minorHAnsi" w:cstheme="minorHAnsi"/>
              </w:rPr>
              <w:t xml:space="preserve"> mint nem nyelvi jelek </w:t>
            </w:r>
          </w:p>
          <w:p w:rsidR="005D6797" w:rsidRPr="008E30E2" w:rsidRDefault="00EF1B4B" w:rsidP="00917963">
            <w:pPr>
              <w:widowControl w:val="0"/>
              <w:autoSpaceDE w:val="0"/>
              <w:autoSpaceDN w:val="0"/>
              <w:adjustRightInd w:val="0"/>
              <w:jc w:val="left"/>
              <w:rPr>
                <w:rFonts w:asciiTheme="minorHAnsi" w:hAnsiTheme="minorHAnsi" w:cstheme="minorHAnsi"/>
              </w:rPr>
            </w:pPr>
            <w:r w:rsidRPr="008E30E2">
              <w:rPr>
                <w:rFonts w:asciiTheme="minorHAnsi" w:eastAsia="Times New Roman" w:hAnsiTheme="minorHAnsi" w:cstheme="minorHAnsi"/>
                <w:lang w:eastAsia="hu-HU"/>
              </w:rPr>
              <w:t>Beszédkészség, szóbeli szövegek megértése, értelmezése és alkotása.</w:t>
            </w:r>
            <w:r w:rsidRPr="008E30E2">
              <w:rPr>
                <w:rFonts w:asciiTheme="minorHAnsi" w:eastAsia="Times New Roman" w:hAnsiTheme="minorHAnsi" w:cstheme="minorHAnsi"/>
                <w:lang w:eastAsia="hu-HU"/>
              </w:rPr>
              <w:br/>
            </w:r>
            <w:r w:rsidRPr="008E30E2">
              <w:rPr>
                <w:rFonts w:asciiTheme="minorHAnsi" w:eastAsia="Times New Roman" w:hAnsiTheme="minorHAnsi" w:cstheme="minorHAnsi"/>
                <w:lang w:eastAsia="hu-HU"/>
              </w:rPr>
              <w:lastRenderedPageBreak/>
              <w:t>Vizuális, verbális memóriafejlesztés.</w:t>
            </w:r>
          </w:p>
        </w:tc>
        <w:tc>
          <w:tcPr>
            <w:tcW w:w="1218" w:type="pct"/>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Információfeldolgozással, rendszerezéssel kapcsolatos technikák elsajátítása. Önálló tanulást segítő technikák ismerete</w:t>
            </w:r>
          </w:p>
          <w:p w:rsidR="00F718CA" w:rsidRDefault="00F718CA" w:rsidP="00917963">
            <w:pPr>
              <w:jc w:val="left"/>
              <w:rPr>
                <w:rFonts w:asciiTheme="minorHAnsi" w:eastAsia="Times New Roman" w:hAnsiTheme="minorHAnsi" w:cstheme="minorHAnsi"/>
                <w:lang w:eastAsia="hu-HU"/>
              </w:rPr>
            </w:pPr>
          </w:p>
          <w:p w:rsidR="00F718CA" w:rsidRDefault="00F718CA" w:rsidP="00917963">
            <w:pPr>
              <w:jc w:val="left"/>
              <w:rPr>
                <w:rFonts w:asciiTheme="minorHAnsi" w:eastAsia="Times New Roman" w:hAnsiTheme="minorHAnsi" w:cstheme="minorHAnsi"/>
                <w:b/>
                <w:color w:val="C00000"/>
                <w:lang w:eastAsia="hu-HU"/>
              </w:rPr>
            </w:pPr>
            <w:r w:rsidRPr="00F718CA">
              <w:rPr>
                <w:rFonts w:asciiTheme="minorHAnsi" w:eastAsia="Times New Roman" w:hAnsiTheme="minorHAnsi" w:cstheme="minorHAnsi"/>
                <w:b/>
                <w:color w:val="C00000"/>
                <w:lang w:eastAsia="hu-HU"/>
              </w:rPr>
              <w:t>Nemzeti park</w:t>
            </w:r>
            <w:r w:rsidR="00BC7D55">
              <w:rPr>
                <w:rFonts w:asciiTheme="minorHAnsi" w:eastAsia="Times New Roman" w:hAnsiTheme="minorHAnsi" w:cstheme="minorHAnsi"/>
                <w:b/>
                <w:color w:val="C00000"/>
                <w:lang w:eastAsia="hu-HU"/>
              </w:rPr>
              <w:t xml:space="preserve"> </w:t>
            </w:r>
            <w:proofErr w:type="gramStart"/>
            <w:r w:rsidR="00BC7D55">
              <w:rPr>
                <w:rFonts w:asciiTheme="minorHAnsi" w:eastAsia="Times New Roman" w:hAnsiTheme="minorHAnsi" w:cstheme="minorHAnsi"/>
                <w:b/>
                <w:color w:val="C00000"/>
                <w:lang w:eastAsia="hu-HU"/>
              </w:rPr>
              <w:t>( jelentése</w:t>
            </w:r>
            <w:proofErr w:type="gramEnd"/>
            <w:r w:rsidR="00BC7D55">
              <w:rPr>
                <w:rFonts w:asciiTheme="minorHAnsi" w:eastAsia="Times New Roman" w:hAnsiTheme="minorHAnsi" w:cstheme="minorHAnsi"/>
                <w:b/>
                <w:color w:val="C00000"/>
                <w:lang w:eastAsia="hu-HU"/>
              </w:rPr>
              <w:t>, értelmezése)</w:t>
            </w:r>
          </w:p>
          <w:p w:rsidR="00F718CA" w:rsidRDefault="00F718CA" w:rsidP="00917963">
            <w:pPr>
              <w:jc w:val="left"/>
              <w:rPr>
                <w:rFonts w:asciiTheme="minorHAnsi" w:eastAsia="Times New Roman" w:hAnsiTheme="minorHAnsi" w:cstheme="minorHAnsi"/>
                <w:b/>
                <w:color w:val="C00000"/>
                <w:lang w:eastAsia="hu-HU"/>
              </w:rPr>
            </w:pPr>
          </w:p>
          <w:p w:rsidR="00F718CA" w:rsidRDefault="00F718CA" w:rsidP="00917963">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5A29AC" w:rsidRDefault="005A29AC" w:rsidP="00917963">
            <w:pPr>
              <w:jc w:val="left"/>
              <w:rPr>
                <w:rFonts w:asciiTheme="minorHAnsi" w:eastAsia="Times New Roman" w:hAnsiTheme="minorHAnsi" w:cstheme="minorHAnsi"/>
                <w:b/>
                <w:lang w:eastAsia="hu-HU"/>
              </w:rPr>
            </w:pPr>
            <w:proofErr w:type="spellStart"/>
            <w:r w:rsidRPr="005A29AC">
              <w:rPr>
                <w:rFonts w:asciiTheme="minorHAnsi" w:eastAsia="Times New Roman" w:hAnsiTheme="minorHAnsi" w:cstheme="minorHAnsi"/>
                <w:b/>
                <w:highlight w:val="cyan"/>
                <w:lang w:eastAsia="hu-HU"/>
              </w:rPr>
              <w:t>Kresz</w:t>
            </w:r>
            <w:proofErr w:type="spellEnd"/>
            <w:r w:rsidRPr="005A29AC">
              <w:rPr>
                <w:rFonts w:asciiTheme="minorHAnsi" w:eastAsia="Times New Roman" w:hAnsiTheme="minorHAnsi" w:cstheme="minorHAnsi"/>
                <w:b/>
                <w:highlight w:val="cyan"/>
                <w:lang w:eastAsia="hu-HU"/>
              </w:rPr>
              <w:t xml:space="preserve"> táblák ismétlése= KEVE</w:t>
            </w:r>
          </w:p>
          <w:p w:rsidR="001335A5" w:rsidRPr="00F718CA" w:rsidRDefault="001335A5" w:rsidP="00917963">
            <w:pPr>
              <w:jc w:val="left"/>
              <w:rPr>
                <w:rFonts w:asciiTheme="minorHAnsi" w:eastAsia="Times New Roman" w:hAnsiTheme="minorHAnsi" w:cstheme="minorHAnsi"/>
                <w:b/>
                <w:lang w:eastAsia="hu-HU"/>
              </w:rPr>
            </w:pPr>
            <w:r>
              <w:rPr>
                <w:rFonts w:asciiTheme="minorHAnsi" w:eastAsia="Times New Roman" w:hAnsiTheme="minorHAnsi" w:cstheme="minorHAnsi"/>
                <w:b/>
                <w:lang w:eastAsia="hu-HU"/>
              </w:rPr>
              <w:t>/ tájékoztató táblák-tiltó táblák-CSM/</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Pr="00A46352" w:rsidRDefault="00B12F7D" w:rsidP="008E30E2">
            <w:pPr>
              <w:jc w:val="left"/>
              <w:rPr>
                <w:rFonts w:asciiTheme="minorHAnsi" w:hAnsiTheme="minorHAnsi" w:cstheme="minorHAnsi"/>
                <w:highlight w:val="green"/>
              </w:rPr>
            </w:pPr>
            <w:r w:rsidRPr="00A46352">
              <w:rPr>
                <w:rFonts w:asciiTheme="minorHAnsi" w:hAnsiTheme="minorHAnsi" w:cstheme="minorHAnsi"/>
                <w:b/>
                <w:highlight w:val="green"/>
              </w:rPr>
              <w:t>Az őszi erdő</w:t>
            </w:r>
            <w:r w:rsidRPr="00A46352">
              <w:rPr>
                <w:rFonts w:asciiTheme="minorHAnsi" w:hAnsiTheme="minorHAnsi" w:cstheme="minorHAnsi"/>
                <w:b/>
              </w:rPr>
              <w:t xml:space="preserve"> </w:t>
            </w:r>
            <w:r w:rsidRPr="00A46352">
              <w:rPr>
                <w:rFonts w:asciiTheme="minorHAnsi" w:hAnsiTheme="minorHAnsi" w:cstheme="minorHAnsi"/>
                <w:b/>
                <w:highlight w:val="green"/>
              </w:rPr>
              <w:t>ajándéka</w:t>
            </w:r>
            <w:r w:rsidR="008E30E2" w:rsidRPr="00A46352">
              <w:rPr>
                <w:rFonts w:asciiTheme="minorHAnsi" w:hAnsiTheme="minorHAnsi" w:cstheme="minorHAnsi"/>
                <w:highlight w:val="green"/>
              </w:rPr>
              <w:t xml:space="preserve"> </w:t>
            </w:r>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Találós kérdés megfejtése</w:t>
            </w:r>
          </w:p>
          <w:p w:rsidR="005D6797"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Szinonimakeresés </w:t>
            </w:r>
          </w:p>
          <w:p w:rsidR="008E30E2" w:rsidRPr="008E30E2" w:rsidRDefault="008E30E2" w:rsidP="00917963">
            <w:pPr>
              <w:jc w:val="left"/>
              <w:rPr>
                <w:rFonts w:asciiTheme="minorHAnsi" w:eastAsia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24–25. o.</w:t>
            </w:r>
          </w:p>
        </w:tc>
        <w:tc>
          <w:tcPr>
            <w:tcW w:w="1431" w:type="pct"/>
            <w:tcBorders>
              <w:top w:val="single" w:sz="4" w:space="0" w:color="auto"/>
              <w:left w:val="single" w:sz="4" w:space="0" w:color="auto"/>
              <w:bottom w:val="single" w:sz="4" w:space="0" w:color="auto"/>
              <w:right w:val="single" w:sz="4" w:space="0" w:color="auto"/>
            </w:tcBorders>
          </w:tcPr>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Az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w:t>
            </w:r>
            <w:r w:rsidR="000C0AE5" w:rsidRPr="008E30E2">
              <w:rPr>
                <w:rFonts w:asciiTheme="minorHAnsi" w:hAnsiTheme="minorHAnsi" w:cstheme="minorHAnsi"/>
              </w:rPr>
              <w:t>szövegbefogadás technikái</w:t>
            </w:r>
            <w:r w:rsidRPr="008E30E2">
              <w:rPr>
                <w:rFonts w:asciiTheme="minorHAnsi" w:hAnsiTheme="minorHAnsi" w:cstheme="minorHAnsi"/>
              </w:rPr>
              <w:t xml:space="preserve">nak alkalmazása </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 xml:space="preserve">A gondolkodási </w:t>
            </w:r>
            <w:proofErr w:type="gramStart"/>
            <w:r w:rsidRPr="008E30E2">
              <w:rPr>
                <w:rFonts w:asciiTheme="minorHAnsi" w:hAnsiTheme="minorHAnsi" w:cstheme="minorHAnsi"/>
              </w:rPr>
              <w:t>struktúra</w:t>
            </w:r>
            <w:proofErr w:type="gramEnd"/>
            <w:r w:rsidRPr="008E30E2">
              <w:rPr>
                <w:rFonts w:asciiTheme="minorHAnsi" w:hAnsiTheme="minorHAnsi" w:cstheme="minorHAnsi"/>
              </w:rPr>
              <w:t xml:space="preserve"> alkalmazása; analízis – szintézis</w:t>
            </w:r>
          </w:p>
          <w:p w:rsidR="009E2D15" w:rsidRPr="008E30E2" w:rsidRDefault="009E2D15" w:rsidP="00917963">
            <w:pPr>
              <w:jc w:val="left"/>
              <w:rPr>
                <w:rFonts w:asciiTheme="minorHAnsi" w:hAnsiTheme="minorHAnsi" w:cstheme="minorHAnsi"/>
              </w:rPr>
            </w:pPr>
            <w:r w:rsidRPr="008E30E2">
              <w:rPr>
                <w:rFonts w:asciiTheme="minorHAnsi" w:hAnsiTheme="minorHAnsi" w:cstheme="minorHAnsi"/>
              </w:rPr>
              <w:t>Rész-egész viszony – nyomdahibás szövegben</w:t>
            </w:r>
          </w:p>
          <w:p w:rsidR="005D6797"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Szöveg önálló feldolgozása, kérdések, feladatok segítségével.</w:t>
            </w:r>
          </w:p>
          <w:p w:rsidR="00AC0957" w:rsidRPr="00AC0957" w:rsidRDefault="00AC0957" w:rsidP="00917963">
            <w:pPr>
              <w:jc w:val="left"/>
              <w:rPr>
                <w:rFonts w:asciiTheme="minorHAnsi" w:eastAsia="Times New Roman" w:hAnsiTheme="minorHAnsi" w:cstheme="minorHAnsi"/>
                <w:b/>
                <w:i/>
                <w:color w:val="002060"/>
                <w:lang w:eastAsia="hu-HU"/>
              </w:rPr>
            </w:pPr>
          </w:p>
          <w:p w:rsidR="00AC0957" w:rsidRPr="008E30E2" w:rsidRDefault="00AC0957" w:rsidP="00917963">
            <w:pPr>
              <w:jc w:val="left"/>
              <w:rPr>
                <w:rFonts w:asciiTheme="minorHAnsi" w:eastAsia="Times New Roman" w:hAnsiTheme="minorHAnsi" w:cstheme="minorHAnsi"/>
                <w:lang w:eastAsia="hu-HU"/>
              </w:rPr>
            </w:pPr>
            <w:r w:rsidRPr="00AC0957">
              <w:rPr>
                <w:rFonts w:asciiTheme="minorHAnsi" w:eastAsia="Times New Roman" w:hAnsiTheme="minorHAnsi" w:cstheme="minorHAnsi"/>
                <w:b/>
                <w:i/>
                <w:color w:val="002060"/>
                <w:lang w:eastAsia="hu-HU"/>
              </w:rPr>
              <w:t xml:space="preserve">Gombák jellemzői </w:t>
            </w:r>
            <w:proofErr w:type="gramStart"/>
            <w:r w:rsidRPr="00AC0957">
              <w:rPr>
                <w:rFonts w:asciiTheme="minorHAnsi" w:eastAsia="Times New Roman" w:hAnsiTheme="minorHAnsi" w:cstheme="minorHAnsi"/>
                <w:b/>
                <w:i/>
                <w:color w:val="002060"/>
                <w:lang w:eastAsia="hu-HU"/>
              </w:rPr>
              <w:t>( CSM</w:t>
            </w:r>
            <w:proofErr w:type="gramEnd"/>
            <w:r w:rsidRPr="00AC0957">
              <w:rPr>
                <w:rFonts w:asciiTheme="minorHAnsi" w:eastAsia="Times New Roman" w:hAnsiTheme="minorHAnsi" w:cstheme="minorHAnsi"/>
                <w:b/>
                <w:i/>
                <w:color w:val="002060"/>
                <w:lang w:eastAsia="hu-HU"/>
              </w:rPr>
              <w:t xml:space="preserve">)-vargánya, őzlábgomba, lilatönkű pereszke, </w:t>
            </w:r>
            <w:r w:rsidR="001335A5">
              <w:rPr>
                <w:rFonts w:asciiTheme="minorHAnsi" w:eastAsia="Times New Roman" w:hAnsiTheme="minorHAnsi" w:cstheme="minorHAnsi"/>
                <w:b/>
                <w:i/>
                <w:color w:val="002060"/>
                <w:lang w:eastAsia="hu-HU"/>
              </w:rPr>
              <w:t>sárga rókagomba</w:t>
            </w:r>
          </w:p>
        </w:tc>
        <w:tc>
          <w:tcPr>
            <w:tcW w:w="1218" w:type="pct"/>
            <w:tcBorders>
              <w:top w:val="single" w:sz="4" w:space="0" w:color="auto"/>
              <w:left w:val="single" w:sz="4" w:space="0" w:color="auto"/>
              <w:bottom w:val="single" w:sz="4" w:space="0" w:color="auto"/>
              <w:right w:val="single" w:sz="4" w:space="0" w:color="auto"/>
            </w:tcBorders>
          </w:tcPr>
          <w:p w:rsidR="005D6797" w:rsidRPr="008E30E2"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83513B" w:rsidRPr="008E30E2" w:rsidRDefault="0083513B"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EF1025" w:rsidRDefault="00B12F7D" w:rsidP="008E30E2">
            <w:pPr>
              <w:spacing w:line="276" w:lineRule="auto"/>
              <w:jc w:val="left"/>
              <w:rPr>
                <w:rFonts w:asciiTheme="minorHAnsi" w:hAnsiTheme="minorHAnsi" w:cstheme="minorHAnsi"/>
                <w:b/>
              </w:rPr>
            </w:pPr>
            <w:proofErr w:type="spellStart"/>
            <w:r w:rsidRPr="00A46352">
              <w:rPr>
                <w:rFonts w:asciiTheme="minorHAnsi" w:hAnsiTheme="minorHAnsi" w:cstheme="minorHAnsi"/>
                <w:b/>
                <w:highlight w:val="green"/>
              </w:rPr>
              <w:t>Kányádi</w:t>
            </w:r>
            <w:proofErr w:type="spellEnd"/>
            <w:r w:rsidRPr="00A46352">
              <w:rPr>
                <w:rFonts w:asciiTheme="minorHAnsi" w:hAnsiTheme="minorHAnsi" w:cstheme="minorHAnsi"/>
                <w:b/>
                <w:highlight w:val="green"/>
              </w:rPr>
              <w:t xml:space="preserve"> Sándor: Világgá ment a n</w:t>
            </w:r>
            <w:r w:rsidR="00EF1025" w:rsidRPr="00A46352">
              <w:rPr>
                <w:rFonts w:asciiTheme="minorHAnsi" w:hAnsiTheme="minorHAnsi" w:cstheme="minorHAnsi"/>
                <w:b/>
                <w:highlight w:val="green"/>
              </w:rPr>
              <w:t>yár</w:t>
            </w:r>
          </w:p>
          <w:p w:rsidR="00EF1025" w:rsidRDefault="00EF1025" w:rsidP="008E30E2">
            <w:pPr>
              <w:spacing w:line="276" w:lineRule="auto"/>
              <w:jc w:val="left"/>
              <w:rPr>
                <w:rFonts w:asciiTheme="minorHAnsi" w:hAnsiTheme="minorHAnsi" w:cstheme="minorHAnsi"/>
                <w:b/>
              </w:rPr>
            </w:pPr>
          </w:p>
          <w:p w:rsidR="00EF1025" w:rsidRDefault="00EF1025" w:rsidP="008E30E2">
            <w:pPr>
              <w:spacing w:line="276" w:lineRule="auto"/>
              <w:jc w:val="left"/>
              <w:rPr>
                <w:rFonts w:asciiTheme="minorHAnsi" w:hAnsiTheme="minorHAnsi" w:cstheme="minorHAnsi"/>
                <w:b/>
              </w:rPr>
            </w:pPr>
          </w:p>
          <w:p w:rsidR="00EF1025" w:rsidRDefault="00EF1025" w:rsidP="008E30E2">
            <w:pPr>
              <w:spacing w:line="276" w:lineRule="auto"/>
              <w:jc w:val="left"/>
              <w:rPr>
                <w:rFonts w:asciiTheme="minorHAnsi" w:hAnsiTheme="minorHAnsi" w:cstheme="minorHAnsi"/>
                <w:b/>
              </w:rPr>
            </w:pPr>
          </w:p>
          <w:p w:rsidR="00EF1025" w:rsidRDefault="00EF1025" w:rsidP="008E30E2">
            <w:pPr>
              <w:spacing w:line="276" w:lineRule="auto"/>
              <w:jc w:val="left"/>
              <w:rPr>
                <w:rFonts w:asciiTheme="minorHAnsi" w:hAnsiTheme="minorHAnsi" w:cstheme="minorHAnsi"/>
                <w:b/>
              </w:rPr>
            </w:pPr>
          </w:p>
          <w:p w:rsidR="0083513B" w:rsidRPr="008E30E2" w:rsidRDefault="000B4B82" w:rsidP="008E30E2">
            <w:pPr>
              <w:spacing w:line="276" w:lineRule="auto"/>
              <w:jc w:val="left"/>
              <w:rPr>
                <w:rFonts w:asciiTheme="minorHAnsi" w:hAnsiTheme="minorHAnsi" w:cstheme="minorHAnsi"/>
              </w:rPr>
            </w:pPr>
            <w:r>
              <w:rPr>
                <w:rFonts w:asciiTheme="minorHAnsi" w:hAnsiTheme="minorHAnsi" w:cstheme="minorHAnsi"/>
                <w:b/>
                <w:color w:val="0070C0"/>
              </w:rPr>
              <w:t xml:space="preserve">+ </w:t>
            </w:r>
            <w:r w:rsidRPr="00ED03BA">
              <w:rPr>
                <w:rFonts w:asciiTheme="minorHAnsi" w:hAnsiTheme="minorHAnsi" w:cstheme="minorHAnsi"/>
                <w:b/>
                <w:color w:val="0070C0"/>
                <w:highlight w:val="green"/>
              </w:rPr>
              <w:t>1</w:t>
            </w:r>
            <w:r w:rsidR="00EF1025" w:rsidRPr="00ED03BA">
              <w:rPr>
                <w:rFonts w:asciiTheme="minorHAnsi" w:hAnsiTheme="minorHAnsi" w:cstheme="minorHAnsi"/>
                <w:b/>
                <w:color w:val="0070C0"/>
                <w:highlight w:val="green"/>
              </w:rPr>
              <w:t xml:space="preserve"> óra gyakorló</w:t>
            </w:r>
            <w:r w:rsidR="00EF1025" w:rsidRPr="008E30E2">
              <w:rPr>
                <w:rFonts w:asciiTheme="minorHAnsi" w:hAnsiTheme="minorHAnsi" w:cstheme="minorHAnsi"/>
                <w:b/>
              </w:rPr>
              <w:t xml:space="preserve"> </w:t>
            </w:r>
          </w:p>
        </w:tc>
        <w:tc>
          <w:tcPr>
            <w:tcW w:w="1246" w:type="pct"/>
            <w:tcBorders>
              <w:top w:val="single" w:sz="4" w:space="0" w:color="auto"/>
              <w:left w:val="single" w:sz="4" w:space="0" w:color="auto"/>
              <w:bottom w:val="single" w:sz="4" w:space="0" w:color="auto"/>
              <w:right w:val="single" w:sz="4" w:space="0" w:color="auto"/>
            </w:tcBorders>
          </w:tcPr>
          <w:p w:rsidR="0083513B" w:rsidRDefault="00373D5A" w:rsidP="00917963">
            <w:pPr>
              <w:jc w:val="left"/>
              <w:rPr>
                <w:rFonts w:asciiTheme="minorHAnsi" w:hAnsiTheme="minorHAnsi" w:cstheme="minorHAnsi"/>
              </w:rPr>
            </w:pPr>
            <w:r w:rsidRPr="008E30E2">
              <w:rPr>
                <w:rFonts w:asciiTheme="minorHAnsi" w:hAnsiTheme="minorHAnsi" w:cstheme="minorHAnsi"/>
              </w:rPr>
              <w:t>A mese meghallgatása utáni tanulói gondolatok megfogalmazása</w:t>
            </w:r>
          </w:p>
          <w:p w:rsidR="008E30E2" w:rsidRPr="008E30E2" w:rsidRDefault="008E30E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917963" w:rsidRDefault="00917963" w:rsidP="00917963">
            <w:pPr>
              <w:jc w:val="left"/>
              <w:rPr>
                <w:rFonts w:asciiTheme="minorHAnsi" w:hAnsiTheme="minorHAnsi" w:cstheme="minorHAnsi"/>
              </w:rPr>
            </w:pPr>
            <w:r w:rsidRPr="008E30E2">
              <w:rPr>
                <w:rFonts w:asciiTheme="minorHAnsi" w:hAnsiTheme="minorHAnsi" w:cstheme="minorHAnsi"/>
              </w:rPr>
              <w:t>26–27. o.</w:t>
            </w:r>
          </w:p>
          <w:p w:rsidR="00EF1025" w:rsidRDefault="00EF1025" w:rsidP="00917963">
            <w:pPr>
              <w:jc w:val="left"/>
              <w:rPr>
                <w:rFonts w:asciiTheme="minorHAnsi" w:hAnsiTheme="minorHAnsi" w:cstheme="minorHAnsi"/>
              </w:rPr>
            </w:pPr>
          </w:p>
          <w:p w:rsidR="00EF1025" w:rsidRDefault="00EF1025" w:rsidP="00917963">
            <w:pPr>
              <w:jc w:val="left"/>
              <w:rPr>
                <w:rFonts w:asciiTheme="minorHAnsi" w:hAnsiTheme="minorHAnsi" w:cstheme="minorHAnsi"/>
              </w:rPr>
            </w:pPr>
          </w:p>
          <w:p w:rsidR="00EF1025" w:rsidRDefault="00EF1025" w:rsidP="00917963">
            <w:pPr>
              <w:jc w:val="left"/>
              <w:rPr>
                <w:rFonts w:asciiTheme="minorHAnsi" w:hAnsiTheme="minorHAnsi" w:cstheme="minorHAnsi"/>
              </w:rPr>
            </w:pPr>
          </w:p>
          <w:p w:rsidR="00EF1025" w:rsidRDefault="00EF1025" w:rsidP="00917963">
            <w:pPr>
              <w:jc w:val="left"/>
              <w:rPr>
                <w:rFonts w:asciiTheme="minorHAnsi" w:hAnsiTheme="minorHAnsi" w:cstheme="minorHAnsi"/>
              </w:rPr>
            </w:pPr>
          </w:p>
          <w:p w:rsidR="00EF1025" w:rsidRPr="008E30E2" w:rsidRDefault="00EF1025" w:rsidP="00917963">
            <w:pPr>
              <w:jc w:val="left"/>
              <w:rPr>
                <w:rFonts w:asciiTheme="minorHAnsi" w:eastAsia="Times New Roman" w:hAnsiTheme="minorHAnsi" w:cstheme="minorHAnsi"/>
                <w:lang w:eastAsia="hu-HU"/>
              </w:rPr>
            </w:pPr>
          </w:p>
        </w:tc>
        <w:tc>
          <w:tcPr>
            <w:tcW w:w="1431" w:type="pct"/>
            <w:tcBorders>
              <w:top w:val="single" w:sz="4" w:space="0" w:color="auto"/>
              <w:left w:val="single" w:sz="4" w:space="0" w:color="auto"/>
              <w:bottom w:val="single" w:sz="4" w:space="0" w:color="auto"/>
              <w:right w:val="single" w:sz="4" w:space="0" w:color="auto"/>
            </w:tcBorders>
          </w:tcPr>
          <w:p w:rsidR="0083513B" w:rsidRPr="008E30E2" w:rsidRDefault="000C0AE5"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EF1B4B"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Anyanyelvi tudatosság fejlesztése.</w:t>
            </w:r>
          </w:p>
          <w:p w:rsidR="00AC0957" w:rsidRPr="00AC0957" w:rsidRDefault="00AC0957" w:rsidP="00917963">
            <w:pPr>
              <w:jc w:val="left"/>
              <w:rPr>
                <w:rFonts w:asciiTheme="minorHAnsi" w:eastAsia="Times New Roman" w:hAnsiTheme="minorHAnsi" w:cstheme="minorHAnsi"/>
                <w:color w:val="FF0000"/>
                <w:lang w:eastAsia="hu-HU"/>
              </w:rPr>
            </w:pPr>
            <w:r w:rsidRPr="00AC0957">
              <w:rPr>
                <w:rFonts w:asciiTheme="minorHAnsi" w:eastAsia="Times New Roman" w:hAnsiTheme="minorHAnsi" w:cstheme="minorHAnsi"/>
                <w:color w:val="FF0000"/>
                <w:lang w:eastAsia="hu-HU"/>
              </w:rPr>
              <w:t xml:space="preserve">Bükkfa-tölgyfa összehasonlítása </w:t>
            </w:r>
            <w:proofErr w:type="gramStart"/>
            <w:r w:rsidRPr="00AC0957">
              <w:rPr>
                <w:rFonts w:asciiTheme="minorHAnsi" w:eastAsia="Times New Roman" w:hAnsiTheme="minorHAnsi" w:cstheme="minorHAnsi"/>
                <w:color w:val="FF0000"/>
                <w:lang w:eastAsia="hu-HU"/>
              </w:rPr>
              <w:t>( PM</w:t>
            </w:r>
            <w:proofErr w:type="gramEnd"/>
            <w:r w:rsidRPr="00AC0957">
              <w:rPr>
                <w:rFonts w:asciiTheme="minorHAnsi" w:eastAsia="Times New Roman" w:hAnsiTheme="minorHAnsi" w:cstheme="minorHAnsi"/>
                <w:color w:val="FF0000"/>
                <w:lang w:eastAsia="hu-HU"/>
              </w:rPr>
              <w:t xml:space="preserve"> )</w:t>
            </w:r>
          </w:p>
        </w:tc>
        <w:tc>
          <w:tcPr>
            <w:tcW w:w="1218" w:type="pct"/>
            <w:tcBorders>
              <w:top w:val="single" w:sz="4" w:space="0" w:color="auto"/>
              <w:left w:val="single" w:sz="4" w:space="0" w:color="auto"/>
              <w:bottom w:val="single" w:sz="4" w:space="0" w:color="auto"/>
              <w:right w:val="single" w:sz="4" w:space="0" w:color="auto"/>
            </w:tcBorders>
          </w:tcPr>
          <w:p w:rsidR="0083513B"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AC0957" w:rsidRDefault="00AC0957" w:rsidP="00917963">
            <w:pPr>
              <w:jc w:val="left"/>
              <w:rPr>
                <w:rFonts w:asciiTheme="minorHAnsi" w:eastAsia="Times New Roman" w:hAnsiTheme="minorHAnsi" w:cstheme="minorHAnsi"/>
                <w:lang w:eastAsia="hu-HU"/>
              </w:rPr>
            </w:pPr>
          </w:p>
          <w:p w:rsidR="00AC0957" w:rsidRDefault="00AC0957" w:rsidP="00917963">
            <w:pPr>
              <w:jc w:val="left"/>
              <w:rPr>
                <w:rFonts w:asciiTheme="minorHAnsi" w:eastAsia="Times New Roman" w:hAnsiTheme="minorHAnsi" w:cstheme="minorHAnsi"/>
                <w:b/>
                <w:color w:val="C00000"/>
                <w:lang w:eastAsia="hu-HU"/>
              </w:rPr>
            </w:pPr>
            <w:r w:rsidRPr="00AC0957">
              <w:rPr>
                <w:rFonts w:asciiTheme="minorHAnsi" w:eastAsia="Times New Roman" w:hAnsiTheme="minorHAnsi" w:cstheme="minorHAnsi"/>
                <w:b/>
                <w:color w:val="C00000"/>
                <w:lang w:eastAsia="hu-HU"/>
              </w:rPr>
              <w:t>tanácstalan</w:t>
            </w:r>
          </w:p>
          <w:p w:rsidR="00AC0957" w:rsidRPr="00AC0957" w:rsidRDefault="00AC0957"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avar</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6B6068" w:rsidRDefault="001F7CAD" w:rsidP="00917963">
            <w:pPr>
              <w:jc w:val="left"/>
              <w:rPr>
                <w:rFonts w:asciiTheme="minorHAnsi" w:hAnsiTheme="minorHAnsi" w:cstheme="minorHAnsi"/>
                <w:b/>
              </w:rPr>
            </w:pPr>
            <w:r>
              <w:rPr>
                <w:rFonts w:asciiTheme="minorHAnsi" w:hAnsiTheme="minorHAnsi" w:cstheme="minorHAnsi"/>
                <w:noProof/>
                <w:color w:val="FF0000"/>
                <w:highlight w:val="green"/>
                <w:lang w:eastAsia="hu-HU"/>
              </w:rPr>
              <w:pict>
                <v:shape id="_x0000_s1031" type="#_x0000_t32" style="position:absolute;margin-left:-42.15pt;margin-top:.8pt;width:761pt;height:.5pt;z-index:251662336;mso-position-horizontal-relative:text;mso-position-vertical-relative:text" o:connectortype="straight" strokecolor="#7030a0" strokeweight="3pt"/>
              </w:pict>
            </w:r>
            <w:r w:rsidR="00B12F7D" w:rsidRPr="00807603">
              <w:rPr>
                <w:rFonts w:asciiTheme="minorHAnsi" w:hAnsiTheme="minorHAnsi" w:cstheme="minorHAnsi"/>
                <w:b/>
                <w:color w:val="FF0000"/>
                <w:highlight w:val="green"/>
              </w:rPr>
              <w:t>Petőfi Sándor</w:t>
            </w:r>
            <w:proofErr w:type="gramStart"/>
            <w:r w:rsidR="008E30E2" w:rsidRPr="00807603">
              <w:rPr>
                <w:rFonts w:asciiTheme="minorHAnsi" w:hAnsiTheme="minorHAnsi" w:cstheme="minorHAnsi"/>
                <w:b/>
                <w:color w:val="FF0000"/>
                <w:highlight w:val="green"/>
              </w:rPr>
              <w:t>:</w:t>
            </w:r>
            <w:r w:rsidR="008E30E2" w:rsidRPr="00807603">
              <w:rPr>
                <w:rFonts w:asciiTheme="minorHAnsi" w:hAnsiTheme="minorHAnsi" w:cstheme="minorHAnsi"/>
                <w:b/>
                <w:highlight w:val="green"/>
              </w:rPr>
              <w:t xml:space="preserve">  Itt</w:t>
            </w:r>
            <w:proofErr w:type="gramEnd"/>
            <w:r w:rsidR="008E30E2" w:rsidRPr="00807603">
              <w:rPr>
                <w:rFonts w:asciiTheme="minorHAnsi" w:hAnsiTheme="minorHAnsi" w:cstheme="minorHAnsi"/>
                <w:b/>
                <w:highlight w:val="green"/>
              </w:rPr>
              <w:t xml:space="preserve"> van az ősz, itt van </w:t>
            </w:r>
            <w:proofErr w:type="spellStart"/>
            <w:r w:rsidR="008E30E2" w:rsidRPr="00807603">
              <w:rPr>
                <w:rFonts w:asciiTheme="minorHAnsi" w:hAnsiTheme="minorHAnsi" w:cstheme="minorHAnsi"/>
                <w:b/>
                <w:highlight w:val="green"/>
              </w:rPr>
              <w:t>ujra</w:t>
            </w:r>
            <w:proofErr w:type="spellEnd"/>
            <w:r w:rsidR="008E30E2" w:rsidRPr="00807603">
              <w:rPr>
                <w:rFonts w:asciiTheme="minorHAnsi" w:hAnsiTheme="minorHAnsi" w:cstheme="minorHAnsi"/>
                <w:b/>
                <w:highlight w:val="green"/>
              </w:rPr>
              <w:t>…</w:t>
            </w:r>
          </w:p>
          <w:p w:rsidR="005A29AC" w:rsidRPr="008E30E2" w:rsidRDefault="005A29AC" w:rsidP="00917963">
            <w:pPr>
              <w:jc w:val="left"/>
              <w:rPr>
                <w:rFonts w:asciiTheme="minorHAnsi" w:hAnsiTheme="minorHAnsi" w:cstheme="minorHAnsi"/>
              </w:rPr>
            </w:pPr>
            <w:r>
              <w:rPr>
                <w:rFonts w:asciiTheme="minorHAnsi" w:hAnsiTheme="minorHAnsi" w:cstheme="minorHAnsi"/>
                <w:b/>
                <w:highlight w:val="cyan"/>
              </w:rPr>
              <w:t>(</w:t>
            </w:r>
            <w:r w:rsidRPr="005A29AC">
              <w:rPr>
                <w:rFonts w:asciiTheme="minorHAnsi" w:hAnsiTheme="minorHAnsi" w:cstheme="minorHAnsi"/>
                <w:b/>
                <w:highlight w:val="cyan"/>
              </w:rPr>
              <w:t xml:space="preserve"> </w:t>
            </w:r>
            <w:proofErr w:type="gramStart"/>
            <w:r w:rsidRPr="00AC0957">
              <w:rPr>
                <w:rFonts w:asciiTheme="minorHAnsi" w:hAnsiTheme="minorHAnsi" w:cstheme="minorHAnsi"/>
                <w:b/>
                <w:highlight w:val="cyan"/>
              </w:rPr>
              <w:t>memoriter</w:t>
            </w:r>
            <w:proofErr w:type="gramEnd"/>
            <w:r w:rsidRPr="00AC0957">
              <w:rPr>
                <w:rFonts w:asciiTheme="minorHAnsi" w:hAnsiTheme="minorHAnsi" w:cstheme="minorHAnsi"/>
                <w:b/>
                <w:highlight w:val="cyan"/>
              </w:rPr>
              <w:t xml:space="preserve"> )</w:t>
            </w:r>
            <w:r w:rsidR="00AC0957" w:rsidRPr="00AC0957">
              <w:rPr>
                <w:rFonts w:asciiTheme="minorHAnsi" w:hAnsiTheme="minorHAnsi" w:cstheme="minorHAnsi"/>
                <w:b/>
                <w:highlight w:val="cyan"/>
              </w:rPr>
              <w:t>-</w:t>
            </w:r>
            <w:proofErr w:type="spellStart"/>
            <w:r w:rsidR="00AC0957" w:rsidRPr="00AC0957">
              <w:rPr>
                <w:rFonts w:asciiTheme="minorHAnsi" w:hAnsiTheme="minorHAnsi" w:cstheme="minorHAnsi"/>
                <w:b/>
                <w:highlight w:val="cyan"/>
              </w:rPr>
              <w:t>diff</w:t>
            </w:r>
            <w:proofErr w:type="spellEnd"/>
            <w:r w:rsidR="00AC0957" w:rsidRPr="00AC0957">
              <w:rPr>
                <w:rFonts w:asciiTheme="minorHAnsi" w:hAnsiTheme="minorHAnsi" w:cstheme="minorHAnsi"/>
                <w:b/>
                <w:highlight w:val="cyan"/>
              </w:rPr>
              <w:t>.</w:t>
            </w:r>
          </w:p>
          <w:p w:rsidR="006B6068" w:rsidRDefault="006B6068" w:rsidP="00917963">
            <w:pPr>
              <w:jc w:val="left"/>
              <w:rPr>
                <w:rFonts w:asciiTheme="minorHAnsi" w:hAnsiTheme="minorHAnsi" w:cstheme="minorHAnsi"/>
              </w:rPr>
            </w:pPr>
            <w:r w:rsidRPr="008E30E2">
              <w:rPr>
                <w:rFonts w:asciiTheme="minorHAnsi" w:hAnsiTheme="minorHAnsi" w:cstheme="minorHAnsi"/>
              </w:rPr>
              <w:t>DFHT</w:t>
            </w:r>
          </w:p>
          <w:p w:rsidR="005A29AC" w:rsidRPr="005A29AC" w:rsidRDefault="005A29AC" w:rsidP="00917963">
            <w:pPr>
              <w:jc w:val="left"/>
              <w:rPr>
                <w:rFonts w:asciiTheme="minorHAnsi" w:hAnsiTheme="minorHAnsi" w:cstheme="minorHAnsi"/>
                <w:color w:val="FF0000"/>
              </w:rPr>
            </w:pPr>
            <w:r w:rsidRPr="005A29AC">
              <w:rPr>
                <w:rFonts w:asciiTheme="minorHAnsi" w:hAnsiTheme="minorHAnsi" w:cstheme="minorHAnsi"/>
                <w:color w:val="FF0000"/>
              </w:rPr>
              <w:t xml:space="preserve">A költő életének fontosabb állomásainak felelevenítése </w:t>
            </w:r>
            <w:proofErr w:type="gramStart"/>
            <w:r w:rsidRPr="005A29AC">
              <w:rPr>
                <w:rFonts w:asciiTheme="minorHAnsi" w:hAnsiTheme="minorHAnsi" w:cstheme="minorHAnsi"/>
                <w:color w:val="FF0000"/>
              </w:rPr>
              <w:t>( kokárda</w:t>
            </w:r>
            <w:proofErr w:type="gramEnd"/>
            <w:r w:rsidRPr="005A29AC">
              <w:rPr>
                <w:rFonts w:asciiTheme="minorHAnsi" w:hAnsiTheme="minorHAnsi" w:cstheme="minorHAnsi"/>
                <w:color w:val="FF0000"/>
              </w:rPr>
              <w:t>, Anyák napi versek, csata….)</w:t>
            </w:r>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A vers hangulati előkészítése asszociációs feladattal</w:t>
            </w:r>
          </w:p>
          <w:p w:rsidR="005D6797"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A költői képek (metafora) vizuális megközelítése</w:t>
            </w:r>
          </w:p>
          <w:p w:rsidR="008E30E2" w:rsidRPr="008E30E2" w:rsidRDefault="008E30E2" w:rsidP="00917963">
            <w:pPr>
              <w:jc w:val="left"/>
              <w:rPr>
                <w:rFonts w:asciiTheme="minorHAnsi" w:eastAsia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28–29. o.</w:t>
            </w:r>
          </w:p>
        </w:tc>
        <w:tc>
          <w:tcPr>
            <w:tcW w:w="1431" w:type="pct"/>
            <w:tcBorders>
              <w:top w:val="single" w:sz="4" w:space="0" w:color="auto"/>
              <w:left w:val="single" w:sz="4" w:space="0" w:color="auto"/>
              <w:bottom w:val="single" w:sz="4" w:space="0" w:color="auto"/>
              <w:right w:val="single" w:sz="4" w:space="0" w:color="auto"/>
            </w:tcBorders>
          </w:tcPr>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A versbefogadó szemlélet alkalmazása</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Az azonosító és az azonosított megfeleltetése</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A betűrím hangulatteremtő hatásának elemzése</w:t>
            </w:r>
          </w:p>
          <w:p w:rsidR="005D6797" w:rsidRPr="008E30E2" w:rsidRDefault="000C0AE5" w:rsidP="00917963">
            <w:pPr>
              <w:jc w:val="left"/>
              <w:rPr>
                <w:rFonts w:asciiTheme="minorHAnsi" w:hAnsiTheme="minorHAnsi" w:cstheme="minorHAnsi"/>
              </w:rPr>
            </w:pPr>
            <w:r w:rsidRPr="008E30E2">
              <w:rPr>
                <w:rFonts w:asciiTheme="minorHAnsi" w:hAnsiTheme="minorHAnsi" w:cstheme="minorHAnsi"/>
              </w:rPr>
              <w:t>A sorrendiség megállapítása a versben előforduló szavak sorrendje alapján</w:t>
            </w:r>
          </w:p>
        </w:tc>
        <w:tc>
          <w:tcPr>
            <w:tcW w:w="1218" w:type="pct"/>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AC0957" w:rsidRDefault="00AC0957" w:rsidP="00917963">
            <w:pPr>
              <w:jc w:val="left"/>
              <w:rPr>
                <w:rFonts w:asciiTheme="minorHAnsi" w:eastAsia="Times New Roman" w:hAnsiTheme="minorHAnsi" w:cstheme="minorHAnsi"/>
                <w:lang w:eastAsia="hu-HU"/>
              </w:rPr>
            </w:pPr>
          </w:p>
          <w:p w:rsidR="00AC0957" w:rsidRDefault="00AC0957" w:rsidP="00AC0957">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AC0957" w:rsidRPr="00AC0957" w:rsidRDefault="00AC0957" w:rsidP="00AC0957">
            <w:pPr>
              <w:jc w:val="left"/>
              <w:rPr>
                <w:rFonts w:asciiTheme="minorHAnsi" w:eastAsia="Times New Roman" w:hAnsiTheme="minorHAnsi" w:cstheme="minorHAnsi"/>
                <w:b/>
                <w:color w:val="C00000"/>
                <w:lang w:eastAsia="hu-HU"/>
              </w:rPr>
            </w:pPr>
            <w:proofErr w:type="spellStart"/>
            <w:r w:rsidRPr="00AC0957">
              <w:rPr>
                <w:rFonts w:asciiTheme="minorHAnsi" w:eastAsia="Times New Roman" w:hAnsiTheme="minorHAnsi" w:cstheme="minorHAnsi"/>
                <w:b/>
                <w:color w:val="C00000"/>
                <w:lang w:eastAsia="hu-HU"/>
              </w:rPr>
              <w:t>ujra</w:t>
            </w:r>
            <w:proofErr w:type="spellEnd"/>
            <w:r w:rsidRPr="00AC0957">
              <w:rPr>
                <w:rFonts w:asciiTheme="minorHAnsi" w:eastAsia="Times New Roman" w:hAnsiTheme="minorHAnsi" w:cstheme="minorHAnsi"/>
                <w:b/>
                <w:color w:val="C00000"/>
                <w:lang w:eastAsia="hu-HU"/>
              </w:rPr>
              <w:t>=újra</w:t>
            </w:r>
          </w:p>
          <w:p w:rsidR="00AC0957" w:rsidRPr="008E30E2" w:rsidRDefault="00AC095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Pr="007131B3" w:rsidRDefault="00B12F7D" w:rsidP="008E30E2">
            <w:pPr>
              <w:spacing w:line="276" w:lineRule="auto"/>
              <w:jc w:val="left"/>
              <w:rPr>
                <w:rFonts w:asciiTheme="minorHAnsi" w:hAnsiTheme="minorHAnsi" w:cstheme="minorHAnsi"/>
                <w:b/>
                <w:highlight w:val="darkCyan"/>
              </w:rPr>
            </w:pPr>
            <w:r w:rsidRPr="007131B3">
              <w:rPr>
                <w:rFonts w:asciiTheme="minorHAnsi" w:hAnsiTheme="minorHAnsi" w:cstheme="minorHAnsi"/>
                <w:b/>
                <w:highlight w:val="darkCyan"/>
              </w:rPr>
              <w:t xml:space="preserve">Móra Ferenc: A cinege cipője </w:t>
            </w:r>
            <w:r w:rsidR="00546C1C">
              <w:rPr>
                <w:rFonts w:asciiTheme="minorHAnsi" w:hAnsiTheme="minorHAnsi" w:cstheme="minorHAnsi"/>
                <w:b/>
                <w:highlight w:val="darkCyan"/>
              </w:rPr>
              <w:t xml:space="preserve">  </w:t>
            </w:r>
          </w:p>
          <w:p w:rsidR="00DB0A86" w:rsidRPr="00546C1C" w:rsidRDefault="00546C1C" w:rsidP="008E30E2">
            <w:pPr>
              <w:spacing w:line="276" w:lineRule="auto"/>
              <w:jc w:val="left"/>
              <w:rPr>
                <w:rFonts w:asciiTheme="minorHAnsi" w:hAnsiTheme="minorHAnsi" w:cstheme="minorHAnsi"/>
                <w:b/>
                <w:highlight w:val="green"/>
              </w:rPr>
            </w:pPr>
            <w:r w:rsidRPr="00546C1C">
              <w:rPr>
                <w:rFonts w:asciiTheme="minorHAnsi" w:hAnsiTheme="minorHAnsi" w:cstheme="minorHAnsi"/>
                <w:b/>
                <w:highlight w:val="green"/>
              </w:rPr>
              <w:t>OK</w:t>
            </w:r>
          </w:p>
          <w:p w:rsidR="00BC7D55" w:rsidRDefault="00BC7D55" w:rsidP="008E30E2">
            <w:pPr>
              <w:spacing w:line="276" w:lineRule="auto"/>
              <w:jc w:val="left"/>
              <w:rPr>
                <w:rFonts w:asciiTheme="minorHAnsi" w:hAnsiTheme="minorHAnsi" w:cstheme="minorHAnsi"/>
                <w:b/>
                <w:highlight w:val="cyan"/>
              </w:rPr>
            </w:pPr>
            <w:r>
              <w:rPr>
                <w:rFonts w:asciiTheme="minorHAnsi" w:hAnsiTheme="minorHAnsi" w:cstheme="minorHAnsi"/>
                <w:b/>
                <w:highlight w:val="cyan"/>
              </w:rPr>
              <w:t xml:space="preserve">( </w:t>
            </w:r>
            <w:proofErr w:type="gramStart"/>
            <w:r>
              <w:rPr>
                <w:rFonts w:asciiTheme="minorHAnsi" w:hAnsiTheme="minorHAnsi" w:cstheme="minorHAnsi"/>
                <w:b/>
                <w:highlight w:val="cyan"/>
              </w:rPr>
              <w:t>memoriter</w:t>
            </w:r>
            <w:proofErr w:type="gramEnd"/>
            <w:r>
              <w:rPr>
                <w:rFonts w:asciiTheme="minorHAnsi" w:hAnsiTheme="minorHAnsi" w:cstheme="minorHAnsi"/>
                <w:b/>
                <w:highlight w:val="cyan"/>
              </w:rPr>
              <w:t xml:space="preserve"> )</w:t>
            </w:r>
            <w:r w:rsidR="00AC0957">
              <w:rPr>
                <w:rFonts w:asciiTheme="minorHAnsi" w:hAnsiTheme="minorHAnsi" w:cstheme="minorHAnsi"/>
                <w:b/>
                <w:highlight w:val="cyan"/>
              </w:rPr>
              <w:t>-</w:t>
            </w:r>
            <w:proofErr w:type="spellStart"/>
            <w:r w:rsidR="00AC0957">
              <w:rPr>
                <w:rFonts w:asciiTheme="minorHAnsi" w:hAnsiTheme="minorHAnsi" w:cstheme="minorHAnsi"/>
                <w:b/>
                <w:highlight w:val="cyan"/>
              </w:rPr>
              <w:t>diff</w:t>
            </w:r>
            <w:proofErr w:type="spellEnd"/>
            <w:r w:rsidR="00AC0957">
              <w:rPr>
                <w:rFonts w:asciiTheme="minorHAnsi" w:hAnsiTheme="minorHAnsi" w:cstheme="minorHAnsi"/>
                <w:b/>
                <w:highlight w:val="cyan"/>
              </w:rPr>
              <w:t>.</w:t>
            </w:r>
            <w:r w:rsidR="00546C1C">
              <w:rPr>
                <w:rFonts w:asciiTheme="minorHAnsi" w:hAnsiTheme="minorHAnsi" w:cstheme="minorHAnsi"/>
                <w:b/>
                <w:highlight w:val="cyan"/>
              </w:rPr>
              <w:t xml:space="preserve">  </w:t>
            </w:r>
          </w:p>
          <w:p w:rsidR="00DB0A86" w:rsidRPr="007131B3" w:rsidRDefault="00DB0A86" w:rsidP="008E30E2">
            <w:pPr>
              <w:spacing w:line="276" w:lineRule="auto"/>
              <w:jc w:val="left"/>
              <w:rPr>
                <w:rFonts w:asciiTheme="minorHAnsi" w:hAnsiTheme="minorHAnsi" w:cstheme="minorHAnsi"/>
                <w:b/>
                <w:highlight w:val="darkCyan"/>
              </w:rPr>
            </w:pPr>
            <w:r w:rsidRPr="007131B3">
              <w:rPr>
                <w:rFonts w:asciiTheme="minorHAnsi" w:hAnsiTheme="minorHAnsi" w:cstheme="minorHAnsi"/>
                <w:b/>
                <w:highlight w:val="darkCyan"/>
              </w:rPr>
              <w:lastRenderedPageBreak/>
              <w:t xml:space="preserve">+1 óra </w:t>
            </w:r>
          </w:p>
          <w:p w:rsidR="00DB0A86" w:rsidRDefault="00DB0A86" w:rsidP="008E30E2">
            <w:pPr>
              <w:spacing w:line="276" w:lineRule="auto"/>
              <w:jc w:val="left"/>
              <w:rPr>
                <w:rFonts w:asciiTheme="minorHAnsi" w:hAnsiTheme="minorHAnsi" w:cstheme="minorHAnsi"/>
                <w:b/>
                <w:highlight w:val="cyan"/>
              </w:rPr>
            </w:pPr>
          </w:p>
          <w:p w:rsidR="00DB0A86" w:rsidRPr="00BC7D55" w:rsidRDefault="00DB0A86" w:rsidP="008E30E2">
            <w:pPr>
              <w:spacing w:line="276" w:lineRule="auto"/>
              <w:jc w:val="left"/>
              <w:rPr>
                <w:rFonts w:asciiTheme="minorHAnsi" w:hAnsiTheme="minorHAnsi" w:cstheme="minorHAnsi"/>
                <w:highlight w:val="cyan"/>
              </w:rPr>
            </w:pPr>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lastRenderedPageBreak/>
              <w:t>Mondóka helyes ejtése, találós kérdések helyes hangsúlyozása</w:t>
            </w:r>
          </w:p>
          <w:p w:rsidR="005D6797"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Szövegalkotás alapozása kreatív versforma segítségével </w:t>
            </w:r>
            <w:r w:rsidRPr="008E30E2">
              <w:rPr>
                <w:rFonts w:asciiTheme="minorHAnsi" w:eastAsiaTheme="minorHAnsi" w:hAnsiTheme="minorHAnsi" w:cstheme="minorHAnsi"/>
                <w:i/>
              </w:rPr>
              <w:t xml:space="preserve">(ötsoros) </w:t>
            </w:r>
            <w:r w:rsidRPr="008E30E2">
              <w:rPr>
                <w:rFonts w:asciiTheme="minorHAnsi" w:eastAsiaTheme="minorHAnsi" w:hAnsiTheme="minorHAnsi" w:cstheme="minorHAnsi"/>
              </w:rPr>
              <w:t>– választási lehetőség adott szóhalmazból</w:t>
            </w:r>
          </w:p>
          <w:p w:rsidR="008E30E2" w:rsidRPr="008E30E2" w:rsidRDefault="008E30E2" w:rsidP="00917963">
            <w:pPr>
              <w:jc w:val="left"/>
              <w:rPr>
                <w:rFonts w:asciiTheme="minorHAnsi" w:eastAsiaTheme="minorHAnsi" w:hAnsiTheme="minorHAnsi" w:cstheme="minorHAnsi"/>
              </w:rPr>
            </w:pPr>
            <w:r>
              <w:rPr>
                <w:rFonts w:asciiTheme="minorHAnsi" w:hAnsiTheme="minorHAnsi" w:cstheme="minorHAnsi"/>
              </w:rPr>
              <w:lastRenderedPageBreak/>
              <w:t>V</w:t>
            </w:r>
            <w:r w:rsidRPr="008E30E2">
              <w:rPr>
                <w:rFonts w:asciiTheme="minorHAnsi" w:hAnsiTheme="minorHAnsi" w:cstheme="minorHAnsi"/>
              </w:rPr>
              <w:t>ersfeldolgozás</w:t>
            </w:r>
          </w:p>
          <w:p w:rsidR="00917963" w:rsidRPr="008E30E2" w:rsidRDefault="00917963" w:rsidP="00917963">
            <w:pPr>
              <w:jc w:val="left"/>
              <w:rPr>
                <w:rFonts w:asciiTheme="minorHAnsi" w:eastAsiaTheme="minorHAnsi" w:hAnsiTheme="minorHAnsi" w:cstheme="minorHAnsi"/>
                <w:i/>
              </w:rPr>
            </w:pPr>
            <w:r w:rsidRPr="008E30E2">
              <w:rPr>
                <w:rFonts w:asciiTheme="minorHAnsi" w:hAnsiTheme="minorHAnsi" w:cstheme="minorHAnsi"/>
              </w:rPr>
              <w:t>36–39. o.</w:t>
            </w:r>
          </w:p>
        </w:tc>
        <w:tc>
          <w:tcPr>
            <w:tcW w:w="1431" w:type="pct"/>
            <w:tcBorders>
              <w:top w:val="single" w:sz="4" w:space="0" w:color="auto"/>
              <w:left w:val="single" w:sz="4" w:space="0" w:color="auto"/>
              <w:bottom w:val="single" w:sz="4" w:space="0" w:color="auto"/>
              <w:right w:val="single" w:sz="4" w:space="0" w:color="auto"/>
            </w:tcBorders>
          </w:tcPr>
          <w:p w:rsidR="000C0AE5" w:rsidRPr="008E30E2" w:rsidRDefault="000C0AE5" w:rsidP="00917963">
            <w:pPr>
              <w:jc w:val="left"/>
              <w:rPr>
                <w:rFonts w:asciiTheme="minorHAnsi" w:hAnsiTheme="minorHAnsi" w:cstheme="minorHAnsi"/>
              </w:rPr>
            </w:pPr>
            <w:r w:rsidRPr="008E30E2">
              <w:rPr>
                <w:rFonts w:asciiTheme="minorHAnsi" w:hAnsiTheme="minorHAnsi" w:cstheme="minorHAnsi"/>
              </w:rPr>
              <w:lastRenderedPageBreak/>
              <w:t>A verses mese tartalmi összetevőinek kibontása, időrend, formai elemzés (rímek megfigyeltetése)</w:t>
            </w:r>
          </w:p>
          <w:p w:rsidR="005D6797" w:rsidRPr="008E30E2"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Kommunikációs készség, szókincsfejlesztés. Figyelem- és memóriafejlesztés. Téri tájékozó</w:t>
            </w:r>
            <w:r w:rsidRPr="008E30E2">
              <w:rPr>
                <w:rFonts w:asciiTheme="minorHAnsi" w:eastAsia="Times New Roman" w:hAnsiTheme="minorHAnsi" w:cstheme="minorHAnsi"/>
                <w:lang w:eastAsia="hu-HU"/>
              </w:rPr>
              <w:lastRenderedPageBreak/>
              <w:t>dás fejlesztése. Szövegértő olvasás fejlesztése, olvasástechnikai gyakorlatok. Olvasási kedv fejlesztése magabiztosabb,</w:t>
            </w:r>
            <w:r w:rsidR="007D55F3" w:rsidRPr="008E30E2">
              <w:rPr>
                <w:rFonts w:asciiTheme="minorHAnsi" w:eastAsia="Times New Roman" w:hAnsiTheme="minorHAnsi" w:cstheme="minorHAnsi"/>
                <w:lang w:eastAsia="hu-HU"/>
              </w:rPr>
              <w:t xml:space="preserve">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DB0A86" w:rsidRDefault="00DB0A86" w:rsidP="00917963">
            <w:pPr>
              <w:jc w:val="left"/>
              <w:rPr>
                <w:rFonts w:asciiTheme="minorHAnsi" w:eastAsia="Times New Roman" w:hAnsiTheme="minorHAnsi" w:cstheme="minorHAnsi"/>
                <w:b/>
                <w:lang w:eastAsia="hu-HU"/>
              </w:rPr>
            </w:pPr>
            <w:r w:rsidRPr="00DB0A86">
              <w:rPr>
                <w:rFonts w:asciiTheme="minorHAnsi" w:eastAsia="Times New Roman" w:hAnsiTheme="minorHAnsi" w:cstheme="minorHAnsi"/>
                <w:b/>
                <w:lang w:eastAsia="hu-HU"/>
              </w:rPr>
              <w:t>VERSES MESE FOGALMA</w:t>
            </w:r>
          </w:p>
          <w:p w:rsidR="00DB0A86" w:rsidRPr="00DB0A86" w:rsidRDefault="00DB0A86" w:rsidP="00917963">
            <w:pPr>
              <w:jc w:val="left"/>
              <w:rPr>
                <w:rFonts w:asciiTheme="minorHAnsi" w:eastAsia="Times New Roman" w:hAnsiTheme="minorHAnsi" w:cstheme="minorHAnsi"/>
                <w:b/>
                <w:lang w:eastAsia="hu-HU"/>
              </w:rPr>
            </w:pPr>
            <w:r w:rsidRPr="00DB0A86">
              <w:rPr>
                <w:rFonts w:asciiTheme="minorHAnsi" w:eastAsia="Times New Roman" w:hAnsiTheme="minorHAnsi" w:cstheme="minorHAnsi"/>
                <w:b/>
                <w:highlight w:val="cyan"/>
                <w:lang w:eastAsia="hu-HU"/>
              </w:rPr>
              <w:lastRenderedPageBreak/>
              <w:t>LA FONTAINE-szerepe a verses mesék kialakulásában</w:t>
            </w:r>
          </w:p>
          <w:p w:rsidR="00AC0957" w:rsidRPr="00DB0A86" w:rsidRDefault="00AC0957" w:rsidP="00917963">
            <w:pPr>
              <w:jc w:val="left"/>
              <w:rPr>
                <w:rFonts w:asciiTheme="minorHAnsi" w:eastAsia="Times New Roman" w:hAnsiTheme="minorHAnsi" w:cstheme="minorHAnsi"/>
                <w:b/>
                <w:lang w:eastAsia="hu-HU"/>
              </w:rPr>
            </w:pPr>
          </w:p>
          <w:p w:rsidR="00AC0957" w:rsidRDefault="00DB0A86" w:rsidP="00AC0957">
            <w:pPr>
              <w:jc w:val="left"/>
              <w:rPr>
                <w:rFonts w:asciiTheme="minorHAnsi" w:eastAsia="Times New Roman" w:hAnsiTheme="minorHAnsi" w:cstheme="minorHAnsi"/>
                <w:b/>
                <w:lang w:eastAsia="hu-HU"/>
              </w:rPr>
            </w:pPr>
            <w:r>
              <w:rPr>
                <w:rFonts w:asciiTheme="minorHAnsi" w:eastAsia="Times New Roman" w:hAnsiTheme="minorHAnsi" w:cstheme="minorHAnsi"/>
                <w:b/>
                <w:highlight w:val="yellow"/>
                <w:lang w:eastAsia="hu-HU"/>
              </w:rPr>
              <w:t xml:space="preserve">     </w:t>
            </w:r>
            <w:r w:rsidR="00AC0957" w:rsidRPr="00F718CA">
              <w:rPr>
                <w:rFonts w:asciiTheme="minorHAnsi" w:eastAsia="Times New Roman" w:hAnsiTheme="minorHAnsi" w:cstheme="minorHAnsi"/>
                <w:b/>
                <w:highlight w:val="yellow"/>
                <w:lang w:eastAsia="hu-HU"/>
              </w:rPr>
              <w:t>PPT</w:t>
            </w:r>
          </w:p>
          <w:p w:rsidR="00AC0957" w:rsidRPr="008E30E2" w:rsidRDefault="00AC095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1429"/>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eastAsia="Times New Roman" w:hAnsiTheme="minorHAnsi" w:cstheme="minorHAnsi"/>
                <w:b/>
                <w:bCs/>
                <w:lang w:eastAsia="hu-HU"/>
              </w:rPr>
            </w:pPr>
            <w:r>
              <w:rPr>
                <w:rFonts w:asciiTheme="minorHAnsi" w:eastAsia="Times New Roman" w:hAnsiTheme="minorHAnsi" w:cstheme="minorHAnsi"/>
                <w:b/>
                <w:bCs/>
                <w:noProof/>
                <w:lang w:eastAsia="hu-HU"/>
              </w:rPr>
              <w:lastRenderedPageBreak/>
              <w:pict>
                <v:shapetype id="_x0000_t87" coordsize="21600,21600" o:spt="87" adj="1800,10800" path="m21600,qx10800@0l10800@2qy0@11,10800@3l10800@1qy21600,21600e" filled="f">
                  <v:formulas>
                    <v:f eqn="val #0"/>
                    <v:f eqn="sum 21600 0 #0"/>
                    <v:f eqn="sum #1 0 #0"/>
                    <v:f eqn="sum #1 #0 0"/>
                    <v:f eqn="prod #0 9598 32768"/>
                    <v:f eqn="sum 21600 0 @4"/>
                    <v:f eqn="sum 21600 0 #1"/>
                    <v:f eqn="min #1 @6"/>
                    <v:f eqn="prod @7 1 2"/>
                    <v:f eqn="prod #0 2 1"/>
                    <v:f eqn="sum 21600 0 @9"/>
                    <v:f eqn="val #1"/>
                  </v:formulas>
                  <v:path arrowok="t" o:connecttype="custom" o:connectlocs="21600,0;0,10800;21600,21600" textboxrect="13963,@4,21600,@5"/>
                  <v:handles>
                    <v:h position="center,#0" yrange="0,@8"/>
                    <v:h position="topLeft,#1" yrange="@9,@10"/>
                  </v:handles>
                </v:shapetype>
                <v:shape id="_x0000_s1034" type="#_x0000_t87" style="position:absolute;left:0;text-align:left;margin-left:10pt;margin-top:47.5pt;width:16pt;height:212.5pt;z-index:251664384;mso-position-horizontal-relative:text;mso-position-vertical-relative:text" filled="t" fillcolor="#ed7d31 [3205]" strokecolor="#f2f2f2 [3041]" strokeweight="3pt">
                  <v:shadow on="t" type="perspective" color="#823b0b [1605]" opacity=".5" offset="1pt" offset2="-1pt"/>
                </v:shape>
              </w:pict>
            </w:r>
          </w:p>
        </w:tc>
        <w:tc>
          <w:tcPr>
            <w:tcW w:w="831" w:type="pct"/>
            <w:tcBorders>
              <w:top w:val="single" w:sz="4" w:space="0" w:color="auto"/>
              <w:left w:val="single" w:sz="4" w:space="0" w:color="auto"/>
              <w:bottom w:val="single" w:sz="4" w:space="0" w:color="auto"/>
              <w:right w:val="single" w:sz="4" w:space="0" w:color="auto"/>
            </w:tcBorders>
          </w:tcPr>
          <w:p w:rsidR="005D6797" w:rsidRPr="00546C1C" w:rsidRDefault="00B12F7D" w:rsidP="008E30E2">
            <w:pPr>
              <w:jc w:val="left"/>
              <w:rPr>
                <w:rFonts w:asciiTheme="minorHAnsi" w:hAnsiTheme="minorHAnsi" w:cstheme="minorHAnsi"/>
                <w:b/>
                <w:highlight w:val="green"/>
              </w:rPr>
            </w:pPr>
            <w:r w:rsidRPr="00546C1C">
              <w:rPr>
                <w:rFonts w:asciiTheme="minorHAnsi" w:hAnsiTheme="minorHAnsi" w:cstheme="minorHAnsi"/>
                <w:b/>
                <w:highlight w:val="green"/>
              </w:rPr>
              <w:t xml:space="preserve">Az aradi tizenhárom </w:t>
            </w:r>
          </w:p>
          <w:p w:rsidR="00DE4322" w:rsidRPr="008E30E2" w:rsidRDefault="00DE4322" w:rsidP="008E30E2">
            <w:pPr>
              <w:jc w:val="left"/>
              <w:rPr>
                <w:rFonts w:asciiTheme="minorHAnsi" w:hAnsiTheme="minorHAnsi" w:cstheme="minorHAnsi"/>
              </w:rPr>
            </w:pPr>
            <w:proofErr w:type="gramStart"/>
            <w:r w:rsidRPr="00546C1C">
              <w:rPr>
                <w:rFonts w:asciiTheme="minorHAnsi" w:hAnsiTheme="minorHAnsi" w:cstheme="minorHAnsi"/>
                <w:b/>
                <w:highlight w:val="green"/>
              </w:rPr>
              <w:t>komplex</w:t>
            </w:r>
            <w:proofErr w:type="gramEnd"/>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Előzetes ismeretek feltérképezése </w:t>
            </w:r>
          </w:p>
          <w:p w:rsidR="005D6797"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A kommunikációnak megfelelő hanglejtés használata</w:t>
            </w:r>
          </w:p>
          <w:p w:rsidR="008E30E2" w:rsidRPr="008E30E2" w:rsidRDefault="008E30E2" w:rsidP="00917963">
            <w:pPr>
              <w:jc w:val="left"/>
              <w:rPr>
                <w:rFonts w:asciiTheme="minorHAnsi" w:eastAsia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szövegfeldolgozás</w:t>
            </w:r>
          </w:p>
          <w:p w:rsidR="00917963" w:rsidRPr="008E30E2" w:rsidRDefault="00917963" w:rsidP="00917963">
            <w:pPr>
              <w:jc w:val="left"/>
              <w:rPr>
                <w:rFonts w:asciiTheme="minorHAnsi" w:eastAsia="Times New Roman" w:hAnsiTheme="minorHAnsi" w:cstheme="minorHAnsi"/>
                <w:lang w:eastAsia="hu-HU"/>
              </w:rPr>
            </w:pPr>
            <w:r w:rsidRPr="008E30E2">
              <w:rPr>
                <w:rFonts w:asciiTheme="minorHAnsi" w:hAnsiTheme="minorHAnsi" w:cstheme="minorHAnsi"/>
              </w:rPr>
              <w:t>30–31. o.</w:t>
            </w:r>
          </w:p>
        </w:tc>
        <w:tc>
          <w:tcPr>
            <w:tcW w:w="1431" w:type="pct"/>
            <w:tcBorders>
              <w:top w:val="single" w:sz="4" w:space="0" w:color="auto"/>
              <w:left w:val="single" w:sz="4" w:space="0" w:color="auto"/>
              <w:bottom w:val="single" w:sz="4" w:space="0" w:color="auto"/>
              <w:right w:val="single" w:sz="4" w:space="0" w:color="auto"/>
            </w:tcBorders>
          </w:tcPr>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Az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szövegbefogadás technikáinak alkalmazása </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A gondolkodási </w:t>
            </w:r>
            <w:proofErr w:type="gramStart"/>
            <w:r w:rsidRPr="008E30E2">
              <w:rPr>
                <w:rFonts w:asciiTheme="minorHAnsi" w:hAnsiTheme="minorHAnsi" w:cstheme="minorHAnsi"/>
              </w:rPr>
              <w:t>struktúra</w:t>
            </w:r>
            <w:proofErr w:type="gramEnd"/>
            <w:r w:rsidRPr="008E30E2">
              <w:rPr>
                <w:rFonts w:asciiTheme="minorHAnsi" w:hAnsiTheme="minorHAnsi" w:cstheme="minorHAnsi"/>
              </w:rPr>
              <w:t xml:space="preserve"> alkalmazása; analízis – szintézis</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Érzelmi nevelés – hazaszeretet</w:t>
            </w:r>
          </w:p>
          <w:p w:rsidR="007D55F3" w:rsidRPr="008E30E2"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Kommunikációs készség, szókincsfejlesztés. Figyelem- és memóriafejlesztés. Téri tájékozódás fejlesztése. Szövegértő olvasás fejlesztése, olvasástechnikai gyakorlatok. Olvasási kedv fejlesztése magabiztosabb,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AC0957" w:rsidRDefault="00AC0957" w:rsidP="00917963">
            <w:pPr>
              <w:jc w:val="left"/>
              <w:rPr>
                <w:rFonts w:asciiTheme="minorHAnsi" w:eastAsia="Times New Roman" w:hAnsiTheme="minorHAnsi" w:cstheme="minorHAnsi"/>
                <w:lang w:eastAsia="hu-HU"/>
              </w:rPr>
            </w:pPr>
          </w:p>
          <w:p w:rsidR="00AC0957" w:rsidRDefault="00AC0957" w:rsidP="00AC0957">
            <w:pPr>
              <w:jc w:val="left"/>
              <w:rPr>
                <w:rFonts w:asciiTheme="minorHAnsi" w:eastAsia="Times New Roman" w:hAnsiTheme="minorHAnsi" w:cstheme="minorHAnsi"/>
                <w:b/>
                <w:color w:val="C00000"/>
                <w:lang w:eastAsia="hu-HU"/>
              </w:rPr>
            </w:pPr>
            <w:r w:rsidRPr="00AC0957">
              <w:rPr>
                <w:rFonts w:asciiTheme="minorHAnsi" w:eastAsia="Times New Roman" w:hAnsiTheme="minorHAnsi" w:cstheme="minorHAnsi"/>
                <w:b/>
                <w:color w:val="C00000"/>
                <w:lang w:eastAsia="hu-HU"/>
              </w:rPr>
              <w:t>hős</w:t>
            </w:r>
          </w:p>
          <w:p w:rsidR="00AC0957" w:rsidRDefault="00AC0957" w:rsidP="00AC0957">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 xml:space="preserve">Arad </w:t>
            </w:r>
            <w:proofErr w:type="gramStart"/>
            <w:r>
              <w:rPr>
                <w:rFonts w:asciiTheme="minorHAnsi" w:eastAsia="Times New Roman" w:hAnsiTheme="minorHAnsi" w:cstheme="minorHAnsi"/>
                <w:b/>
                <w:color w:val="C00000"/>
                <w:lang w:eastAsia="hu-HU"/>
              </w:rPr>
              <w:t>( térkép</w:t>
            </w:r>
            <w:proofErr w:type="gramEnd"/>
            <w:r>
              <w:rPr>
                <w:rFonts w:asciiTheme="minorHAnsi" w:eastAsia="Times New Roman" w:hAnsiTheme="minorHAnsi" w:cstheme="minorHAnsi"/>
                <w:b/>
                <w:color w:val="C00000"/>
                <w:lang w:eastAsia="hu-HU"/>
              </w:rPr>
              <w:t xml:space="preserve"> használata )</w:t>
            </w:r>
          </w:p>
          <w:p w:rsidR="00AC0957" w:rsidRDefault="00AC0957" w:rsidP="00AC0957">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szabadság</w:t>
            </w:r>
          </w:p>
          <w:p w:rsidR="00AC0957" w:rsidRPr="00AC0957" w:rsidRDefault="00AC0957" w:rsidP="00AC0957">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zsarnok</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5D6797" w:rsidRDefault="00B12F7D" w:rsidP="008E30E2">
            <w:pPr>
              <w:jc w:val="left"/>
              <w:rPr>
                <w:rFonts w:asciiTheme="minorHAnsi" w:hAnsiTheme="minorHAnsi" w:cstheme="minorHAnsi"/>
              </w:rPr>
            </w:pPr>
            <w:r w:rsidRPr="00960983">
              <w:rPr>
                <w:rFonts w:asciiTheme="minorHAnsi" w:hAnsiTheme="minorHAnsi" w:cstheme="minorHAnsi"/>
                <w:b/>
                <w:highlight w:val="darkCyan"/>
              </w:rPr>
              <w:t>A szabadságért harcolta</w:t>
            </w:r>
            <w:r w:rsidRPr="00960983">
              <w:rPr>
                <w:rFonts w:asciiTheme="minorHAnsi" w:hAnsiTheme="minorHAnsi" w:cstheme="minorHAnsi"/>
                <w:b/>
                <w:highlight w:val="yellow"/>
              </w:rPr>
              <w:t>k</w:t>
            </w:r>
            <w:r w:rsidR="008E30E2">
              <w:rPr>
                <w:rFonts w:asciiTheme="minorHAnsi" w:hAnsiTheme="minorHAnsi" w:cstheme="minorHAnsi"/>
              </w:rPr>
              <w:t xml:space="preserve"> </w:t>
            </w:r>
          </w:p>
          <w:p w:rsidR="005A29AC" w:rsidRDefault="005A29AC"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AC0957" w:rsidRDefault="00AC0957" w:rsidP="008E30E2">
            <w:pPr>
              <w:jc w:val="left"/>
              <w:rPr>
                <w:rFonts w:asciiTheme="minorHAnsi" w:hAnsiTheme="minorHAnsi" w:cstheme="minorHAnsi"/>
              </w:rPr>
            </w:pPr>
          </w:p>
          <w:p w:rsidR="005A29AC" w:rsidRDefault="005A29AC" w:rsidP="008E30E2">
            <w:pPr>
              <w:jc w:val="left"/>
              <w:rPr>
                <w:rFonts w:asciiTheme="minorHAnsi" w:hAnsiTheme="minorHAnsi" w:cstheme="minorHAnsi"/>
              </w:rPr>
            </w:pPr>
          </w:p>
          <w:p w:rsidR="005A29AC" w:rsidRDefault="000B4B82" w:rsidP="008E30E2">
            <w:pPr>
              <w:jc w:val="left"/>
              <w:rPr>
                <w:rFonts w:asciiTheme="minorHAnsi" w:hAnsiTheme="minorHAnsi" w:cstheme="minorHAnsi"/>
              </w:rPr>
            </w:pPr>
            <w:r>
              <w:rPr>
                <w:rFonts w:asciiTheme="minorHAnsi" w:hAnsiTheme="minorHAnsi" w:cstheme="minorHAnsi"/>
                <w:b/>
                <w:color w:val="0070C0"/>
              </w:rPr>
              <w:t>+ 1</w:t>
            </w:r>
            <w:r w:rsidR="00AC0957" w:rsidRPr="004A63D8">
              <w:rPr>
                <w:rFonts w:asciiTheme="minorHAnsi" w:hAnsiTheme="minorHAnsi" w:cstheme="minorHAnsi"/>
                <w:b/>
                <w:color w:val="0070C0"/>
              </w:rPr>
              <w:t xml:space="preserve"> óra gyakorló</w:t>
            </w:r>
          </w:p>
          <w:p w:rsidR="005A29AC" w:rsidRDefault="005A29AC" w:rsidP="008E30E2">
            <w:pPr>
              <w:jc w:val="left"/>
              <w:rPr>
                <w:rFonts w:asciiTheme="minorHAnsi" w:hAnsiTheme="minorHAnsi" w:cstheme="minorHAnsi"/>
              </w:rPr>
            </w:pPr>
          </w:p>
          <w:p w:rsidR="005A29AC" w:rsidRPr="008E30E2" w:rsidRDefault="001F7CAD" w:rsidP="008E30E2">
            <w:pPr>
              <w:jc w:val="left"/>
              <w:rPr>
                <w:rFonts w:asciiTheme="minorHAnsi" w:hAnsiTheme="minorHAnsi" w:cstheme="minorHAnsi"/>
              </w:rPr>
            </w:pPr>
            <w:r>
              <w:rPr>
                <w:rFonts w:asciiTheme="minorHAnsi" w:hAnsiTheme="minorHAnsi" w:cstheme="minorHAnsi"/>
                <w:b/>
                <w:noProof/>
                <w:lang w:eastAsia="hu-HU"/>
              </w:rPr>
              <w:pict>
                <v:shape id="_x0000_s1032" type="#_x0000_t32" style="position:absolute;margin-left:-40.9pt;margin-top:10.4pt;width:761pt;height:.5pt;z-index:251663360"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tcPr>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Előzetes ismeretek feltérképezése </w:t>
            </w:r>
          </w:p>
          <w:p w:rsidR="00373D5A" w:rsidRPr="008E30E2"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A kommunikációnak megfelelő hanglejtés használata </w:t>
            </w:r>
          </w:p>
          <w:p w:rsidR="005D6797"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A párbeszédes szöveg felolvasásának módja, technikája </w:t>
            </w:r>
          </w:p>
          <w:p w:rsidR="008E30E2" w:rsidRPr="008E30E2" w:rsidRDefault="008E30E2" w:rsidP="00917963">
            <w:pPr>
              <w:jc w:val="left"/>
              <w:rPr>
                <w:rFonts w:asciiTheme="minorHAnsi" w:eastAsia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szövegfeldolgozás</w:t>
            </w:r>
          </w:p>
          <w:p w:rsidR="00917963" w:rsidRDefault="00917963" w:rsidP="00917963">
            <w:pPr>
              <w:jc w:val="left"/>
              <w:rPr>
                <w:rFonts w:asciiTheme="minorHAnsi" w:hAnsiTheme="minorHAnsi" w:cstheme="minorHAnsi"/>
              </w:rPr>
            </w:pPr>
            <w:r w:rsidRPr="008E30E2">
              <w:rPr>
                <w:rFonts w:asciiTheme="minorHAnsi" w:hAnsiTheme="minorHAnsi" w:cstheme="minorHAnsi"/>
              </w:rPr>
              <w:t>32–33. o.</w:t>
            </w:r>
          </w:p>
          <w:p w:rsidR="00AC0957" w:rsidRDefault="00AC0957" w:rsidP="00AC0957">
            <w:pPr>
              <w:jc w:val="left"/>
              <w:rPr>
                <w:rFonts w:asciiTheme="minorHAnsi" w:hAnsiTheme="minorHAnsi" w:cstheme="minorHAnsi"/>
              </w:rPr>
            </w:pPr>
          </w:p>
          <w:p w:rsidR="00AC0957" w:rsidRDefault="00AC0957" w:rsidP="00AC0957">
            <w:pPr>
              <w:jc w:val="left"/>
              <w:rPr>
                <w:rFonts w:asciiTheme="minorHAnsi" w:hAnsiTheme="minorHAnsi" w:cstheme="minorHAnsi"/>
                <w:b/>
                <w:color w:val="0070C0"/>
              </w:rPr>
            </w:pPr>
          </w:p>
          <w:p w:rsidR="00AC0957" w:rsidRDefault="00AC0957" w:rsidP="00AC0957">
            <w:pPr>
              <w:jc w:val="left"/>
              <w:rPr>
                <w:rFonts w:asciiTheme="minorHAnsi" w:hAnsiTheme="minorHAnsi" w:cstheme="minorHAnsi"/>
                <w:b/>
                <w:color w:val="0070C0"/>
              </w:rPr>
            </w:pPr>
          </w:p>
          <w:p w:rsidR="00AC0957" w:rsidRPr="008E30E2" w:rsidRDefault="00AC0957" w:rsidP="0025042A">
            <w:pPr>
              <w:jc w:val="left"/>
              <w:rPr>
                <w:rFonts w:asciiTheme="minorHAnsi" w:eastAsia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Az </w:t>
            </w: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szövegbefogadás technikáinak alkalmazása</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A gondolkodási </w:t>
            </w:r>
            <w:proofErr w:type="gramStart"/>
            <w:r w:rsidRPr="008E30E2">
              <w:rPr>
                <w:rFonts w:asciiTheme="minorHAnsi" w:hAnsiTheme="minorHAnsi" w:cstheme="minorHAnsi"/>
              </w:rPr>
              <w:t>struktúra</w:t>
            </w:r>
            <w:proofErr w:type="gramEnd"/>
            <w:r w:rsidRPr="008E30E2">
              <w:rPr>
                <w:rFonts w:asciiTheme="minorHAnsi" w:hAnsiTheme="minorHAnsi" w:cstheme="minorHAnsi"/>
              </w:rPr>
              <w:t xml:space="preserve"> alkalmazása; analízis – szintézis</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Érzelmi nevelés – hazaszeretet</w:t>
            </w:r>
          </w:p>
          <w:p w:rsidR="005D6797" w:rsidRPr="008E30E2" w:rsidRDefault="00EF1B4B" w:rsidP="00917963">
            <w:pPr>
              <w:jc w:val="left"/>
              <w:rPr>
                <w:rFonts w:asciiTheme="minorHAnsi" w:hAnsiTheme="minorHAnsi" w:cstheme="minorHAnsi"/>
                <w:b/>
                <w:bCs/>
              </w:rPr>
            </w:pPr>
            <w:r w:rsidRPr="008E30E2">
              <w:rPr>
                <w:rFonts w:asciiTheme="minorHAnsi" w:eastAsia="Times New Roman" w:hAnsiTheme="minorHAnsi" w:cstheme="minorHAnsi"/>
                <w:lang w:eastAsia="hu-HU"/>
              </w:rPr>
              <w:t>Beszédkészség, szóbeli szövegek megértése, értelmezése és alkotása.</w:t>
            </w:r>
            <w:r w:rsidRPr="008E30E2">
              <w:rPr>
                <w:rFonts w:asciiTheme="minorHAnsi" w:eastAsia="Times New Roman" w:hAnsiTheme="minorHAnsi" w:cstheme="minorHAnsi"/>
                <w:lang w:eastAsia="hu-HU"/>
              </w:rPr>
              <w:br/>
              <w:t>Tanulási képesség fejlesztése.</w:t>
            </w:r>
          </w:p>
        </w:tc>
        <w:tc>
          <w:tcPr>
            <w:tcW w:w="1218" w:type="pct"/>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AC0957" w:rsidRDefault="00AC0957" w:rsidP="00917963">
            <w:pPr>
              <w:jc w:val="left"/>
              <w:rPr>
                <w:rFonts w:asciiTheme="minorHAnsi" w:eastAsia="Times New Roman" w:hAnsiTheme="minorHAnsi" w:cstheme="minorHAnsi"/>
                <w:lang w:eastAsia="hu-HU"/>
              </w:rPr>
            </w:pPr>
          </w:p>
          <w:p w:rsidR="00AC0957" w:rsidRDefault="00AC0957" w:rsidP="00917963">
            <w:pPr>
              <w:jc w:val="left"/>
              <w:rPr>
                <w:rFonts w:asciiTheme="minorHAnsi" w:eastAsia="Times New Roman" w:hAnsiTheme="minorHAnsi" w:cstheme="minorHAnsi"/>
                <w:lang w:eastAsia="hu-HU"/>
              </w:rPr>
            </w:pPr>
          </w:p>
          <w:p w:rsidR="00AC0957" w:rsidRDefault="00AC0957" w:rsidP="00917963">
            <w:pPr>
              <w:jc w:val="left"/>
              <w:rPr>
                <w:rFonts w:asciiTheme="minorHAnsi" w:eastAsia="Times New Roman" w:hAnsiTheme="minorHAnsi" w:cstheme="minorHAnsi"/>
                <w:lang w:eastAsia="hu-HU"/>
              </w:rPr>
            </w:pPr>
          </w:p>
          <w:p w:rsidR="00AC0957" w:rsidRPr="00AC0957" w:rsidRDefault="00AC0957" w:rsidP="00917963">
            <w:pPr>
              <w:jc w:val="left"/>
              <w:rPr>
                <w:rFonts w:asciiTheme="minorHAnsi" w:eastAsia="Times New Roman" w:hAnsiTheme="minorHAnsi" w:cstheme="minorHAnsi"/>
                <w:i/>
                <w:color w:val="FF0000"/>
                <w:lang w:eastAsia="hu-HU"/>
              </w:rPr>
            </w:pPr>
            <w:r w:rsidRPr="00AC0957">
              <w:rPr>
                <w:rFonts w:asciiTheme="minorHAnsi" w:eastAsia="Times New Roman" w:hAnsiTheme="minorHAnsi" w:cstheme="minorHAnsi"/>
                <w:i/>
                <w:color w:val="FF0000"/>
                <w:lang w:eastAsia="hu-HU"/>
              </w:rPr>
              <w:t>DIFFERENCIÁLÁS: A hősök neveinek lemásolása a füzetbe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83513B" w:rsidRPr="008E30E2" w:rsidRDefault="0083513B" w:rsidP="00A96ABE">
            <w:pPr>
              <w:pStyle w:val="Listaszerbekezds"/>
              <w:numPr>
                <w:ilvl w:val="0"/>
                <w:numId w:val="6"/>
              </w:numPr>
              <w:ind w:left="227"/>
              <w:jc w:val="center"/>
              <w:rPr>
                <w:rFonts w:asciiTheme="minorHAnsi" w:eastAsia="Times New Roman" w:hAnsiTheme="minorHAnsi" w:cstheme="minorHAnsi"/>
                <w:b/>
                <w:bCs/>
                <w:lang w:eastAsia="hu-HU"/>
              </w:rPr>
            </w:pPr>
          </w:p>
        </w:tc>
        <w:tc>
          <w:tcPr>
            <w:tcW w:w="831" w:type="pct"/>
            <w:tcBorders>
              <w:top w:val="single" w:sz="4" w:space="0" w:color="auto"/>
              <w:left w:val="single" w:sz="4" w:space="0" w:color="auto"/>
              <w:bottom w:val="single" w:sz="4" w:space="0" w:color="auto"/>
              <w:right w:val="single" w:sz="4" w:space="0" w:color="auto"/>
            </w:tcBorders>
          </w:tcPr>
          <w:p w:rsidR="0083513B" w:rsidRPr="007131B3" w:rsidRDefault="00B12F7D" w:rsidP="008E30E2">
            <w:pPr>
              <w:jc w:val="left"/>
              <w:rPr>
                <w:rFonts w:asciiTheme="minorHAnsi" w:hAnsiTheme="minorHAnsi" w:cstheme="minorHAnsi"/>
                <w:b/>
                <w:highlight w:val="darkCyan"/>
              </w:rPr>
            </w:pPr>
            <w:r w:rsidRPr="007131B3">
              <w:rPr>
                <w:rFonts w:asciiTheme="minorHAnsi" w:hAnsiTheme="minorHAnsi" w:cstheme="minorHAnsi"/>
                <w:b/>
                <w:highlight w:val="darkCyan"/>
              </w:rPr>
              <w:t xml:space="preserve">Jeles napok a magyar népszokásokban </w:t>
            </w:r>
          </w:p>
          <w:p w:rsidR="00DE4322" w:rsidRPr="008E30E2" w:rsidRDefault="00DE4322" w:rsidP="008E30E2">
            <w:pPr>
              <w:jc w:val="left"/>
              <w:rPr>
                <w:rFonts w:asciiTheme="minorHAnsi" w:hAnsiTheme="minorHAnsi" w:cstheme="minorHAnsi"/>
              </w:rPr>
            </w:pPr>
            <w:proofErr w:type="gramStart"/>
            <w:r w:rsidRPr="007131B3">
              <w:rPr>
                <w:rFonts w:asciiTheme="minorHAnsi" w:hAnsiTheme="minorHAnsi" w:cstheme="minorHAnsi"/>
                <w:b/>
                <w:highlight w:val="darkCyan"/>
              </w:rPr>
              <w:t>DFHT-KIP</w:t>
            </w:r>
            <w:r w:rsidR="00546C1C">
              <w:rPr>
                <w:rFonts w:asciiTheme="minorHAnsi" w:hAnsiTheme="minorHAnsi" w:cstheme="minorHAnsi"/>
                <w:b/>
              </w:rPr>
              <w:t xml:space="preserve">     </w:t>
            </w:r>
            <w:r w:rsidR="00546C1C" w:rsidRPr="00546C1C">
              <w:rPr>
                <w:rFonts w:asciiTheme="minorHAnsi" w:hAnsiTheme="minorHAnsi" w:cstheme="minorHAnsi"/>
                <w:b/>
                <w:highlight w:val="green"/>
              </w:rPr>
              <w:t>OK</w:t>
            </w:r>
            <w:proofErr w:type="gramEnd"/>
          </w:p>
        </w:tc>
        <w:tc>
          <w:tcPr>
            <w:tcW w:w="1246" w:type="pct"/>
            <w:tcBorders>
              <w:top w:val="single" w:sz="4" w:space="0" w:color="auto"/>
              <w:left w:val="single" w:sz="4" w:space="0" w:color="auto"/>
              <w:bottom w:val="single" w:sz="4" w:space="0" w:color="auto"/>
              <w:right w:val="single" w:sz="4" w:space="0" w:color="auto"/>
            </w:tcBorders>
          </w:tcPr>
          <w:p w:rsidR="0083513B" w:rsidRDefault="00373D5A"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Előzetes ismeretek feltérképezése </w:t>
            </w:r>
          </w:p>
          <w:p w:rsidR="008E30E2" w:rsidRPr="008E30E2" w:rsidRDefault="008E30E2" w:rsidP="00917963">
            <w:pPr>
              <w:jc w:val="left"/>
              <w:rPr>
                <w:rFonts w:asciiTheme="minorHAnsi" w:eastAsia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szövegfeldolgozás</w:t>
            </w:r>
          </w:p>
          <w:p w:rsidR="00917963" w:rsidRPr="008E30E2" w:rsidRDefault="00917963" w:rsidP="00917963">
            <w:pPr>
              <w:jc w:val="left"/>
              <w:rPr>
                <w:rFonts w:asciiTheme="minorHAnsi" w:eastAsiaTheme="minorHAnsi" w:hAnsiTheme="minorHAnsi" w:cstheme="minorHAnsi"/>
              </w:rPr>
            </w:pPr>
            <w:r w:rsidRPr="008E30E2">
              <w:rPr>
                <w:rFonts w:asciiTheme="minorHAnsi" w:hAnsiTheme="minorHAnsi" w:cstheme="minorHAnsi"/>
              </w:rPr>
              <w:t>34–35. o.</w:t>
            </w:r>
          </w:p>
        </w:tc>
        <w:tc>
          <w:tcPr>
            <w:tcW w:w="1431" w:type="pct"/>
            <w:tcBorders>
              <w:top w:val="single" w:sz="4" w:space="0" w:color="auto"/>
              <w:left w:val="single" w:sz="4" w:space="0" w:color="auto"/>
              <w:bottom w:val="single" w:sz="4" w:space="0" w:color="auto"/>
              <w:right w:val="single" w:sz="4" w:space="0" w:color="auto"/>
            </w:tcBorders>
          </w:tcPr>
          <w:p w:rsidR="000C0AE5" w:rsidRPr="008E30E2" w:rsidRDefault="000C0AE5" w:rsidP="00917963">
            <w:pPr>
              <w:jc w:val="left"/>
              <w:rPr>
                <w:rFonts w:asciiTheme="minorHAnsi" w:hAnsiTheme="minorHAnsi" w:cstheme="minorHAnsi"/>
                <w:bCs/>
              </w:rPr>
            </w:pPr>
            <w:r w:rsidRPr="008E30E2">
              <w:rPr>
                <w:rFonts w:asciiTheme="minorHAnsi" w:hAnsiTheme="minorHAnsi" w:cstheme="minorHAnsi"/>
                <w:bCs/>
              </w:rPr>
              <w:t>A ritmikus szemmozgás fejlesztése</w:t>
            </w:r>
          </w:p>
          <w:p w:rsidR="000C0AE5" w:rsidRPr="008E30E2" w:rsidRDefault="000C0AE5" w:rsidP="00917963">
            <w:pPr>
              <w:jc w:val="left"/>
              <w:rPr>
                <w:rFonts w:asciiTheme="minorHAnsi" w:hAnsiTheme="minorHAnsi" w:cstheme="minorHAnsi"/>
                <w:bCs/>
              </w:rPr>
            </w:pPr>
            <w:r w:rsidRPr="008E30E2">
              <w:rPr>
                <w:rFonts w:asciiTheme="minorHAnsi" w:hAnsiTheme="minorHAnsi" w:cstheme="minorHAnsi"/>
                <w:bCs/>
              </w:rPr>
              <w:t xml:space="preserve">Olvasástechnikai gyakorlat – látószögnövelő gyakorlat, bővülő mondatokkal </w:t>
            </w:r>
          </w:p>
          <w:p w:rsidR="000C0AE5" w:rsidRPr="008E30E2" w:rsidRDefault="000C0AE5"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w:t>
            </w:r>
            <w:r w:rsidRPr="008E30E2">
              <w:rPr>
                <w:rFonts w:asciiTheme="minorHAnsi" w:hAnsiTheme="minorHAnsi" w:cstheme="minorHAnsi"/>
                <w:bCs/>
              </w:rPr>
              <w:lastRenderedPageBreak/>
              <w:t xml:space="preserve">inak alkalmazása </w:t>
            </w:r>
          </w:p>
          <w:p w:rsidR="000C0AE5" w:rsidRPr="008E30E2" w:rsidRDefault="000C0AE5" w:rsidP="00917963">
            <w:pPr>
              <w:jc w:val="left"/>
              <w:rPr>
                <w:rFonts w:asciiTheme="minorHAnsi" w:hAnsiTheme="minorHAnsi" w:cstheme="minorHAnsi"/>
                <w:bCs/>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alkalmazása; analízis – szintézis</w:t>
            </w:r>
          </w:p>
          <w:p w:rsidR="0083513B" w:rsidRDefault="00EF1B4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Beszédkészség, szóbeli szövegek megértése, értelmezése és alkotása.</w:t>
            </w:r>
            <w:r w:rsidRPr="008E30E2">
              <w:rPr>
                <w:rFonts w:asciiTheme="minorHAnsi" w:eastAsia="Times New Roman" w:hAnsiTheme="minorHAnsi" w:cstheme="minorHAnsi"/>
                <w:lang w:eastAsia="hu-HU"/>
              </w:rPr>
              <w:br/>
              <w:t>Tanulási képesség fejlesztése.</w:t>
            </w:r>
          </w:p>
          <w:p w:rsidR="00DB0A86" w:rsidRPr="00DB0A86" w:rsidRDefault="00DB0A86" w:rsidP="00917963">
            <w:pPr>
              <w:jc w:val="left"/>
              <w:rPr>
                <w:rFonts w:asciiTheme="minorHAnsi" w:eastAsia="Times New Roman" w:hAnsiTheme="minorHAnsi" w:cstheme="minorHAnsi"/>
                <w:b/>
                <w:lang w:eastAsia="hu-HU"/>
              </w:rPr>
            </w:pPr>
            <w:r w:rsidRPr="00DB0A86">
              <w:rPr>
                <w:rFonts w:asciiTheme="minorHAnsi" w:eastAsia="Times New Roman" w:hAnsiTheme="minorHAnsi" w:cstheme="minorHAnsi"/>
                <w:b/>
                <w:lang w:eastAsia="hu-HU"/>
              </w:rPr>
              <w:t>A jeles napokhoz kapcsolódó szólások, közmondások</w:t>
            </w:r>
          </w:p>
        </w:tc>
        <w:tc>
          <w:tcPr>
            <w:tcW w:w="1218" w:type="pct"/>
            <w:tcBorders>
              <w:top w:val="single" w:sz="4" w:space="0" w:color="auto"/>
              <w:left w:val="single" w:sz="4" w:space="0" w:color="auto"/>
              <w:bottom w:val="single" w:sz="4" w:space="0" w:color="auto"/>
              <w:right w:val="single" w:sz="4" w:space="0" w:color="auto"/>
            </w:tcBorders>
          </w:tcPr>
          <w:p w:rsidR="0083513B"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Információfeldolgozással, rendszerezéssel kapcsolatos technikák elsajátítása. Önálló tanulást segítő technikák ismerete</w:t>
            </w:r>
          </w:p>
          <w:p w:rsidR="001335A5" w:rsidRPr="00DB0A86" w:rsidRDefault="00DB0A86" w:rsidP="00917963">
            <w:pPr>
              <w:jc w:val="left"/>
              <w:rPr>
                <w:rFonts w:asciiTheme="minorHAnsi" w:eastAsia="Times New Roman" w:hAnsiTheme="minorHAnsi" w:cstheme="minorHAnsi"/>
                <w:b/>
                <w:color w:val="C00000"/>
                <w:lang w:eastAsia="hu-HU"/>
              </w:rPr>
            </w:pPr>
            <w:r w:rsidRPr="00DB0A86">
              <w:rPr>
                <w:rFonts w:asciiTheme="minorHAnsi" w:eastAsia="Times New Roman" w:hAnsiTheme="minorHAnsi" w:cstheme="minorHAnsi"/>
                <w:b/>
                <w:color w:val="C00000"/>
                <w:lang w:eastAsia="hu-HU"/>
              </w:rPr>
              <w:lastRenderedPageBreak/>
              <w:t>szolgálat</w:t>
            </w:r>
          </w:p>
          <w:p w:rsidR="00DB0A86" w:rsidRPr="00DB0A86" w:rsidRDefault="00DB0A86" w:rsidP="00917963">
            <w:pPr>
              <w:jc w:val="left"/>
              <w:rPr>
                <w:rFonts w:asciiTheme="minorHAnsi" w:eastAsia="Times New Roman" w:hAnsiTheme="minorHAnsi" w:cstheme="minorHAnsi"/>
                <w:b/>
                <w:color w:val="C00000"/>
                <w:lang w:eastAsia="hu-HU"/>
              </w:rPr>
            </w:pPr>
            <w:r w:rsidRPr="00DB0A86">
              <w:rPr>
                <w:rFonts w:asciiTheme="minorHAnsi" w:eastAsia="Times New Roman" w:hAnsiTheme="minorHAnsi" w:cstheme="minorHAnsi"/>
                <w:b/>
                <w:color w:val="C00000"/>
                <w:lang w:eastAsia="hu-HU"/>
              </w:rPr>
              <w:t>bér</w:t>
            </w:r>
          </w:p>
          <w:p w:rsidR="00DB0A86" w:rsidRDefault="00DB0A86" w:rsidP="00917963">
            <w:pPr>
              <w:jc w:val="left"/>
              <w:rPr>
                <w:rFonts w:asciiTheme="minorHAnsi" w:eastAsia="Times New Roman" w:hAnsiTheme="minorHAnsi" w:cstheme="minorHAnsi"/>
                <w:b/>
                <w:color w:val="C00000"/>
                <w:lang w:eastAsia="hu-HU"/>
              </w:rPr>
            </w:pPr>
            <w:r w:rsidRPr="00DB0A86">
              <w:rPr>
                <w:rFonts w:asciiTheme="minorHAnsi" w:eastAsia="Times New Roman" w:hAnsiTheme="minorHAnsi" w:cstheme="minorHAnsi"/>
                <w:b/>
                <w:color w:val="C00000"/>
                <w:lang w:eastAsia="hu-HU"/>
              </w:rPr>
              <w:t>népszokás</w:t>
            </w:r>
          </w:p>
          <w:p w:rsidR="00DB0A86" w:rsidRPr="00DB0A86" w:rsidRDefault="00DB0A86"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kondás, gulyás</w:t>
            </w:r>
          </w:p>
          <w:p w:rsidR="001335A5" w:rsidRDefault="001335A5" w:rsidP="00917963">
            <w:pPr>
              <w:jc w:val="left"/>
              <w:rPr>
                <w:rFonts w:asciiTheme="minorHAnsi" w:eastAsia="Times New Roman" w:hAnsiTheme="minorHAnsi" w:cstheme="minorHAnsi"/>
                <w:lang w:eastAsia="hu-HU"/>
              </w:rPr>
            </w:pPr>
          </w:p>
          <w:p w:rsidR="001335A5" w:rsidRDefault="001335A5" w:rsidP="001335A5">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1335A5" w:rsidRPr="008E30E2" w:rsidRDefault="001335A5"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735979" w:rsidRPr="007131B3" w:rsidRDefault="00B12F7D" w:rsidP="00917963">
            <w:pPr>
              <w:jc w:val="left"/>
              <w:rPr>
                <w:rFonts w:asciiTheme="minorHAnsi" w:hAnsiTheme="minorHAnsi" w:cstheme="minorHAnsi"/>
                <w:b/>
                <w:iCs/>
                <w:highlight w:val="darkCyan"/>
              </w:rPr>
            </w:pPr>
            <w:r w:rsidRPr="007131B3">
              <w:rPr>
                <w:rFonts w:asciiTheme="minorHAnsi" w:hAnsiTheme="minorHAnsi" w:cstheme="minorHAnsi"/>
                <w:b/>
                <w:iCs/>
                <w:color w:val="FF0000"/>
                <w:highlight w:val="darkCyan"/>
              </w:rPr>
              <w:t>Csukás István</w:t>
            </w:r>
            <w:r w:rsidRPr="007131B3">
              <w:rPr>
                <w:rFonts w:asciiTheme="minorHAnsi" w:hAnsiTheme="minorHAnsi" w:cstheme="minorHAnsi"/>
                <w:b/>
                <w:iCs/>
                <w:highlight w:val="darkCyan"/>
              </w:rPr>
              <w:t xml:space="preserve">: Itt a kezem, nem disznóláb </w:t>
            </w:r>
          </w:p>
          <w:p w:rsidR="00735979" w:rsidRDefault="00735979" w:rsidP="00917963">
            <w:pPr>
              <w:jc w:val="left"/>
              <w:rPr>
                <w:rFonts w:asciiTheme="minorHAnsi" w:hAnsiTheme="minorHAnsi" w:cstheme="minorHAnsi"/>
                <w:b/>
                <w:iCs/>
              </w:rPr>
            </w:pPr>
            <w:r w:rsidRPr="007131B3">
              <w:rPr>
                <w:rFonts w:asciiTheme="minorHAnsi" w:hAnsiTheme="minorHAnsi" w:cstheme="minorHAnsi"/>
                <w:b/>
                <w:iCs/>
                <w:highlight w:val="darkCyan"/>
              </w:rPr>
              <w:t>Könyvajánlás</w:t>
            </w:r>
          </w:p>
          <w:p w:rsidR="005D6797" w:rsidRDefault="00B12F7D" w:rsidP="00917963">
            <w:pPr>
              <w:jc w:val="left"/>
              <w:rPr>
                <w:rFonts w:asciiTheme="minorHAnsi" w:hAnsiTheme="minorHAnsi" w:cstheme="minorHAnsi"/>
                <w:iCs/>
              </w:rPr>
            </w:pPr>
            <w:r w:rsidRPr="008E30E2">
              <w:rPr>
                <w:rFonts w:asciiTheme="minorHAnsi" w:hAnsiTheme="minorHAnsi" w:cstheme="minorHAnsi"/>
                <w:iCs/>
              </w:rPr>
              <w:t>/részlet/</w:t>
            </w:r>
            <w:r w:rsidR="00495099" w:rsidRPr="008E30E2">
              <w:rPr>
                <w:rFonts w:asciiTheme="minorHAnsi" w:hAnsiTheme="minorHAnsi" w:cstheme="minorHAnsi"/>
                <w:iCs/>
              </w:rPr>
              <w:t>– szövegfeldolgozás</w:t>
            </w:r>
          </w:p>
          <w:p w:rsidR="00DB0A86" w:rsidRPr="007D68C5" w:rsidRDefault="00DB0A86" w:rsidP="00DB0A86">
            <w:pPr>
              <w:jc w:val="left"/>
              <w:rPr>
                <w:rFonts w:asciiTheme="minorHAnsi" w:hAnsiTheme="minorHAnsi" w:cstheme="minorHAnsi"/>
                <w:highlight w:val="yellow"/>
              </w:rPr>
            </w:pPr>
            <w:r w:rsidRPr="007D68C5">
              <w:rPr>
                <w:rFonts w:asciiTheme="minorHAnsi" w:hAnsiTheme="minorHAnsi" w:cstheme="minorHAnsi"/>
                <w:highlight w:val="yellow"/>
              </w:rPr>
              <w:t>A költő élete röviden</w:t>
            </w:r>
          </w:p>
          <w:p w:rsidR="00DB0A86" w:rsidRPr="008E30E2" w:rsidRDefault="00DB0A86" w:rsidP="00DB0A86">
            <w:pPr>
              <w:jc w:val="left"/>
              <w:rPr>
                <w:rFonts w:asciiTheme="minorHAnsi" w:hAnsiTheme="minorHAnsi" w:cstheme="minorHAnsi"/>
                <w:iCs/>
              </w:rPr>
            </w:pPr>
            <w:r w:rsidRPr="007D68C5">
              <w:rPr>
                <w:rFonts w:asciiTheme="minorHAnsi" w:hAnsiTheme="minorHAnsi" w:cstheme="minorHAnsi"/>
                <w:highlight w:val="yellow"/>
              </w:rPr>
              <w:t>PPT</w:t>
            </w:r>
            <w:r w:rsidRPr="00DB0A86">
              <w:rPr>
                <w:rFonts w:asciiTheme="minorHAnsi" w:hAnsiTheme="minorHAnsi" w:cstheme="minorHAnsi"/>
                <w:highlight w:val="yellow"/>
              </w:rPr>
              <w:t>-n</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8E30E2" w:rsidRDefault="008E30E2" w:rsidP="008E30E2">
            <w:pPr>
              <w:jc w:val="left"/>
              <w:rPr>
                <w:rFonts w:asciiTheme="minorHAnsi" w:eastAsiaTheme="minorHAnsi" w:hAnsiTheme="minorHAnsi" w:cstheme="minorHAnsi"/>
              </w:rPr>
            </w:pPr>
            <w:r w:rsidRPr="008E30E2">
              <w:rPr>
                <w:rFonts w:asciiTheme="minorHAnsi" w:eastAsiaTheme="minorHAnsi" w:hAnsiTheme="minorHAnsi" w:cstheme="minorHAnsi"/>
              </w:rPr>
              <w:t>A könyvajánlás műfaji sajátosságai</w:t>
            </w:r>
          </w:p>
          <w:p w:rsidR="008E30E2" w:rsidRPr="008E30E2" w:rsidRDefault="008E30E2" w:rsidP="008E30E2">
            <w:pPr>
              <w:jc w:val="left"/>
              <w:rPr>
                <w:rFonts w:asciiTheme="minorHAnsi" w:eastAsiaTheme="minorHAnsi" w:hAnsiTheme="minorHAnsi" w:cstheme="minorHAnsi"/>
              </w:rPr>
            </w:pPr>
            <w:r w:rsidRPr="008E30E2">
              <w:rPr>
                <w:rFonts w:asciiTheme="minorHAnsi" w:hAnsiTheme="minorHAnsi" w:cstheme="minorHAnsi"/>
                <w:iCs/>
              </w:rPr>
              <w:t>40–41. o.</w:t>
            </w:r>
          </w:p>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Párbeszéd, beszélgetés az illemről.</w:t>
            </w:r>
          </w:p>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Illemszabályok megfogalmazása</w:t>
            </w:r>
          </w:p>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Szövegalkotás alapozása kreatív versforma segítségével </w:t>
            </w:r>
            <w:r w:rsidRPr="008E30E2">
              <w:rPr>
                <w:rFonts w:asciiTheme="minorHAnsi" w:eastAsiaTheme="minorHAnsi" w:hAnsiTheme="minorHAnsi" w:cstheme="minorHAnsi"/>
                <w:i/>
              </w:rPr>
              <w:t xml:space="preserve">(ötsoros) </w:t>
            </w:r>
            <w:r w:rsidRPr="008E30E2">
              <w:rPr>
                <w:rFonts w:asciiTheme="minorHAnsi" w:eastAsiaTheme="minorHAnsi" w:hAnsiTheme="minorHAnsi" w:cstheme="minorHAnsi"/>
              </w:rPr>
              <w:t>– saját szempontú választási lehetőség alapján</w:t>
            </w:r>
          </w:p>
          <w:p w:rsidR="005D6797"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A köszönés nyelvi formáinak megismerése</w:t>
            </w:r>
          </w:p>
          <w:p w:rsidR="00495099" w:rsidRPr="008E30E2" w:rsidRDefault="00495099" w:rsidP="00917963">
            <w:pPr>
              <w:jc w:val="left"/>
              <w:rPr>
                <w:rFonts w:asciiTheme="minorHAnsi" w:eastAsiaTheme="minorHAnsi" w:hAnsiTheme="minorHAnsi" w:cstheme="minorHAnsi"/>
              </w:rPr>
            </w:pPr>
            <w:r w:rsidRPr="008E30E2">
              <w:rPr>
                <w:rFonts w:asciiTheme="minorHAnsi" w:hAnsiTheme="minorHAnsi" w:cstheme="minorHAnsi"/>
                <w:iCs/>
              </w:rPr>
              <w:t>42–43.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8E30E2" w:rsidRPr="008E30E2" w:rsidRDefault="008E30E2" w:rsidP="008E30E2">
            <w:pPr>
              <w:jc w:val="left"/>
              <w:rPr>
                <w:rFonts w:asciiTheme="minorHAnsi" w:hAnsiTheme="minorHAnsi" w:cstheme="minorHAnsi"/>
              </w:rPr>
            </w:pPr>
            <w:r w:rsidRPr="008E30E2">
              <w:rPr>
                <w:rFonts w:asciiTheme="minorHAnsi" w:hAnsiTheme="minorHAnsi" w:cstheme="minorHAnsi"/>
              </w:rPr>
              <w:t>Olvasóvá nevelés</w:t>
            </w:r>
          </w:p>
          <w:p w:rsidR="008E30E2" w:rsidRDefault="008E30E2" w:rsidP="008E30E2">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szövegfeldolgozás. Tanulási képesség fejlesztése.</w:t>
            </w:r>
          </w:p>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tudatosítása </w:t>
            </w:r>
          </w:p>
          <w:p w:rsidR="005D6797" w:rsidRPr="008E30E2" w:rsidRDefault="00F74A7B"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Szövegértő olvasás fejlesztése, olvasástechnikai gyakorlatok. Olvasási kedv fejlesztése, magabiztosabb, pontosabb olvasás elsajátítása. </w:t>
            </w:r>
            <w:proofErr w:type="spellStart"/>
            <w:r w:rsidRPr="008E30E2">
              <w:rPr>
                <w:rFonts w:asciiTheme="minorHAnsi" w:eastAsia="Times New Roman" w:hAnsiTheme="minorHAnsi" w:cstheme="minorHAnsi"/>
                <w:lang w:eastAsia="hu-HU"/>
              </w:rPr>
              <w:t>Szerialitás</w:t>
            </w:r>
            <w:proofErr w:type="spellEnd"/>
            <w:r w:rsidRPr="008E30E2">
              <w:rPr>
                <w:rFonts w:asciiTheme="minorHAnsi" w:eastAsia="Times New Roman" w:hAnsiTheme="minorHAnsi" w:cstheme="minorHAnsi"/>
                <w:lang w:eastAsia="hu-HU"/>
              </w:rPr>
              <w:t xml:space="preserve"> és téri tájékozódás fejlesztése. Kommunikációs, kooperatív készség fejlesztése.</w:t>
            </w: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FA28C9" w:rsidRPr="008E30E2" w:rsidRDefault="005D6797" w:rsidP="00917963">
            <w:pPr>
              <w:jc w:val="left"/>
              <w:rPr>
                <w:rFonts w:asciiTheme="minorHAnsi" w:hAnsiTheme="minorHAnsi" w:cstheme="minorHAnsi"/>
              </w:rPr>
            </w:pPr>
            <w:r w:rsidRPr="008E30E2">
              <w:rPr>
                <w:rFonts w:asciiTheme="minorHAnsi" w:hAnsiTheme="minorHAnsi" w:cstheme="minorHAnsi"/>
              </w:rPr>
              <w:t xml:space="preserve"> </w:t>
            </w:r>
            <w:r w:rsidR="005A59F1"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5D6797" w:rsidRDefault="005D6797" w:rsidP="00917963">
            <w:pPr>
              <w:jc w:val="left"/>
              <w:rPr>
                <w:rFonts w:asciiTheme="minorHAnsi" w:hAnsiTheme="minorHAnsi" w:cstheme="minorHAnsi"/>
              </w:rPr>
            </w:pPr>
          </w:p>
          <w:p w:rsidR="00DB0A86" w:rsidRDefault="00DB0A86" w:rsidP="00DB0A86">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DB0A86" w:rsidRDefault="00DB0A86" w:rsidP="00917963">
            <w:pPr>
              <w:jc w:val="left"/>
              <w:rPr>
                <w:rFonts w:asciiTheme="minorHAnsi" w:hAnsiTheme="minorHAnsi" w:cstheme="minorHAnsi"/>
              </w:rPr>
            </w:pPr>
          </w:p>
          <w:p w:rsidR="00A81702" w:rsidRDefault="00A81702" w:rsidP="00917963">
            <w:pPr>
              <w:jc w:val="left"/>
              <w:rPr>
                <w:rFonts w:asciiTheme="minorHAnsi" w:hAnsiTheme="minorHAnsi" w:cstheme="minorHAnsi"/>
              </w:rPr>
            </w:pPr>
          </w:p>
          <w:p w:rsidR="00A81702" w:rsidRPr="00A81702" w:rsidRDefault="00A81702" w:rsidP="00917963">
            <w:pPr>
              <w:jc w:val="left"/>
              <w:rPr>
                <w:rFonts w:asciiTheme="minorHAnsi" w:hAnsiTheme="minorHAnsi" w:cstheme="minorHAnsi"/>
                <w:i/>
                <w:u w:val="single"/>
              </w:rPr>
            </w:pPr>
            <w:proofErr w:type="spellStart"/>
            <w:r w:rsidRPr="00A81702">
              <w:rPr>
                <w:rFonts w:asciiTheme="minorHAnsi" w:hAnsiTheme="minorHAnsi" w:cstheme="minorHAnsi"/>
                <w:i/>
                <w:u w:val="single"/>
              </w:rPr>
              <w:t>II.kötet</w:t>
            </w:r>
            <w:proofErr w:type="spellEnd"/>
            <w:r w:rsidRPr="00A81702">
              <w:rPr>
                <w:rFonts w:asciiTheme="minorHAnsi" w:hAnsiTheme="minorHAnsi" w:cstheme="minorHAnsi"/>
                <w:i/>
                <w:u w:val="single"/>
              </w:rPr>
              <w:t xml:space="preserve"> 82.oldal érintésével</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36" type="#_x0000_t32" style="position:absolute;left:0;text-align:left;margin-left:0;margin-top:-49.7pt;width:746pt;height:48pt;z-index:251666432;mso-position-horizontal-relative:text;mso-position-vertical-relative:text" o:connectortype="straight" strokecolor="#7030a0" strokeweight="1.5pt"/>
              </w:pict>
            </w:r>
          </w:p>
        </w:tc>
        <w:tc>
          <w:tcPr>
            <w:tcW w:w="831" w:type="pct"/>
            <w:tcBorders>
              <w:top w:val="single" w:sz="4" w:space="0" w:color="auto"/>
              <w:left w:val="single" w:sz="4" w:space="0" w:color="auto"/>
              <w:bottom w:val="single" w:sz="4" w:space="0" w:color="auto"/>
              <w:right w:val="single" w:sz="4" w:space="0" w:color="auto"/>
            </w:tcBorders>
          </w:tcPr>
          <w:p w:rsidR="0083513B" w:rsidRDefault="00B12F7D" w:rsidP="00917963">
            <w:pPr>
              <w:jc w:val="left"/>
              <w:rPr>
                <w:rFonts w:asciiTheme="minorHAnsi" w:hAnsiTheme="minorHAnsi" w:cstheme="minorHAnsi"/>
                <w:iCs/>
              </w:rPr>
            </w:pPr>
            <w:r w:rsidRPr="008E30E2">
              <w:rPr>
                <w:rFonts w:asciiTheme="minorHAnsi" w:hAnsiTheme="minorHAnsi" w:cstheme="minorHAnsi"/>
                <w:b/>
                <w:iCs/>
              </w:rPr>
              <w:t xml:space="preserve">Csukás István: Nem vagyunk egyedül </w:t>
            </w:r>
            <w:r w:rsidRPr="008E30E2">
              <w:rPr>
                <w:rFonts w:asciiTheme="minorHAnsi" w:hAnsiTheme="minorHAnsi" w:cstheme="minorHAnsi"/>
                <w:iCs/>
              </w:rPr>
              <w:t>– Itt a kezem, nem disznóláb/részlet/</w:t>
            </w:r>
          </w:p>
          <w:p w:rsidR="00DB0A86" w:rsidRDefault="00DB0A86" w:rsidP="00917963">
            <w:pPr>
              <w:jc w:val="left"/>
              <w:rPr>
                <w:rFonts w:asciiTheme="minorHAnsi" w:hAnsiTheme="minorHAnsi" w:cstheme="minorHAnsi"/>
                <w:iCs/>
              </w:rPr>
            </w:pPr>
          </w:p>
          <w:p w:rsidR="0035055E" w:rsidRDefault="0035055E" w:rsidP="00917963">
            <w:pPr>
              <w:jc w:val="left"/>
              <w:rPr>
                <w:rFonts w:asciiTheme="minorHAnsi" w:hAnsiTheme="minorHAnsi" w:cstheme="minorHAnsi"/>
                <w:iCs/>
              </w:rPr>
            </w:pPr>
          </w:p>
          <w:p w:rsidR="0035055E" w:rsidRPr="0035055E" w:rsidRDefault="0035055E" w:rsidP="00917963">
            <w:pPr>
              <w:jc w:val="left"/>
              <w:rPr>
                <w:rFonts w:asciiTheme="minorHAnsi" w:hAnsiTheme="minorHAnsi" w:cstheme="minorHAnsi"/>
                <w:b/>
                <w:iCs/>
                <w:color w:val="538135" w:themeColor="accent6" w:themeShade="BF"/>
              </w:rPr>
            </w:pPr>
          </w:p>
          <w:p w:rsidR="0035055E" w:rsidRPr="00616833" w:rsidRDefault="0035055E" w:rsidP="00917963">
            <w:pPr>
              <w:jc w:val="left"/>
              <w:rPr>
                <w:rFonts w:asciiTheme="minorHAnsi" w:hAnsiTheme="minorHAnsi" w:cstheme="minorHAnsi"/>
                <w:b/>
                <w:iCs/>
                <w:highlight w:val="darkCyan"/>
              </w:rPr>
            </w:pPr>
            <w:r w:rsidRPr="00616833">
              <w:rPr>
                <w:rFonts w:asciiTheme="minorHAnsi" w:hAnsiTheme="minorHAnsi" w:cstheme="minorHAnsi"/>
                <w:b/>
                <w:iCs/>
              </w:rPr>
              <w:t xml:space="preserve">„ </w:t>
            </w:r>
            <w:r w:rsidRPr="00616833">
              <w:rPr>
                <w:rFonts w:asciiTheme="minorHAnsi" w:hAnsiTheme="minorHAnsi" w:cstheme="minorHAnsi"/>
                <w:b/>
                <w:iCs/>
                <w:highlight w:val="darkCyan"/>
              </w:rPr>
              <w:t>Bandukol az őszi nap”</w:t>
            </w:r>
          </w:p>
          <w:p w:rsidR="0035055E" w:rsidRPr="00616833" w:rsidRDefault="0035055E" w:rsidP="00917963">
            <w:pPr>
              <w:jc w:val="left"/>
              <w:rPr>
                <w:rFonts w:asciiTheme="minorHAnsi" w:hAnsiTheme="minorHAnsi" w:cstheme="minorHAnsi"/>
                <w:b/>
                <w:iCs/>
              </w:rPr>
            </w:pPr>
            <w:r w:rsidRPr="00616833">
              <w:rPr>
                <w:rFonts w:asciiTheme="minorHAnsi" w:hAnsiTheme="minorHAnsi" w:cstheme="minorHAnsi"/>
                <w:b/>
                <w:iCs/>
                <w:highlight w:val="darkCyan"/>
              </w:rPr>
              <w:t xml:space="preserve">      ÖSSZEFOGLALÁS</w:t>
            </w:r>
          </w:p>
          <w:p w:rsidR="0035055E" w:rsidRDefault="0035055E" w:rsidP="00917963">
            <w:pPr>
              <w:jc w:val="left"/>
              <w:rPr>
                <w:rFonts w:asciiTheme="minorHAnsi" w:hAnsiTheme="minorHAnsi" w:cstheme="minorHAnsi"/>
                <w:iCs/>
              </w:rPr>
            </w:pPr>
          </w:p>
          <w:p w:rsidR="0035055E" w:rsidRPr="0035055E" w:rsidRDefault="0035055E" w:rsidP="00917963">
            <w:pPr>
              <w:jc w:val="left"/>
              <w:rPr>
                <w:rFonts w:asciiTheme="minorHAnsi" w:hAnsiTheme="minorHAnsi" w:cstheme="minorHAnsi"/>
                <w:b/>
                <w:iCs/>
                <w:color w:val="7030A0"/>
              </w:rPr>
            </w:pPr>
            <w:r w:rsidRPr="0035055E">
              <w:rPr>
                <w:rFonts w:asciiTheme="minorHAnsi" w:hAnsiTheme="minorHAnsi" w:cstheme="minorHAnsi"/>
                <w:b/>
                <w:iCs/>
                <w:color w:val="7030A0"/>
              </w:rPr>
              <w:t xml:space="preserve">+1 óra: FELMÉRÉS </w:t>
            </w:r>
            <w:proofErr w:type="gramStart"/>
            <w:r w:rsidRPr="0035055E">
              <w:rPr>
                <w:rFonts w:asciiTheme="minorHAnsi" w:hAnsiTheme="minorHAnsi" w:cstheme="minorHAnsi"/>
                <w:b/>
                <w:iCs/>
                <w:color w:val="7030A0"/>
              </w:rPr>
              <w:t>A</w:t>
            </w:r>
            <w:proofErr w:type="gramEnd"/>
            <w:r w:rsidRPr="0035055E">
              <w:rPr>
                <w:rFonts w:asciiTheme="minorHAnsi" w:hAnsiTheme="minorHAnsi" w:cstheme="minorHAnsi"/>
                <w:b/>
                <w:iCs/>
                <w:color w:val="7030A0"/>
              </w:rPr>
              <w:t xml:space="preserve"> TÉMAKÖR TANANYAGÁBÓL</w:t>
            </w:r>
          </w:p>
          <w:p w:rsidR="00DB0A86" w:rsidRDefault="00DB0A86" w:rsidP="00917963">
            <w:pPr>
              <w:jc w:val="left"/>
              <w:rPr>
                <w:rFonts w:asciiTheme="minorHAnsi" w:hAnsiTheme="minorHAnsi" w:cstheme="minorHAnsi"/>
                <w:iCs/>
              </w:rPr>
            </w:pPr>
          </w:p>
          <w:p w:rsidR="00DB0A86" w:rsidRDefault="00DB0A86" w:rsidP="00917963">
            <w:pPr>
              <w:jc w:val="left"/>
              <w:rPr>
                <w:rFonts w:asciiTheme="minorHAnsi" w:hAnsiTheme="minorHAnsi" w:cstheme="minorHAnsi"/>
                <w:iCs/>
              </w:rPr>
            </w:pPr>
          </w:p>
          <w:p w:rsidR="00DB0A86" w:rsidRDefault="00DB0A86" w:rsidP="00917963">
            <w:pPr>
              <w:jc w:val="left"/>
              <w:rPr>
                <w:rFonts w:asciiTheme="minorHAnsi" w:hAnsiTheme="minorHAnsi" w:cstheme="minorHAnsi"/>
                <w:iCs/>
              </w:rPr>
            </w:pPr>
          </w:p>
          <w:p w:rsidR="00DB0A86" w:rsidRDefault="00DB0A86" w:rsidP="00917963">
            <w:pPr>
              <w:jc w:val="left"/>
              <w:rPr>
                <w:rFonts w:asciiTheme="minorHAnsi" w:hAnsiTheme="minorHAnsi" w:cstheme="minorHAnsi"/>
                <w:iCs/>
              </w:rPr>
            </w:pPr>
          </w:p>
          <w:p w:rsidR="00DB0A86" w:rsidRDefault="00DB0A86" w:rsidP="00917963">
            <w:pPr>
              <w:jc w:val="left"/>
              <w:rPr>
                <w:rFonts w:asciiTheme="minorHAnsi" w:hAnsiTheme="minorHAnsi" w:cstheme="minorHAnsi"/>
                <w:iCs/>
              </w:rPr>
            </w:pPr>
          </w:p>
          <w:p w:rsidR="00DB0A86" w:rsidRDefault="00DB0A86" w:rsidP="00917963">
            <w:pPr>
              <w:jc w:val="left"/>
              <w:rPr>
                <w:rFonts w:asciiTheme="minorHAnsi" w:hAnsiTheme="minorHAnsi" w:cstheme="minorHAnsi"/>
                <w:iCs/>
              </w:rPr>
            </w:pPr>
          </w:p>
          <w:p w:rsidR="00DB0A86" w:rsidRPr="008E30E2" w:rsidRDefault="00DB0A86" w:rsidP="00917963">
            <w:pPr>
              <w:jc w:val="left"/>
              <w:rPr>
                <w:rFonts w:asciiTheme="minorHAnsi" w:hAnsiTheme="minorHAnsi" w:cstheme="minorHAnsi"/>
                <w:b/>
                <w:iCs/>
              </w:rPr>
            </w:pPr>
          </w:p>
        </w:tc>
        <w:tc>
          <w:tcPr>
            <w:tcW w:w="1246" w:type="pct"/>
            <w:tcBorders>
              <w:top w:val="single" w:sz="4" w:space="0" w:color="auto"/>
              <w:left w:val="single" w:sz="4" w:space="0" w:color="auto"/>
              <w:bottom w:val="single" w:sz="4" w:space="0" w:color="auto"/>
              <w:right w:val="single" w:sz="4" w:space="0" w:color="auto"/>
            </w:tcBorders>
          </w:tcPr>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lastRenderedPageBreak/>
              <w:t xml:space="preserve">Szövegalkotás alapozása kreatív versforma segítségével </w:t>
            </w:r>
            <w:r w:rsidRPr="008E30E2">
              <w:rPr>
                <w:rFonts w:asciiTheme="minorHAnsi" w:eastAsiaTheme="minorHAnsi" w:hAnsiTheme="minorHAnsi" w:cstheme="minorHAnsi"/>
                <w:i/>
              </w:rPr>
              <w:t xml:space="preserve">(szélsziporka) </w:t>
            </w:r>
            <w:r w:rsidRPr="008E30E2">
              <w:rPr>
                <w:rFonts w:asciiTheme="minorHAnsi" w:eastAsiaTheme="minorHAnsi" w:hAnsiTheme="minorHAnsi" w:cstheme="minorHAnsi"/>
              </w:rPr>
              <w:t>– saját szempontú választási lehetőség alapján</w:t>
            </w:r>
          </w:p>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A köszönés nyelvi formáinak csoportosítása</w:t>
            </w:r>
          </w:p>
          <w:p w:rsidR="005D6797"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A közmondás értelmezése</w:t>
            </w:r>
          </w:p>
          <w:p w:rsidR="00495099"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iCs/>
              </w:rPr>
              <w:t>44–47. o.</w:t>
            </w:r>
          </w:p>
        </w:tc>
        <w:tc>
          <w:tcPr>
            <w:tcW w:w="1431" w:type="pct"/>
            <w:tcBorders>
              <w:top w:val="single" w:sz="4" w:space="0" w:color="auto"/>
              <w:left w:val="single" w:sz="4" w:space="0" w:color="auto"/>
              <w:bottom w:val="single" w:sz="4" w:space="0" w:color="auto"/>
              <w:right w:val="single" w:sz="4" w:space="0" w:color="auto"/>
            </w:tcBorders>
          </w:tcPr>
          <w:p w:rsidR="000C0AE5" w:rsidRPr="008E30E2" w:rsidRDefault="000C0AE5"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tudatosítása </w:t>
            </w:r>
          </w:p>
          <w:p w:rsidR="005D6797" w:rsidRPr="008E30E2" w:rsidRDefault="000C0AE5" w:rsidP="00917963">
            <w:pPr>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p w:rsidR="00F74A7B"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5D6797" w:rsidRPr="008E30E2" w:rsidRDefault="005A59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735979"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4955" w:type="pct"/>
            <w:gridSpan w:val="5"/>
            <w:tcBorders>
              <w:top w:val="single" w:sz="4" w:space="0" w:color="auto"/>
              <w:left w:val="single" w:sz="4" w:space="0" w:color="auto"/>
              <w:bottom w:val="single" w:sz="4" w:space="0" w:color="auto"/>
              <w:right w:val="single" w:sz="4" w:space="0" w:color="auto"/>
            </w:tcBorders>
            <w:vAlign w:val="center"/>
          </w:tcPr>
          <w:p w:rsidR="00735979" w:rsidRPr="008E30E2" w:rsidRDefault="00735979" w:rsidP="00A96ABE">
            <w:pPr>
              <w:shd w:val="clear" w:color="auto" w:fill="FFFFFF" w:themeFill="background1"/>
              <w:ind w:left="227"/>
              <w:jc w:val="center"/>
              <w:rPr>
                <w:rFonts w:asciiTheme="minorHAnsi" w:hAnsiTheme="minorHAnsi" w:cstheme="minorHAnsi"/>
                <w:bCs/>
                <w:i/>
              </w:rPr>
            </w:pPr>
            <w:r w:rsidRPr="008E30E2">
              <w:rPr>
                <w:rFonts w:asciiTheme="minorHAnsi" w:hAnsiTheme="minorHAnsi" w:cstheme="minorHAnsi"/>
                <w:b/>
              </w:rPr>
              <w:lastRenderedPageBreak/>
              <w:t xml:space="preserve">„Volt egy olyan mesém…” </w:t>
            </w:r>
            <w:r w:rsidRPr="008E30E2">
              <w:rPr>
                <w:rFonts w:asciiTheme="minorHAnsi" w:hAnsiTheme="minorHAnsi" w:cstheme="minorHAnsi"/>
                <w:bCs/>
                <w:i/>
              </w:rPr>
              <w:t>Zelk Zoltán: Mese</w:t>
            </w: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vMerge w:val="restart"/>
            <w:tcBorders>
              <w:top w:val="single" w:sz="4" w:space="0" w:color="auto"/>
              <w:left w:val="single" w:sz="4" w:space="0" w:color="auto"/>
              <w:right w:val="single" w:sz="4" w:space="0" w:color="auto"/>
            </w:tcBorders>
            <w:vAlign w:val="center"/>
          </w:tcPr>
          <w:p w:rsidR="00272560" w:rsidRPr="00616833" w:rsidRDefault="00272560" w:rsidP="00A96ABE">
            <w:pPr>
              <w:pStyle w:val="Listaszerbekezds"/>
              <w:numPr>
                <w:ilvl w:val="0"/>
                <w:numId w:val="6"/>
              </w:numPr>
              <w:ind w:left="227"/>
              <w:jc w:val="center"/>
              <w:rPr>
                <w:rFonts w:asciiTheme="minorHAnsi" w:hAnsiTheme="minorHAnsi" w:cstheme="minorHAnsi"/>
                <w:b/>
                <w:highlight w:val="darkCyan"/>
              </w:rPr>
            </w:pPr>
          </w:p>
        </w:tc>
        <w:tc>
          <w:tcPr>
            <w:tcW w:w="831" w:type="pct"/>
            <w:tcBorders>
              <w:top w:val="single" w:sz="4" w:space="0" w:color="auto"/>
              <w:left w:val="single" w:sz="4" w:space="0" w:color="auto"/>
              <w:bottom w:val="single" w:sz="4" w:space="0" w:color="auto"/>
              <w:right w:val="single" w:sz="4" w:space="0" w:color="auto"/>
            </w:tcBorders>
          </w:tcPr>
          <w:p w:rsidR="00272560" w:rsidRPr="00616833" w:rsidRDefault="00272560" w:rsidP="00735979">
            <w:pPr>
              <w:jc w:val="left"/>
              <w:rPr>
                <w:rFonts w:asciiTheme="minorHAnsi" w:hAnsiTheme="minorHAnsi" w:cstheme="minorHAnsi"/>
                <w:b/>
                <w:highlight w:val="darkCyan"/>
              </w:rPr>
            </w:pPr>
            <w:r w:rsidRPr="00616833">
              <w:rPr>
                <w:rFonts w:asciiTheme="minorHAnsi" w:hAnsiTheme="minorHAnsi" w:cstheme="minorHAnsi"/>
                <w:b/>
                <w:highlight w:val="darkCyan"/>
              </w:rPr>
              <w:t xml:space="preserve">A témakör bevezetése </w:t>
            </w:r>
          </w:p>
          <w:p w:rsidR="0035055E" w:rsidRPr="00616833" w:rsidRDefault="0035055E" w:rsidP="00735979">
            <w:pPr>
              <w:jc w:val="left"/>
              <w:rPr>
                <w:rFonts w:asciiTheme="minorHAnsi" w:hAnsiTheme="minorHAnsi" w:cstheme="minorHAnsi"/>
                <w:highlight w:val="darkCyan"/>
              </w:rPr>
            </w:pPr>
            <w:r w:rsidRPr="00616833">
              <w:rPr>
                <w:rFonts w:asciiTheme="minorHAnsi" w:hAnsiTheme="minorHAnsi" w:cstheme="minorHAnsi"/>
                <w:b/>
                <w:highlight w:val="darkCyan"/>
              </w:rPr>
              <w:t>MESE FOGALMA</w:t>
            </w:r>
            <w:proofErr w:type="gramStart"/>
            <w:r w:rsidRPr="00616833">
              <w:rPr>
                <w:rFonts w:asciiTheme="minorHAnsi" w:hAnsiTheme="minorHAnsi" w:cstheme="minorHAnsi"/>
                <w:b/>
                <w:highlight w:val="darkCyan"/>
              </w:rPr>
              <w:t>,FAJTÁI</w:t>
            </w:r>
            <w:proofErr w:type="gramEnd"/>
            <w:r w:rsidRPr="00616833">
              <w:rPr>
                <w:rFonts w:asciiTheme="minorHAnsi" w:hAnsiTheme="minorHAnsi" w:cstheme="minorHAnsi"/>
                <w:b/>
                <w:highlight w:val="darkCyan"/>
              </w:rPr>
              <w:t>, MESE SZÁM…..</w:t>
            </w:r>
          </w:p>
        </w:tc>
        <w:tc>
          <w:tcPr>
            <w:tcW w:w="1246" w:type="pct"/>
            <w:tcBorders>
              <w:top w:val="single" w:sz="4" w:space="0" w:color="auto"/>
              <w:left w:val="single" w:sz="4" w:space="0" w:color="auto"/>
              <w:bottom w:val="single" w:sz="4" w:space="0" w:color="auto"/>
              <w:right w:val="single" w:sz="4" w:space="0" w:color="auto"/>
            </w:tcBorders>
          </w:tcPr>
          <w:p w:rsidR="00272560" w:rsidRPr="008E30E2" w:rsidRDefault="00272560" w:rsidP="00917963">
            <w:pPr>
              <w:jc w:val="left"/>
              <w:rPr>
                <w:rFonts w:asciiTheme="minorHAnsi" w:eastAsiaTheme="minorHAnsi" w:hAnsiTheme="minorHAnsi" w:cstheme="minorHAnsi"/>
              </w:rPr>
            </w:pPr>
            <w:r w:rsidRPr="008E30E2">
              <w:rPr>
                <w:rFonts w:asciiTheme="minorHAnsi" w:eastAsiaTheme="minorHAnsi" w:hAnsiTheme="minorHAnsi" w:cstheme="minorHAnsi"/>
              </w:rPr>
              <w:t>Egyéni élmények meghallgatása a témakörrel kapcsolatban</w:t>
            </w:r>
          </w:p>
          <w:p w:rsidR="00272560" w:rsidRDefault="00272560"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Az első osztályban feldolgozott mesékről megmaradt emlékek alapján mesekezdések és mesebefejezések vizsgálata </w:t>
            </w:r>
          </w:p>
          <w:p w:rsidR="00272560" w:rsidRPr="008E30E2" w:rsidRDefault="00272560" w:rsidP="00917963">
            <w:pPr>
              <w:jc w:val="left"/>
              <w:rPr>
                <w:rFonts w:asciiTheme="minorHAnsi" w:eastAsiaTheme="minorHAnsi" w:hAnsiTheme="minorHAnsi" w:cstheme="minorHAnsi"/>
              </w:rPr>
            </w:pPr>
            <w:r>
              <w:rPr>
                <w:rFonts w:asciiTheme="minorHAnsi" w:hAnsiTheme="minorHAnsi" w:cstheme="minorHAnsi"/>
              </w:rPr>
              <w:t>G</w:t>
            </w:r>
            <w:r w:rsidRPr="008E30E2">
              <w:rPr>
                <w:rFonts w:asciiTheme="minorHAnsi" w:hAnsiTheme="minorHAnsi" w:cstheme="minorHAnsi"/>
              </w:rPr>
              <w:t>ondolattérkép</w:t>
            </w:r>
          </w:p>
          <w:p w:rsidR="00272560" w:rsidRPr="008E30E2" w:rsidRDefault="00272560" w:rsidP="00917963">
            <w:pPr>
              <w:jc w:val="left"/>
              <w:rPr>
                <w:rFonts w:asciiTheme="minorHAnsi" w:eastAsiaTheme="minorHAnsi" w:hAnsiTheme="minorHAnsi" w:cstheme="minorHAnsi"/>
              </w:rPr>
            </w:pPr>
            <w:r w:rsidRPr="008E30E2">
              <w:rPr>
                <w:rFonts w:asciiTheme="minorHAnsi" w:hAnsiTheme="minorHAnsi" w:cstheme="minorHAnsi"/>
              </w:rPr>
              <w:t>49. o.</w:t>
            </w:r>
          </w:p>
        </w:tc>
        <w:tc>
          <w:tcPr>
            <w:tcW w:w="1431" w:type="pct"/>
            <w:tcBorders>
              <w:top w:val="single" w:sz="4" w:space="0" w:color="auto"/>
              <w:left w:val="single" w:sz="4" w:space="0" w:color="auto"/>
              <w:bottom w:val="single" w:sz="4" w:space="0" w:color="auto"/>
              <w:right w:val="single" w:sz="4" w:space="0" w:color="auto"/>
            </w:tcBorders>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kognitív térkép használatával az ok-okozati összefüggések, az alá-fölé rendeltségi viszonyok felismerése</w:t>
            </w:r>
          </w:p>
        </w:tc>
        <w:tc>
          <w:tcPr>
            <w:tcW w:w="1218" w:type="pct"/>
            <w:tcBorders>
              <w:top w:val="single" w:sz="4" w:space="0" w:color="auto"/>
              <w:left w:val="single" w:sz="4" w:space="0" w:color="auto"/>
              <w:bottom w:val="single" w:sz="4" w:space="0" w:color="auto"/>
              <w:right w:val="single" w:sz="4" w:space="0" w:color="auto"/>
            </w:tcBorders>
          </w:tcPr>
          <w:p w:rsidR="00272560" w:rsidRDefault="00272560" w:rsidP="00917963">
            <w:pPr>
              <w:jc w:val="left"/>
              <w:rPr>
                <w:rFonts w:asciiTheme="minorHAnsi" w:eastAsia="Times New Roman" w:hAnsiTheme="minorHAnsi" w:cstheme="minorHAnsi"/>
                <w:b/>
                <w:lang w:eastAsia="hu-HU"/>
              </w:rPr>
            </w:pPr>
            <w:r w:rsidRPr="008E30E2">
              <w:rPr>
                <w:rFonts w:asciiTheme="minorHAnsi" w:eastAsia="Times New Roman" w:hAnsiTheme="minorHAnsi" w:cstheme="minorHAnsi"/>
                <w:lang w:eastAsia="hu-HU"/>
              </w:rPr>
              <w:t xml:space="preserve">Kompetenciafejlesztés: önálló, hatékony tanulási stratégiák bemutatása, elsajátítása. </w:t>
            </w:r>
            <w:r w:rsidRPr="0035055E">
              <w:rPr>
                <w:rFonts w:asciiTheme="minorHAnsi" w:eastAsia="Times New Roman" w:hAnsiTheme="minorHAnsi" w:cstheme="minorHAnsi"/>
                <w:b/>
                <w:lang w:eastAsia="hu-HU"/>
              </w:rPr>
              <w:t>(Gondolattérkép.)</w:t>
            </w:r>
          </w:p>
          <w:p w:rsidR="0035055E" w:rsidRDefault="0035055E" w:rsidP="00917963">
            <w:pPr>
              <w:jc w:val="left"/>
              <w:rPr>
                <w:rFonts w:asciiTheme="minorHAnsi" w:eastAsia="Times New Roman" w:hAnsiTheme="minorHAnsi" w:cstheme="minorHAnsi"/>
                <w:b/>
                <w:lang w:eastAsia="hu-HU"/>
              </w:rPr>
            </w:pPr>
          </w:p>
          <w:p w:rsidR="0035055E" w:rsidRDefault="0035055E" w:rsidP="0035055E">
            <w:pPr>
              <w:jc w:val="left"/>
              <w:rPr>
                <w:rFonts w:asciiTheme="minorHAnsi" w:eastAsia="Times New Roman" w:hAnsiTheme="minorHAnsi" w:cstheme="minorHAnsi"/>
                <w:b/>
                <w:lang w:eastAsia="hu-HU"/>
              </w:rPr>
            </w:pPr>
            <w:r>
              <w:rPr>
                <w:rFonts w:asciiTheme="minorHAnsi" w:eastAsia="Times New Roman" w:hAnsiTheme="minorHAnsi" w:cstheme="minorHAnsi"/>
                <w:b/>
                <w:lang w:eastAsia="hu-HU"/>
              </w:rPr>
              <w:t xml:space="preserve"> </w:t>
            </w:r>
            <w:r w:rsidRPr="00F718CA">
              <w:rPr>
                <w:rFonts w:asciiTheme="minorHAnsi" w:eastAsia="Times New Roman" w:hAnsiTheme="minorHAnsi" w:cstheme="minorHAnsi"/>
                <w:b/>
                <w:highlight w:val="yellow"/>
                <w:lang w:eastAsia="hu-HU"/>
              </w:rPr>
              <w:t>PPT</w:t>
            </w:r>
          </w:p>
          <w:p w:rsidR="0035055E" w:rsidRPr="008E30E2" w:rsidRDefault="0035055E" w:rsidP="00917963">
            <w:pPr>
              <w:jc w:val="left"/>
              <w:rPr>
                <w:rFonts w:asciiTheme="minorHAnsi" w:eastAsia="Times New Roman" w:hAnsiTheme="minorHAnsi" w:cstheme="minorHAnsi"/>
                <w:lang w:eastAsia="hu-HU"/>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vMerge/>
            <w:tcBorders>
              <w:left w:val="single" w:sz="4" w:space="0" w:color="auto"/>
              <w:bottom w:val="single" w:sz="4" w:space="0" w:color="auto"/>
              <w:right w:val="single" w:sz="4" w:space="0" w:color="auto"/>
            </w:tcBorders>
            <w:vAlign w:val="center"/>
          </w:tcPr>
          <w:p w:rsidR="00272560" w:rsidRPr="00616833" w:rsidRDefault="00272560" w:rsidP="00A96ABE">
            <w:pPr>
              <w:pStyle w:val="Listaszerbekezds"/>
              <w:numPr>
                <w:ilvl w:val="0"/>
                <w:numId w:val="6"/>
              </w:numPr>
              <w:ind w:left="227"/>
              <w:jc w:val="center"/>
              <w:rPr>
                <w:rFonts w:asciiTheme="minorHAnsi" w:hAnsiTheme="minorHAnsi" w:cstheme="minorHAnsi"/>
                <w:b/>
                <w:highlight w:val="darkCyan"/>
              </w:rPr>
            </w:pPr>
          </w:p>
        </w:tc>
        <w:tc>
          <w:tcPr>
            <w:tcW w:w="831" w:type="pct"/>
            <w:tcBorders>
              <w:top w:val="single" w:sz="4" w:space="0" w:color="auto"/>
              <w:left w:val="single" w:sz="4" w:space="0" w:color="auto"/>
              <w:bottom w:val="single" w:sz="4" w:space="0" w:color="auto"/>
              <w:right w:val="single" w:sz="4" w:space="0" w:color="auto"/>
            </w:tcBorders>
          </w:tcPr>
          <w:p w:rsidR="00272560" w:rsidRPr="00616833" w:rsidRDefault="00272560" w:rsidP="00735979">
            <w:pPr>
              <w:jc w:val="left"/>
              <w:rPr>
                <w:rFonts w:asciiTheme="minorHAnsi" w:hAnsiTheme="minorHAnsi" w:cstheme="minorHAnsi"/>
                <w:highlight w:val="darkCyan"/>
              </w:rPr>
            </w:pPr>
            <w:r w:rsidRPr="00616833">
              <w:rPr>
                <w:rFonts w:asciiTheme="minorHAnsi" w:hAnsiTheme="minorHAnsi" w:cstheme="minorHAnsi"/>
                <w:b/>
                <w:color w:val="FF0000"/>
                <w:highlight w:val="darkCyan"/>
              </w:rPr>
              <w:t>Zelk Zoltán</w:t>
            </w:r>
            <w:r w:rsidRPr="00616833">
              <w:rPr>
                <w:rFonts w:asciiTheme="minorHAnsi" w:hAnsiTheme="minorHAnsi" w:cstheme="minorHAnsi"/>
                <w:b/>
                <w:highlight w:val="darkCyan"/>
              </w:rPr>
              <w:t>: Mese</w:t>
            </w:r>
            <w:r w:rsidRPr="00616833">
              <w:rPr>
                <w:rFonts w:asciiTheme="minorHAnsi" w:hAnsiTheme="minorHAnsi" w:cstheme="minorHAnsi"/>
                <w:highlight w:val="darkCyan"/>
              </w:rPr>
              <w:t xml:space="preserve"> </w:t>
            </w:r>
          </w:p>
          <w:p w:rsidR="00D30350" w:rsidRPr="00616833" w:rsidRDefault="00D30350" w:rsidP="00735979">
            <w:pPr>
              <w:jc w:val="left"/>
              <w:rPr>
                <w:rFonts w:asciiTheme="minorHAnsi" w:hAnsiTheme="minorHAnsi" w:cstheme="minorHAnsi"/>
                <w:highlight w:val="darkCyan"/>
              </w:rPr>
            </w:pPr>
          </w:p>
          <w:p w:rsidR="00D30350" w:rsidRPr="00616833" w:rsidRDefault="00D30350" w:rsidP="00D30350">
            <w:pPr>
              <w:jc w:val="left"/>
              <w:rPr>
                <w:rFonts w:asciiTheme="minorHAnsi" w:hAnsiTheme="minorHAnsi" w:cstheme="minorHAnsi"/>
                <w:highlight w:val="darkCyan"/>
              </w:rPr>
            </w:pPr>
            <w:r w:rsidRPr="00616833">
              <w:rPr>
                <w:rFonts w:asciiTheme="minorHAnsi" w:hAnsiTheme="minorHAnsi" w:cstheme="minorHAnsi"/>
                <w:highlight w:val="darkCyan"/>
              </w:rPr>
              <w:t>A költő élete röviden</w:t>
            </w:r>
          </w:p>
          <w:p w:rsidR="0035055E" w:rsidRPr="00616833" w:rsidRDefault="00D30350" w:rsidP="00735979">
            <w:pPr>
              <w:jc w:val="left"/>
              <w:rPr>
                <w:rFonts w:asciiTheme="minorHAnsi" w:hAnsiTheme="minorHAnsi" w:cstheme="minorHAnsi"/>
                <w:highlight w:val="darkCyan"/>
              </w:rPr>
            </w:pPr>
            <w:r w:rsidRPr="00616833">
              <w:rPr>
                <w:rFonts w:asciiTheme="minorHAnsi" w:hAnsiTheme="minorHAnsi" w:cstheme="minorHAnsi"/>
                <w:highlight w:val="darkCyan"/>
              </w:rPr>
              <w:t>PPT-n</w:t>
            </w:r>
          </w:p>
          <w:p w:rsidR="0035055E" w:rsidRPr="00616833" w:rsidRDefault="0035055E" w:rsidP="00735979">
            <w:pPr>
              <w:jc w:val="left"/>
              <w:rPr>
                <w:rFonts w:asciiTheme="minorHAnsi" w:hAnsiTheme="minorHAnsi" w:cstheme="minorHAnsi"/>
                <w:highlight w:val="darkCyan"/>
              </w:rPr>
            </w:pPr>
          </w:p>
          <w:p w:rsidR="0035055E" w:rsidRPr="00616833" w:rsidRDefault="000B4B82" w:rsidP="0035055E">
            <w:pPr>
              <w:jc w:val="left"/>
              <w:rPr>
                <w:rFonts w:asciiTheme="minorHAnsi" w:hAnsiTheme="minorHAnsi" w:cstheme="minorHAnsi"/>
                <w:b/>
                <w:highlight w:val="darkCyan"/>
              </w:rPr>
            </w:pPr>
            <w:r w:rsidRPr="00616833">
              <w:rPr>
                <w:rFonts w:asciiTheme="minorHAnsi" w:hAnsiTheme="minorHAnsi" w:cstheme="minorHAnsi"/>
                <w:b/>
                <w:highlight w:val="darkCyan"/>
              </w:rPr>
              <w:t>+ 1</w:t>
            </w:r>
            <w:r w:rsidR="0035055E" w:rsidRPr="00616833">
              <w:rPr>
                <w:rFonts w:asciiTheme="minorHAnsi" w:hAnsiTheme="minorHAnsi" w:cstheme="minorHAnsi"/>
                <w:b/>
                <w:highlight w:val="darkCyan"/>
              </w:rPr>
              <w:t xml:space="preserve"> óra gyakorló</w:t>
            </w:r>
          </w:p>
          <w:p w:rsidR="0035055E" w:rsidRPr="00616833" w:rsidRDefault="0035055E" w:rsidP="00735979">
            <w:pPr>
              <w:jc w:val="left"/>
              <w:rPr>
                <w:rFonts w:asciiTheme="minorHAnsi" w:hAnsiTheme="minorHAnsi" w:cstheme="minorHAnsi"/>
                <w:highlight w:val="darkCyan"/>
              </w:rPr>
            </w:pPr>
          </w:p>
          <w:p w:rsidR="0035055E" w:rsidRPr="00616833" w:rsidRDefault="0035055E" w:rsidP="00735979">
            <w:pPr>
              <w:jc w:val="left"/>
              <w:rPr>
                <w:rFonts w:asciiTheme="minorHAnsi" w:hAnsiTheme="minorHAnsi" w:cstheme="minorHAnsi"/>
                <w:highlight w:val="darkCyan"/>
              </w:rPr>
            </w:pPr>
          </w:p>
          <w:p w:rsidR="0035055E" w:rsidRPr="00616833" w:rsidRDefault="0035055E" w:rsidP="00735979">
            <w:pPr>
              <w:jc w:val="left"/>
              <w:rPr>
                <w:rFonts w:asciiTheme="minorHAnsi" w:hAnsiTheme="minorHAnsi" w:cstheme="minorHAnsi"/>
                <w:highlight w:val="darkCyan"/>
              </w:rPr>
            </w:pPr>
          </w:p>
        </w:tc>
        <w:tc>
          <w:tcPr>
            <w:tcW w:w="1246" w:type="pct"/>
            <w:tcBorders>
              <w:top w:val="single" w:sz="4" w:space="0" w:color="auto"/>
              <w:left w:val="single" w:sz="4" w:space="0" w:color="auto"/>
              <w:bottom w:val="single" w:sz="4" w:space="0" w:color="auto"/>
              <w:right w:val="single" w:sz="4" w:space="0" w:color="auto"/>
            </w:tcBorders>
          </w:tcPr>
          <w:p w:rsidR="00272560" w:rsidRDefault="00272560" w:rsidP="00917963">
            <w:pPr>
              <w:jc w:val="left"/>
              <w:rPr>
                <w:rFonts w:asciiTheme="minorHAnsi" w:eastAsiaTheme="minorHAnsi" w:hAnsiTheme="minorHAnsi" w:cstheme="minorHAnsi"/>
              </w:rPr>
            </w:pPr>
            <w:r w:rsidRPr="008E30E2">
              <w:rPr>
                <w:rFonts w:asciiTheme="minorHAnsi" w:eastAsiaTheme="minorHAnsi" w:hAnsiTheme="minorHAnsi" w:cstheme="minorHAnsi"/>
              </w:rPr>
              <w:t>Vélemények meghallgatása a mesebefogadásról</w:t>
            </w:r>
          </w:p>
          <w:p w:rsidR="00272560" w:rsidRPr="008E30E2" w:rsidRDefault="00272560" w:rsidP="00917963">
            <w:pPr>
              <w:jc w:val="left"/>
              <w:rPr>
                <w:rFonts w:asciiTheme="minorHAnsi" w:eastAsia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272560" w:rsidRDefault="00272560" w:rsidP="00917963">
            <w:pPr>
              <w:jc w:val="left"/>
              <w:rPr>
                <w:rFonts w:asciiTheme="minorHAnsi" w:hAnsiTheme="minorHAnsi" w:cstheme="minorHAnsi"/>
              </w:rPr>
            </w:pPr>
            <w:r w:rsidRPr="008E30E2">
              <w:rPr>
                <w:rFonts w:asciiTheme="minorHAnsi" w:hAnsiTheme="minorHAnsi" w:cstheme="minorHAnsi"/>
              </w:rPr>
              <w:t>50–51. o.</w:t>
            </w:r>
          </w:p>
          <w:p w:rsidR="0035055E" w:rsidRDefault="0035055E" w:rsidP="00917963">
            <w:pPr>
              <w:jc w:val="left"/>
              <w:rPr>
                <w:rFonts w:asciiTheme="minorHAnsi" w:hAnsiTheme="minorHAnsi" w:cstheme="minorHAnsi"/>
              </w:rPr>
            </w:pPr>
          </w:p>
          <w:p w:rsidR="0035055E" w:rsidRDefault="0035055E" w:rsidP="00917963">
            <w:pPr>
              <w:jc w:val="left"/>
              <w:rPr>
                <w:rFonts w:asciiTheme="minorHAnsi" w:hAnsiTheme="minorHAnsi" w:cstheme="minorHAnsi"/>
              </w:rPr>
            </w:pPr>
          </w:p>
          <w:p w:rsidR="000B4B82" w:rsidRDefault="000B4B82" w:rsidP="0035055E">
            <w:pPr>
              <w:jc w:val="left"/>
              <w:rPr>
                <w:rFonts w:asciiTheme="minorHAnsi" w:hAnsiTheme="minorHAnsi" w:cstheme="minorHAnsi"/>
                <w:b/>
                <w:color w:val="0070C0"/>
              </w:rPr>
            </w:pPr>
          </w:p>
          <w:p w:rsidR="000B4B82" w:rsidRDefault="000B4B82" w:rsidP="0035055E">
            <w:pPr>
              <w:jc w:val="left"/>
              <w:rPr>
                <w:rFonts w:asciiTheme="minorHAnsi" w:hAnsiTheme="minorHAnsi" w:cstheme="minorHAnsi"/>
                <w:b/>
                <w:color w:val="0070C0"/>
              </w:rPr>
            </w:pPr>
          </w:p>
          <w:p w:rsidR="0035055E" w:rsidRPr="008E30E2" w:rsidRDefault="0035055E" w:rsidP="0025042A">
            <w:pPr>
              <w:jc w:val="left"/>
              <w:rPr>
                <w:rFonts w:asciiTheme="minorHAnsi" w:eastAsia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35055E">
              <w:rPr>
                <w:rFonts w:asciiTheme="minorHAnsi" w:hAnsiTheme="minorHAnsi" w:cstheme="minorHAnsi"/>
              </w:rPr>
              <w:t xml:space="preserve">ése a versfeldolgozás </w:t>
            </w:r>
            <w:proofErr w:type="gramStart"/>
            <w:r w:rsidR="0035055E">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 </w:t>
            </w:r>
          </w:p>
          <w:p w:rsidR="00272560" w:rsidRPr="008E30E2"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35055E" w:rsidRDefault="00272560" w:rsidP="0035055E">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35055E" w:rsidRDefault="0035055E" w:rsidP="0035055E">
            <w:pPr>
              <w:jc w:val="left"/>
              <w:rPr>
                <w:rFonts w:asciiTheme="minorHAnsi" w:eastAsia="Times New Roman" w:hAnsiTheme="minorHAnsi" w:cstheme="minorHAnsi"/>
                <w:lang w:eastAsia="hu-HU"/>
              </w:rPr>
            </w:pPr>
          </w:p>
          <w:p w:rsidR="0035055E" w:rsidRDefault="0035055E" w:rsidP="0035055E">
            <w:pPr>
              <w:jc w:val="left"/>
              <w:rPr>
                <w:rFonts w:asciiTheme="minorHAnsi" w:eastAsia="Times New Roman" w:hAnsiTheme="minorHAnsi" w:cstheme="minorHAnsi"/>
                <w:b/>
                <w:lang w:eastAsia="hu-HU"/>
              </w:rPr>
            </w:pPr>
            <w:r>
              <w:rPr>
                <w:rFonts w:asciiTheme="minorHAnsi" w:eastAsia="Times New Roman" w:hAnsiTheme="minorHAnsi" w:cstheme="minorHAnsi"/>
                <w:b/>
                <w:lang w:eastAsia="hu-HU"/>
              </w:rPr>
              <w:t xml:space="preserve"> </w:t>
            </w:r>
            <w:r w:rsidRPr="00F718CA">
              <w:rPr>
                <w:rFonts w:asciiTheme="minorHAnsi" w:eastAsia="Times New Roman" w:hAnsiTheme="minorHAnsi" w:cstheme="minorHAnsi"/>
                <w:b/>
                <w:highlight w:val="yellow"/>
                <w:lang w:eastAsia="hu-HU"/>
              </w:rPr>
              <w:t>PPT</w:t>
            </w:r>
          </w:p>
          <w:p w:rsidR="0035055E" w:rsidRDefault="0035055E" w:rsidP="0035055E">
            <w:pPr>
              <w:jc w:val="left"/>
              <w:rPr>
                <w:rFonts w:asciiTheme="minorHAnsi" w:eastAsia="Times New Roman" w:hAnsiTheme="minorHAnsi" w:cstheme="minorHAnsi"/>
                <w:b/>
                <w:lang w:eastAsia="hu-HU"/>
              </w:rPr>
            </w:pPr>
          </w:p>
          <w:p w:rsidR="00272560" w:rsidRPr="008E30E2" w:rsidRDefault="0035055E" w:rsidP="00917963">
            <w:pPr>
              <w:jc w:val="left"/>
              <w:rPr>
                <w:rFonts w:asciiTheme="minorHAnsi" w:eastAsia="Times New Roman" w:hAnsiTheme="minorHAnsi" w:cstheme="minorHAnsi"/>
                <w:lang w:eastAsia="hu-HU"/>
              </w:rPr>
            </w:pPr>
            <w:r w:rsidRPr="0035055E">
              <w:rPr>
                <w:rFonts w:asciiTheme="minorHAnsi" w:eastAsia="Times New Roman" w:hAnsiTheme="minorHAnsi" w:cstheme="minorHAnsi"/>
                <w:highlight w:val="yellow"/>
                <w:lang w:eastAsia="hu-HU"/>
              </w:rPr>
              <w:t>https://www.youtube.com/watch</w:t>
            </w:r>
            <w:proofErr w:type="gramStart"/>
            <w:r w:rsidRPr="0035055E">
              <w:rPr>
                <w:rFonts w:asciiTheme="minorHAnsi" w:eastAsia="Times New Roman" w:hAnsiTheme="minorHAnsi" w:cstheme="minorHAnsi"/>
                <w:highlight w:val="yellow"/>
                <w:lang w:eastAsia="hu-HU"/>
              </w:rPr>
              <w:t>?v</w:t>
            </w:r>
            <w:proofErr w:type="gramEnd"/>
            <w:r w:rsidRPr="0035055E">
              <w:rPr>
                <w:rFonts w:asciiTheme="minorHAnsi" w:eastAsia="Times New Roman" w:hAnsiTheme="minorHAnsi" w:cstheme="minorHAnsi"/>
                <w:highlight w:val="yellow"/>
                <w:lang w:eastAsia="hu-HU"/>
              </w:rPr>
              <w:t>=SPvuruTfH1o</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35" type="#_x0000_t32" style="position:absolute;left:0;text-align:left;margin-left:-2pt;margin-top:-.25pt;width:761pt;height:.5pt;z-index:251665408;mso-position-horizontal-relative:text;mso-position-vertical-relative:text" o:connectortype="straight" strokecolor="#7030a0" strokeweight="3pt"/>
              </w:pict>
            </w:r>
            <w:r>
              <w:rPr>
                <w:rFonts w:asciiTheme="minorHAnsi" w:hAnsiTheme="minorHAnsi" w:cstheme="minorHAnsi"/>
                <w:b/>
                <w:noProof/>
                <w:lang w:eastAsia="hu-HU"/>
              </w:rPr>
              <w:pict>
                <v:shape id="_x0000_s1039" type="#_x0000_t87" style="position:absolute;left:0;text-align:left;margin-left:6pt;margin-top:6pt;width:20.5pt;height:111.85pt;z-index:251667456;mso-position-horizontal-relative:text;mso-position-vertical-relative:text" strokecolor="#f60" strokeweight="3pt"/>
              </w:pict>
            </w:r>
          </w:p>
        </w:tc>
        <w:tc>
          <w:tcPr>
            <w:tcW w:w="831" w:type="pct"/>
            <w:tcBorders>
              <w:top w:val="single" w:sz="4" w:space="0" w:color="auto"/>
              <w:left w:val="single" w:sz="4" w:space="0" w:color="auto"/>
              <w:bottom w:val="single" w:sz="4" w:space="0" w:color="auto"/>
              <w:right w:val="single" w:sz="4" w:space="0" w:color="auto"/>
            </w:tcBorders>
          </w:tcPr>
          <w:p w:rsidR="005D6797" w:rsidRDefault="00BF0926" w:rsidP="00735979">
            <w:pPr>
              <w:jc w:val="left"/>
              <w:rPr>
                <w:rFonts w:asciiTheme="minorHAnsi" w:hAnsiTheme="minorHAnsi" w:cstheme="minorHAnsi"/>
              </w:rPr>
            </w:pPr>
            <w:r w:rsidRPr="00B415CC">
              <w:rPr>
                <w:rFonts w:asciiTheme="minorHAnsi" w:hAnsiTheme="minorHAnsi" w:cstheme="minorHAnsi"/>
                <w:b/>
                <w:highlight w:val="darkGreen"/>
              </w:rPr>
              <w:t>Az állatok vitája</w:t>
            </w:r>
            <w:r w:rsidR="00735979">
              <w:rPr>
                <w:rFonts w:asciiTheme="minorHAnsi" w:hAnsiTheme="minorHAnsi" w:cstheme="minorHAnsi"/>
              </w:rPr>
              <w:t xml:space="preserve"> </w:t>
            </w:r>
          </w:p>
          <w:p w:rsidR="00262BDF" w:rsidRPr="008E30E2" w:rsidRDefault="00262BDF" w:rsidP="00735979">
            <w:pPr>
              <w:jc w:val="left"/>
              <w:rPr>
                <w:rFonts w:asciiTheme="minorHAnsi" w:hAnsiTheme="minorHAnsi" w:cstheme="minorHAnsi"/>
              </w:rPr>
            </w:pPr>
            <w:r w:rsidRPr="00262BDF">
              <w:rPr>
                <w:rFonts w:asciiTheme="minorHAnsi" w:hAnsiTheme="minorHAnsi" w:cstheme="minorHAnsi"/>
                <w:highlight w:val="yellow"/>
              </w:rPr>
              <w:t xml:space="preserve">Feldolgozása differenciáltan </w:t>
            </w:r>
            <w:r w:rsidRPr="00262BDF">
              <w:rPr>
                <w:rFonts w:asciiTheme="minorHAnsi" w:hAnsiTheme="minorHAnsi" w:cstheme="minorHAnsi"/>
                <w:b/>
                <w:highlight w:val="yellow"/>
              </w:rPr>
              <w:t>CSM-</w:t>
            </w:r>
            <w:proofErr w:type="spellStart"/>
            <w:r w:rsidRPr="00262BDF">
              <w:rPr>
                <w:rFonts w:asciiTheme="minorHAnsi" w:hAnsiTheme="minorHAnsi" w:cstheme="minorHAnsi"/>
                <w:b/>
                <w:highlight w:val="yellow"/>
              </w:rPr>
              <w:t>ban</w:t>
            </w:r>
            <w:proofErr w:type="spellEnd"/>
            <w:r w:rsidRPr="00262BDF">
              <w:rPr>
                <w:rFonts w:asciiTheme="minorHAnsi" w:hAnsiTheme="minorHAnsi" w:cstheme="minorHAnsi"/>
                <w:highlight w:val="yellow"/>
              </w:rPr>
              <w:t xml:space="preserve"> 3 csoport-többi 3 </w:t>
            </w:r>
            <w:proofErr w:type="spellStart"/>
            <w:r w:rsidRPr="00262BDF">
              <w:rPr>
                <w:rFonts w:asciiTheme="minorHAnsi" w:hAnsiTheme="minorHAnsi" w:cstheme="minorHAnsi"/>
                <w:highlight w:val="yellow"/>
              </w:rPr>
              <w:t>csop</w:t>
            </w:r>
            <w:proofErr w:type="spellEnd"/>
            <w:r w:rsidRPr="00262BDF">
              <w:rPr>
                <w:rFonts w:asciiTheme="minorHAnsi" w:hAnsiTheme="minorHAnsi" w:cstheme="minorHAnsi"/>
                <w:highlight w:val="yellow"/>
              </w:rPr>
              <w:t xml:space="preserve">. a </w:t>
            </w:r>
            <w:proofErr w:type="spellStart"/>
            <w:r w:rsidRPr="00262BDF">
              <w:rPr>
                <w:rFonts w:asciiTheme="minorHAnsi" w:hAnsiTheme="minorHAnsi" w:cstheme="minorHAnsi"/>
                <w:highlight w:val="yellow"/>
              </w:rPr>
              <w:t>köv.óra</w:t>
            </w:r>
            <w:proofErr w:type="spellEnd"/>
            <w:r w:rsidRPr="00262BDF">
              <w:rPr>
                <w:rFonts w:asciiTheme="minorHAnsi" w:hAnsiTheme="minorHAnsi" w:cstheme="minorHAnsi"/>
                <w:highlight w:val="yellow"/>
              </w:rPr>
              <w:t xml:space="preserve"> anyagát dolgozza fel</w:t>
            </w:r>
          </w:p>
        </w:tc>
        <w:tc>
          <w:tcPr>
            <w:tcW w:w="1246" w:type="pct"/>
            <w:tcBorders>
              <w:top w:val="single" w:sz="4" w:space="0" w:color="auto"/>
              <w:left w:val="single" w:sz="4" w:space="0" w:color="auto"/>
              <w:bottom w:val="single" w:sz="4" w:space="0" w:color="auto"/>
              <w:right w:val="single" w:sz="4" w:space="0" w:color="auto"/>
            </w:tcBorders>
          </w:tcPr>
          <w:p w:rsidR="005D6797" w:rsidRDefault="00813B7F" w:rsidP="00917963">
            <w:pPr>
              <w:jc w:val="left"/>
              <w:rPr>
                <w:rFonts w:asciiTheme="minorHAnsi" w:hAnsiTheme="minorHAnsi" w:cstheme="minorHAnsi"/>
              </w:rPr>
            </w:pPr>
            <w:proofErr w:type="gramStart"/>
            <w:r w:rsidRPr="008E30E2">
              <w:rPr>
                <w:rFonts w:asciiTheme="minorHAnsi" w:hAnsiTheme="minorHAnsi" w:cstheme="minorHAnsi"/>
              </w:rPr>
              <w:t>Szinonima</w:t>
            </w:r>
            <w:r w:rsidR="0035055E">
              <w:rPr>
                <w:rFonts w:asciiTheme="minorHAnsi" w:hAnsiTheme="minorHAnsi" w:cstheme="minorHAnsi"/>
              </w:rPr>
              <w:t xml:space="preserve"> </w:t>
            </w:r>
            <w:r w:rsidRPr="008E30E2">
              <w:rPr>
                <w:rFonts w:asciiTheme="minorHAnsi" w:hAnsiTheme="minorHAnsi" w:cstheme="minorHAnsi"/>
              </w:rPr>
              <w:t>keresés</w:t>
            </w:r>
            <w:proofErr w:type="gramEnd"/>
            <w:r w:rsidRPr="008E30E2">
              <w:rPr>
                <w:rFonts w:asciiTheme="minorHAnsi" w:hAnsiTheme="minorHAnsi" w:cstheme="minorHAnsi"/>
              </w:rPr>
              <w:t>, szókincsbővítés</w:t>
            </w:r>
          </w:p>
          <w:p w:rsidR="00735979" w:rsidRPr="008E30E2" w:rsidRDefault="00735979"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agyar népmese feldolgozása</w:t>
            </w:r>
          </w:p>
          <w:p w:rsidR="00495099"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rPr>
              <w:t>52–53.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Olvasástechnikai gyakorlat – hibakereső gyakorlat</w:t>
            </w:r>
          </w:p>
          <w:p w:rsidR="005D6797" w:rsidRPr="008E30E2" w:rsidRDefault="00270D9A" w:rsidP="00917963">
            <w:pPr>
              <w:jc w:val="left"/>
              <w:rPr>
                <w:rFonts w:asciiTheme="minorHAnsi" w:hAnsiTheme="minorHAnsi" w:cstheme="minorHAnsi"/>
                <w:i/>
              </w:rPr>
            </w:pPr>
            <w:r w:rsidRPr="008E30E2">
              <w:rPr>
                <w:rFonts w:asciiTheme="minorHAnsi" w:hAnsiTheme="minorHAnsi" w:cstheme="minorHAnsi"/>
              </w:rPr>
              <w:t xml:space="preserve">állítások igazságtartalmának eldöntése – időrendiség – </w:t>
            </w:r>
            <w:r w:rsidRPr="008E30E2">
              <w:rPr>
                <w:rFonts w:asciiTheme="minorHAnsi" w:hAnsiTheme="minorHAnsi" w:cstheme="minorHAnsi"/>
                <w:i/>
              </w:rPr>
              <w:t>állatmese</w:t>
            </w:r>
          </w:p>
          <w:p w:rsidR="00F74A7B"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Irodalmi alkotások befogadásának megalapozása. A költői nyelv sajátosságai. Képzelet, beleélő képesség fejlesztése. Tanulási képesség fejlesztése.</w:t>
            </w:r>
          </w:p>
        </w:tc>
        <w:tc>
          <w:tcPr>
            <w:tcW w:w="1218" w:type="pct"/>
            <w:tcBorders>
              <w:top w:val="single" w:sz="4" w:space="0" w:color="auto"/>
              <w:left w:val="single" w:sz="4" w:space="0" w:color="auto"/>
              <w:bottom w:val="single" w:sz="4" w:space="0" w:color="auto"/>
              <w:right w:val="single" w:sz="4" w:space="0" w:color="auto"/>
            </w:tcBorders>
          </w:tcPr>
          <w:p w:rsidR="005D6797" w:rsidRDefault="00F619A6"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262BDF">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262BDF" w:rsidRDefault="00262BDF" w:rsidP="00917963">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r>
              <w:rPr>
                <w:rFonts w:asciiTheme="minorHAnsi" w:eastAsia="Times New Roman" w:hAnsiTheme="minorHAnsi" w:cstheme="minorHAnsi"/>
                <w:b/>
                <w:lang w:eastAsia="hu-HU"/>
              </w:rPr>
              <w:t xml:space="preserve">  </w:t>
            </w:r>
          </w:p>
          <w:p w:rsidR="00262BDF" w:rsidRPr="00262BDF" w:rsidRDefault="00262BDF" w:rsidP="00917963">
            <w:pPr>
              <w:jc w:val="left"/>
              <w:rPr>
                <w:rFonts w:asciiTheme="minorHAnsi" w:eastAsia="Times New Roman" w:hAnsiTheme="minorHAnsi" w:cstheme="minorHAnsi"/>
                <w:color w:val="833C0B" w:themeColor="accent2" w:themeShade="80"/>
                <w:lang w:eastAsia="hu-HU"/>
              </w:rPr>
            </w:pPr>
            <w:r w:rsidRPr="00262BDF">
              <w:rPr>
                <w:rFonts w:asciiTheme="minorHAnsi" w:eastAsia="Times New Roman" w:hAnsiTheme="minorHAnsi" w:cstheme="minorHAnsi"/>
                <w:b/>
                <w:color w:val="833C0B" w:themeColor="accent2" w:themeShade="80"/>
                <w:lang w:eastAsia="hu-HU"/>
              </w:rPr>
              <w:t>kancaló, gombolyag, tekerődött, elólálkodott, árpa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Default="00BF0926" w:rsidP="00735979">
            <w:pPr>
              <w:jc w:val="left"/>
              <w:rPr>
                <w:rFonts w:asciiTheme="minorHAnsi" w:hAnsiTheme="minorHAnsi" w:cstheme="minorHAnsi"/>
              </w:rPr>
            </w:pPr>
            <w:r w:rsidRPr="00B415CC">
              <w:rPr>
                <w:rFonts w:asciiTheme="minorHAnsi" w:hAnsiTheme="minorHAnsi" w:cstheme="minorHAnsi"/>
                <w:b/>
                <w:highlight w:val="darkGreen"/>
              </w:rPr>
              <w:t>A róka és a farkas csikót vesz</w:t>
            </w:r>
            <w:r w:rsidR="00735979">
              <w:rPr>
                <w:rFonts w:asciiTheme="minorHAnsi" w:hAnsiTheme="minorHAnsi" w:cstheme="minorHAnsi"/>
              </w:rPr>
              <w:t xml:space="preserve"> </w:t>
            </w:r>
          </w:p>
          <w:p w:rsidR="00262BDF" w:rsidRDefault="00262BDF" w:rsidP="00735979">
            <w:pPr>
              <w:jc w:val="left"/>
              <w:rPr>
                <w:rFonts w:asciiTheme="minorHAnsi" w:hAnsiTheme="minorHAnsi" w:cstheme="minorHAnsi"/>
              </w:rPr>
            </w:pPr>
          </w:p>
          <w:p w:rsidR="00262BDF" w:rsidRDefault="00262BDF" w:rsidP="00735979">
            <w:pPr>
              <w:jc w:val="left"/>
              <w:rPr>
                <w:rFonts w:asciiTheme="minorHAnsi" w:hAnsiTheme="minorHAnsi" w:cstheme="minorHAnsi"/>
              </w:rPr>
            </w:pPr>
          </w:p>
          <w:p w:rsidR="00262BDF" w:rsidRPr="008E30E2" w:rsidRDefault="00262BDF" w:rsidP="00735979">
            <w:pPr>
              <w:jc w:val="left"/>
              <w:rPr>
                <w:rFonts w:asciiTheme="minorHAnsi" w:hAnsiTheme="minorHAnsi" w:cstheme="minorHAnsi"/>
              </w:rPr>
            </w:pPr>
            <w:r>
              <w:rPr>
                <w:rFonts w:asciiTheme="minorHAnsi" w:hAnsiTheme="minorHAnsi" w:cstheme="minorHAnsi"/>
              </w:rPr>
              <w:t xml:space="preserve">          </w:t>
            </w:r>
            <w:r w:rsidRPr="00262BDF">
              <w:rPr>
                <w:rFonts w:asciiTheme="minorHAnsi" w:hAnsiTheme="minorHAnsi" w:cstheme="minorHAnsi"/>
                <w:highlight w:val="cyan"/>
              </w:rPr>
              <w:t>A két mese feldolgozásának összegzése, megbeszélése</w:t>
            </w:r>
          </w:p>
        </w:tc>
        <w:tc>
          <w:tcPr>
            <w:tcW w:w="1246" w:type="pct"/>
            <w:tcBorders>
              <w:top w:val="single" w:sz="4" w:space="0" w:color="auto"/>
              <w:left w:val="single" w:sz="4" w:space="0" w:color="auto"/>
              <w:bottom w:val="single" w:sz="4" w:space="0" w:color="auto"/>
              <w:right w:val="single" w:sz="4" w:space="0" w:color="auto"/>
            </w:tcBorders>
          </w:tcPr>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lastRenderedPageBreak/>
              <w:t xml:space="preserve">Beszédtechnikai – </w:t>
            </w:r>
            <w:proofErr w:type="gramStart"/>
            <w:r w:rsidRPr="008E30E2">
              <w:rPr>
                <w:rFonts w:asciiTheme="minorHAnsi" w:eastAsiaTheme="minorHAnsi" w:hAnsiTheme="minorHAnsi" w:cstheme="minorHAnsi"/>
              </w:rPr>
              <w:t>artikulációs</w:t>
            </w:r>
            <w:proofErr w:type="gramEnd"/>
            <w:r w:rsidRPr="008E30E2">
              <w:rPr>
                <w:rFonts w:asciiTheme="minorHAnsi" w:eastAsiaTheme="minorHAnsi" w:hAnsiTheme="minorHAnsi" w:cstheme="minorHAnsi"/>
              </w:rPr>
              <w:t xml:space="preserve"> gyakorlatok </w:t>
            </w:r>
          </w:p>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lastRenderedPageBreak/>
              <w:t>Szinonimakeresés, szókincsbővítés</w:t>
            </w:r>
          </w:p>
          <w:p w:rsidR="005D6797"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A mese üzenetének megfogalmazása, a megfelelő közmondás hozzárendelése a meséhez</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rPr>
              <w:t>M</w:t>
            </w:r>
            <w:r w:rsidRPr="008E30E2">
              <w:rPr>
                <w:rFonts w:asciiTheme="minorHAnsi" w:hAnsiTheme="minorHAnsi" w:cstheme="minorHAnsi"/>
              </w:rPr>
              <w:t>agyar népmese feldolgozása</w:t>
            </w:r>
          </w:p>
          <w:p w:rsidR="00495099" w:rsidRPr="008E30E2" w:rsidRDefault="00495099" w:rsidP="00917963">
            <w:pPr>
              <w:jc w:val="left"/>
              <w:rPr>
                <w:rFonts w:asciiTheme="minorHAnsi" w:eastAsiaTheme="minorHAnsi" w:hAnsiTheme="minorHAnsi" w:cstheme="minorHAnsi"/>
              </w:rPr>
            </w:pPr>
            <w:r w:rsidRPr="008E30E2">
              <w:rPr>
                <w:rFonts w:asciiTheme="minorHAnsi" w:hAnsiTheme="minorHAnsi" w:cstheme="minorHAnsi"/>
              </w:rPr>
              <w:t>54–55.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lastRenderedPageBreak/>
              <w:t>Olvasástechnikai gyakorlat – hibakereső gyakorlat</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lastRenderedPageBreak/>
              <w:t xml:space="preserve">Időrendiség </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270D9A" w:rsidRPr="008E30E2" w:rsidRDefault="00270D9A" w:rsidP="00917963">
            <w:pPr>
              <w:jc w:val="left"/>
              <w:rPr>
                <w:rFonts w:asciiTheme="minorHAnsi" w:hAnsiTheme="minorHAnsi" w:cstheme="minorHAnsi"/>
                <w:i/>
              </w:rPr>
            </w:pPr>
            <w:r w:rsidRPr="008E30E2">
              <w:rPr>
                <w:rFonts w:asciiTheme="minorHAnsi" w:hAnsiTheme="minorHAnsi" w:cstheme="minorHAnsi"/>
              </w:rPr>
              <w:t xml:space="preserve">A szereplők cselekedeteinek azonosítása az adott szereplővel – </w:t>
            </w:r>
            <w:r w:rsidRPr="008E30E2">
              <w:rPr>
                <w:rFonts w:asciiTheme="minorHAnsi" w:hAnsiTheme="minorHAnsi" w:cstheme="minorHAnsi"/>
                <w:i/>
              </w:rPr>
              <w:t>állatmese</w:t>
            </w:r>
          </w:p>
          <w:p w:rsidR="005D6797" w:rsidRPr="008E30E2" w:rsidRDefault="00F74A7B" w:rsidP="00917963">
            <w:pPr>
              <w:jc w:val="left"/>
              <w:rPr>
                <w:rFonts w:asciiTheme="minorHAnsi" w:hAnsiTheme="minorHAnsi" w:cstheme="minorHAnsi"/>
                <w: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5D6797" w:rsidRDefault="00F619A6"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w:t>
            </w:r>
            <w:r w:rsidRPr="008E30E2">
              <w:rPr>
                <w:rFonts w:asciiTheme="minorHAnsi" w:eastAsia="Times New Roman" w:hAnsiTheme="minorHAnsi" w:cstheme="minorHAnsi"/>
                <w:lang w:eastAsia="hu-HU"/>
              </w:rPr>
              <w:lastRenderedPageBreak/>
              <w:t>ciafejlesztés: önálló, hatékony tanulási stratégiák bemutatása, elsajátítása.</w:t>
            </w:r>
            <w:r w:rsidR="00262BDF">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262BDF" w:rsidRDefault="00262BDF" w:rsidP="00917963">
            <w:pPr>
              <w:jc w:val="left"/>
              <w:rPr>
                <w:rFonts w:asciiTheme="minorHAnsi" w:eastAsia="Times New Roman" w:hAnsiTheme="minorHAnsi" w:cstheme="minorHAnsi"/>
                <w:lang w:eastAsia="hu-HU"/>
              </w:rPr>
            </w:pPr>
          </w:p>
          <w:p w:rsidR="00262BDF" w:rsidRPr="008E30E2" w:rsidRDefault="00262BDF" w:rsidP="00917963">
            <w:pPr>
              <w:jc w:val="left"/>
              <w:rPr>
                <w:rFonts w:asciiTheme="minorHAnsi" w:eastAsia="Times New Roman" w:hAnsiTheme="minorHAnsi" w:cstheme="minorHAnsi"/>
                <w:lang w:eastAsia="hu-HU"/>
              </w:rPr>
            </w:pPr>
            <w:r w:rsidRPr="00F718CA">
              <w:rPr>
                <w:rFonts w:asciiTheme="minorHAnsi" w:eastAsia="Times New Roman" w:hAnsiTheme="minorHAnsi" w:cstheme="minorHAnsi"/>
                <w:b/>
                <w:highlight w:val="yellow"/>
                <w:lang w:eastAsia="hu-HU"/>
              </w:rPr>
              <w:t>PPT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BF0926" w:rsidP="00735979">
            <w:pPr>
              <w:jc w:val="left"/>
              <w:rPr>
                <w:rFonts w:asciiTheme="minorHAnsi" w:hAnsiTheme="minorHAnsi" w:cstheme="minorHAnsi"/>
              </w:rPr>
            </w:pPr>
            <w:r w:rsidRPr="008E30E2">
              <w:rPr>
                <w:rFonts w:asciiTheme="minorHAnsi" w:hAnsiTheme="minorHAnsi" w:cstheme="minorHAnsi"/>
                <w:b/>
              </w:rPr>
              <w:t>A varga, a szikra és a bab</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813B7F" w:rsidRPr="008E30E2" w:rsidRDefault="00495099" w:rsidP="00917963">
            <w:pPr>
              <w:jc w:val="left"/>
              <w:rPr>
                <w:rFonts w:asciiTheme="minorHAnsi" w:eastAsiaTheme="minorHAnsi" w:hAnsiTheme="minorHAnsi" w:cstheme="minorHAnsi"/>
              </w:rPr>
            </w:pPr>
            <w:proofErr w:type="gramStart"/>
            <w:r w:rsidRPr="008E30E2">
              <w:rPr>
                <w:rFonts w:asciiTheme="minorHAnsi" w:eastAsiaTheme="minorHAnsi" w:hAnsiTheme="minorHAnsi" w:cstheme="minorHAnsi"/>
              </w:rPr>
              <w:t>Artikulációs</w:t>
            </w:r>
            <w:proofErr w:type="gramEnd"/>
            <w:r w:rsidRPr="008E30E2">
              <w:rPr>
                <w:rFonts w:asciiTheme="minorHAnsi" w:eastAsiaTheme="minorHAnsi" w:hAnsiTheme="minorHAnsi" w:cstheme="minorHAnsi"/>
              </w:rPr>
              <w:t xml:space="preserve"> gyakorlatok</w:t>
            </w:r>
          </w:p>
          <w:p w:rsidR="005D6797"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Nyelvtörő tempóváltással – a nyelvtörő magyarázata</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rPr>
              <w:t>M</w:t>
            </w:r>
            <w:r w:rsidRPr="008E30E2">
              <w:rPr>
                <w:rFonts w:asciiTheme="minorHAnsi" w:hAnsiTheme="minorHAnsi" w:cstheme="minorHAnsi"/>
              </w:rPr>
              <w:t>agyar népmese feldolgozása</w:t>
            </w:r>
          </w:p>
          <w:p w:rsidR="00495099"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rPr>
              <w:t>56–57.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Olvasóvá nevelés </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270D9A" w:rsidRPr="008E30E2" w:rsidRDefault="00270D9A" w:rsidP="00917963">
            <w:pPr>
              <w:jc w:val="left"/>
              <w:rPr>
                <w:rFonts w:asciiTheme="minorHAnsi" w:hAnsiTheme="minorHAnsi" w:cstheme="minorHAnsi"/>
                <w:i/>
              </w:rPr>
            </w:pPr>
            <w:r w:rsidRPr="008E30E2">
              <w:rPr>
                <w:rFonts w:asciiTheme="minorHAnsi" w:hAnsiTheme="minorHAnsi" w:cstheme="minorHAnsi"/>
              </w:rPr>
              <w:t xml:space="preserve">Időrendiség – </w:t>
            </w:r>
            <w:r w:rsidRPr="008E30E2">
              <w:rPr>
                <w:rFonts w:asciiTheme="minorHAnsi" w:hAnsiTheme="minorHAnsi" w:cstheme="minorHAnsi"/>
                <w:i/>
              </w:rPr>
              <w:t>eredetmese</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Az eredetmese sajátosságának megfigyeltetése – a mese valódi üzenete </w:t>
            </w:r>
          </w:p>
          <w:p w:rsidR="005D6797" w:rsidRPr="008E30E2" w:rsidRDefault="00270D9A" w:rsidP="00917963">
            <w:pPr>
              <w:jc w:val="left"/>
              <w:rPr>
                <w:rFonts w:asciiTheme="minorHAnsi" w:hAnsiTheme="minorHAnsi" w:cstheme="minorHAnsi"/>
              </w:rPr>
            </w:pPr>
            <w:r w:rsidRPr="008E30E2">
              <w:rPr>
                <w:rFonts w:asciiTheme="minorHAnsi" w:hAnsiTheme="minorHAnsi" w:cstheme="minorHAnsi"/>
              </w:rPr>
              <w:t>A mese eseményeinek tömörítése</w:t>
            </w:r>
          </w:p>
          <w:p w:rsidR="00F74A7B"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 Tanulási képesség fejlesztése.</w:t>
            </w: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5D6797" w:rsidRDefault="00F619A6"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495099" w:rsidRPr="008E30E2">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262BDF" w:rsidRDefault="00262BDF" w:rsidP="00917963">
            <w:pPr>
              <w:jc w:val="left"/>
              <w:rPr>
                <w:rFonts w:asciiTheme="minorHAnsi" w:eastAsia="Times New Roman" w:hAnsiTheme="minorHAnsi" w:cstheme="minorHAnsi"/>
                <w:lang w:eastAsia="hu-HU"/>
              </w:rPr>
            </w:pPr>
          </w:p>
          <w:p w:rsidR="00262BDF" w:rsidRDefault="00262BDF" w:rsidP="00917963">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262BDF" w:rsidRDefault="00262BDF" w:rsidP="00917963">
            <w:pPr>
              <w:jc w:val="left"/>
              <w:rPr>
                <w:rFonts w:asciiTheme="minorHAnsi" w:eastAsia="Times New Roman" w:hAnsiTheme="minorHAnsi" w:cstheme="minorHAnsi"/>
                <w:b/>
                <w:lang w:eastAsia="hu-HU"/>
              </w:rPr>
            </w:pPr>
          </w:p>
          <w:p w:rsidR="00262BDF" w:rsidRPr="00262BDF" w:rsidRDefault="00262BDF" w:rsidP="00917963">
            <w:pPr>
              <w:jc w:val="left"/>
              <w:rPr>
                <w:rFonts w:asciiTheme="minorHAnsi" w:eastAsia="Times New Roman" w:hAnsiTheme="minorHAnsi" w:cstheme="minorHAnsi"/>
                <w:b/>
                <w:color w:val="833C0B" w:themeColor="accent2" w:themeShade="80"/>
                <w:lang w:eastAsia="hu-HU"/>
              </w:rPr>
            </w:pPr>
            <w:r w:rsidRPr="00262BDF">
              <w:rPr>
                <w:rFonts w:asciiTheme="minorHAnsi" w:eastAsia="Times New Roman" w:hAnsiTheme="minorHAnsi" w:cstheme="minorHAnsi"/>
                <w:b/>
                <w:color w:val="833C0B" w:themeColor="accent2" w:themeShade="80"/>
                <w:lang w:eastAsia="hu-HU"/>
              </w:rPr>
              <w:t xml:space="preserve">ár </w:t>
            </w:r>
          </w:p>
          <w:p w:rsidR="00262BDF" w:rsidRPr="00262BDF" w:rsidRDefault="00262BDF" w:rsidP="00917963">
            <w:pPr>
              <w:jc w:val="left"/>
              <w:rPr>
                <w:rFonts w:asciiTheme="minorHAnsi" w:eastAsia="Times New Roman" w:hAnsiTheme="minorHAnsi" w:cstheme="minorHAnsi"/>
                <w:b/>
                <w:color w:val="833C0B" w:themeColor="accent2" w:themeShade="80"/>
                <w:lang w:eastAsia="hu-HU"/>
              </w:rPr>
            </w:pPr>
            <w:r w:rsidRPr="00262BDF">
              <w:rPr>
                <w:rFonts w:asciiTheme="minorHAnsi" w:eastAsia="Times New Roman" w:hAnsiTheme="minorHAnsi" w:cstheme="minorHAnsi"/>
                <w:b/>
                <w:color w:val="833C0B" w:themeColor="accent2" w:themeShade="80"/>
                <w:lang w:eastAsia="hu-HU"/>
              </w:rPr>
              <w:t>szikra</w:t>
            </w:r>
          </w:p>
          <w:p w:rsidR="00262BDF" w:rsidRPr="008E30E2" w:rsidRDefault="00262BDF" w:rsidP="00917963">
            <w:pPr>
              <w:jc w:val="left"/>
              <w:rPr>
                <w:rFonts w:asciiTheme="minorHAnsi" w:eastAsia="Times New Roman" w:hAnsiTheme="minorHAnsi" w:cstheme="minorHAnsi"/>
                <w:lang w:eastAsia="hu-HU"/>
              </w:rPr>
            </w:pPr>
            <w:r w:rsidRPr="00262BDF">
              <w:rPr>
                <w:rFonts w:asciiTheme="minorHAnsi" w:eastAsia="Times New Roman" w:hAnsiTheme="minorHAnsi" w:cstheme="minorHAnsi"/>
                <w:b/>
                <w:color w:val="833C0B" w:themeColor="accent2" w:themeShade="80"/>
                <w:lang w:eastAsia="hu-HU"/>
              </w:rPr>
              <w:t>szalma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BF0926" w:rsidP="00735979">
            <w:pPr>
              <w:jc w:val="left"/>
              <w:rPr>
                <w:rFonts w:asciiTheme="minorHAnsi" w:hAnsiTheme="minorHAnsi" w:cstheme="minorHAnsi"/>
              </w:rPr>
            </w:pPr>
            <w:r w:rsidRPr="008E30E2">
              <w:rPr>
                <w:rFonts w:asciiTheme="minorHAnsi" w:hAnsiTheme="minorHAnsi" w:cstheme="minorHAnsi"/>
                <w:b/>
              </w:rPr>
              <w:t xml:space="preserve">Tréfás mese </w:t>
            </w:r>
            <w:r w:rsidRPr="00D30350">
              <w:rPr>
                <w:rFonts w:asciiTheme="minorHAnsi" w:hAnsiTheme="minorHAnsi" w:cstheme="minorHAnsi"/>
                <w:i/>
                <w:color w:val="FF0000"/>
              </w:rPr>
              <w:t>(Benedek Elek gyűjtése</w:t>
            </w:r>
            <w:r w:rsidRPr="008E30E2">
              <w:rPr>
                <w:rFonts w:asciiTheme="minorHAnsi" w:hAnsiTheme="minorHAnsi" w:cstheme="minorHAnsi"/>
                <w:i/>
              </w:rPr>
              <w:t>)</w:t>
            </w:r>
            <w:r w:rsidR="00495099" w:rsidRPr="008E30E2">
              <w:rPr>
                <w:rFonts w:asciiTheme="minorHAnsi" w:hAnsiTheme="minorHAnsi" w:cstheme="minorHAnsi"/>
              </w:rPr>
              <w:t xml:space="preserve"> </w:t>
            </w:r>
          </w:p>
          <w:p w:rsidR="00D30350" w:rsidRDefault="00D30350" w:rsidP="00735979">
            <w:pPr>
              <w:jc w:val="left"/>
              <w:rPr>
                <w:rFonts w:asciiTheme="minorHAnsi" w:hAnsiTheme="minorHAnsi" w:cstheme="minorHAnsi"/>
              </w:rPr>
            </w:pPr>
          </w:p>
          <w:p w:rsidR="00D30350" w:rsidRDefault="00D30350" w:rsidP="00735979">
            <w:pPr>
              <w:jc w:val="left"/>
              <w:rPr>
                <w:rFonts w:asciiTheme="minorHAnsi" w:hAnsiTheme="minorHAnsi" w:cstheme="minorHAnsi"/>
              </w:rPr>
            </w:pPr>
          </w:p>
          <w:p w:rsidR="00D30350" w:rsidRPr="007D68C5" w:rsidRDefault="00D30350" w:rsidP="00D30350">
            <w:pPr>
              <w:jc w:val="left"/>
              <w:rPr>
                <w:rFonts w:asciiTheme="minorHAnsi" w:hAnsiTheme="minorHAnsi" w:cstheme="minorHAnsi"/>
                <w:highlight w:val="yellow"/>
              </w:rPr>
            </w:pPr>
            <w:r w:rsidRPr="007D68C5">
              <w:rPr>
                <w:rFonts w:asciiTheme="minorHAnsi" w:hAnsiTheme="minorHAnsi" w:cstheme="minorHAnsi"/>
                <w:highlight w:val="yellow"/>
              </w:rPr>
              <w:t>A költő élete röviden</w:t>
            </w:r>
          </w:p>
          <w:p w:rsidR="00D30350" w:rsidRDefault="00D30350" w:rsidP="00D30350">
            <w:pPr>
              <w:jc w:val="left"/>
              <w:rPr>
                <w:rFonts w:asciiTheme="minorHAnsi" w:hAnsiTheme="minorHAnsi" w:cstheme="minorHAnsi"/>
              </w:rPr>
            </w:pPr>
            <w:r w:rsidRPr="007D68C5">
              <w:rPr>
                <w:rFonts w:asciiTheme="minorHAnsi" w:hAnsiTheme="minorHAnsi" w:cstheme="minorHAnsi"/>
                <w:highlight w:val="yellow"/>
              </w:rPr>
              <w:t>PPT</w:t>
            </w:r>
            <w:r w:rsidRPr="00DB0A86">
              <w:rPr>
                <w:rFonts w:asciiTheme="minorHAnsi" w:hAnsiTheme="minorHAnsi" w:cstheme="minorHAnsi"/>
                <w:highlight w:val="yellow"/>
              </w:rPr>
              <w:t>-n</w:t>
            </w:r>
          </w:p>
          <w:p w:rsidR="00D30350" w:rsidRDefault="00D30350" w:rsidP="00D30350">
            <w:pPr>
              <w:jc w:val="left"/>
              <w:rPr>
                <w:rFonts w:asciiTheme="minorHAnsi" w:hAnsiTheme="minorHAnsi" w:cstheme="minorHAnsi"/>
              </w:rPr>
            </w:pPr>
          </w:p>
          <w:p w:rsidR="00D30350" w:rsidRDefault="00D30350" w:rsidP="00D30350">
            <w:pPr>
              <w:jc w:val="left"/>
              <w:rPr>
                <w:rFonts w:asciiTheme="minorHAnsi" w:hAnsiTheme="minorHAnsi" w:cstheme="minorHAnsi"/>
              </w:rPr>
            </w:pPr>
          </w:p>
          <w:p w:rsidR="00D30350" w:rsidRDefault="00D30350" w:rsidP="00D30350">
            <w:pPr>
              <w:jc w:val="left"/>
              <w:rPr>
                <w:rFonts w:asciiTheme="minorHAnsi" w:hAnsiTheme="minorHAnsi" w:cstheme="minorHAnsi"/>
              </w:rPr>
            </w:pPr>
          </w:p>
          <w:p w:rsidR="00435507" w:rsidRDefault="00435507" w:rsidP="00D30350">
            <w:pPr>
              <w:jc w:val="left"/>
              <w:rPr>
                <w:rFonts w:asciiTheme="minorHAnsi" w:hAnsiTheme="minorHAnsi" w:cstheme="minorHAnsi"/>
                <w:b/>
                <w:color w:val="0070C0"/>
              </w:rPr>
            </w:pPr>
          </w:p>
          <w:p w:rsidR="00D30350" w:rsidRDefault="000B4B82" w:rsidP="00D30350">
            <w:pPr>
              <w:jc w:val="left"/>
              <w:rPr>
                <w:rFonts w:asciiTheme="minorHAnsi" w:hAnsiTheme="minorHAnsi" w:cstheme="minorHAnsi"/>
                <w:b/>
                <w:color w:val="0070C0"/>
              </w:rPr>
            </w:pPr>
            <w:r>
              <w:rPr>
                <w:rFonts w:asciiTheme="minorHAnsi" w:hAnsiTheme="minorHAnsi" w:cstheme="minorHAnsi"/>
                <w:b/>
                <w:color w:val="0070C0"/>
              </w:rPr>
              <w:t>+ 1</w:t>
            </w:r>
            <w:r w:rsidR="00D30350" w:rsidRPr="004A63D8">
              <w:rPr>
                <w:rFonts w:asciiTheme="minorHAnsi" w:hAnsiTheme="minorHAnsi" w:cstheme="minorHAnsi"/>
                <w:b/>
                <w:color w:val="0070C0"/>
              </w:rPr>
              <w:t xml:space="preserve"> óra gyakorló</w:t>
            </w:r>
          </w:p>
          <w:p w:rsidR="00D30350" w:rsidRDefault="00D30350" w:rsidP="00D30350">
            <w:pPr>
              <w:jc w:val="left"/>
              <w:rPr>
                <w:rFonts w:asciiTheme="minorHAnsi" w:hAnsiTheme="minorHAnsi" w:cstheme="minorHAnsi"/>
                <w:b/>
                <w:color w:val="0070C0"/>
              </w:rPr>
            </w:pPr>
          </w:p>
          <w:p w:rsidR="00D30350" w:rsidRDefault="00D30350" w:rsidP="00D30350">
            <w:pPr>
              <w:jc w:val="left"/>
              <w:rPr>
                <w:rFonts w:asciiTheme="minorHAnsi" w:hAnsiTheme="minorHAnsi" w:cstheme="minorHAnsi"/>
              </w:rPr>
            </w:pPr>
          </w:p>
          <w:p w:rsidR="00D30350" w:rsidRDefault="00D30350" w:rsidP="00D30350">
            <w:pPr>
              <w:jc w:val="left"/>
              <w:rPr>
                <w:rFonts w:asciiTheme="minorHAnsi" w:hAnsiTheme="minorHAnsi" w:cstheme="minorHAnsi"/>
              </w:rPr>
            </w:pPr>
          </w:p>
          <w:p w:rsidR="00D30350" w:rsidRPr="008E30E2" w:rsidRDefault="001F7CAD" w:rsidP="00D30350">
            <w:pPr>
              <w:jc w:val="left"/>
              <w:rPr>
                <w:rFonts w:asciiTheme="minorHAnsi" w:hAnsiTheme="minorHAnsi" w:cstheme="minorHAnsi"/>
              </w:rPr>
            </w:pPr>
            <w:r>
              <w:rPr>
                <w:rFonts w:asciiTheme="minorHAnsi" w:eastAsiaTheme="minorHAnsi" w:hAnsiTheme="minorHAnsi" w:cstheme="minorHAnsi"/>
                <w:noProof/>
                <w:lang w:eastAsia="hu-HU"/>
              </w:rPr>
              <w:lastRenderedPageBreak/>
              <w:pict>
                <v:shape id="_x0000_s1041" type="#_x0000_t32" style="position:absolute;margin-left:-43.9pt;margin-top:12.95pt;width:761pt;height:.5pt;z-index:251669504"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lastRenderedPageBreak/>
              <w:t>Szómagyarázat, szinonimák keresése</w:t>
            </w:r>
          </w:p>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Népi bölcsességek magyarázata</w:t>
            </w:r>
          </w:p>
          <w:p w:rsidR="005D6797"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A párbeszéd szerepe a mesefolyam logikai felépítésében </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rPr>
              <w:t>M</w:t>
            </w:r>
            <w:r w:rsidRPr="008E30E2">
              <w:rPr>
                <w:rFonts w:asciiTheme="minorHAnsi" w:hAnsiTheme="minorHAnsi" w:cstheme="minorHAnsi"/>
              </w:rPr>
              <w:t>agyar népmese feldolgozása</w:t>
            </w:r>
          </w:p>
          <w:p w:rsidR="00495099" w:rsidRDefault="00495099" w:rsidP="00917963">
            <w:pPr>
              <w:jc w:val="left"/>
              <w:rPr>
                <w:rFonts w:asciiTheme="minorHAnsi" w:hAnsiTheme="minorHAnsi" w:cstheme="minorHAnsi"/>
              </w:rPr>
            </w:pPr>
            <w:r w:rsidRPr="008E30E2">
              <w:rPr>
                <w:rFonts w:asciiTheme="minorHAnsi" w:hAnsiTheme="minorHAnsi" w:cstheme="minorHAnsi"/>
              </w:rPr>
              <w:t>58–59. o.</w:t>
            </w:r>
          </w:p>
          <w:p w:rsidR="00D30350" w:rsidRDefault="00D30350" w:rsidP="00917963">
            <w:pPr>
              <w:jc w:val="left"/>
              <w:rPr>
                <w:rFonts w:asciiTheme="minorHAnsi" w:hAnsiTheme="minorHAnsi" w:cstheme="minorHAnsi"/>
              </w:rPr>
            </w:pPr>
            <w:r w:rsidRPr="00D30350">
              <w:rPr>
                <w:rFonts w:asciiTheme="minorHAnsi" w:hAnsiTheme="minorHAnsi" w:cstheme="minorHAnsi"/>
                <w:highlight w:val="cyan"/>
              </w:rPr>
              <w:t>Feldolgozása mozgással</w:t>
            </w:r>
          </w:p>
          <w:p w:rsidR="00D30350" w:rsidRDefault="00D30350" w:rsidP="00917963">
            <w:pPr>
              <w:jc w:val="left"/>
              <w:rPr>
                <w:rFonts w:asciiTheme="minorHAnsi" w:hAnsiTheme="minorHAnsi" w:cstheme="minorHAnsi"/>
                <w:i/>
              </w:rPr>
            </w:pPr>
            <w:r w:rsidRPr="00D30350">
              <w:rPr>
                <w:rFonts w:asciiTheme="minorHAnsi" w:hAnsiTheme="minorHAnsi" w:cstheme="minorHAnsi"/>
                <w:i/>
                <w:highlight w:val="cyan"/>
              </w:rPr>
              <w:t>szerepjáték</w:t>
            </w:r>
          </w:p>
          <w:p w:rsidR="00D30350" w:rsidRDefault="00D30350" w:rsidP="00917963">
            <w:pPr>
              <w:jc w:val="left"/>
              <w:rPr>
                <w:rFonts w:asciiTheme="minorHAnsi" w:hAnsiTheme="minorHAnsi" w:cstheme="minorHAnsi"/>
                <w:i/>
              </w:rPr>
            </w:pPr>
          </w:p>
          <w:p w:rsidR="00D30350" w:rsidRDefault="00D30350" w:rsidP="00917963">
            <w:pPr>
              <w:jc w:val="left"/>
              <w:rPr>
                <w:rFonts w:asciiTheme="minorHAnsi" w:hAnsiTheme="minorHAnsi" w:cstheme="minorHAnsi"/>
                <w:i/>
              </w:rPr>
            </w:pPr>
          </w:p>
          <w:p w:rsidR="00D30350" w:rsidRDefault="00D30350" w:rsidP="00917963">
            <w:pPr>
              <w:jc w:val="left"/>
              <w:rPr>
                <w:rFonts w:asciiTheme="minorHAnsi" w:hAnsiTheme="minorHAnsi" w:cstheme="minorHAnsi"/>
                <w:i/>
              </w:rPr>
            </w:pPr>
          </w:p>
          <w:p w:rsidR="00D30350" w:rsidRPr="00D30350" w:rsidRDefault="00D30350" w:rsidP="00917963">
            <w:pPr>
              <w:jc w:val="left"/>
              <w:rPr>
                <w:rFonts w:asciiTheme="minorHAnsi" w:hAnsiTheme="minorHAnsi" w:cstheme="minorHAnsi"/>
                <w:i/>
              </w:rPr>
            </w:pPr>
          </w:p>
          <w:p w:rsidR="00262BDF" w:rsidRPr="00D30350" w:rsidRDefault="00262BDF" w:rsidP="00917963">
            <w:pPr>
              <w:jc w:val="left"/>
              <w:rPr>
                <w:rFonts w:asciiTheme="minorHAnsi" w:hAnsiTheme="minorHAnsi" w:cstheme="minorHAnsi"/>
                <w:i/>
              </w:rPr>
            </w:pPr>
          </w:p>
          <w:p w:rsidR="00262BDF" w:rsidRPr="008E30E2" w:rsidRDefault="00262BDF" w:rsidP="00917963">
            <w:pPr>
              <w:jc w:val="left"/>
              <w:rPr>
                <w:rFonts w:asciiTheme="minorHAnsi" w:eastAsia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Olvasóvá nevelés </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Időrendiség</w:t>
            </w:r>
          </w:p>
          <w:p w:rsidR="005D6797" w:rsidRPr="008E30E2" w:rsidRDefault="00270D9A" w:rsidP="00917963">
            <w:pPr>
              <w:jc w:val="left"/>
              <w:rPr>
                <w:rFonts w:asciiTheme="minorHAnsi" w:hAnsiTheme="minorHAnsi" w:cstheme="minorHAnsi"/>
                <w:b/>
                <w:bCs/>
                <w:i/>
              </w:rPr>
            </w:pPr>
            <w:r w:rsidRPr="008E30E2">
              <w:rPr>
                <w:rFonts w:asciiTheme="minorHAnsi" w:hAnsiTheme="minorHAnsi" w:cstheme="minorHAnsi"/>
              </w:rPr>
              <w:t xml:space="preserve">A humor forrása és az ok-okozati összefüggés feltárása – </w:t>
            </w:r>
            <w:r w:rsidRPr="00262BDF">
              <w:rPr>
                <w:rFonts w:asciiTheme="minorHAnsi" w:hAnsiTheme="minorHAnsi" w:cstheme="minorHAnsi"/>
                <w:i/>
                <w:highlight w:val="cyan"/>
              </w:rPr>
              <w:t>tréfás mese</w:t>
            </w:r>
            <w:r w:rsidR="00262BDF" w:rsidRPr="00D30350">
              <w:rPr>
                <w:rFonts w:asciiTheme="minorHAnsi" w:hAnsiTheme="minorHAnsi" w:cstheme="minorHAnsi"/>
                <w:i/>
                <w:highlight w:val="magenta"/>
              </w:rPr>
              <w:t>-</w:t>
            </w:r>
            <w:r w:rsidR="00262BDF" w:rsidRPr="00D30350">
              <w:rPr>
                <w:rFonts w:asciiTheme="minorHAnsi" w:hAnsiTheme="minorHAnsi" w:cstheme="minorHAnsi"/>
                <w:b/>
                <w:i/>
                <w:highlight w:val="magenta"/>
              </w:rPr>
              <w:t>fogalom ismétlése</w:t>
            </w: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495099" w:rsidRPr="008E30E2">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D30350" w:rsidRDefault="00D30350" w:rsidP="00917963">
            <w:pPr>
              <w:jc w:val="left"/>
              <w:rPr>
                <w:rFonts w:asciiTheme="minorHAnsi" w:eastAsia="Times New Roman" w:hAnsiTheme="minorHAnsi" w:cstheme="minorHAnsi"/>
                <w:lang w:eastAsia="hu-HU"/>
              </w:rPr>
            </w:pPr>
          </w:p>
          <w:p w:rsidR="00D30350" w:rsidRPr="008E30E2" w:rsidRDefault="00D30350" w:rsidP="00917963">
            <w:pPr>
              <w:jc w:val="left"/>
              <w:rPr>
                <w:rFonts w:asciiTheme="minorHAnsi" w:hAnsiTheme="minorHAnsi" w:cstheme="minorHAnsi"/>
              </w:rPr>
            </w:pPr>
            <w:r w:rsidRPr="00F718CA">
              <w:rPr>
                <w:rFonts w:asciiTheme="minorHAnsi" w:eastAsia="Times New Roman" w:hAnsiTheme="minorHAnsi" w:cstheme="minorHAnsi"/>
                <w:b/>
                <w:highlight w:val="yellow"/>
                <w:lang w:eastAsia="hu-HU"/>
              </w:rPr>
              <w:t>PPT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BF0926" w:rsidP="00735979">
            <w:pPr>
              <w:jc w:val="left"/>
              <w:rPr>
                <w:rFonts w:asciiTheme="minorHAnsi" w:hAnsiTheme="minorHAnsi" w:cstheme="minorHAnsi"/>
              </w:rPr>
            </w:pPr>
            <w:r w:rsidRPr="008E30E2">
              <w:rPr>
                <w:rFonts w:asciiTheme="minorHAnsi" w:hAnsiTheme="minorHAnsi" w:cstheme="minorHAnsi"/>
                <w:b/>
              </w:rPr>
              <w:t xml:space="preserve">Miért haragszik a disznó a kutyára, a kutya a macskára, a macska az egérre </w:t>
            </w:r>
          </w:p>
        </w:tc>
        <w:tc>
          <w:tcPr>
            <w:tcW w:w="1246" w:type="pct"/>
            <w:tcBorders>
              <w:top w:val="single" w:sz="4" w:space="0" w:color="auto"/>
              <w:left w:val="single" w:sz="4" w:space="0" w:color="auto"/>
              <w:bottom w:val="single" w:sz="4" w:space="0" w:color="auto"/>
              <w:right w:val="single" w:sz="4" w:space="0" w:color="auto"/>
            </w:tcBorders>
          </w:tcPr>
          <w:p w:rsidR="00813B7F" w:rsidRPr="008E30E2"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Szinonimakeresés – szókincsfejlesztés</w:t>
            </w:r>
          </w:p>
          <w:p w:rsidR="005D6797"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Jelkereső gyakorlat</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rPr>
              <w:t>M</w:t>
            </w:r>
            <w:r w:rsidRPr="008E30E2">
              <w:rPr>
                <w:rFonts w:asciiTheme="minorHAnsi" w:hAnsiTheme="minorHAnsi" w:cstheme="minorHAnsi"/>
              </w:rPr>
              <w:t>agyar népmese feldolgozása</w:t>
            </w:r>
          </w:p>
          <w:p w:rsidR="00495099" w:rsidRPr="008E30E2" w:rsidRDefault="00495099" w:rsidP="00917963">
            <w:pPr>
              <w:jc w:val="left"/>
              <w:rPr>
                <w:rFonts w:asciiTheme="minorHAnsi" w:eastAsiaTheme="minorHAnsi" w:hAnsiTheme="minorHAnsi" w:cstheme="minorHAnsi"/>
              </w:rPr>
            </w:pPr>
            <w:r w:rsidRPr="008E30E2">
              <w:rPr>
                <w:rFonts w:asciiTheme="minorHAnsi" w:hAnsiTheme="minorHAnsi" w:cstheme="minorHAnsi"/>
              </w:rPr>
              <w:t>60–61.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i/>
              </w:rPr>
            </w:pPr>
            <w:r w:rsidRPr="008E30E2">
              <w:rPr>
                <w:rFonts w:asciiTheme="minorHAnsi" w:hAnsiTheme="minorHAnsi" w:cstheme="minorHAnsi"/>
              </w:rPr>
              <w:t>Időrendiség – a mese eseményeinek időrendbe állítása</w:t>
            </w:r>
            <w:r w:rsidRPr="008E30E2">
              <w:rPr>
                <w:rFonts w:asciiTheme="minorHAnsi" w:hAnsiTheme="minorHAnsi" w:cstheme="minorHAnsi"/>
                <w:i/>
              </w:rPr>
              <w:t xml:space="preserve"> – állatmese (eredetmese)</w:t>
            </w:r>
          </w:p>
          <w:p w:rsidR="00270D9A" w:rsidRPr="008E30E2" w:rsidRDefault="00F74A7B" w:rsidP="00917963">
            <w:pPr>
              <w:jc w:val="left"/>
              <w:rPr>
                <w:rFonts w:asciiTheme="minorHAnsi" w:hAnsiTheme="minorHAnsi" w:cstheme="minorHAnsi"/>
                <w: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p w:rsidR="005D6797" w:rsidRPr="008E30E2" w:rsidRDefault="00270D9A" w:rsidP="00917963">
            <w:pPr>
              <w:jc w:val="left"/>
              <w:rPr>
                <w:rFonts w:asciiTheme="minorHAnsi" w:hAnsiTheme="minorHAnsi" w:cstheme="minorHAnsi"/>
              </w:rPr>
            </w:pPr>
            <w:r w:rsidRPr="008E30E2">
              <w:rPr>
                <w:rFonts w:asciiTheme="minorHAnsi" w:hAnsiTheme="minorHAnsi" w:cstheme="minorHAnsi"/>
              </w:rPr>
              <w:t>Következtetés a mese üzenetére a megkezdett mondatok befe</w:t>
            </w:r>
            <w:r w:rsidR="007D55F3" w:rsidRPr="008E30E2">
              <w:rPr>
                <w:rFonts w:asciiTheme="minorHAnsi" w:hAnsiTheme="minorHAnsi" w:cstheme="minorHAnsi"/>
              </w:rPr>
              <w:t>jezése adott kötőszavak alapján</w:t>
            </w:r>
          </w:p>
        </w:tc>
        <w:tc>
          <w:tcPr>
            <w:tcW w:w="1218" w:type="pct"/>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495099" w:rsidRPr="008E30E2">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D30350" w:rsidRDefault="00D30350" w:rsidP="00917963">
            <w:pPr>
              <w:jc w:val="left"/>
              <w:rPr>
                <w:rFonts w:asciiTheme="minorHAnsi" w:eastAsia="Times New Roman" w:hAnsiTheme="minorHAnsi" w:cstheme="minorHAnsi"/>
                <w:b/>
                <w:highlight w:val="yellow"/>
                <w:lang w:eastAsia="hu-HU"/>
              </w:rPr>
            </w:pPr>
          </w:p>
          <w:p w:rsidR="00D30350" w:rsidRDefault="00D30350" w:rsidP="00917963">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435507" w:rsidRDefault="00435507" w:rsidP="00917963">
            <w:pPr>
              <w:jc w:val="left"/>
              <w:rPr>
                <w:rFonts w:asciiTheme="minorHAnsi" w:eastAsia="Times New Roman" w:hAnsiTheme="minorHAnsi" w:cstheme="minorHAnsi"/>
                <w:b/>
                <w:lang w:eastAsia="hu-HU"/>
              </w:rPr>
            </w:pPr>
          </w:p>
          <w:p w:rsidR="00435507" w:rsidRDefault="00435507" w:rsidP="00917963">
            <w:pPr>
              <w:jc w:val="left"/>
              <w:rPr>
                <w:rFonts w:asciiTheme="minorHAnsi" w:eastAsia="Times New Roman" w:hAnsiTheme="minorHAnsi" w:cstheme="minorHAnsi"/>
                <w:b/>
                <w:color w:val="C00000"/>
                <w:lang w:eastAsia="hu-HU"/>
              </w:rPr>
            </w:pPr>
            <w:r w:rsidRPr="00435507">
              <w:rPr>
                <w:rFonts w:asciiTheme="minorHAnsi" w:eastAsia="Times New Roman" w:hAnsiTheme="minorHAnsi" w:cstheme="minorHAnsi"/>
                <w:b/>
                <w:color w:val="C00000"/>
                <w:lang w:eastAsia="hu-HU"/>
              </w:rPr>
              <w:t>szabadságlevél,</w:t>
            </w:r>
            <w:r>
              <w:rPr>
                <w:rFonts w:asciiTheme="minorHAnsi" w:eastAsia="Times New Roman" w:hAnsiTheme="minorHAnsi" w:cstheme="minorHAnsi"/>
                <w:b/>
                <w:color w:val="C00000"/>
                <w:lang w:eastAsia="hu-HU"/>
              </w:rPr>
              <w:t xml:space="preserve"> </w:t>
            </w:r>
            <w:r w:rsidRPr="00435507">
              <w:rPr>
                <w:rFonts w:asciiTheme="minorHAnsi" w:eastAsia="Times New Roman" w:hAnsiTheme="minorHAnsi" w:cstheme="minorHAnsi"/>
                <w:b/>
                <w:color w:val="C00000"/>
                <w:lang w:eastAsia="hu-HU"/>
              </w:rPr>
              <w:t>koma,</w:t>
            </w:r>
          </w:p>
          <w:p w:rsidR="00435507" w:rsidRDefault="00435507" w:rsidP="00917963">
            <w:pPr>
              <w:jc w:val="left"/>
              <w:rPr>
                <w:rFonts w:asciiTheme="minorHAnsi" w:eastAsia="Times New Roman" w:hAnsiTheme="minorHAnsi" w:cstheme="minorHAnsi"/>
                <w:b/>
                <w:color w:val="C00000"/>
                <w:lang w:eastAsia="hu-HU"/>
              </w:rPr>
            </w:pPr>
          </w:p>
          <w:p w:rsidR="00435507" w:rsidRPr="00435507" w:rsidRDefault="00435507" w:rsidP="00917963">
            <w:pPr>
              <w:jc w:val="left"/>
              <w:rPr>
                <w:rFonts w:asciiTheme="minorHAnsi" w:eastAsia="Times New Roman" w:hAnsiTheme="minorHAnsi" w:cstheme="minorHAnsi"/>
                <w:b/>
                <w:color w:val="538135" w:themeColor="accent6" w:themeShade="BF"/>
                <w:lang w:eastAsia="hu-HU"/>
              </w:rPr>
            </w:pPr>
            <w:r w:rsidRPr="00435507">
              <w:rPr>
                <w:rFonts w:asciiTheme="minorHAnsi" w:eastAsia="Times New Roman" w:hAnsiTheme="minorHAnsi" w:cstheme="minorHAnsi"/>
                <w:b/>
                <w:color w:val="538135" w:themeColor="accent6" w:themeShade="BF"/>
                <w:lang w:eastAsia="hu-HU"/>
              </w:rPr>
              <w:t>Szólások, közmondások gyűjtése:</w:t>
            </w:r>
          </w:p>
          <w:p w:rsidR="00435507" w:rsidRPr="00435507" w:rsidRDefault="00435507" w:rsidP="00917963">
            <w:pPr>
              <w:jc w:val="left"/>
              <w:rPr>
                <w:rFonts w:asciiTheme="minorHAnsi" w:eastAsia="Times New Roman" w:hAnsiTheme="minorHAnsi" w:cstheme="minorHAnsi"/>
                <w:b/>
                <w:color w:val="538135" w:themeColor="accent6" w:themeShade="BF"/>
                <w:lang w:eastAsia="hu-HU"/>
              </w:rPr>
            </w:pPr>
            <w:r w:rsidRPr="00435507">
              <w:rPr>
                <w:rFonts w:asciiTheme="minorHAnsi" w:eastAsia="Times New Roman" w:hAnsiTheme="minorHAnsi" w:cstheme="minorHAnsi"/>
                <w:b/>
                <w:color w:val="538135" w:themeColor="accent6" w:themeShade="BF"/>
                <w:lang w:eastAsia="hu-HU"/>
              </w:rPr>
              <w:t xml:space="preserve"> disznó, macska, kutya, egér</w:t>
            </w:r>
          </w:p>
          <w:p w:rsidR="00435507" w:rsidRPr="00435507" w:rsidRDefault="00435507" w:rsidP="00917963">
            <w:pPr>
              <w:jc w:val="left"/>
              <w:rPr>
                <w:rFonts w:asciiTheme="minorHAnsi" w:eastAsia="Times New Roman" w:hAnsiTheme="minorHAnsi" w:cstheme="minorHAnsi"/>
                <w:b/>
                <w:color w:val="538135" w:themeColor="accent6" w:themeShade="BF"/>
                <w:lang w:eastAsia="hu-HU"/>
              </w:rPr>
            </w:pPr>
            <w:r w:rsidRPr="00435507">
              <w:rPr>
                <w:rFonts w:asciiTheme="minorHAnsi" w:eastAsia="Times New Roman" w:hAnsiTheme="minorHAnsi" w:cstheme="minorHAnsi"/>
                <w:b/>
                <w:color w:val="538135" w:themeColor="accent6" w:themeShade="BF"/>
                <w:lang w:eastAsia="hu-HU"/>
              </w:rPr>
              <w:t>/ SNI-s gyerekek-</w:t>
            </w:r>
            <w:proofErr w:type="spellStart"/>
            <w:r w:rsidRPr="00435507">
              <w:rPr>
                <w:rFonts w:asciiTheme="minorHAnsi" w:eastAsia="Times New Roman" w:hAnsiTheme="minorHAnsi" w:cstheme="minorHAnsi"/>
                <w:b/>
                <w:color w:val="538135" w:themeColor="accent6" w:themeShade="BF"/>
                <w:lang w:eastAsia="hu-HU"/>
              </w:rPr>
              <w:t>diff</w:t>
            </w:r>
            <w:proofErr w:type="spellEnd"/>
            <w:r w:rsidRPr="00435507">
              <w:rPr>
                <w:rFonts w:asciiTheme="minorHAnsi" w:eastAsia="Times New Roman" w:hAnsiTheme="minorHAnsi" w:cstheme="minorHAnsi"/>
                <w:b/>
                <w:color w:val="538135" w:themeColor="accent6" w:themeShade="BF"/>
                <w:lang w:eastAsia="hu-HU"/>
              </w:rPr>
              <w:t>./</w:t>
            </w:r>
          </w:p>
          <w:p w:rsidR="00435507" w:rsidRDefault="00435507" w:rsidP="00917963">
            <w:pPr>
              <w:jc w:val="left"/>
              <w:rPr>
                <w:rFonts w:asciiTheme="minorHAnsi" w:eastAsia="Times New Roman" w:hAnsiTheme="minorHAnsi" w:cstheme="minorHAnsi"/>
                <w:b/>
                <w:lang w:eastAsia="hu-HU"/>
              </w:rPr>
            </w:pPr>
          </w:p>
          <w:p w:rsidR="00435507" w:rsidRDefault="00435507" w:rsidP="00917963">
            <w:pPr>
              <w:jc w:val="left"/>
              <w:rPr>
                <w:rFonts w:asciiTheme="minorHAnsi" w:eastAsia="Times New Roman" w:hAnsiTheme="minorHAnsi" w:cstheme="minorHAnsi"/>
                <w:b/>
                <w:lang w:eastAsia="hu-HU"/>
              </w:rPr>
            </w:pPr>
          </w:p>
          <w:p w:rsidR="00435507" w:rsidRPr="008E30E2" w:rsidRDefault="0043550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Default="005D6797" w:rsidP="00735979">
            <w:pPr>
              <w:jc w:val="left"/>
              <w:rPr>
                <w:rFonts w:asciiTheme="minorHAnsi" w:hAnsiTheme="minorHAnsi" w:cstheme="minorHAnsi"/>
                <w:color w:val="FF0000"/>
              </w:rPr>
            </w:pPr>
            <w:r w:rsidRPr="008E30E2">
              <w:rPr>
                <w:rFonts w:asciiTheme="minorHAnsi" w:eastAsia="Times New Roman" w:hAnsiTheme="minorHAnsi" w:cstheme="minorHAnsi"/>
                <w:lang w:eastAsia="hu-HU"/>
              </w:rPr>
              <w:t xml:space="preserve"> </w:t>
            </w:r>
            <w:r w:rsidR="00BF0926" w:rsidRPr="008E30E2">
              <w:rPr>
                <w:rFonts w:asciiTheme="minorHAnsi" w:hAnsiTheme="minorHAnsi" w:cstheme="minorHAnsi"/>
                <w:b/>
              </w:rPr>
              <w:t>A teve meg az egér</w:t>
            </w:r>
            <w:r w:rsidR="00BF0926" w:rsidRPr="008E30E2">
              <w:rPr>
                <w:rFonts w:asciiTheme="minorHAnsi" w:hAnsiTheme="minorHAnsi" w:cstheme="minorHAnsi"/>
              </w:rPr>
              <w:t xml:space="preserve"> </w:t>
            </w:r>
            <w:r w:rsidR="00BF0926" w:rsidRPr="008E30E2">
              <w:rPr>
                <w:rFonts w:asciiTheme="minorHAnsi" w:hAnsiTheme="minorHAnsi" w:cstheme="minorHAnsi"/>
                <w:i/>
              </w:rPr>
              <w:t>(</w:t>
            </w:r>
            <w:r w:rsidR="00BF0926" w:rsidRPr="00E410A3">
              <w:rPr>
                <w:rFonts w:asciiTheme="minorHAnsi" w:hAnsiTheme="minorHAnsi" w:cstheme="minorHAnsi"/>
                <w:i/>
                <w:color w:val="FF0000"/>
              </w:rPr>
              <w:t>Benedek Elek gyűjtése)</w:t>
            </w:r>
            <w:r w:rsidR="00495099" w:rsidRPr="00E410A3">
              <w:rPr>
                <w:rFonts w:asciiTheme="minorHAnsi" w:hAnsiTheme="minorHAnsi" w:cstheme="minorHAnsi"/>
                <w:color w:val="FF0000"/>
              </w:rPr>
              <w:t xml:space="preserve"> </w:t>
            </w:r>
          </w:p>
          <w:p w:rsidR="00435507" w:rsidRDefault="00435507" w:rsidP="00735979">
            <w:pPr>
              <w:jc w:val="left"/>
              <w:rPr>
                <w:rFonts w:asciiTheme="minorHAnsi" w:hAnsiTheme="minorHAnsi" w:cstheme="minorHAnsi"/>
              </w:rPr>
            </w:pPr>
          </w:p>
          <w:p w:rsidR="00435507" w:rsidRDefault="00435507" w:rsidP="00735979">
            <w:pPr>
              <w:jc w:val="left"/>
              <w:rPr>
                <w:rFonts w:asciiTheme="minorHAnsi" w:hAnsiTheme="minorHAnsi" w:cstheme="minorHAnsi"/>
              </w:rPr>
            </w:pPr>
          </w:p>
          <w:p w:rsidR="00435507" w:rsidRDefault="00435507" w:rsidP="00735979">
            <w:pPr>
              <w:jc w:val="left"/>
              <w:rPr>
                <w:rFonts w:asciiTheme="minorHAnsi" w:hAnsiTheme="minorHAnsi" w:cstheme="minorHAnsi"/>
              </w:rPr>
            </w:pPr>
          </w:p>
          <w:p w:rsidR="00435507" w:rsidRDefault="00435507" w:rsidP="00735979">
            <w:pPr>
              <w:jc w:val="left"/>
              <w:rPr>
                <w:rFonts w:asciiTheme="minorHAnsi" w:hAnsiTheme="minorHAnsi" w:cstheme="minorHAnsi"/>
              </w:rPr>
            </w:pPr>
          </w:p>
          <w:p w:rsidR="00435507" w:rsidRPr="00435507" w:rsidRDefault="00435507" w:rsidP="00735979">
            <w:pPr>
              <w:jc w:val="left"/>
              <w:rPr>
                <w:rFonts w:asciiTheme="minorHAnsi" w:hAnsiTheme="minorHAnsi" w:cstheme="minorHAnsi"/>
                <w:b/>
                <w:sz w:val="28"/>
                <w:szCs w:val="28"/>
              </w:rPr>
            </w:pPr>
            <w:r w:rsidRPr="00435507">
              <w:rPr>
                <w:rFonts w:asciiTheme="minorHAnsi" w:hAnsiTheme="minorHAnsi" w:cstheme="minorHAnsi"/>
                <w:b/>
                <w:sz w:val="28"/>
                <w:szCs w:val="28"/>
                <w:highlight w:val="cyan"/>
              </w:rPr>
              <w:t>+ 1óra</w:t>
            </w:r>
          </w:p>
          <w:p w:rsidR="00435507" w:rsidRPr="00435507" w:rsidRDefault="00435507" w:rsidP="00435507">
            <w:pPr>
              <w:jc w:val="left"/>
              <w:rPr>
                <w:rFonts w:asciiTheme="minorHAnsi" w:hAnsiTheme="minorHAnsi" w:cstheme="minorHAnsi"/>
                <w:highlight w:val="cyan"/>
              </w:rPr>
            </w:pPr>
            <w:r>
              <w:rPr>
                <w:rFonts w:asciiTheme="minorHAnsi" w:hAnsiTheme="minorHAnsi" w:cstheme="minorHAnsi"/>
                <w:highlight w:val="cyan"/>
              </w:rPr>
              <w:t>--</w:t>
            </w:r>
            <w:r w:rsidRPr="00435507">
              <w:rPr>
                <w:rFonts w:asciiTheme="minorHAnsi" w:hAnsiTheme="minorHAnsi" w:cstheme="minorHAnsi"/>
                <w:highlight w:val="cyan"/>
              </w:rPr>
              <w:t>dramatizálás</w:t>
            </w:r>
          </w:p>
          <w:p w:rsidR="00435507" w:rsidRDefault="00435507" w:rsidP="00435507">
            <w:pPr>
              <w:jc w:val="left"/>
              <w:rPr>
                <w:rFonts w:asciiTheme="minorHAnsi" w:hAnsiTheme="minorHAnsi" w:cstheme="minorHAnsi"/>
                <w:highlight w:val="cyan"/>
              </w:rPr>
            </w:pPr>
            <w:r>
              <w:rPr>
                <w:rFonts w:asciiTheme="minorHAnsi" w:hAnsiTheme="minorHAnsi" w:cstheme="minorHAnsi"/>
                <w:highlight w:val="cyan"/>
              </w:rPr>
              <w:t>--</w:t>
            </w:r>
            <w:proofErr w:type="spellStart"/>
            <w:r w:rsidRPr="00435507">
              <w:rPr>
                <w:rFonts w:asciiTheme="minorHAnsi" w:hAnsiTheme="minorHAnsi" w:cstheme="minorHAnsi"/>
                <w:highlight w:val="cyan"/>
              </w:rPr>
              <w:t>szerepenkénti</w:t>
            </w:r>
            <w:proofErr w:type="spellEnd"/>
            <w:r w:rsidRPr="00435507">
              <w:rPr>
                <w:rFonts w:asciiTheme="minorHAnsi" w:hAnsiTheme="minorHAnsi" w:cstheme="minorHAnsi"/>
                <w:highlight w:val="cyan"/>
              </w:rPr>
              <w:t xml:space="preserve"> hangos, hangsúlyos olvasás</w:t>
            </w:r>
          </w:p>
          <w:p w:rsidR="00435507" w:rsidRPr="00435507" w:rsidRDefault="00435507" w:rsidP="00435507">
            <w:pPr>
              <w:jc w:val="left"/>
              <w:rPr>
                <w:rFonts w:asciiTheme="minorHAnsi" w:hAnsiTheme="minorHAnsi" w:cstheme="minorHAnsi"/>
                <w:highlight w:val="cyan"/>
              </w:rPr>
            </w:pPr>
            <w:r>
              <w:rPr>
                <w:rFonts w:asciiTheme="minorHAnsi" w:hAnsiTheme="minorHAnsi" w:cstheme="minorHAnsi"/>
                <w:highlight w:val="cyan"/>
              </w:rPr>
              <w:t>-feladatsor ellenőrzése</w:t>
            </w:r>
          </w:p>
          <w:p w:rsidR="00435507" w:rsidRDefault="00435507" w:rsidP="00735979">
            <w:pPr>
              <w:jc w:val="left"/>
              <w:rPr>
                <w:rFonts w:asciiTheme="minorHAnsi" w:hAnsiTheme="minorHAnsi" w:cstheme="minorHAnsi"/>
              </w:rPr>
            </w:pPr>
          </w:p>
          <w:p w:rsidR="00435507" w:rsidRDefault="00435507" w:rsidP="00735979">
            <w:pPr>
              <w:jc w:val="left"/>
              <w:rPr>
                <w:rFonts w:asciiTheme="minorHAnsi" w:hAnsiTheme="minorHAnsi" w:cstheme="minorHAnsi"/>
              </w:rPr>
            </w:pPr>
          </w:p>
          <w:p w:rsidR="00435507" w:rsidRPr="008E30E2" w:rsidRDefault="00435507" w:rsidP="00735979">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5D6797" w:rsidRDefault="00813B7F"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Hangszín, hangerő, hanglejtés megválasztása utasításnak megfelelően, különböző mondatfajtákhoz </w:t>
            </w:r>
          </w:p>
          <w:p w:rsidR="00735979" w:rsidRPr="008E30E2" w:rsidRDefault="00735979" w:rsidP="00917963">
            <w:pPr>
              <w:jc w:val="left"/>
              <w:rPr>
                <w:rFonts w:asciiTheme="minorHAnsi" w:eastAsiaTheme="minorHAnsi" w:hAnsiTheme="minorHAnsi" w:cstheme="minorHAnsi"/>
              </w:rPr>
            </w:pPr>
            <w:r w:rsidRPr="00E410A3">
              <w:rPr>
                <w:rFonts w:asciiTheme="minorHAnsi" w:hAnsiTheme="minorHAnsi" w:cstheme="minorHAnsi"/>
                <w:b/>
                <w:color w:val="FF0000"/>
              </w:rPr>
              <w:t>Magyar népmese</w:t>
            </w:r>
            <w:r w:rsidRPr="008E30E2">
              <w:rPr>
                <w:rFonts w:asciiTheme="minorHAnsi" w:hAnsiTheme="minorHAnsi" w:cstheme="minorHAnsi"/>
              </w:rPr>
              <w:t xml:space="preserve"> feldolgozása</w:t>
            </w:r>
          </w:p>
          <w:p w:rsidR="00495099" w:rsidRPr="008E30E2" w:rsidRDefault="00495099" w:rsidP="00917963">
            <w:pPr>
              <w:jc w:val="left"/>
              <w:rPr>
                <w:rFonts w:asciiTheme="minorHAnsi" w:eastAsiaTheme="minorHAnsi" w:hAnsiTheme="minorHAnsi" w:cstheme="minorHAnsi"/>
              </w:rPr>
            </w:pPr>
            <w:r w:rsidRPr="008E30E2">
              <w:rPr>
                <w:rFonts w:asciiTheme="minorHAnsi" w:hAnsiTheme="minorHAnsi" w:cstheme="minorHAnsi"/>
              </w:rPr>
              <w:t>62–65.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Időrendiség – vizuális megjelenítés</w:t>
            </w:r>
          </w:p>
          <w:p w:rsidR="00270D9A" w:rsidRPr="008E30E2" w:rsidRDefault="00270D9A" w:rsidP="00917963">
            <w:pPr>
              <w:jc w:val="left"/>
              <w:rPr>
                <w:rFonts w:asciiTheme="minorHAnsi" w:hAnsiTheme="minorHAnsi" w:cstheme="minorHAnsi"/>
                <w:bCs/>
              </w:rPr>
            </w:pPr>
            <w:r w:rsidRPr="008E30E2">
              <w:rPr>
                <w:rFonts w:asciiTheme="minorHAnsi" w:hAnsiTheme="minorHAnsi" w:cstheme="minorHAnsi"/>
                <w:bCs/>
              </w:rPr>
              <w:t>Állításokról következtetések levonása – állatmese</w:t>
            </w:r>
          </w:p>
          <w:p w:rsidR="00270D9A" w:rsidRDefault="00270D9A" w:rsidP="00917963">
            <w:pPr>
              <w:jc w:val="left"/>
              <w:rPr>
                <w:rFonts w:asciiTheme="minorHAnsi" w:hAnsiTheme="minorHAnsi" w:cstheme="minorHAnsi"/>
                <w:bCs/>
              </w:rPr>
            </w:pPr>
            <w:r w:rsidRPr="008E30E2">
              <w:rPr>
                <w:rFonts w:asciiTheme="minorHAnsi" w:hAnsiTheme="minorHAnsi" w:cstheme="minorHAnsi"/>
                <w:bCs/>
              </w:rPr>
              <w:t xml:space="preserve">Összehasonlítás – következtetés </w:t>
            </w:r>
          </w:p>
          <w:p w:rsidR="00435507" w:rsidRDefault="00435507" w:rsidP="00917963">
            <w:pPr>
              <w:jc w:val="left"/>
              <w:rPr>
                <w:rFonts w:asciiTheme="minorHAnsi" w:hAnsiTheme="minorHAnsi" w:cstheme="minorHAnsi"/>
                <w:bCs/>
              </w:rPr>
            </w:pPr>
          </w:p>
          <w:p w:rsidR="00435507" w:rsidRPr="00435507" w:rsidRDefault="00435507" w:rsidP="00917963">
            <w:pPr>
              <w:jc w:val="left"/>
              <w:rPr>
                <w:rFonts w:asciiTheme="minorHAnsi" w:hAnsiTheme="minorHAnsi" w:cstheme="minorHAnsi"/>
                <w:b/>
                <w:bCs/>
                <w:color w:val="FF0000"/>
              </w:rPr>
            </w:pPr>
            <w:r w:rsidRPr="00435507">
              <w:rPr>
                <w:rFonts w:asciiTheme="minorHAnsi" w:hAnsiTheme="minorHAnsi" w:cstheme="minorHAnsi"/>
                <w:b/>
                <w:bCs/>
                <w:color w:val="FF0000"/>
              </w:rPr>
              <w:t>Mese feldolgozása részenként csoport munkában</w:t>
            </w:r>
          </w:p>
          <w:p w:rsidR="00435507" w:rsidRDefault="00435507" w:rsidP="00917963">
            <w:pPr>
              <w:jc w:val="left"/>
              <w:rPr>
                <w:rFonts w:asciiTheme="minorHAnsi" w:eastAsia="Times New Roman" w:hAnsiTheme="minorHAnsi" w:cstheme="minorHAnsi"/>
                <w:lang w:eastAsia="hu-HU"/>
              </w:rPr>
            </w:pPr>
          </w:p>
          <w:p w:rsidR="005D6797"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495099" w:rsidRPr="008E30E2">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435507" w:rsidRDefault="00435507" w:rsidP="00917963">
            <w:pPr>
              <w:jc w:val="left"/>
              <w:rPr>
                <w:rFonts w:asciiTheme="minorHAnsi" w:eastAsia="Times New Roman" w:hAnsiTheme="minorHAnsi" w:cstheme="minorHAnsi"/>
                <w:b/>
                <w:highlight w:val="yellow"/>
                <w:lang w:eastAsia="hu-HU"/>
              </w:rPr>
            </w:pPr>
          </w:p>
          <w:p w:rsidR="00435507" w:rsidRDefault="00435507" w:rsidP="00917963">
            <w:pPr>
              <w:jc w:val="left"/>
              <w:rPr>
                <w:rFonts w:asciiTheme="minorHAnsi" w:eastAsia="Times New Roman" w:hAnsiTheme="minorHAnsi" w:cstheme="minorHAnsi"/>
                <w:b/>
                <w:highlight w:val="yellow"/>
                <w:lang w:eastAsia="hu-HU"/>
              </w:rPr>
            </w:pPr>
          </w:p>
          <w:p w:rsidR="00435507" w:rsidRPr="008E30E2" w:rsidRDefault="00435507" w:rsidP="00917963">
            <w:pPr>
              <w:jc w:val="left"/>
              <w:rPr>
                <w:rFonts w:asciiTheme="minorHAnsi" w:eastAsia="Times New Roman" w:hAnsiTheme="minorHAnsi" w:cstheme="minorHAnsi"/>
                <w:lang w:eastAsia="hu-HU"/>
              </w:rPr>
            </w:pPr>
            <w:r>
              <w:rPr>
                <w:rFonts w:asciiTheme="minorHAnsi" w:eastAsia="Times New Roman" w:hAnsiTheme="minorHAnsi" w:cstheme="minorHAnsi"/>
                <w:b/>
                <w:highlight w:val="yellow"/>
                <w:lang w:eastAsia="hu-HU"/>
              </w:rPr>
              <w:t xml:space="preserve">     </w:t>
            </w:r>
            <w:r w:rsidRPr="00F718CA">
              <w:rPr>
                <w:rFonts w:asciiTheme="minorHAnsi" w:eastAsia="Times New Roman" w:hAnsiTheme="minorHAnsi" w:cstheme="minorHAnsi"/>
                <w:b/>
                <w:highlight w:val="yellow"/>
                <w:lang w:eastAsia="hu-HU"/>
              </w:rPr>
              <w:t>PPT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BF0926" w:rsidP="00735979">
            <w:pPr>
              <w:spacing w:after="240"/>
              <w:jc w:val="left"/>
              <w:rPr>
                <w:rFonts w:asciiTheme="minorHAnsi" w:eastAsia="Times New Roman" w:hAnsiTheme="minorHAnsi" w:cstheme="minorHAnsi"/>
                <w:lang w:eastAsia="hu-HU"/>
              </w:rPr>
            </w:pPr>
            <w:r w:rsidRPr="008E30E2">
              <w:rPr>
                <w:rFonts w:asciiTheme="minorHAnsi" w:hAnsiTheme="minorHAnsi" w:cstheme="minorHAnsi"/>
                <w:b/>
              </w:rPr>
              <w:t>Jakab meg az apja</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tcPr>
          <w:p w:rsidR="005D6797" w:rsidRDefault="00813B7F" w:rsidP="00917963">
            <w:pPr>
              <w:jc w:val="left"/>
              <w:rPr>
                <w:rFonts w:asciiTheme="minorHAnsi" w:eastAsiaTheme="minorHAnsi" w:hAnsiTheme="minorHAnsi" w:cstheme="minorHAnsi"/>
                <w:bCs/>
              </w:rPr>
            </w:pPr>
            <w:r w:rsidRPr="008E30E2">
              <w:rPr>
                <w:rFonts w:asciiTheme="minorHAnsi" w:eastAsiaTheme="minorHAnsi" w:hAnsiTheme="minorHAnsi" w:cstheme="minorHAnsi"/>
                <w:bCs/>
              </w:rPr>
              <w:t xml:space="preserve">Az egyre bővülő mondatok helyes hanglejtése (kérdések alapján) </w:t>
            </w:r>
          </w:p>
          <w:p w:rsidR="00735979" w:rsidRPr="008E30E2" w:rsidRDefault="00735979" w:rsidP="00917963">
            <w:pPr>
              <w:jc w:val="left"/>
              <w:rPr>
                <w:rFonts w:asciiTheme="minorHAnsi" w:eastAsiaTheme="minorHAnsi" w:hAnsiTheme="minorHAnsi" w:cstheme="minorHAnsi"/>
                <w:bCs/>
              </w:rPr>
            </w:pPr>
            <w:r>
              <w:rPr>
                <w:rFonts w:asciiTheme="minorHAnsi" w:hAnsiTheme="minorHAnsi" w:cstheme="minorHAnsi"/>
              </w:rPr>
              <w:lastRenderedPageBreak/>
              <w:t>M</w:t>
            </w:r>
            <w:r w:rsidRPr="008E30E2">
              <w:rPr>
                <w:rFonts w:asciiTheme="minorHAnsi" w:hAnsiTheme="minorHAnsi" w:cstheme="minorHAnsi"/>
              </w:rPr>
              <w:t>agyar népmese feldolgozása</w:t>
            </w:r>
          </w:p>
          <w:p w:rsidR="00495099" w:rsidRDefault="00495099" w:rsidP="00917963">
            <w:pPr>
              <w:jc w:val="left"/>
              <w:rPr>
                <w:rFonts w:asciiTheme="minorHAnsi" w:hAnsiTheme="minorHAnsi" w:cstheme="minorHAnsi"/>
              </w:rPr>
            </w:pPr>
            <w:r w:rsidRPr="008E30E2">
              <w:rPr>
                <w:rFonts w:asciiTheme="minorHAnsi" w:hAnsiTheme="minorHAnsi" w:cstheme="minorHAnsi"/>
              </w:rPr>
              <w:t>66–67. o.</w:t>
            </w:r>
          </w:p>
          <w:p w:rsidR="00E410A3" w:rsidRPr="00E410A3" w:rsidRDefault="00E410A3" w:rsidP="00E410A3">
            <w:pPr>
              <w:jc w:val="left"/>
              <w:rPr>
                <w:rFonts w:asciiTheme="minorHAnsi" w:eastAsia="Times New Roman" w:hAnsiTheme="minorHAnsi" w:cstheme="minorHAnsi"/>
                <w:b/>
                <w:i/>
                <w:lang w:eastAsia="hu-HU"/>
              </w:rPr>
            </w:pPr>
            <w:r w:rsidRPr="00E410A3">
              <w:rPr>
                <w:rFonts w:asciiTheme="minorHAnsi" w:hAnsiTheme="minorHAnsi" w:cstheme="minorHAnsi"/>
                <w:highlight w:val="yellow"/>
              </w:rPr>
              <w:t>LÁNCMESE jellemzője-ismeretek felelevenítése</w:t>
            </w:r>
            <w:r>
              <w:rPr>
                <w:rFonts w:asciiTheme="minorHAnsi" w:eastAsia="Times New Roman" w:hAnsiTheme="minorHAnsi" w:cstheme="minorHAnsi"/>
                <w:b/>
                <w:i/>
                <w:lang w:eastAsia="hu-HU"/>
              </w:rPr>
              <w:t xml:space="preserve">---visszacsatolás már ismert </w:t>
            </w:r>
            <w:proofErr w:type="gramStart"/>
            <w:r>
              <w:rPr>
                <w:rFonts w:asciiTheme="minorHAnsi" w:eastAsia="Times New Roman" w:hAnsiTheme="minorHAnsi" w:cstheme="minorHAnsi"/>
                <w:b/>
                <w:i/>
                <w:lang w:eastAsia="hu-HU"/>
              </w:rPr>
              <w:t>mesére( A</w:t>
            </w:r>
            <w:proofErr w:type="gramEnd"/>
            <w:r>
              <w:rPr>
                <w:rFonts w:asciiTheme="minorHAnsi" w:eastAsia="Times New Roman" w:hAnsiTheme="minorHAnsi" w:cstheme="minorHAnsi"/>
                <w:b/>
                <w:i/>
                <w:lang w:eastAsia="hu-HU"/>
              </w:rPr>
              <w:t xml:space="preserve"> kóró és a kismadár)</w:t>
            </w:r>
          </w:p>
          <w:p w:rsidR="00E410A3" w:rsidRPr="008E30E2" w:rsidRDefault="00E410A3" w:rsidP="00917963">
            <w:pPr>
              <w:jc w:val="left"/>
              <w:rPr>
                <w:rFonts w:asciiTheme="minorHAnsi" w:eastAsiaTheme="minorHAnsi" w:hAnsiTheme="minorHAnsi" w:cstheme="minorHAnsi"/>
                <w:bCs/>
              </w:rPr>
            </w:pP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bCs/>
              </w:rPr>
            </w:pPr>
            <w:r w:rsidRPr="008E30E2">
              <w:rPr>
                <w:rFonts w:asciiTheme="minorHAnsi" w:hAnsiTheme="minorHAnsi" w:cstheme="minorHAnsi"/>
                <w:bCs/>
              </w:rPr>
              <w:lastRenderedPageBreak/>
              <w:t>Helyes hanglejtés, kérdések alapján egyre bővülő mondatokkal</w:t>
            </w:r>
          </w:p>
          <w:p w:rsidR="00270D9A" w:rsidRPr="008E30E2" w:rsidRDefault="00270D9A" w:rsidP="00917963">
            <w:pPr>
              <w:jc w:val="left"/>
              <w:rPr>
                <w:rFonts w:asciiTheme="minorHAnsi" w:hAnsiTheme="minorHAnsi" w:cstheme="minorHAnsi"/>
                <w:bCs/>
              </w:rPr>
            </w:pPr>
            <w:r w:rsidRPr="008E30E2">
              <w:rPr>
                <w:rFonts w:asciiTheme="minorHAnsi" w:hAnsiTheme="minorHAnsi" w:cstheme="minorHAnsi"/>
                <w:bCs/>
              </w:rPr>
              <w:lastRenderedPageBreak/>
              <w:t>A szereplők és tevékenységeik egyeztetése</w:t>
            </w:r>
          </w:p>
          <w:p w:rsidR="005D6797" w:rsidRPr="008E30E2" w:rsidRDefault="00270D9A" w:rsidP="00917963">
            <w:pPr>
              <w:jc w:val="left"/>
              <w:rPr>
                <w:rFonts w:asciiTheme="minorHAnsi" w:hAnsiTheme="minorHAnsi" w:cstheme="minorHAnsi"/>
                <w:bCs/>
              </w:rPr>
            </w:pPr>
            <w:r w:rsidRPr="008E30E2">
              <w:rPr>
                <w:rFonts w:asciiTheme="minorHAnsi" w:hAnsiTheme="minorHAnsi" w:cstheme="minorHAnsi"/>
                <w:bCs/>
              </w:rPr>
              <w:t xml:space="preserve">A </w:t>
            </w:r>
            <w:r w:rsidRPr="008E30E2">
              <w:rPr>
                <w:rFonts w:asciiTheme="minorHAnsi" w:hAnsiTheme="minorHAnsi" w:cstheme="minorHAnsi"/>
                <w:bCs/>
                <w:i/>
              </w:rPr>
              <w:t>láncmese</w:t>
            </w:r>
            <w:r w:rsidRPr="008E30E2">
              <w:rPr>
                <w:rFonts w:asciiTheme="minorHAnsi" w:hAnsiTheme="minorHAnsi" w:cstheme="minorHAnsi"/>
                <w:bCs/>
              </w:rPr>
              <w:t xml:space="preserve"> sajátosságának felfedeztetése</w:t>
            </w:r>
            <w:r w:rsidR="00F74A7B" w:rsidRPr="008E30E2">
              <w:rPr>
                <w:rFonts w:asciiTheme="minorHAnsi" w:hAnsiTheme="minorHAnsi" w:cstheme="minorHAnsi"/>
                <w:bCs/>
              </w:rPr>
              <w:t>.</w:t>
            </w:r>
          </w:p>
          <w:p w:rsidR="00F74A7B"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18" w:type="pct"/>
            <w:tcBorders>
              <w:top w:val="single" w:sz="4" w:space="0" w:color="auto"/>
              <w:left w:val="single" w:sz="4" w:space="0" w:color="auto"/>
              <w:bottom w:val="single" w:sz="4" w:space="0" w:color="auto"/>
              <w:right w:val="single" w:sz="4" w:space="0" w:color="auto"/>
            </w:tcBorders>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 </w:t>
            </w:r>
            <w:r w:rsidR="00D56DF4" w:rsidRPr="008E30E2">
              <w:rPr>
                <w:rFonts w:asciiTheme="minorHAnsi" w:eastAsia="Times New Roman" w:hAnsiTheme="minorHAnsi" w:cstheme="minorHAnsi"/>
                <w:lang w:eastAsia="hu-HU"/>
              </w:rPr>
              <w:t xml:space="preserve">Helyszín, szereplők megnevezése. </w:t>
            </w:r>
            <w:proofErr w:type="gramStart"/>
            <w:r w:rsidR="00D56DF4" w:rsidRPr="008E30E2">
              <w:rPr>
                <w:rFonts w:asciiTheme="minorHAnsi" w:eastAsia="Times New Roman" w:hAnsiTheme="minorHAnsi" w:cstheme="minorHAnsi"/>
                <w:lang w:eastAsia="hu-HU"/>
              </w:rPr>
              <w:t>Probléma</w:t>
            </w:r>
            <w:proofErr w:type="gramEnd"/>
            <w:r w:rsidR="00D56DF4" w:rsidRPr="008E30E2">
              <w:rPr>
                <w:rFonts w:asciiTheme="minorHAnsi" w:eastAsia="Times New Roman" w:hAnsiTheme="minorHAnsi" w:cstheme="minorHAnsi"/>
                <w:lang w:eastAsia="hu-HU"/>
              </w:rPr>
              <w:t>, problémamegoldás. Kompe</w:t>
            </w:r>
            <w:r w:rsidR="00D56DF4" w:rsidRPr="008E30E2">
              <w:rPr>
                <w:rFonts w:asciiTheme="minorHAnsi" w:eastAsia="Times New Roman" w:hAnsiTheme="minorHAnsi" w:cstheme="minorHAnsi"/>
                <w:lang w:eastAsia="hu-HU"/>
              </w:rPr>
              <w:lastRenderedPageBreak/>
              <w:t>tenciafejlesztés: önálló, hatékony tanulási stratégiák bemutatása, elsajátítása.</w:t>
            </w:r>
            <w:r w:rsidR="00E410A3">
              <w:rPr>
                <w:rFonts w:asciiTheme="minorHAnsi" w:eastAsia="Times New Roman" w:hAnsiTheme="minorHAnsi" w:cstheme="minorHAnsi"/>
                <w:lang w:eastAsia="hu-HU"/>
              </w:rPr>
              <w:t xml:space="preserve"> </w:t>
            </w:r>
            <w:r w:rsidR="00D56DF4" w:rsidRPr="008E30E2">
              <w:rPr>
                <w:rFonts w:asciiTheme="minorHAnsi" w:eastAsia="Times New Roman" w:hAnsiTheme="minorHAnsi" w:cstheme="minorHAnsi"/>
                <w:lang w:eastAsia="hu-HU"/>
              </w:rPr>
              <w:t>Tanulási stílus megismerése.</w:t>
            </w:r>
          </w:p>
          <w:p w:rsidR="00E410A3" w:rsidRDefault="00E410A3" w:rsidP="00917963">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E410A3" w:rsidRPr="00E410A3" w:rsidRDefault="00E410A3" w:rsidP="00917963">
            <w:pPr>
              <w:jc w:val="left"/>
              <w:rPr>
                <w:rFonts w:asciiTheme="minorHAnsi" w:eastAsia="Times New Roman" w:hAnsiTheme="minorHAnsi" w:cstheme="minorHAnsi"/>
                <w:b/>
                <w:color w:val="C00000"/>
                <w:lang w:eastAsia="hu-HU"/>
              </w:rPr>
            </w:pPr>
          </w:p>
          <w:p w:rsidR="00E410A3" w:rsidRPr="00E410A3" w:rsidRDefault="00E410A3" w:rsidP="00917963">
            <w:pPr>
              <w:jc w:val="left"/>
              <w:rPr>
                <w:rFonts w:asciiTheme="minorHAnsi" w:eastAsia="Times New Roman" w:hAnsiTheme="minorHAnsi" w:cstheme="minorHAnsi"/>
                <w:b/>
                <w:color w:val="C00000"/>
                <w:lang w:eastAsia="hu-HU"/>
              </w:rPr>
            </w:pPr>
            <w:r w:rsidRPr="00E410A3">
              <w:rPr>
                <w:rFonts w:asciiTheme="minorHAnsi" w:eastAsia="Times New Roman" w:hAnsiTheme="minorHAnsi" w:cstheme="minorHAnsi"/>
                <w:b/>
                <w:color w:val="C00000"/>
                <w:lang w:eastAsia="hu-HU"/>
              </w:rPr>
              <w:t>zab, aratás,</w:t>
            </w:r>
            <w:r>
              <w:rPr>
                <w:rFonts w:asciiTheme="minorHAnsi" w:eastAsia="Times New Roman" w:hAnsiTheme="minorHAnsi" w:cstheme="minorHAnsi"/>
                <w:b/>
                <w:color w:val="C00000"/>
                <w:lang w:eastAsia="hu-HU"/>
              </w:rPr>
              <w:t xml:space="preserve"> mészáros</w:t>
            </w:r>
            <w:r w:rsidRPr="00E410A3">
              <w:rPr>
                <w:rFonts w:asciiTheme="minorHAnsi" w:eastAsia="Times New Roman" w:hAnsiTheme="minorHAnsi" w:cstheme="minorHAnsi"/>
                <w:b/>
                <w:color w:val="C00000"/>
                <w:lang w:eastAsia="hu-HU"/>
              </w:rPr>
              <w:t xml:space="preserve"> </w:t>
            </w:r>
          </w:p>
          <w:p w:rsidR="00E410A3" w:rsidRDefault="00E410A3" w:rsidP="00917963">
            <w:pPr>
              <w:jc w:val="left"/>
              <w:rPr>
                <w:rFonts w:asciiTheme="minorHAnsi" w:eastAsia="Times New Roman" w:hAnsiTheme="minorHAnsi" w:cstheme="minorHAnsi"/>
                <w:b/>
                <w:lang w:eastAsia="hu-HU"/>
              </w:rPr>
            </w:pPr>
          </w:p>
          <w:p w:rsidR="00E410A3" w:rsidRDefault="00E410A3" w:rsidP="00917963">
            <w:pPr>
              <w:jc w:val="left"/>
              <w:rPr>
                <w:rFonts w:asciiTheme="minorHAnsi" w:eastAsia="Times New Roman" w:hAnsiTheme="minorHAnsi" w:cstheme="minorHAnsi"/>
                <w:b/>
                <w:lang w:eastAsia="hu-HU"/>
              </w:rPr>
            </w:pPr>
          </w:p>
          <w:p w:rsidR="00E410A3" w:rsidRPr="008E30E2" w:rsidRDefault="00E410A3"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E410A3" w:rsidRDefault="00BF0926" w:rsidP="00735979">
            <w:pPr>
              <w:jc w:val="left"/>
              <w:rPr>
                <w:rFonts w:asciiTheme="minorHAnsi" w:hAnsiTheme="minorHAnsi" w:cstheme="minorHAnsi"/>
                <w:i/>
              </w:rPr>
            </w:pPr>
            <w:r w:rsidRPr="008E30E2">
              <w:rPr>
                <w:rFonts w:asciiTheme="minorHAnsi" w:hAnsiTheme="minorHAnsi" w:cstheme="minorHAnsi"/>
                <w:b/>
                <w:bCs/>
              </w:rPr>
              <w:t>Hogyan ajándékozott Mátyás király?</w:t>
            </w:r>
            <w:r w:rsidRPr="008E30E2">
              <w:rPr>
                <w:rFonts w:asciiTheme="minorHAnsi" w:hAnsiTheme="minorHAnsi" w:cstheme="minorHAnsi"/>
                <w:i/>
              </w:rPr>
              <w:t xml:space="preserve"> (vajdasági magyar népmese, Kiszombor)</w:t>
            </w:r>
          </w:p>
          <w:p w:rsidR="00E410A3" w:rsidRDefault="00E410A3" w:rsidP="00735979">
            <w:pPr>
              <w:jc w:val="left"/>
              <w:rPr>
                <w:rFonts w:asciiTheme="minorHAnsi" w:hAnsiTheme="minorHAnsi" w:cstheme="minorHAnsi"/>
                <w:i/>
              </w:rPr>
            </w:pPr>
          </w:p>
          <w:p w:rsidR="00E410A3" w:rsidRPr="00E410A3" w:rsidRDefault="00BF0926" w:rsidP="00735979">
            <w:pPr>
              <w:jc w:val="left"/>
              <w:rPr>
                <w:rFonts w:asciiTheme="minorHAnsi" w:hAnsiTheme="minorHAnsi" w:cstheme="minorHAnsi"/>
                <w:b/>
                <w:i/>
                <w:color w:val="FF0000"/>
              </w:rPr>
            </w:pPr>
            <w:r w:rsidRPr="00E410A3">
              <w:rPr>
                <w:rFonts w:asciiTheme="minorHAnsi" w:hAnsiTheme="minorHAnsi" w:cstheme="minorHAnsi"/>
                <w:b/>
                <w:i/>
                <w:color w:val="FF0000"/>
              </w:rPr>
              <w:t xml:space="preserve"> </w:t>
            </w:r>
            <w:r w:rsidR="00E410A3" w:rsidRPr="00E410A3">
              <w:rPr>
                <w:rFonts w:asciiTheme="minorHAnsi" w:hAnsiTheme="minorHAnsi" w:cstheme="minorHAnsi"/>
                <w:b/>
                <w:i/>
                <w:color w:val="FF0000"/>
              </w:rPr>
              <w:t>Ki is volt Mátyás király?</w:t>
            </w:r>
          </w:p>
          <w:p w:rsidR="00435507" w:rsidRDefault="00435507" w:rsidP="00735979">
            <w:pPr>
              <w:jc w:val="left"/>
              <w:rPr>
                <w:rFonts w:asciiTheme="minorHAnsi" w:hAnsiTheme="minorHAnsi" w:cstheme="minorHAnsi"/>
                <w:i/>
              </w:rPr>
            </w:pPr>
          </w:p>
          <w:p w:rsidR="00435507" w:rsidRDefault="00435507" w:rsidP="00735979">
            <w:pPr>
              <w:jc w:val="left"/>
              <w:rPr>
                <w:rFonts w:asciiTheme="minorHAnsi" w:hAnsiTheme="minorHAnsi" w:cstheme="minorHAnsi"/>
                <w:i/>
              </w:rPr>
            </w:pPr>
          </w:p>
          <w:p w:rsidR="00435507" w:rsidRDefault="00435507" w:rsidP="00735979">
            <w:pPr>
              <w:jc w:val="left"/>
              <w:rPr>
                <w:rFonts w:asciiTheme="minorHAnsi" w:hAnsiTheme="minorHAnsi" w:cstheme="minorHAnsi"/>
                <w:i/>
              </w:rPr>
            </w:pPr>
          </w:p>
          <w:p w:rsidR="00435507" w:rsidRDefault="00435507"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435507" w:rsidRDefault="00435507" w:rsidP="00435507">
            <w:pPr>
              <w:jc w:val="left"/>
              <w:rPr>
                <w:rFonts w:asciiTheme="minorHAnsi" w:hAnsiTheme="minorHAnsi" w:cstheme="minorHAnsi"/>
                <w:b/>
                <w:color w:val="0070C0"/>
              </w:rPr>
            </w:pPr>
          </w:p>
          <w:p w:rsidR="00435507" w:rsidRDefault="0025042A" w:rsidP="00435507">
            <w:pPr>
              <w:jc w:val="left"/>
              <w:rPr>
                <w:rFonts w:asciiTheme="minorHAnsi" w:hAnsiTheme="minorHAnsi" w:cstheme="minorHAnsi"/>
                <w:b/>
                <w:color w:val="0070C0"/>
              </w:rPr>
            </w:pPr>
            <w:r>
              <w:rPr>
                <w:rFonts w:asciiTheme="minorHAnsi" w:hAnsiTheme="minorHAnsi" w:cstheme="minorHAnsi"/>
                <w:b/>
                <w:color w:val="0070C0"/>
              </w:rPr>
              <w:t>+ 1</w:t>
            </w:r>
            <w:r w:rsidR="00435507" w:rsidRPr="004A63D8">
              <w:rPr>
                <w:rFonts w:asciiTheme="minorHAnsi" w:hAnsiTheme="minorHAnsi" w:cstheme="minorHAnsi"/>
                <w:b/>
                <w:color w:val="0070C0"/>
              </w:rPr>
              <w:t xml:space="preserve"> óra gyakorló</w:t>
            </w:r>
          </w:p>
          <w:p w:rsidR="00435507" w:rsidRDefault="00435507" w:rsidP="00435507">
            <w:pPr>
              <w:jc w:val="left"/>
              <w:rPr>
                <w:rFonts w:asciiTheme="minorHAnsi" w:hAnsiTheme="minorHAnsi" w:cstheme="minorHAnsi"/>
                <w:b/>
                <w:color w:val="0070C0"/>
              </w:rPr>
            </w:pPr>
          </w:p>
          <w:p w:rsidR="00435507" w:rsidRDefault="00435507" w:rsidP="00435507">
            <w:pPr>
              <w:jc w:val="left"/>
              <w:rPr>
                <w:rFonts w:asciiTheme="minorHAnsi" w:hAnsiTheme="minorHAnsi" w:cstheme="minorHAnsi"/>
                <w:b/>
                <w:color w:val="0070C0"/>
              </w:rPr>
            </w:pPr>
          </w:p>
          <w:p w:rsidR="00435507" w:rsidRPr="008E30E2" w:rsidRDefault="00435507" w:rsidP="00735979">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D45270" w:rsidRPr="008E30E2"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Szinonimakeresés – szókincsfejlesztés</w:t>
            </w:r>
          </w:p>
          <w:p w:rsidR="00D45270" w:rsidRPr="008E30E2"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Jelkereső, hibakereső gyakorlat</w:t>
            </w:r>
          </w:p>
          <w:p w:rsidR="005D6797"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A mese üzenetének megfogalmazása közmondással</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rPr>
              <w:t>N</w:t>
            </w:r>
            <w:r w:rsidRPr="008E30E2">
              <w:rPr>
                <w:rFonts w:asciiTheme="minorHAnsi" w:hAnsiTheme="minorHAnsi" w:cstheme="minorHAnsi"/>
              </w:rPr>
              <w:t>épmesefeldolgozás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68–69. o.</w:t>
            </w:r>
          </w:p>
          <w:p w:rsidR="00435507" w:rsidRDefault="00435507" w:rsidP="00917963">
            <w:pPr>
              <w:jc w:val="left"/>
              <w:rPr>
                <w:rFonts w:asciiTheme="minorHAnsi" w:hAnsiTheme="minorHAnsi" w:cstheme="minorHAnsi"/>
              </w:rPr>
            </w:pPr>
          </w:p>
          <w:p w:rsidR="00435507" w:rsidRDefault="00435507" w:rsidP="00917963">
            <w:pPr>
              <w:jc w:val="left"/>
              <w:rPr>
                <w:rFonts w:asciiTheme="minorHAnsi" w:hAnsiTheme="minorHAnsi" w:cstheme="minorHAnsi"/>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E410A3" w:rsidRDefault="00E410A3" w:rsidP="00435507">
            <w:pPr>
              <w:jc w:val="left"/>
              <w:rPr>
                <w:rFonts w:asciiTheme="minorHAnsi" w:hAnsiTheme="minorHAnsi" w:cstheme="minorHAnsi"/>
                <w:b/>
                <w:color w:val="0070C0"/>
              </w:rPr>
            </w:pPr>
          </w:p>
          <w:p w:rsidR="00435507" w:rsidRDefault="00435507" w:rsidP="00917963">
            <w:pPr>
              <w:jc w:val="left"/>
              <w:rPr>
                <w:rFonts w:asciiTheme="minorHAnsi" w:hAnsiTheme="minorHAnsi" w:cstheme="minorHAnsi"/>
              </w:rPr>
            </w:pPr>
          </w:p>
          <w:p w:rsidR="00435507" w:rsidRDefault="00435507" w:rsidP="00917963">
            <w:pPr>
              <w:jc w:val="left"/>
              <w:rPr>
                <w:rFonts w:asciiTheme="minorHAnsi" w:hAnsiTheme="minorHAnsi" w:cstheme="minorHAnsi"/>
              </w:rPr>
            </w:pPr>
          </w:p>
          <w:p w:rsidR="00435507" w:rsidRDefault="00435507" w:rsidP="00917963">
            <w:pPr>
              <w:jc w:val="left"/>
              <w:rPr>
                <w:rFonts w:asciiTheme="minorHAnsi" w:hAnsiTheme="minorHAnsi" w:cstheme="minorHAnsi"/>
              </w:rPr>
            </w:pPr>
          </w:p>
          <w:p w:rsidR="00435507" w:rsidRPr="008E30E2" w:rsidRDefault="00435507" w:rsidP="00917963">
            <w:pPr>
              <w:jc w:val="left"/>
              <w:rPr>
                <w:rFonts w:asciiTheme="minorHAnsi" w:eastAsia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Olvasóvá nevelés </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 xml:space="preserve">Időrendiség </w:t>
            </w:r>
          </w:p>
          <w:p w:rsidR="00E410A3" w:rsidRPr="008E30E2" w:rsidRDefault="00270D9A" w:rsidP="00917963">
            <w:pPr>
              <w:jc w:val="left"/>
              <w:rPr>
                <w:rFonts w:asciiTheme="minorHAnsi" w:hAnsiTheme="minorHAnsi" w:cstheme="minorHAnsi"/>
                <w:i/>
              </w:rPr>
            </w:pPr>
            <w:r w:rsidRPr="00E410A3">
              <w:rPr>
                <w:rFonts w:asciiTheme="minorHAnsi" w:hAnsiTheme="minorHAnsi" w:cstheme="minorHAnsi"/>
                <w:i/>
                <w:highlight w:val="yellow"/>
              </w:rPr>
              <w:t>Valós mese</w:t>
            </w:r>
            <w:r w:rsidRPr="00E410A3">
              <w:rPr>
                <w:rFonts w:asciiTheme="minorHAnsi" w:hAnsiTheme="minorHAnsi" w:cstheme="minorHAnsi"/>
                <w:highlight w:val="yellow"/>
              </w:rPr>
              <w:t xml:space="preserve"> </w:t>
            </w:r>
            <w:r w:rsidRPr="00E410A3">
              <w:rPr>
                <w:rFonts w:asciiTheme="minorHAnsi" w:hAnsiTheme="minorHAnsi" w:cstheme="minorHAnsi"/>
                <w:i/>
                <w:highlight w:val="yellow"/>
              </w:rPr>
              <w:t>(</w:t>
            </w:r>
            <w:proofErr w:type="gramStart"/>
            <w:r w:rsidRPr="00E410A3">
              <w:rPr>
                <w:rFonts w:asciiTheme="minorHAnsi" w:hAnsiTheme="minorHAnsi" w:cstheme="minorHAnsi"/>
                <w:i/>
                <w:highlight w:val="yellow"/>
              </w:rPr>
              <w:t>reális</w:t>
            </w:r>
            <w:proofErr w:type="gramEnd"/>
            <w:r w:rsidRPr="00E410A3">
              <w:rPr>
                <w:rFonts w:asciiTheme="minorHAnsi" w:hAnsiTheme="minorHAnsi" w:cstheme="minorHAnsi"/>
                <w:i/>
                <w:highlight w:val="yellow"/>
              </w:rPr>
              <w:t xml:space="preserve"> mese)</w:t>
            </w:r>
            <w:r w:rsidR="00E410A3">
              <w:rPr>
                <w:rFonts w:asciiTheme="minorHAnsi" w:hAnsiTheme="minorHAnsi" w:cstheme="minorHAnsi"/>
                <w:i/>
              </w:rPr>
              <w:t>-ismereteink bővítése, kiegészítése.</w:t>
            </w:r>
          </w:p>
          <w:p w:rsidR="005D6797"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Olvasási stratégiák felépítése. Irodalmi művek feldolgozása. Szövegértő olvasás megalapozása.</w:t>
            </w:r>
          </w:p>
          <w:p w:rsidR="00E410A3" w:rsidRDefault="00E410A3" w:rsidP="00917963">
            <w:pPr>
              <w:jc w:val="left"/>
              <w:rPr>
                <w:rFonts w:asciiTheme="minorHAnsi" w:eastAsia="Times New Roman" w:hAnsiTheme="minorHAnsi" w:cstheme="minorHAnsi"/>
                <w:lang w:eastAsia="hu-HU"/>
              </w:rPr>
            </w:pPr>
          </w:p>
          <w:p w:rsidR="00E410A3" w:rsidRPr="008E30E2" w:rsidRDefault="00E410A3" w:rsidP="00917963">
            <w:pPr>
              <w:jc w:val="left"/>
              <w:rPr>
                <w:rFonts w:asciiTheme="minorHAnsi" w:eastAsia="Times New Roman" w:hAnsiTheme="minorHAnsi" w:cstheme="minorHAnsi"/>
                <w:lang w:eastAsia="hu-HU"/>
              </w:rPr>
            </w:pP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E410A3">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E410A3" w:rsidRDefault="00E410A3" w:rsidP="00917963">
            <w:pPr>
              <w:jc w:val="left"/>
              <w:rPr>
                <w:rFonts w:asciiTheme="minorHAnsi" w:eastAsia="Times New Roman" w:hAnsiTheme="minorHAnsi" w:cstheme="minorHAnsi"/>
                <w:lang w:eastAsia="hu-HU"/>
              </w:rPr>
            </w:pPr>
          </w:p>
          <w:p w:rsidR="00E410A3" w:rsidRDefault="00E410A3" w:rsidP="00917963">
            <w:pPr>
              <w:jc w:val="left"/>
              <w:rPr>
                <w:rFonts w:asciiTheme="minorHAnsi" w:eastAsia="Times New Roman" w:hAnsiTheme="minorHAnsi" w:cstheme="minorHAnsi"/>
                <w:b/>
                <w:color w:val="C00000"/>
                <w:lang w:eastAsia="hu-HU"/>
              </w:rPr>
            </w:pPr>
            <w:r w:rsidRPr="00E410A3">
              <w:rPr>
                <w:rFonts w:asciiTheme="minorHAnsi" w:eastAsia="Times New Roman" w:hAnsiTheme="minorHAnsi" w:cstheme="minorHAnsi"/>
                <w:b/>
                <w:color w:val="C00000"/>
                <w:u w:val="single"/>
                <w:lang w:eastAsia="hu-HU"/>
              </w:rPr>
              <w:t>VALÓS</w:t>
            </w:r>
            <w:r w:rsidRPr="00E410A3">
              <w:rPr>
                <w:rFonts w:asciiTheme="minorHAnsi" w:eastAsia="Times New Roman" w:hAnsiTheme="minorHAnsi" w:cstheme="minorHAnsi"/>
                <w:b/>
                <w:color w:val="C00000"/>
                <w:lang w:eastAsia="hu-HU"/>
              </w:rPr>
              <w:t xml:space="preserve"> szó jelentése</w:t>
            </w:r>
          </w:p>
          <w:p w:rsidR="009B2881" w:rsidRPr="00E410A3" w:rsidRDefault="009B2881"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rászorul</w:t>
            </w:r>
          </w:p>
          <w:p w:rsidR="00E410A3" w:rsidRDefault="00E410A3" w:rsidP="00917963">
            <w:pPr>
              <w:jc w:val="left"/>
              <w:rPr>
                <w:rFonts w:asciiTheme="minorHAnsi" w:eastAsia="Times New Roman" w:hAnsiTheme="minorHAnsi" w:cstheme="minorHAnsi"/>
                <w:lang w:eastAsia="hu-HU"/>
              </w:rPr>
            </w:pPr>
          </w:p>
          <w:p w:rsidR="00E410A3" w:rsidRDefault="00E410A3" w:rsidP="00E410A3">
            <w:pPr>
              <w:jc w:val="left"/>
              <w:rPr>
                <w:rFonts w:asciiTheme="minorHAnsi" w:eastAsia="Times New Roman" w:hAnsiTheme="minorHAnsi" w:cstheme="minorHAnsi"/>
                <w:b/>
                <w:lang w:eastAsia="hu-HU"/>
              </w:rPr>
            </w:pPr>
            <w:r w:rsidRPr="00F718CA">
              <w:rPr>
                <w:rFonts w:asciiTheme="minorHAnsi" w:eastAsia="Times New Roman" w:hAnsiTheme="minorHAnsi" w:cstheme="minorHAnsi"/>
                <w:b/>
                <w:highlight w:val="yellow"/>
                <w:lang w:eastAsia="hu-HU"/>
              </w:rPr>
              <w:t>PPT</w:t>
            </w:r>
          </w:p>
          <w:p w:rsidR="00E410A3" w:rsidRDefault="00E410A3" w:rsidP="00E410A3">
            <w:pPr>
              <w:jc w:val="left"/>
              <w:rPr>
                <w:rFonts w:asciiTheme="minorHAnsi" w:eastAsia="Times New Roman" w:hAnsiTheme="minorHAnsi" w:cstheme="minorHAnsi"/>
                <w:b/>
                <w:lang w:eastAsia="hu-HU"/>
              </w:rPr>
            </w:pPr>
          </w:p>
          <w:p w:rsidR="00E410A3" w:rsidRDefault="00E410A3" w:rsidP="00E410A3">
            <w:pPr>
              <w:jc w:val="left"/>
              <w:rPr>
                <w:rFonts w:asciiTheme="minorHAnsi" w:eastAsia="Times New Roman" w:hAnsiTheme="minorHAnsi" w:cstheme="minorHAnsi"/>
                <w:b/>
                <w:lang w:eastAsia="hu-HU"/>
              </w:rPr>
            </w:pPr>
            <w:r w:rsidRPr="00E410A3">
              <w:rPr>
                <w:rFonts w:asciiTheme="minorHAnsi" w:eastAsia="Times New Roman" w:hAnsiTheme="minorHAnsi" w:cstheme="minorHAnsi"/>
                <w:b/>
                <w:highlight w:val="magenta"/>
                <w:lang w:eastAsia="hu-HU"/>
              </w:rPr>
              <w:t>dal: A sütőben sül a tök</w:t>
            </w:r>
          </w:p>
          <w:p w:rsidR="009B2881" w:rsidRDefault="009B2881" w:rsidP="00E410A3">
            <w:pPr>
              <w:jc w:val="left"/>
              <w:rPr>
                <w:rFonts w:asciiTheme="minorHAnsi" w:eastAsia="Times New Roman" w:hAnsiTheme="minorHAnsi" w:cstheme="minorHAnsi"/>
                <w:b/>
                <w:lang w:eastAsia="hu-HU"/>
              </w:rPr>
            </w:pPr>
          </w:p>
          <w:p w:rsidR="009B2881" w:rsidRDefault="009B2881" w:rsidP="00E410A3">
            <w:pPr>
              <w:jc w:val="left"/>
              <w:rPr>
                <w:rFonts w:asciiTheme="minorHAnsi" w:eastAsia="Times New Roman" w:hAnsiTheme="minorHAnsi" w:cstheme="minorHAnsi"/>
                <w:b/>
                <w:lang w:eastAsia="hu-HU"/>
              </w:rPr>
            </w:pPr>
          </w:p>
          <w:p w:rsidR="009B2881" w:rsidRDefault="009B2881" w:rsidP="00E410A3">
            <w:pPr>
              <w:jc w:val="left"/>
              <w:rPr>
                <w:rFonts w:asciiTheme="minorHAnsi" w:eastAsia="Times New Roman" w:hAnsiTheme="minorHAnsi" w:cstheme="minorHAnsi"/>
                <w:b/>
                <w:i/>
                <w:lang w:eastAsia="hu-HU"/>
              </w:rPr>
            </w:pPr>
            <w:r w:rsidRPr="009B2881">
              <w:rPr>
                <w:rFonts w:asciiTheme="minorHAnsi" w:eastAsia="Times New Roman" w:hAnsiTheme="minorHAnsi" w:cstheme="minorHAnsi"/>
                <w:b/>
                <w:i/>
                <w:highlight w:val="lightGray"/>
                <w:lang w:eastAsia="hu-HU"/>
              </w:rPr>
              <w:t>Az okos lány c. magyar népmese otthoni olvasása-előkészítő feladat</w:t>
            </w:r>
          </w:p>
          <w:p w:rsidR="009B2881" w:rsidRPr="009B2881" w:rsidRDefault="009B2881" w:rsidP="00E410A3">
            <w:pPr>
              <w:jc w:val="left"/>
              <w:rPr>
                <w:rFonts w:asciiTheme="minorHAnsi" w:eastAsia="Times New Roman" w:hAnsiTheme="minorHAnsi" w:cstheme="minorHAnsi"/>
                <w:b/>
                <w:i/>
                <w:lang w:eastAsia="hu-HU"/>
              </w:rPr>
            </w:pPr>
            <w:r>
              <w:rPr>
                <w:rFonts w:asciiTheme="minorHAnsi" w:eastAsia="Times New Roman" w:hAnsiTheme="minorHAnsi" w:cstheme="minorHAnsi"/>
                <w:b/>
                <w:i/>
                <w:lang w:eastAsia="hu-HU"/>
              </w:rPr>
              <w:t xml:space="preserve">  ( SNI-</w:t>
            </w:r>
            <w:proofErr w:type="spellStart"/>
            <w:r>
              <w:rPr>
                <w:rFonts w:asciiTheme="minorHAnsi" w:eastAsia="Times New Roman" w:hAnsiTheme="minorHAnsi" w:cstheme="minorHAnsi"/>
                <w:b/>
                <w:i/>
                <w:lang w:eastAsia="hu-HU"/>
              </w:rPr>
              <w:t>nek</w:t>
            </w:r>
            <w:proofErr w:type="spellEnd"/>
            <w:r>
              <w:rPr>
                <w:rFonts w:asciiTheme="minorHAnsi" w:eastAsia="Times New Roman" w:hAnsiTheme="minorHAnsi" w:cstheme="minorHAnsi"/>
                <w:b/>
                <w:i/>
                <w:lang w:eastAsia="hu-HU"/>
              </w:rPr>
              <w:t xml:space="preserve"> csak a 70.</w:t>
            </w:r>
            <w:proofErr w:type="gramStart"/>
            <w:r>
              <w:rPr>
                <w:rFonts w:asciiTheme="minorHAnsi" w:eastAsia="Times New Roman" w:hAnsiTheme="minorHAnsi" w:cstheme="minorHAnsi"/>
                <w:b/>
                <w:i/>
                <w:lang w:eastAsia="hu-HU"/>
              </w:rPr>
              <w:t>oldal )</w:t>
            </w:r>
            <w:proofErr w:type="gramEnd"/>
          </w:p>
          <w:p w:rsidR="00E410A3" w:rsidRPr="008E30E2" w:rsidRDefault="00E410A3"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bCs/>
                <w:noProof/>
                <w:lang w:eastAsia="hu-HU"/>
              </w:rPr>
              <w:pict>
                <v:shape id="_x0000_s1042" type="#_x0000_t32" style="position:absolute;left:0;text-align:left;margin-left:-3.75pt;margin-top:-26.45pt;width:761pt;height:.5pt;z-index:251670528;mso-position-horizontal-relative:text;mso-position-vertical-relative:text" o:connectortype="straight" strokecolor="#7030a0" strokeweight="3pt"/>
              </w:pict>
            </w:r>
          </w:p>
        </w:tc>
        <w:tc>
          <w:tcPr>
            <w:tcW w:w="831" w:type="pct"/>
            <w:tcBorders>
              <w:top w:val="single" w:sz="4" w:space="0" w:color="auto"/>
              <w:left w:val="single" w:sz="4" w:space="0" w:color="auto"/>
              <w:bottom w:val="single" w:sz="4" w:space="0" w:color="auto"/>
              <w:right w:val="single" w:sz="4" w:space="0" w:color="auto"/>
            </w:tcBorders>
          </w:tcPr>
          <w:p w:rsidR="005D6797" w:rsidRDefault="00BF0926" w:rsidP="00735979">
            <w:pPr>
              <w:jc w:val="left"/>
              <w:rPr>
                <w:rFonts w:asciiTheme="minorHAnsi" w:hAnsiTheme="minorHAnsi" w:cstheme="minorHAnsi"/>
                <w:b/>
              </w:rPr>
            </w:pPr>
            <w:r w:rsidRPr="008E30E2">
              <w:rPr>
                <w:rFonts w:asciiTheme="minorHAnsi" w:hAnsiTheme="minorHAnsi" w:cstheme="minorHAnsi"/>
                <w:b/>
              </w:rPr>
              <w:t xml:space="preserve">Az okos lány </w:t>
            </w:r>
          </w:p>
          <w:p w:rsidR="009B2881" w:rsidRDefault="009B2881" w:rsidP="00735979">
            <w:pPr>
              <w:jc w:val="left"/>
              <w:rPr>
                <w:rFonts w:asciiTheme="minorHAnsi" w:hAnsiTheme="minorHAnsi" w:cstheme="minorHAnsi"/>
                <w:b/>
              </w:rPr>
            </w:pPr>
          </w:p>
          <w:p w:rsidR="009B2881" w:rsidRDefault="009B2881" w:rsidP="00735979">
            <w:pPr>
              <w:jc w:val="left"/>
              <w:rPr>
                <w:rFonts w:asciiTheme="minorHAnsi" w:hAnsiTheme="minorHAnsi" w:cstheme="minorHAnsi"/>
                <w:b/>
              </w:rPr>
            </w:pPr>
          </w:p>
          <w:p w:rsidR="009B2881" w:rsidRPr="009B2881" w:rsidRDefault="009B2881" w:rsidP="00735979">
            <w:pPr>
              <w:jc w:val="left"/>
              <w:rPr>
                <w:rFonts w:asciiTheme="minorHAnsi" w:hAnsiTheme="minorHAnsi" w:cstheme="minorHAnsi"/>
                <w:color w:val="002060"/>
                <w:sz w:val="28"/>
                <w:szCs w:val="28"/>
                <w:u w:val="single"/>
              </w:rPr>
            </w:pPr>
            <w:r w:rsidRPr="009B2881">
              <w:rPr>
                <w:rFonts w:asciiTheme="minorHAnsi" w:hAnsiTheme="minorHAnsi" w:cstheme="minorHAnsi"/>
                <w:b/>
                <w:u w:val="single"/>
              </w:rPr>
              <w:t xml:space="preserve">  </w:t>
            </w:r>
            <w:r w:rsidRPr="009B2881">
              <w:rPr>
                <w:rFonts w:asciiTheme="minorHAnsi" w:hAnsiTheme="minorHAnsi" w:cstheme="minorHAnsi"/>
                <w:b/>
                <w:color w:val="002060"/>
                <w:sz w:val="28"/>
                <w:szCs w:val="28"/>
                <w:u w:val="single"/>
              </w:rPr>
              <w:t>+1 óra</w:t>
            </w:r>
            <w:r>
              <w:rPr>
                <w:rFonts w:asciiTheme="minorHAnsi" w:hAnsiTheme="minorHAnsi" w:cstheme="minorHAnsi"/>
                <w:b/>
                <w:color w:val="002060"/>
                <w:sz w:val="28"/>
                <w:szCs w:val="28"/>
                <w:u w:val="single"/>
              </w:rPr>
              <w:t xml:space="preserve"> </w:t>
            </w:r>
          </w:p>
        </w:tc>
        <w:tc>
          <w:tcPr>
            <w:tcW w:w="1246" w:type="pct"/>
            <w:tcBorders>
              <w:top w:val="single" w:sz="4" w:space="0" w:color="auto"/>
              <w:left w:val="single" w:sz="4" w:space="0" w:color="auto"/>
              <w:bottom w:val="single" w:sz="4" w:space="0" w:color="auto"/>
              <w:right w:val="single" w:sz="4" w:space="0" w:color="auto"/>
            </w:tcBorders>
          </w:tcPr>
          <w:p w:rsidR="00D45270" w:rsidRPr="008E30E2" w:rsidRDefault="00D45270" w:rsidP="00917963">
            <w:pPr>
              <w:jc w:val="left"/>
              <w:rPr>
                <w:rFonts w:asciiTheme="minorHAnsi" w:eastAsiaTheme="minorHAnsi" w:hAnsiTheme="minorHAnsi" w:cstheme="minorHAnsi"/>
              </w:rPr>
            </w:pPr>
            <w:proofErr w:type="gramStart"/>
            <w:r w:rsidRPr="008E30E2">
              <w:rPr>
                <w:rFonts w:asciiTheme="minorHAnsi" w:eastAsiaTheme="minorHAnsi" w:hAnsiTheme="minorHAnsi" w:cstheme="minorHAnsi"/>
              </w:rPr>
              <w:t>Artikulációs</w:t>
            </w:r>
            <w:proofErr w:type="gramEnd"/>
            <w:r w:rsidRPr="008E30E2">
              <w:rPr>
                <w:rFonts w:asciiTheme="minorHAnsi" w:eastAsiaTheme="minorHAnsi" w:hAnsiTheme="minorHAnsi" w:cstheme="minorHAnsi"/>
              </w:rPr>
              <w:t xml:space="preserve"> gyakorlat, szókincsfejlesztés Párbeszédek kiemelése, kontextusba helyezés</w:t>
            </w:r>
          </w:p>
          <w:p w:rsidR="00D45270" w:rsidRPr="008E30E2" w:rsidRDefault="00D45270" w:rsidP="00917963">
            <w:pPr>
              <w:jc w:val="left"/>
              <w:rPr>
                <w:rFonts w:asciiTheme="minorHAnsi" w:eastAsiaTheme="minorHAnsi" w:hAnsiTheme="minorHAnsi" w:cstheme="minorHAnsi"/>
                <w:i/>
              </w:rPr>
            </w:pPr>
            <w:r w:rsidRPr="008E30E2">
              <w:rPr>
                <w:rFonts w:asciiTheme="minorHAnsi" w:eastAsiaTheme="minorHAnsi" w:hAnsiTheme="minorHAnsi" w:cstheme="minorHAnsi"/>
                <w:i/>
              </w:rPr>
              <w:t>Ötsoros</w:t>
            </w:r>
          </w:p>
          <w:p w:rsidR="005D6797"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Közmondás értelmezése </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rPr>
              <w:lastRenderedPageBreak/>
              <w:t>M</w:t>
            </w:r>
            <w:r w:rsidRPr="008E30E2">
              <w:rPr>
                <w:rFonts w:asciiTheme="minorHAnsi" w:hAnsiTheme="minorHAnsi" w:cstheme="minorHAnsi"/>
              </w:rPr>
              <w:t>agyar népmese feldolgozása</w:t>
            </w:r>
          </w:p>
          <w:p w:rsidR="00495099" w:rsidRPr="008E30E2" w:rsidRDefault="00495099" w:rsidP="00917963">
            <w:pPr>
              <w:jc w:val="left"/>
              <w:rPr>
                <w:rFonts w:asciiTheme="minorHAnsi" w:eastAsiaTheme="minorHAnsi" w:hAnsiTheme="minorHAnsi" w:cstheme="minorHAnsi"/>
              </w:rPr>
            </w:pPr>
            <w:r w:rsidRPr="008E30E2">
              <w:rPr>
                <w:rFonts w:asciiTheme="minorHAnsi" w:hAnsiTheme="minorHAnsi" w:cstheme="minorHAnsi"/>
              </w:rPr>
              <w:t>70–73.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lastRenderedPageBreak/>
              <w:t>A mesekezdés és mesebefejezés jellemzőinek kiemelése</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p w:rsidR="00270D9A" w:rsidRPr="008E30E2" w:rsidRDefault="00270D9A" w:rsidP="00917963">
            <w:pPr>
              <w:jc w:val="left"/>
              <w:rPr>
                <w:rFonts w:asciiTheme="minorHAnsi" w:hAnsiTheme="minorHAnsi" w:cstheme="minorHAnsi"/>
                <w:i/>
              </w:rPr>
            </w:pPr>
            <w:r w:rsidRPr="008E30E2">
              <w:rPr>
                <w:rFonts w:asciiTheme="minorHAnsi" w:hAnsiTheme="minorHAnsi" w:cstheme="minorHAnsi"/>
                <w:i/>
              </w:rPr>
              <w:t>Valós mese</w:t>
            </w:r>
            <w:r w:rsidRPr="008E30E2">
              <w:rPr>
                <w:rFonts w:asciiTheme="minorHAnsi" w:hAnsiTheme="minorHAnsi" w:cstheme="minorHAnsi"/>
              </w:rPr>
              <w:t xml:space="preserve"> </w:t>
            </w:r>
            <w:r w:rsidRPr="008E30E2">
              <w:rPr>
                <w:rFonts w:asciiTheme="minorHAnsi" w:hAnsiTheme="minorHAnsi" w:cstheme="minorHAnsi"/>
                <w:i/>
              </w:rPr>
              <w:t>(</w:t>
            </w:r>
            <w:proofErr w:type="gramStart"/>
            <w:r w:rsidRPr="008E30E2">
              <w:rPr>
                <w:rFonts w:asciiTheme="minorHAnsi" w:hAnsiTheme="minorHAnsi" w:cstheme="minorHAnsi"/>
                <w:i/>
              </w:rPr>
              <w:t>reális</w:t>
            </w:r>
            <w:proofErr w:type="gramEnd"/>
            <w:r w:rsidRPr="008E30E2">
              <w:rPr>
                <w:rFonts w:asciiTheme="minorHAnsi" w:hAnsiTheme="minorHAnsi" w:cstheme="minorHAnsi"/>
                <w:i/>
              </w:rPr>
              <w:t xml:space="preserve"> mese)</w:t>
            </w:r>
          </w:p>
          <w:p w:rsidR="005D6797"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Olvasási stratégiák felépítése. Irodalmi művek feldolgozása. Szövegértő olvasás megalapozása.</w:t>
            </w:r>
          </w:p>
        </w:tc>
        <w:tc>
          <w:tcPr>
            <w:tcW w:w="1218" w:type="pct"/>
            <w:tcBorders>
              <w:top w:val="single" w:sz="4" w:space="0" w:color="auto"/>
              <w:left w:val="single" w:sz="4" w:space="0" w:color="auto"/>
              <w:bottom w:val="single" w:sz="4" w:space="0" w:color="auto"/>
              <w:right w:val="single" w:sz="4" w:space="0" w:color="auto"/>
            </w:tcBorders>
          </w:tcPr>
          <w:p w:rsidR="005D6797" w:rsidRPr="009B2881" w:rsidRDefault="00D56DF4" w:rsidP="00917963">
            <w:pPr>
              <w:jc w:val="left"/>
              <w:rPr>
                <w:rFonts w:asciiTheme="minorHAnsi" w:eastAsia="Times New Roman" w:hAnsiTheme="minorHAnsi" w:cstheme="minorHAnsi"/>
                <w:lang w:eastAsia="hu-HU"/>
              </w:rPr>
            </w:pPr>
            <w:r w:rsidRPr="009B2881">
              <w:rPr>
                <w:rFonts w:asciiTheme="minorHAnsi" w:eastAsia="Times New Roman" w:hAnsiTheme="minorHAnsi" w:cstheme="minorHAnsi"/>
                <w:lang w:eastAsia="hu-HU"/>
              </w:rPr>
              <w:lastRenderedPageBreak/>
              <w:t xml:space="preserve">Helyszín, szereplők megnevezése. </w:t>
            </w:r>
            <w:proofErr w:type="gramStart"/>
            <w:r w:rsidRPr="009B2881">
              <w:rPr>
                <w:rFonts w:asciiTheme="minorHAnsi" w:eastAsia="Times New Roman" w:hAnsiTheme="minorHAnsi" w:cstheme="minorHAnsi"/>
                <w:lang w:eastAsia="hu-HU"/>
              </w:rPr>
              <w:t>Probléma</w:t>
            </w:r>
            <w:proofErr w:type="gramEnd"/>
            <w:r w:rsidRPr="009B2881">
              <w:rPr>
                <w:rFonts w:asciiTheme="minorHAnsi" w:eastAsia="Times New Roman" w:hAnsiTheme="minorHAnsi" w:cstheme="minorHAnsi"/>
                <w:lang w:eastAsia="hu-HU"/>
              </w:rPr>
              <w:t>, problémamegoldás. Kompetenciafejlesztés: önálló, hatékony tanulási stratégiák bemutatása, elsajátítása.</w:t>
            </w:r>
            <w:r w:rsidR="009B2881" w:rsidRPr="009B2881">
              <w:rPr>
                <w:rFonts w:asciiTheme="minorHAnsi" w:eastAsia="Times New Roman" w:hAnsiTheme="minorHAnsi" w:cstheme="minorHAnsi"/>
                <w:lang w:eastAsia="hu-HU"/>
              </w:rPr>
              <w:t xml:space="preserve"> </w:t>
            </w:r>
            <w:r w:rsidRPr="009B2881">
              <w:rPr>
                <w:rFonts w:asciiTheme="minorHAnsi" w:eastAsia="Times New Roman" w:hAnsiTheme="minorHAnsi" w:cstheme="minorHAnsi"/>
                <w:lang w:eastAsia="hu-HU"/>
              </w:rPr>
              <w:t>Tanulási stílus megismerése.</w:t>
            </w:r>
          </w:p>
          <w:p w:rsidR="009B2881" w:rsidRPr="009B2881" w:rsidRDefault="009B2881" w:rsidP="00917963">
            <w:pPr>
              <w:jc w:val="left"/>
              <w:rPr>
                <w:rFonts w:asciiTheme="minorHAnsi" w:eastAsia="Times New Roman" w:hAnsiTheme="minorHAnsi" w:cstheme="minorHAnsi"/>
                <w:lang w:eastAsia="hu-HU"/>
              </w:rPr>
            </w:pPr>
          </w:p>
          <w:p w:rsidR="009B2881" w:rsidRPr="009B2881" w:rsidRDefault="009B2881" w:rsidP="00917963">
            <w:pPr>
              <w:jc w:val="left"/>
              <w:rPr>
                <w:rFonts w:asciiTheme="minorHAnsi" w:eastAsia="Times New Roman" w:hAnsiTheme="minorHAnsi" w:cstheme="minorHAnsi"/>
                <w:b/>
                <w:i/>
                <w:lang w:eastAsia="hu-HU"/>
              </w:rPr>
            </w:pPr>
            <w:r w:rsidRPr="009B2881">
              <w:rPr>
                <w:rFonts w:asciiTheme="minorHAnsi" w:eastAsia="Times New Roman" w:hAnsiTheme="minorHAnsi" w:cstheme="minorHAnsi"/>
                <w:b/>
                <w:i/>
                <w:highlight w:val="lightGray"/>
                <w:lang w:eastAsia="hu-HU"/>
              </w:rPr>
              <w:t>király-szinonimáinak keresése-SNI</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lastRenderedPageBreak/>
              <w:pict>
                <v:shape id="_x0000_s1043" type="#_x0000_t32" style="position:absolute;left:0;text-align:left;margin-left:7.75pt;margin-top:-10.4pt;width:742.75pt;height:63.5pt;flip:y;z-index:251671552;mso-position-horizontal-relative:text;mso-position-vertical-relative:text" o:connectortype="straight" strokecolor="#7030a0" strokeweight="2.25pt"/>
              </w:pic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BF0926" w:rsidP="00735979">
            <w:pPr>
              <w:spacing w:line="276" w:lineRule="auto"/>
              <w:jc w:val="left"/>
              <w:rPr>
                <w:rFonts w:asciiTheme="minorHAnsi" w:hAnsiTheme="minorHAnsi" w:cstheme="minorHAnsi"/>
                <w:i/>
              </w:rPr>
            </w:pPr>
            <w:r w:rsidRPr="008E30E2">
              <w:rPr>
                <w:rFonts w:asciiTheme="minorHAnsi" w:hAnsiTheme="minorHAnsi" w:cstheme="minorHAnsi"/>
                <w:b/>
              </w:rPr>
              <w:t>A hiú király</w:t>
            </w:r>
            <w:r w:rsidRPr="008E30E2">
              <w:rPr>
                <w:rFonts w:asciiTheme="minorHAnsi" w:hAnsiTheme="minorHAnsi" w:cstheme="minorHAnsi"/>
              </w:rPr>
              <w:t xml:space="preserve"> </w:t>
            </w:r>
            <w:r w:rsidRPr="008E30E2">
              <w:rPr>
                <w:rFonts w:asciiTheme="minorHAnsi" w:hAnsiTheme="minorHAnsi" w:cstheme="minorHAnsi"/>
                <w:i/>
              </w:rPr>
              <w:t xml:space="preserve">(Illyés Gyula: Hetvenhét magyar népmese) </w:t>
            </w:r>
          </w:p>
        </w:tc>
        <w:tc>
          <w:tcPr>
            <w:tcW w:w="1246" w:type="pct"/>
            <w:tcBorders>
              <w:top w:val="single" w:sz="4" w:space="0" w:color="auto"/>
              <w:left w:val="single" w:sz="4" w:space="0" w:color="auto"/>
              <w:bottom w:val="single" w:sz="4" w:space="0" w:color="auto"/>
              <w:right w:val="single" w:sz="4" w:space="0" w:color="auto"/>
            </w:tcBorders>
          </w:tcPr>
          <w:p w:rsidR="00D45270" w:rsidRPr="008E30E2"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Időtartam-gyakorlat</w:t>
            </w:r>
          </w:p>
          <w:p w:rsidR="00D45270" w:rsidRPr="008E30E2"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Párbeszédek kiemelése, különböző hanglejtéssel történő felolvasása</w:t>
            </w:r>
          </w:p>
          <w:p w:rsidR="005D6797"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 xml:space="preserve">Közmondás értelmezése </w:t>
            </w:r>
          </w:p>
          <w:p w:rsidR="00735979" w:rsidRPr="008E30E2" w:rsidRDefault="00735979" w:rsidP="00917963">
            <w:pPr>
              <w:jc w:val="left"/>
              <w:rPr>
                <w:rFonts w:asciiTheme="minorHAnsi" w:eastAsiaTheme="minorHAnsi" w:hAnsiTheme="minorHAnsi" w:cstheme="minorHAnsi"/>
              </w:rPr>
            </w:pPr>
            <w:r>
              <w:rPr>
                <w:rFonts w:asciiTheme="minorHAnsi" w:hAnsiTheme="minorHAnsi" w:cstheme="minorHAnsi"/>
                <w:i/>
              </w:rPr>
              <w:t>N</w:t>
            </w:r>
            <w:r w:rsidRPr="008E30E2">
              <w:rPr>
                <w:rFonts w:asciiTheme="minorHAnsi" w:hAnsiTheme="minorHAnsi" w:cstheme="minorHAnsi"/>
              </w:rPr>
              <w:t>épmesefeldolgozás</w:t>
            </w:r>
          </w:p>
          <w:p w:rsidR="00495099" w:rsidRPr="008E30E2" w:rsidRDefault="00495099" w:rsidP="00917963">
            <w:pPr>
              <w:jc w:val="left"/>
              <w:rPr>
                <w:rFonts w:asciiTheme="minorHAnsi" w:eastAsiaTheme="minorHAnsi" w:hAnsiTheme="minorHAnsi" w:cstheme="minorHAnsi"/>
              </w:rPr>
            </w:pPr>
            <w:r w:rsidRPr="008E30E2">
              <w:rPr>
                <w:rFonts w:asciiTheme="minorHAnsi" w:hAnsiTheme="minorHAnsi" w:cstheme="minorHAnsi"/>
              </w:rPr>
              <w:t>74–77.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Időrend</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i/>
              </w:rPr>
              <w:t>Valós mese</w:t>
            </w:r>
            <w:r w:rsidRPr="008E30E2">
              <w:rPr>
                <w:rFonts w:asciiTheme="minorHAnsi" w:hAnsiTheme="minorHAnsi" w:cstheme="minorHAnsi"/>
              </w:rPr>
              <w:t xml:space="preserve"> </w:t>
            </w:r>
            <w:r w:rsidRPr="008E30E2">
              <w:rPr>
                <w:rFonts w:asciiTheme="minorHAnsi" w:hAnsiTheme="minorHAnsi" w:cstheme="minorHAnsi"/>
                <w:i/>
              </w:rPr>
              <w:t>(</w:t>
            </w:r>
            <w:proofErr w:type="gramStart"/>
            <w:r w:rsidRPr="008E30E2">
              <w:rPr>
                <w:rFonts w:asciiTheme="minorHAnsi" w:hAnsiTheme="minorHAnsi" w:cstheme="minorHAnsi"/>
                <w:i/>
              </w:rPr>
              <w:t>reális</w:t>
            </w:r>
            <w:proofErr w:type="gramEnd"/>
            <w:r w:rsidRPr="008E30E2">
              <w:rPr>
                <w:rFonts w:asciiTheme="minorHAnsi" w:hAnsiTheme="minorHAnsi" w:cstheme="minorHAnsi"/>
                <w:i/>
              </w:rPr>
              <w:t xml:space="preserve"> mese)</w:t>
            </w:r>
          </w:p>
          <w:p w:rsidR="005D6797"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Olvasási stratégiák felépítése. Irodalmi művek feldolgozása. Szövegértő olvasás megalapozása.</w:t>
            </w:r>
          </w:p>
        </w:tc>
        <w:tc>
          <w:tcPr>
            <w:tcW w:w="1218" w:type="pct"/>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9B2881">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9B2881" w:rsidRDefault="009B2881" w:rsidP="009B2881">
            <w:pPr>
              <w:jc w:val="left"/>
              <w:rPr>
                <w:rFonts w:asciiTheme="minorHAnsi" w:eastAsia="Times New Roman" w:hAnsiTheme="minorHAnsi" w:cstheme="minorHAnsi"/>
                <w:b/>
                <w:lang w:eastAsia="hu-HU"/>
              </w:rPr>
            </w:pPr>
          </w:p>
          <w:p w:rsidR="009B2881" w:rsidRDefault="009B2881" w:rsidP="00917963">
            <w:pPr>
              <w:jc w:val="left"/>
              <w:rPr>
                <w:rFonts w:asciiTheme="minorHAnsi" w:eastAsia="Times New Roman" w:hAnsiTheme="minorHAnsi" w:cstheme="minorHAnsi"/>
                <w:lang w:eastAsia="hu-HU"/>
              </w:rPr>
            </w:pPr>
          </w:p>
          <w:p w:rsidR="009B2881" w:rsidRPr="008E30E2" w:rsidRDefault="009B2881"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BF0926" w:rsidP="00735979">
            <w:pPr>
              <w:spacing w:line="276" w:lineRule="auto"/>
              <w:jc w:val="left"/>
              <w:rPr>
                <w:rFonts w:asciiTheme="minorHAnsi" w:hAnsiTheme="minorHAnsi" w:cstheme="minorHAnsi"/>
                <w:i/>
              </w:rPr>
            </w:pPr>
            <w:r w:rsidRPr="008E30E2">
              <w:rPr>
                <w:rFonts w:asciiTheme="minorHAnsi" w:hAnsiTheme="minorHAnsi" w:cstheme="minorHAnsi"/>
                <w:b/>
              </w:rPr>
              <w:t>Az öreg halász és nagyravágyó felesége</w:t>
            </w:r>
            <w:r w:rsidRPr="008E30E2">
              <w:rPr>
                <w:rFonts w:asciiTheme="minorHAnsi" w:hAnsiTheme="minorHAnsi" w:cstheme="minorHAnsi"/>
              </w:rPr>
              <w:t xml:space="preserve"> </w:t>
            </w:r>
            <w:r w:rsidRPr="008E30E2">
              <w:rPr>
                <w:rFonts w:asciiTheme="minorHAnsi" w:hAnsiTheme="minorHAnsi" w:cstheme="minorHAnsi"/>
              </w:rPr>
              <w:br/>
            </w:r>
            <w:r w:rsidRPr="008E30E2">
              <w:rPr>
                <w:rFonts w:asciiTheme="minorHAnsi" w:hAnsiTheme="minorHAnsi" w:cstheme="minorHAnsi"/>
                <w:b/>
              </w:rPr>
              <w:t>I. rész</w:t>
            </w:r>
            <w:r w:rsidRPr="008E30E2">
              <w:rPr>
                <w:rFonts w:asciiTheme="minorHAnsi" w:hAnsiTheme="minorHAnsi" w:cstheme="minorHAnsi"/>
              </w:rPr>
              <w:t xml:space="preserve"> </w:t>
            </w:r>
            <w:r w:rsidRPr="008E30E2">
              <w:rPr>
                <w:rFonts w:asciiTheme="minorHAnsi" w:hAnsiTheme="minorHAnsi" w:cstheme="minorHAnsi"/>
                <w:i/>
              </w:rPr>
              <w:t xml:space="preserve">(Illyés Gyula: Hetvenhét magyar népmese)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D45270" w:rsidRPr="008E30E2"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Ritmikus szemmozgást fejlesztő gyakorlatok</w:t>
            </w:r>
          </w:p>
          <w:p w:rsidR="00D45270" w:rsidRPr="008E30E2" w:rsidRDefault="00D45270" w:rsidP="00917963">
            <w:pPr>
              <w:jc w:val="left"/>
              <w:rPr>
                <w:rFonts w:asciiTheme="minorHAnsi" w:eastAsiaTheme="minorHAnsi" w:hAnsiTheme="minorHAnsi" w:cstheme="minorHAnsi"/>
              </w:rPr>
            </w:pPr>
            <w:r w:rsidRPr="008E30E2">
              <w:rPr>
                <w:rFonts w:asciiTheme="minorHAnsi" w:eastAsiaTheme="minorHAnsi" w:hAnsiTheme="minorHAnsi" w:cstheme="minorHAnsi"/>
              </w:rPr>
              <w:t>Megkezdett mondatok befejezése, különböző kötőszavak segítségével</w:t>
            </w:r>
          </w:p>
          <w:p w:rsidR="005D6797" w:rsidRDefault="00D45270" w:rsidP="00917963">
            <w:pPr>
              <w:jc w:val="left"/>
              <w:rPr>
                <w:rFonts w:asciiTheme="minorHAnsi" w:eastAsiaTheme="minorHAnsi" w:hAnsiTheme="minorHAnsi" w:cstheme="minorHAnsi"/>
                <w:i/>
              </w:rPr>
            </w:pPr>
            <w:r w:rsidRPr="008E30E2">
              <w:rPr>
                <w:rFonts w:asciiTheme="minorHAnsi" w:eastAsiaTheme="minorHAnsi" w:hAnsiTheme="minorHAnsi" w:cstheme="minorHAnsi"/>
                <w:i/>
              </w:rPr>
              <w:t>Szélsziporka</w:t>
            </w:r>
          </w:p>
          <w:p w:rsidR="00735979" w:rsidRPr="008E30E2" w:rsidRDefault="00735979" w:rsidP="00917963">
            <w:pPr>
              <w:jc w:val="left"/>
              <w:rPr>
                <w:rFonts w:asciiTheme="minorHAnsi" w:eastAsiaTheme="minorHAnsi" w:hAnsiTheme="minorHAnsi" w:cstheme="minorHAnsi"/>
                <w:i/>
              </w:rPr>
            </w:pPr>
            <w:r>
              <w:rPr>
                <w:rFonts w:asciiTheme="minorHAnsi" w:hAnsiTheme="minorHAnsi" w:cstheme="minorHAnsi"/>
                <w:i/>
              </w:rPr>
              <w:t>N</w:t>
            </w:r>
            <w:r w:rsidRPr="008E30E2">
              <w:rPr>
                <w:rFonts w:asciiTheme="minorHAnsi" w:hAnsiTheme="minorHAnsi" w:cstheme="minorHAnsi"/>
              </w:rPr>
              <w:t>épmesefeldolgozás</w:t>
            </w:r>
          </w:p>
          <w:p w:rsidR="00495099" w:rsidRPr="008E30E2" w:rsidRDefault="00495099" w:rsidP="00917963">
            <w:pPr>
              <w:jc w:val="left"/>
              <w:rPr>
                <w:rFonts w:asciiTheme="minorHAnsi" w:eastAsiaTheme="minorHAnsi" w:hAnsiTheme="minorHAnsi" w:cstheme="minorHAnsi"/>
                <w:i/>
              </w:rPr>
            </w:pPr>
            <w:r w:rsidRPr="008E30E2">
              <w:rPr>
                <w:rFonts w:asciiTheme="minorHAnsi" w:hAnsiTheme="minorHAnsi" w:cstheme="minorHAnsi"/>
              </w:rPr>
              <w:t>78–81.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Időrend</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p w:rsidR="005D6797" w:rsidRPr="008E30E2" w:rsidRDefault="00270D9A" w:rsidP="00917963">
            <w:pPr>
              <w:jc w:val="left"/>
              <w:rPr>
                <w:rFonts w:asciiTheme="minorHAnsi" w:hAnsiTheme="minorHAnsi" w:cstheme="minorHAnsi"/>
                <w:i/>
              </w:rPr>
            </w:pPr>
            <w:r w:rsidRPr="008E30E2">
              <w:rPr>
                <w:rFonts w:asciiTheme="minorHAnsi" w:hAnsiTheme="minorHAnsi" w:cstheme="minorHAnsi"/>
                <w:i/>
              </w:rPr>
              <w:t>Tündérmese</w:t>
            </w:r>
          </w:p>
          <w:p w:rsidR="00F74A7B"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Olvasási stratégiák felépítése. Irodalmi művek feldolgozása. Szövegértő olvasás megalapozása.</w:t>
            </w: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9B2881">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9B2881" w:rsidRDefault="009B2881"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ház</w:t>
            </w:r>
            <w:proofErr w:type="gramStart"/>
            <w:r>
              <w:rPr>
                <w:rFonts w:asciiTheme="minorHAnsi" w:eastAsia="Times New Roman" w:hAnsiTheme="minorHAnsi" w:cstheme="minorHAnsi"/>
                <w:b/>
                <w:color w:val="C00000"/>
                <w:lang w:eastAsia="hu-HU"/>
              </w:rPr>
              <w:t>:  szinonimái</w:t>
            </w:r>
            <w:proofErr w:type="gramEnd"/>
            <w:r>
              <w:rPr>
                <w:rFonts w:asciiTheme="minorHAnsi" w:eastAsia="Times New Roman" w:hAnsiTheme="minorHAnsi" w:cstheme="minorHAnsi"/>
                <w:b/>
                <w:color w:val="C00000"/>
                <w:lang w:eastAsia="hu-HU"/>
              </w:rPr>
              <w:t xml:space="preserve"> ( PM</w:t>
            </w:r>
            <w:r w:rsidRPr="009B2881">
              <w:rPr>
                <w:rFonts w:asciiTheme="minorHAnsi" w:eastAsia="Times New Roman" w:hAnsiTheme="minorHAnsi" w:cstheme="minorHAnsi"/>
                <w:b/>
                <w:color w:val="C00000"/>
                <w:lang w:eastAsia="hu-HU"/>
              </w:rPr>
              <w:t xml:space="preserve"> )</w:t>
            </w:r>
          </w:p>
          <w:p w:rsidR="001F1F97" w:rsidRPr="009B2881" w:rsidRDefault="001F1F97"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pöröl</w:t>
            </w:r>
          </w:p>
          <w:p w:rsidR="009B2881" w:rsidRDefault="009B2881" w:rsidP="009B2881">
            <w:pPr>
              <w:jc w:val="left"/>
              <w:rPr>
                <w:rFonts w:asciiTheme="minorHAnsi" w:eastAsia="Times New Roman" w:hAnsiTheme="minorHAnsi" w:cstheme="minorHAnsi"/>
                <w:lang w:eastAsia="hu-HU"/>
              </w:rPr>
            </w:pPr>
          </w:p>
          <w:p w:rsidR="009B2881" w:rsidRPr="001F1F97" w:rsidRDefault="009B2881" w:rsidP="009B288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r w:rsidR="001F1F97" w:rsidRPr="001F1F97">
              <w:rPr>
                <w:rFonts w:asciiTheme="minorHAnsi" w:eastAsia="Times New Roman" w:hAnsiTheme="minorHAnsi" w:cstheme="minorHAnsi"/>
                <w:b/>
                <w:highlight w:val="yellow"/>
                <w:lang w:eastAsia="hu-HU"/>
              </w:rPr>
              <w:t>-1.2.</w:t>
            </w:r>
            <w:r w:rsidR="001F1F97">
              <w:rPr>
                <w:rFonts w:asciiTheme="minorHAnsi" w:eastAsia="Times New Roman" w:hAnsiTheme="minorHAnsi" w:cstheme="minorHAnsi"/>
                <w:b/>
                <w:highlight w:val="yellow"/>
                <w:lang w:eastAsia="hu-HU"/>
              </w:rPr>
              <w:t xml:space="preserve"> </w:t>
            </w:r>
            <w:r w:rsidR="001F1F97" w:rsidRPr="001F1F97">
              <w:rPr>
                <w:rFonts w:asciiTheme="minorHAnsi" w:eastAsia="Times New Roman" w:hAnsiTheme="minorHAnsi" w:cstheme="minorHAnsi"/>
                <w:b/>
                <w:highlight w:val="yellow"/>
                <w:lang w:eastAsia="hu-HU"/>
              </w:rPr>
              <w:t>rész</w:t>
            </w:r>
            <w:r w:rsidR="001F1F97">
              <w:rPr>
                <w:rFonts w:asciiTheme="minorHAnsi" w:eastAsia="Times New Roman" w:hAnsiTheme="minorHAnsi" w:cstheme="minorHAnsi"/>
                <w:b/>
                <w:lang w:eastAsia="hu-HU"/>
              </w:rPr>
              <w:t xml:space="preserve"> </w:t>
            </w:r>
          </w:p>
          <w:p w:rsidR="009B2881" w:rsidRPr="008E30E2" w:rsidRDefault="009B2881"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9B2881" w:rsidRDefault="00BF0926" w:rsidP="00735979">
            <w:pPr>
              <w:spacing w:line="276" w:lineRule="auto"/>
              <w:jc w:val="left"/>
              <w:rPr>
                <w:rFonts w:asciiTheme="minorHAnsi" w:hAnsiTheme="minorHAnsi" w:cstheme="minorHAnsi"/>
              </w:rPr>
            </w:pPr>
            <w:r w:rsidRPr="008E30E2">
              <w:rPr>
                <w:rFonts w:asciiTheme="minorHAnsi" w:hAnsiTheme="minorHAnsi" w:cstheme="minorHAnsi"/>
                <w:b/>
              </w:rPr>
              <w:t>Az öreg halász és nagyravágyó felesége</w:t>
            </w:r>
            <w:r w:rsidRPr="008E30E2">
              <w:rPr>
                <w:rFonts w:asciiTheme="minorHAnsi" w:hAnsiTheme="minorHAnsi" w:cstheme="minorHAnsi"/>
              </w:rPr>
              <w:t xml:space="preserve"> </w:t>
            </w:r>
          </w:p>
          <w:p w:rsidR="009B2881" w:rsidRDefault="009B2881" w:rsidP="00735979">
            <w:pPr>
              <w:spacing w:line="276" w:lineRule="auto"/>
              <w:jc w:val="left"/>
              <w:rPr>
                <w:rFonts w:asciiTheme="minorHAnsi" w:hAnsiTheme="minorHAnsi" w:cstheme="minorHAnsi"/>
              </w:rPr>
            </w:pPr>
          </w:p>
          <w:p w:rsidR="005D6797" w:rsidRDefault="00BF0926" w:rsidP="00735979">
            <w:pPr>
              <w:spacing w:line="276" w:lineRule="auto"/>
              <w:jc w:val="left"/>
              <w:rPr>
                <w:rFonts w:asciiTheme="minorHAnsi" w:hAnsiTheme="minorHAnsi" w:cstheme="minorHAnsi"/>
                <w:i/>
              </w:rPr>
            </w:pPr>
            <w:r w:rsidRPr="008E30E2">
              <w:rPr>
                <w:rFonts w:asciiTheme="minorHAnsi" w:hAnsiTheme="minorHAnsi" w:cstheme="minorHAnsi"/>
              </w:rPr>
              <w:br/>
            </w:r>
            <w:r w:rsidRPr="008E30E2">
              <w:rPr>
                <w:rFonts w:asciiTheme="minorHAnsi" w:hAnsiTheme="minorHAnsi" w:cstheme="minorHAnsi"/>
                <w:b/>
              </w:rPr>
              <w:t>II. rész</w:t>
            </w:r>
            <w:r w:rsidRPr="008E30E2">
              <w:rPr>
                <w:rFonts w:asciiTheme="minorHAnsi" w:hAnsiTheme="minorHAnsi" w:cstheme="minorHAnsi"/>
              </w:rPr>
              <w:t xml:space="preserve"> </w:t>
            </w:r>
            <w:r w:rsidRPr="008E30E2">
              <w:rPr>
                <w:rFonts w:asciiTheme="minorHAnsi" w:hAnsiTheme="minorHAnsi" w:cstheme="minorHAnsi"/>
                <w:i/>
              </w:rPr>
              <w:t xml:space="preserve">(Illyés Gyula: Hetvenhét magyar népmese) </w:t>
            </w:r>
          </w:p>
          <w:p w:rsidR="009B2881" w:rsidRPr="009B2881" w:rsidRDefault="005965EA" w:rsidP="00735979">
            <w:pPr>
              <w:spacing w:line="276" w:lineRule="auto"/>
              <w:jc w:val="left"/>
              <w:rPr>
                <w:rFonts w:asciiTheme="minorHAnsi" w:hAnsiTheme="minorHAnsi" w:cstheme="minorHAnsi"/>
                <w:b/>
                <w:i/>
                <w:highlight w:val="lightGray"/>
              </w:rPr>
            </w:pPr>
            <w:r>
              <w:rPr>
                <w:rFonts w:asciiTheme="minorHAnsi" w:hAnsiTheme="minorHAnsi" w:cstheme="minorHAnsi"/>
                <w:b/>
                <w:i/>
                <w:highlight w:val="lightGray"/>
              </w:rPr>
              <w:t>A mese I-</w:t>
            </w:r>
            <w:proofErr w:type="spellStart"/>
            <w:r>
              <w:rPr>
                <w:rFonts w:asciiTheme="minorHAnsi" w:hAnsiTheme="minorHAnsi" w:cstheme="minorHAnsi"/>
                <w:b/>
                <w:i/>
                <w:highlight w:val="lightGray"/>
              </w:rPr>
              <w:t>II.rész</w:t>
            </w:r>
            <w:proofErr w:type="spellEnd"/>
            <w:r w:rsidR="009B2881" w:rsidRPr="009B2881">
              <w:rPr>
                <w:rFonts w:asciiTheme="minorHAnsi" w:hAnsiTheme="minorHAnsi" w:cstheme="minorHAnsi"/>
                <w:b/>
                <w:i/>
                <w:highlight w:val="lightGray"/>
              </w:rPr>
              <w:t xml:space="preserve"> anyagának feldolgozása gyakorló órán is</w:t>
            </w:r>
            <w:r w:rsidR="001F1F97">
              <w:rPr>
                <w:rFonts w:asciiTheme="minorHAnsi" w:hAnsiTheme="minorHAnsi" w:cstheme="minorHAnsi"/>
                <w:b/>
                <w:i/>
                <w:highlight w:val="lightGray"/>
              </w:rPr>
              <w:t>, differenciáltan</w:t>
            </w:r>
          </w:p>
          <w:p w:rsidR="009B2881" w:rsidRDefault="009B2881" w:rsidP="00735979">
            <w:pPr>
              <w:spacing w:line="276" w:lineRule="auto"/>
              <w:jc w:val="left"/>
              <w:rPr>
                <w:rFonts w:asciiTheme="minorHAnsi" w:hAnsiTheme="minorHAnsi" w:cstheme="minorHAnsi"/>
                <w:b/>
                <w:i/>
              </w:rPr>
            </w:pPr>
            <w:r w:rsidRPr="009B2881">
              <w:rPr>
                <w:rFonts w:asciiTheme="minorHAnsi" w:hAnsiTheme="minorHAnsi" w:cstheme="minorHAnsi"/>
                <w:b/>
                <w:i/>
                <w:highlight w:val="lightGray"/>
              </w:rPr>
              <w:t xml:space="preserve"> </w:t>
            </w:r>
            <w:proofErr w:type="gramStart"/>
            <w:r w:rsidRPr="009B2881">
              <w:rPr>
                <w:rFonts w:asciiTheme="minorHAnsi" w:hAnsiTheme="minorHAnsi" w:cstheme="minorHAnsi"/>
                <w:b/>
                <w:i/>
                <w:highlight w:val="lightGray"/>
              </w:rPr>
              <w:t>( összesen</w:t>
            </w:r>
            <w:proofErr w:type="gramEnd"/>
            <w:r w:rsidRPr="009B2881">
              <w:rPr>
                <w:rFonts w:asciiTheme="minorHAnsi" w:hAnsiTheme="minorHAnsi" w:cstheme="minorHAnsi"/>
                <w:b/>
                <w:i/>
                <w:highlight w:val="lightGray"/>
              </w:rPr>
              <w:t xml:space="preserve"> 3 óra )</w:t>
            </w:r>
          </w:p>
          <w:p w:rsidR="00740884" w:rsidRDefault="000B4B82"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1F1F97" w:rsidRDefault="001F1F97" w:rsidP="00735979">
            <w:pPr>
              <w:spacing w:line="276" w:lineRule="auto"/>
              <w:jc w:val="left"/>
              <w:rPr>
                <w:rFonts w:asciiTheme="minorHAnsi" w:hAnsiTheme="minorHAnsi" w:cstheme="minorHAnsi"/>
                <w:b/>
                <w:i/>
              </w:rPr>
            </w:pPr>
          </w:p>
          <w:p w:rsidR="001F1F97" w:rsidRPr="008E30E2" w:rsidRDefault="001F7CAD" w:rsidP="00735979">
            <w:pPr>
              <w:spacing w:line="276" w:lineRule="auto"/>
              <w:jc w:val="left"/>
              <w:rPr>
                <w:rFonts w:asciiTheme="minorHAnsi" w:hAnsiTheme="minorHAnsi" w:cstheme="minorHAnsi"/>
                <w:i/>
              </w:rPr>
            </w:pPr>
            <w:r>
              <w:rPr>
                <w:rFonts w:asciiTheme="minorHAnsi" w:hAnsiTheme="minorHAnsi" w:cstheme="minorHAnsi"/>
                <w:noProof/>
                <w:lang w:eastAsia="hu-HU"/>
              </w:rPr>
              <w:pict>
                <v:shape id="_x0000_s1044" type="#_x0000_t32" style="position:absolute;margin-left:-38.7pt;margin-top:15.85pt;width:761pt;height:.5pt;z-index:251672576;mso-position-horizontal-relative:text;mso-position-vertical-relative:text"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tcPr>
          <w:p w:rsidR="00DA496D" w:rsidRPr="008E30E2" w:rsidRDefault="00DA496D" w:rsidP="00917963">
            <w:pPr>
              <w:jc w:val="left"/>
              <w:rPr>
                <w:rFonts w:asciiTheme="minorHAnsi" w:hAnsiTheme="minorHAnsi" w:cstheme="minorHAnsi"/>
              </w:rPr>
            </w:pPr>
            <w:proofErr w:type="gramStart"/>
            <w:r w:rsidRPr="008E30E2">
              <w:rPr>
                <w:rFonts w:asciiTheme="minorHAnsi" w:hAnsiTheme="minorHAnsi" w:cstheme="minorHAnsi"/>
              </w:rPr>
              <w:lastRenderedPageBreak/>
              <w:t>Artikulációs</w:t>
            </w:r>
            <w:proofErr w:type="gramEnd"/>
            <w:r w:rsidRPr="008E30E2">
              <w:rPr>
                <w:rFonts w:asciiTheme="minorHAnsi" w:hAnsiTheme="minorHAnsi" w:cstheme="minorHAnsi"/>
              </w:rPr>
              <w:t xml:space="preserve"> gyakorlat</w:t>
            </w:r>
          </w:p>
          <w:p w:rsidR="00DA496D" w:rsidRPr="009B2881" w:rsidRDefault="009B2881" w:rsidP="00917963">
            <w:pPr>
              <w:jc w:val="left"/>
              <w:rPr>
                <w:rFonts w:asciiTheme="minorHAnsi" w:hAnsiTheme="minorHAnsi" w:cstheme="minorHAnsi"/>
                <w:i/>
              </w:rPr>
            </w:pPr>
            <w:r>
              <w:rPr>
                <w:rFonts w:asciiTheme="minorHAnsi" w:hAnsiTheme="minorHAnsi" w:cstheme="minorHAnsi"/>
                <w:i/>
              </w:rPr>
              <w:t xml:space="preserve">Fent-lent találkozó vers </w:t>
            </w:r>
            <w:r w:rsidR="00DA496D" w:rsidRPr="008E30E2">
              <w:rPr>
                <w:rFonts w:asciiTheme="minorHAnsi" w:hAnsiTheme="minorHAnsi" w:cstheme="minorHAnsi"/>
              </w:rPr>
              <w:t xml:space="preserve">alkotása </w:t>
            </w:r>
          </w:p>
          <w:p w:rsidR="009B2881" w:rsidRDefault="009B2881" w:rsidP="00917963">
            <w:pPr>
              <w:jc w:val="left"/>
              <w:rPr>
                <w:rFonts w:asciiTheme="minorHAnsi" w:hAnsiTheme="minorHAnsi" w:cstheme="minorHAnsi"/>
              </w:rPr>
            </w:pPr>
          </w:p>
          <w:p w:rsidR="009B2881" w:rsidRDefault="009B2881" w:rsidP="00917963">
            <w:pPr>
              <w:jc w:val="left"/>
              <w:rPr>
                <w:rFonts w:asciiTheme="minorHAnsi" w:hAnsiTheme="minorHAnsi" w:cstheme="minorHAnsi"/>
              </w:rPr>
            </w:pP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Szövegalkotás adott szempont szerint</w:t>
            </w: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Időtartam, jelkereső gyakorlat</w:t>
            </w:r>
          </w:p>
          <w:p w:rsidR="005D6797" w:rsidRDefault="00DA496D" w:rsidP="00917963">
            <w:pPr>
              <w:jc w:val="left"/>
              <w:rPr>
                <w:rFonts w:asciiTheme="minorHAnsi" w:hAnsiTheme="minorHAnsi" w:cstheme="minorHAnsi"/>
              </w:rPr>
            </w:pPr>
            <w:r w:rsidRPr="008E30E2">
              <w:rPr>
                <w:rFonts w:asciiTheme="minorHAnsi" w:hAnsiTheme="minorHAnsi" w:cstheme="minorHAnsi"/>
              </w:rPr>
              <w:t xml:space="preserve">Mondat- és szövegalkotás </w:t>
            </w:r>
          </w:p>
          <w:p w:rsidR="00735979" w:rsidRPr="008E30E2" w:rsidRDefault="00735979" w:rsidP="00917963">
            <w:pPr>
              <w:jc w:val="left"/>
              <w:rPr>
                <w:rFonts w:asciiTheme="minorHAnsi" w:hAnsiTheme="minorHAnsi" w:cstheme="minorHAnsi"/>
              </w:rPr>
            </w:pPr>
            <w:r>
              <w:rPr>
                <w:rFonts w:asciiTheme="minorHAnsi" w:hAnsiTheme="minorHAnsi" w:cstheme="minorHAnsi"/>
                <w:i/>
              </w:rPr>
              <w:t>N</w:t>
            </w:r>
            <w:r w:rsidRPr="008E30E2">
              <w:rPr>
                <w:rFonts w:asciiTheme="minorHAnsi" w:hAnsiTheme="minorHAnsi" w:cstheme="minorHAnsi"/>
              </w:rPr>
              <w:t>épmesefeldolgozás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82–85. o.</w:t>
            </w:r>
          </w:p>
          <w:p w:rsidR="00740884" w:rsidRDefault="00740884" w:rsidP="00917963">
            <w:pPr>
              <w:jc w:val="left"/>
              <w:rPr>
                <w:rFonts w:asciiTheme="minorHAnsi" w:hAnsiTheme="minorHAnsi" w:cstheme="minorHAnsi"/>
              </w:rPr>
            </w:pPr>
          </w:p>
          <w:p w:rsidR="00740884" w:rsidRDefault="00740884" w:rsidP="00917963">
            <w:pPr>
              <w:jc w:val="left"/>
              <w:rPr>
                <w:rFonts w:asciiTheme="minorHAnsi" w:hAnsiTheme="minorHAnsi" w:cstheme="minorHAnsi"/>
              </w:rPr>
            </w:pPr>
          </w:p>
          <w:p w:rsidR="00740884" w:rsidRDefault="00740884" w:rsidP="00740884">
            <w:pPr>
              <w:jc w:val="left"/>
              <w:rPr>
                <w:rFonts w:asciiTheme="minorHAnsi" w:hAnsiTheme="minorHAnsi" w:cstheme="minorHAnsi"/>
                <w:b/>
                <w:color w:val="0070C0"/>
              </w:rPr>
            </w:pPr>
          </w:p>
          <w:p w:rsidR="00740884" w:rsidRDefault="00740884" w:rsidP="00917963">
            <w:pPr>
              <w:jc w:val="left"/>
              <w:rPr>
                <w:rFonts w:asciiTheme="minorHAnsi" w:hAnsiTheme="minorHAnsi" w:cstheme="minorHAnsi"/>
              </w:rPr>
            </w:pPr>
          </w:p>
          <w:p w:rsidR="00740884" w:rsidRPr="008E30E2" w:rsidRDefault="00740884" w:rsidP="00917963">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lastRenderedPageBreak/>
              <w:t>Időrend</w:t>
            </w:r>
          </w:p>
          <w:p w:rsidR="009B2881" w:rsidRDefault="00270D9A" w:rsidP="00917963">
            <w:pPr>
              <w:jc w:val="left"/>
              <w:rPr>
                <w:rFonts w:asciiTheme="minorHAnsi" w:hAnsiTheme="minorHAnsi" w:cstheme="minorHAnsi"/>
              </w:rPr>
            </w:pPr>
            <w:r w:rsidRPr="008E30E2">
              <w:rPr>
                <w:rFonts w:asciiTheme="minorHAnsi" w:hAnsiTheme="minorHAnsi" w:cstheme="minorHAnsi"/>
              </w:rPr>
              <w:t xml:space="preserve">A megfelelő nyelvi forma kiválasztása adott </w:t>
            </w:r>
          </w:p>
          <w:p w:rsidR="009B2881" w:rsidRDefault="009B2881" w:rsidP="00917963">
            <w:pPr>
              <w:jc w:val="left"/>
              <w:rPr>
                <w:rFonts w:asciiTheme="minorHAnsi" w:hAnsiTheme="minorHAnsi" w:cstheme="minorHAnsi"/>
              </w:rPr>
            </w:pPr>
          </w:p>
          <w:p w:rsidR="009B2881" w:rsidRDefault="009B2881" w:rsidP="00917963">
            <w:pPr>
              <w:jc w:val="left"/>
              <w:rPr>
                <w:rFonts w:asciiTheme="minorHAnsi" w:hAnsiTheme="minorHAnsi" w:cstheme="minorHAnsi"/>
              </w:rPr>
            </w:pP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szövegkörnyezethez</w:t>
            </w:r>
          </w:p>
          <w:p w:rsidR="005D6797" w:rsidRPr="008E30E2" w:rsidRDefault="00270D9A" w:rsidP="00917963">
            <w:pPr>
              <w:jc w:val="left"/>
              <w:rPr>
                <w:rFonts w:asciiTheme="minorHAnsi" w:hAnsiTheme="minorHAnsi" w:cstheme="minorHAnsi"/>
                <w:i/>
              </w:rPr>
            </w:pPr>
            <w:r w:rsidRPr="001F1F97">
              <w:rPr>
                <w:rFonts w:asciiTheme="minorHAnsi" w:hAnsiTheme="minorHAnsi" w:cstheme="minorHAnsi"/>
                <w:i/>
                <w:highlight w:val="yellow"/>
              </w:rPr>
              <w:t>Tündérmese</w:t>
            </w:r>
            <w:r w:rsidR="001F1F97">
              <w:rPr>
                <w:rFonts w:asciiTheme="minorHAnsi" w:hAnsiTheme="minorHAnsi" w:cstheme="minorHAnsi"/>
                <w:i/>
              </w:rPr>
              <w:t>-</w:t>
            </w:r>
            <w:r w:rsidR="001F1F97" w:rsidRPr="001F1F97">
              <w:rPr>
                <w:rFonts w:asciiTheme="minorHAnsi" w:hAnsiTheme="minorHAnsi" w:cstheme="minorHAnsi"/>
                <w:i/>
                <w:highlight w:val="yellow"/>
              </w:rPr>
              <w:t>ismeretbővítés</w:t>
            </w:r>
          </w:p>
          <w:p w:rsidR="00F74A7B" w:rsidRPr="008E30E2"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Olvasási stratégiák felépítése. Irodalmi művek feldolgozása. Szövegértő olvasás megalapozása.</w:t>
            </w:r>
          </w:p>
        </w:tc>
        <w:tc>
          <w:tcPr>
            <w:tcW w:w="1218" w:type="pct"/>
            <w:tcBorders>
              <w:top w:val="single" w:sz="4" w:space="0" w:color="auto"/>
              <w:left w:val="single" w:sz="4" w:space="0" w:color="auto"/>
              <w:bottom w:val="single" w:sz="4" w:space="0" w:color="auto"/>
              <w:right w:val="single" w:sz="4" w:space="0" w:color="auto"/>
            </w:tcBorders>
          </w:tcPr>
          <w:p w:rsidR="009B2881"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w:t>
            </w:r>
          </w:p>
          <w:p w:rsidR="009B2881"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p>
          <w:p w:rsidR="009B2881" w:rsidRDefault="009B2881" w:rsidP="00917963">
            <w:pPr>
              <w:jc w:val="left"/>
              <w:rPr>
                <w:rFonts w:asciiTheme="minorHAnsi" w:eastAsia="Times New Roman" w:hAnsiTheme="minorHAnsi" w:cstheme="minorHAnsi"/>
                <w:lang w:eastAsia="hu-HU"/>
              </w:rPr>
            </w:pPr>
          </w:p>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w:t>
            </w:r>
            <w:r w:rsidR="009B2881">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1F1F97" w:rsidRDefault="001F1F97" w:rsidP="00917963">
            <w:pPr>
              <w:jc w:val="left"/>
              <w:rPr>
                <w:rFonts w:asciiTheme="minorHAnsi" w:eastAsia="Times New Roman" w:hAnsiTheme="minorHAnsi" w:cstheme="minorHAnsi"/>
                <w:lang w:eastAsia="hu-HU"/>
              </w:rPr>
            </w:pPr>
          </w:p>
          <w:p w:rsidR="001F1F97" w:rsidRPr="001F1F97" w:rsidRDefault="001F1F97" w:rsidP="00917963">
            <w:pPr>
              <w:jc w:val="left"/>
              <w:rPr>
                <w:rFonts w:asciiTheme="minorHAnsi" w:eastAsia="Times New Roman" w:hAnsiTheme="minorHAnsi" w:cstheme="minorHAnsi"/>
                <w:b/>
                <w:color w:val="FF0000"/>
                <w:lang w:eastAsia="hu-HU"/>
              </w:rPr>
            </w:pPr>
            <w:proofErr w:type="gramStart"/>
            <w:r w:rsidRPr="001F1F97">
              <w:rPr>
                <w:rFonts w:asciiTheme="minorHAnsi" w:eastAsia="Times New Roman" w:hAnsiTheme="minorHAnsi" w:cstheme="minorHAnsi"/>
                <w:b/>
                <w:color w:val="FF0000"/>
                <w:lang w:eastAsia="hu-HU"/>
              </w:rPr>
              <w:t>Tananyag kapcsolódás-nyelvtan</w:t>
            </w:r>
            <w:proofErr w:type="gramEnd"/>
            <w:r w:rsidR="00D0288E">
              <w:rPr>
                <w:rFonts w:asciiTheme="minorHAnsi" w:eastAsia="Times New Roman" w:hAnsiTheme="minorHAnsi" w:cstheme="minorHAnsi"/>
                <w:b/>
                <w:color w:val="FF0000"/>
                <w:lang w:eastAsia="hu-HU"/>
              </w:rPr>
              <w:t xml:space="preserve"> </w:t>
            </w:r>
            <w:proofErr w:type="spellStart"/>
            <w:r w:rsidR="00D0288E">
              <w:rPr>
                <w:rFonts w:asciiTheme="minorHAnsi" w:eastAsia="Times New Roman" w:hAnsiTheme="minorHAnsi" w:cstheme="minorHAnsi"/>
                <w:b/>
                <w:color w:val="FF0000"/>
                <w:lang w:eastAsia="hu-HU"/>
              </w:rPr>
              <w:t>fela-</w:t>
            </w:r>
            <w:r w:rsidRPr="001F1F97">
              <w:rPr>
                <w:rFonts w:asciiTheme="minorHAnsi" w:eastAsia="Times New Roman" w:hAnsiTheme="minorHAnsi" w:cstheme="minorHAnsi"/>
                <w:b/>
                <w:color w:val="FF0000"/>
                <w:lang w:eastAsia="hu-HU"/>
              </w:rPr>
              <w:t>datsor</w:t>
            </w:r>
            <w:proofErr w:type="spellEnd"/>
            <w:r w:rsidRPr="001F1F97">
              <w:rPr>
                <w:rFonts w:asciiTheme="minorHAnsi" w:eastAsia="Times New Roman" w:hAnsiTheme="minorHAnsi" w:cstheme="minorHAnsi"/>
                <w:b/>
                <w:color w:val="FF0000"/>
                <w:lang w:eastAsia="hu-HU"/>
              </w:rPr>
              <w:t xml:space="preserve"> ( differenciált mennyiségben)</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007423" w:rsidP="00735979">
            <w:pPr>
              <w:spacing w:line="276" w:lineRule="auto"/>
              <w:jc w:val="left"/>
              <w:rPr>
                <w:rFonts w:asciiTheme="minorHAnsi" w:hAnsiTheme="minorHAnsi" w:cstheme="minorHAnsi"/>
                <w:i/>
              </w:rPr>
            </w:pPr>
            <w:r w:rsidRPr="001F1F97">
              <w:rPr>
                <w:rFonts w:asciiTheme="minorHAnsi" w:hAnsiTheme="minorHAnsi" w:cstheme="minorHAnsi"/>
                <w:b/>
                <w:highlight w:val="magenta"/>
              </w:rPr>
              <w:t xml:space="preserve">A pap meg a tojások </w:t>
            </w:r>
            <w:r w:rsidRPr="001F1F97">
              <w:rPr>
                <w:rFonts w:asciiTheme="minorHAnsi" w:hAnsiTheme="minorHAnsi" w:cstheme="minorHAnsi"/>
                <w:i/>
                <w:highlight w:val="magenta"/>
              </w:rPr>
              <w:t>(cigány népmese</w:t>
            </w:r>
            <w:r w:rsidRPr="001F1F97">
              <w:rPr>
                <w:rFonts w:asciiTheme="minorHAnsi" w:hAnsiTheme="minorHAnsi" w:cstheme="minorHAnsi"/>
                <w:highlight w:val="magenta"/>
              </w:rPr>
              <w:t xml:space="preserve"> – </w:t>
            </w:r>
            <w:r w:rsidRPr="001F1F97">
              <w:rPr>
                <w:rFonts w:asciiTheme="minorHAnsi" w:hAnsiTheme="minorHAnsi" w:cstheme="minorHAnsi"/>
                <w:i/>
                <w:highlight w:val="magenta"/>
              </w:rPr>
              <w:t>lejegyezte és fordította: Orsós Anna)</w:t>
            </w:r>
            <w:r w:rsidRPr="008E30E2">
              <w:rPr>
                <w:rFonts w:asciiTheme="minorHAnsi" w:hAnsiTheme="minorHAnsi" w:cstheme="minorHAnsi"/>
                <w:i/>
              </w:rPr>
              <w:t xml:space="preserve"> </w:t>
            </w:r>
          </w:p>
          <w:p w:rsidR="001F1F97" w:rsidRDefault="001F1F97" w:rsidP="00735979">
            <w:pPr>
              <w:spacing w:line="276" w:lineRule="auto"/>
              <w:jc w:val="left"/>
              <w:rPr>
                <w:rFonts w:asciiTheme="minorHAnsi" w:hAnsiTheme="minorHAnsi" w:cstheme="minorHAnsi"/>
                <w:i/>
              </w:rPr>
            </w:pPr>
          </w:p>
          <w:p w:rsidR="001F1F97" w:rsidRPr="001F1F97" w:rsidRDefault="001F1F97" w:rsidP="00735979">
            <w:pPr>
              <w:spacing w:line="276" w:lineRule="auto"/>
              <w:jc w:val="left"/>
              <w:rPr>
                <w:rFonts w:asciiTheme="minorHAnsi" w:hAnsiTheme="minorHAnsi" w:cstheme="minorHAnsi"/>
                <w:b/>
                <w:i/>
              </w:rPr>
            </w:pPr>
            <w:r w:rsidRPr="001F1F97">
              <w:rPr>
                <w:rFonts w:asciiTheme="minorHAnsi" w:hAnsiTheme="minorHAnsi" w:cstheme="minorHAnsi"/>
                <w:b/>
                <w:i/>
                <w:highlight w:val="magenta"/>
              </w:rPr>
              <w:t>beás-cigány népismeret</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DA496D" w:rsidP="00917963">
            <w:pPr>
              <w:jc w:val="left"/>
              <w:rPr>
                <w:rFonts w:asciiTheme="minorHAnsi" w:hAnsiTheme="minorHAnsi" w:cstheme="minorHAnsi"/>
              </w:rPr>
            </w:pPr>
            <w:r w:rsidRPr="008E30E2">
              <w:rPr>
                <w:rFonts w:asciiTheme="minorHAnsi" w:hAnsiTheme="minorHAnsi" w:cstheme="minorHAnsi"/>
              </w:rPr>
              <w:t xml:space="preserve">A mesetáblázat segítségével egyéni, kreatív szövegalkotás </w:t>
            </w:r>
          </w:p>
          <w:p w:rsidR="00735979" w:rsidRPr="008E30E2" w:rsidRDefault="00735979" w:rsidP="00917963">
            <w:pPr>
              <w:jc w:val="left"/>
              <w:rPr>
                <w:rFonts w:asciiTheme="minorHAnsi" w:hAnsiTheme="minorHAnsi" w:cstheme="minorHAnsi"/>
              </w:rPr>
            </w:pPr>
            <w:r>
              <w:rPr>
                <w:rFonts w:asciiTheme="minorHAnsi" w:hAnsiTheme="minorHAnsi" w:cstheme="minorHAnsi"/>
                <w:i/>
              </w:rPr>
              <w:t>N</w:t>
            </w:r>
            <w:r w:rsidRPr="008E30E2">
              <w:rPr>
                <w:rFonts w:asciiTheme="minorHAnsi" w:hAnsiTheme="minorHAnsi" w:cstheme="minorHAnsi"/>
              </w:rPr>
              <w:t>épmesefeldolgozás</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t>86–89.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A szóoszlopokra jellemző állítások valóságtartalmának megállapítása – következtetések levonása</w:t>
            </w:r>
          </w:p>
          <w:p w:rsidR="00270D9A" w:rsidRPr="008E30E2" w:rsidRDefault="00270D9A" w:rsidP="00917963">
            <w:pPr>
              <w:jc w:val="left"/>
              <w:rPr>
                <w:rFonts w:asciiTheme="minorHAnsi" w:hAnsiTheme="minorHAnsi" w:cstheme="minorHAnsi"/>
              </w:rPr>
            </w:pPr>
            <w:proofErr w:type="gramStart"/>
            <w:r w:rsidRPr="008E30E2">
              <w:rPr>
                <w:rFonts w:asciiTheme="minorHAnsi" w:hAnsiTheme="minorHAnsi" w:cstheme="minorHAnsi"/>
              </w:rPr>
              <w:t>Analízis</w:t>
            </w:r>
            <w:proofErr w:type="gramEnd"/>
            <w:r w:rsidRPr="008E30E2">
              <w:rPr>
                <w:rFonts w:asciiTheme="minorHAnsi" w:hAnsiTheme="minorHAnsi" w:cstheme="minorHAnsi"/>
              </w:rPr>
              <w:t>-szintézis – logikai kapcsolat keresése</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rPr>
              <w:t>A mesetáblázat segítségével a függvényszerű gondolkodás fejlesztése</w:t>
            </w:r>
          </w:p>
          <w:p w:rsidR="00270D9A" w:rsidRPr="008E30E2" w:rsidRDefault="00270D9A" w:rsidP="00917963">
            <w:pPr>
              <w:jc w:val="left"/>
              <w:rPr>
                <w:rFonts w:asciiTheme="minorHAnsi" w:hAnsiTheme="minorHAnsi" w:cstheme="minorHAnsi"/>
                <w:i/>
              </w:rPr>
            </w:pPr>
            <w:r w:rsidRPr="001F1F97">
              <w:rPr>
                <w:rFonts w:asciiTheme="minorHAnsi" w:hAnsiTheme="minorHAnsi" w:cstheme="minorHAnsi"/>
                <w:i/>
                <w:highlight w:val="yellow"/>
              </w:rPr>
              <w:t>Valós mese</w:t>
            </w:r>
            <w:r w:rsidRPr="001F1F97">
              <w:rPr>
                <w:rFonts w:asciiTheme="minorHAnsi" w:hAnsiTheme="minorHAnsi" w:cstheme="minorHAnsi"/>
                <w:highlight w:val="yellow"/>
              </w:rPr>
              <w:t xml:space="preserve"> </w:t>
            </w:r>
            <w:r w:rsidRPr="001F1F97">
              <w:rPr>
                <w:rFonts w:asciiTheme="minorHAnsi" w:hAnsiTheme="minorHAnsi" w:cstheme="minorHAnsi"/>
                <w:i/>
                <w:highlight w:val="yellow"/>
              </w:rPr>
              <w:t>(</w:t>
            </w:r>
            <w:proofErr w:type="gramStart"/>
            <w:r w:rsidRPr="001F1F97">
              <w:rPr>
                <w:rFonts w:asciiTheme="minorHAnsi" w:hAnsiTheme="minorHAnsi" w:cstheme="minorHAnsi"/>
                <w:i/>
                <w:highlight w:val="yellow"/>
              </w:rPr>
              <w:t>reális</w:t>
            </w:r>
            <w:proofErr w:type="gramEnd"/>
            <w:r w:rsidRPr="001F1F97">
              <w:rPr>
                <w:rFonts w:asciiTheme="minorHAnsi" w:hAnsiTheme="minorHAnsi" w:cstheme="minorHAnsi"/>
                <w:i/>
                <w:highlight w:val="yellow"/>
              </w:rPr>
              <w:t xml:space="preserve"> mese)</w:t>
            </w:r>
          </w:p>
          <w:p w:rsidR="005D6797" w:rsidRPr="008E30E2" w:rsidRDefault="00F74A7B" w:rsidP="00917963">
            <w:pPr>
              <w:jc w:val="left"/>
              <w:rPr>
                <w:rFonts w:asciiTheme="minorHAnsi" w:hAnsiTheme="minorHAnsi" w:cstheme="minorHAnsi"/>
              </w:rPr>
            </w:pPr>
            <w:r w:rsidRPr="008E30E2">
              <w:rPr>
                <w:rFonts w:asciiTheme="minorHAnsi" w:eastAsia="Times New Roman" w:hAnsiTheme="minorHAnsi" w:cstheme="minorHAnsi"/>
                <w:lang w:eastAsia="hu-HU"/>
              </w:rPr>
              <w:t>Olvasási stratégiák felépítése. Irodalmi művek feldolgozása. Szövegértő olvasás megalapozása.</w:t>
            </w: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D56DF4" w:rsidRPr="008E30E2">
              <w:rPr>
                <w:rFonts w:asciiTheme="minorHAnsi" w:eastAsia="Times New Roman" w:hAnsiTheme="minorHAnsi" w:cstheme="minorHAnsi"/>
                <w:lang w:eastAsia="hu-HU"/>
              </w:rPr>
              <w:t xml:space="preserve">Helyszín, szereplők megnevezése. </w:t>
            </w:r>
            <w:proofErr w:type="gramStart"/>
            <w:r w:rsidR="00D56DF4" w:rsidRPr="008E30E2">
              <w:rPr>
                <w:rFonts w:asciiTheme="minorHAnsi" w:eastAsia="Times New Roman" w:hAnsiTheme="minorHAnsi" w:cstheme="minorHAnsi"/>
                <w:lang w:eastAsia="hu-HU"/>
              </w:rPr>
              <w:t>Probléma</w:t>
            </w:r>
            <w:proofErr w:type="gramEnd"/>
            <w:r w:rsidR="00D56DF4" w:rsidRPr="008E30E2">
              <w:rPr>
                <w:rFonts w:asciiTheme="minorHAnsi" w:eastAsia="Times New Roman" w:hAnsiTheme="minorHAnsi" w:cstheme="minorHAnsi"/>
                <w:lang w:eastAsia="hu-HU"/>
              </w:rPr>
              <w:t>, problémamegoldás. Kompetenciafejlesztés: önálló, hatékony tanulási stratégiák bemutatása, elsajátítása.</w:t>
            </w:r>
            <w:r w:rsidR="009B2881">
              <w:rPr>
                <w:rFonts w:asciiTheme="minorHAnsi" w:eastAsia="Times New Roman" w:hAnsiTheme="minorHAnsi" w:cstheme="minorHAnsi"/>
                <w:lang w:eastAsia="hu-HU"/>
              </w:rPr>
              <w:t xml:space="preserve"> </w:t>
            </w:r>
            <w:r w:rsidR="00D56DF4" w:rsidRPr="008E30E2">
              <w:rPr>
                <w:rFonts w:asciiTheme="minorHAnsi" w:eastAsia="Times New Roman" w:hAnsiTheme="minorHAnsi" w:cstheme="minorHAnsi"/>
                <w:lang w:eastAsia="hu-HU"/>
              </w:rPr>
              <w:t>Tanulási stílus megismerése.</w:t>
            </w:r>
          </w:p>
          <w:p w:rsidR="001F1F97" w:rsidRDefault="001F1F97" w:rsidP="00917963">
            <w:pPr>
              <w:jc w:val="left"/>
              <w:rPr>
                <w:rFonts w:asciiTheme="minorHAnsi" w:eastAsia="Times New Roman" w:hAnsiTheme="minorHAnsi" w:cstheme="minorHAnsi"/>
                <w:lang w:eastAsia="hu-HU"/>
              </w:rPr>
            </w:pPr>
          </w:p>
          <w:p w:rsidR="001F1F97" w:rsidRDefault="001F1F97" w:rsidP="001F1F97">
            <w:pPr>
              <w:jc w:val="left"/>
              <w:rPr>
                <w:rFonts w:asciiTheme="minorHAnsi" w:eastAsia="Times New Roman" w:hAnsiTheme="minorHAnsi" w:cstheme="minorHAnsi"/>
                <w:lang w:eastAsia="hu-HU"/>
              </w:rPr>
            </w:pPr>
          </w:p>
          <w:p w:rsidR="001F1F97" w:rsidRPr="001F1F97" w:rsidRDefault="001F1F97" w:rsidP="001F1F9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PPT-1.2.</w:t>
            </w:r>
            <w:r>
              <w:rPr>
                <w:rFonts w:asciiTheme="minorHAnsi" w:eastAsia="Times New Roman" w:hAnsiTheme="minorHAnsi" w:cstheme="minorHAnsi"/>
                <w:b/>
                <w:highlight w:val="yellow"/>
                <w:lang w:eastAsia="hu-HU"/>
              </w:rPr>
              <w:t xml:space="preserve"> </w:t>
            </w:r>
            <w:r w:rsidRPr="001F1F97">
              <w:rPr>
                <w:rFonts w:asciiTheme="minorHAnsi" w:eastAsia="Times New Roman" w:hAnsiTheme="minorHAnsi" w:cstheme="minorHAnsi"/>
                <w:b/>
                <w:highlight w:val="yellow"/>
                <w:lang w:eastAsia="hu-HU"/>
              </w:rPr>
              <w:t>rész</w:t>
            </w:r>
            <w:r>
              <w:rPr>
                <w:rFonts w:asciiTheme="minorHAnsi" w:eastAsia="Times New Roman" w:hAnsiTheme="minorHAnsi" w:cstheme="minorHAnsi"/>
                <w:b/>
                <w:lang w:eastAsia="hu-HU"/>
              </w:rPr>
              <w:t xml:space="preserve"> </w:t>
            </w:r>
          </w:p>
          <w:p w:rsidR="001F1F97" w:rsidRPr="008E30E2" w:rsidRDefault="001F1F9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007423" w:rsidP="00735979">
            <w:pPr>
              <w:jc w:val="left"/>
              <w:rPr>
                <w:rFonts w:asciiTheme="minorHAnsi" w:hAnsiTheme="minorHAnsi" w:cstheme="minorHAnsi"/>
                <w:b/>
              </w:rPr>
            </w:pPr>
            <w:r w:rsidRPr="00D0288E">
              <w:rPr>
                <w:rFonts w:asciiTheme="minorHAnsi" w:hAnsiTheme="minorHAnsi" w:cstheme="minorHAnsi"/>
                <w:b/>
                <w:color w:val="FF0000"/>
              </w:rPr>
              <w:t>Lázár Ervin:</w:t>
            </w:r>
            <w:r w:rsidRPr="008E30E2">
              <w:rPr>
                <w:rFonts w:asciiTheme="minorHAnsi" w:hAnsiTheme="minorHAnsi" w:cstheme="minorHAnsi"/>
                <w:b/>
              </w:rPr>
              <w:t xml:space="preserve"> A lyukas zokni </w:t>
            </w:r>
          </w:p>
          <w:p w:rsidR="00D0288E" w:rsidRPr="007D68C5" w:rsidRDefault="00D0288E" w:rsidP="00D0288E">
            <w:pPr>
              <w:jc w:val="left"/>
              <w:rPr>
                <w:rFonts w:asciiTheme="minorHAnsi" w:hAnsiTheme="minorHAnsi" w:cstheme="minorHAnsi"/>
                <w:highlight w:val="yellow"/>
              </w:rPr>
            </w:pPr>
            <w:r w:rsidRPr="007D68C5">
              <w:rPr>
                <w:rFonts w:asciiTheme="minorHAnsi" w:hAnsiTheme="minorHAnsi" w:cstheme="minorHAnsi"/>
                <w:highlight w:val="yellow"/>
              </w:rPr>
              <w:t>A költő élete röviden</w:t>
            </w:r>
          </w:p>
          <w:p w:rsidR="00D0288E" w:rsidRDefault="00D0288E" w:rsidP="00D0288E">
            <w:pPr>
              <w:jc w:val="left"/>
              <w:rPr>
                <w:rFonts w:asciiTheme="minorHAnsi" w:hAnsiTheme="minorHAnsi" w:cstheme="minorHAnsi"/>
              </w:rPr>
            </w:pPr>
            <w:r w:rsidRPr="007D68C5">
              <w:rPr>
                <w:rFonts w:asciiTheme="minorHAnsi" w:hAnsiTheme="minorHAnsi" w:cstheme="minorHAnsi"/>
                <w:highlight w:val="yellow"/>
              </w:rPr>
              <w:t>PPT</w:t>
            </w:r>
            <w:r w:rsidRPr="00DB0A86">
              <w:rPr>
                <w:rFonts w:asciiTheme="minorHAnsi" w:hAnsiTheme="minorHAnsi" w:cstheme="minorHAnsi"/>
                <w:highlight w:val="yellow"/>
              </w:rPr>
              <w:t>-n</w:t>
            </w:r>
          </w:p>
          <w:p w:rsidR="00D0288E" w:rsidRPr="008E30E2" w:rsidRDefault="00D0288E" w:rsidP="00735979">
            <w:pPr>
              <w:jc w:val="left"/>
              <w:rPr>
                <w:rFonts w:asciiTheme="minorHAnsi" w:hAnsiTheme="minorHAnsi" w:cstheme="minorHAnsi"/>
                <w:b/>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DA496D" w:rsidRPr="008E30E2" w:rsidRDefault="00DA496D"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w:t>
            </w: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Megkezdett mondatok szöveggé bővítése</w:t>
            </w: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Szövegalkotás</w:t>
            </w:r>
          </w:p>
          <w:p w:rsidR="005D6797" w:rsidRDefault="00DA496D" w:rsidP="00917963">
            <w:pPr>
              <w:jc w:val="left"/>
              <w:rPr>
                <w:rFonts w:asciiTheme="minorHAnsi" w:hAnsiTheme="minorHAnsi" w:cstheme="minorHAnsi"/>
              </w:rPr>
            </w:pPr>
            <w:r w:rsidRPr="008E30E2">
              <w:rPr>
                <w:rFonts w:asciiTheme="minorHAnsi" w:hAnsiTheme="minorHAnsi" w:cstheme="minorHAnsi"/>
              </w:rPr>
              <w:t>Mesebefejezés alkotása</w:t>
            </w:r>
          </w:p>
          <w:p w:rsidR="00735979" w:rsidRPr="008E30E2" w:rsidRDefault="00735979"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t>90–91.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0D9A" w:rsidRPr="008E30E2" w:rsidRDefault="00270D9A" w:rsidP="00917963">
            <w:pPr>
              <w:jc w:val="left"/>
              <w:rPr>
                <w:rFonts w:asciiTheme="minorHAnsi" w:hAnsiTheme="minorHAnsi" w:cstheme="minorHAnsi"/>
                <w:i/>
              </w:rPr>
            </w:pPr>
            <w:r w:rsidRPr="008E30E2">
              <w:rPr>
                <w:rFonts w:asciiTheme="minorHAnsi" w:hAnsiTheme="minorHAnsi" w:cstheme="minorHAnsi"/>
              </w:rPr>
              <w:t>Szövegalkotási képesség fejlesztése</w:t>
            </w:r>
          </w:p>
          <w:p w:rsidR="00270D9A" w:rsidRPr="008E30E2" w:rsidRDefault="00270D9A" w:rsidP="00917963">
            <w:pPr>
              <w:jc w:val="left"/>
              <w:rPr>
                <w:rFonts w:asciiTheme="minorHAnsi" w:hAnsiTheme="minorHAnsi" w:cstheme="minorHAnsi"/>
              </w:rPr>
            </w:pPr>
            <w:r w:rsidRPr="008E30E2">
              <w:rPr>
                <w:rFonts w:asciiTheme="minorHAnsi" w:hAnsiTheme="minorHAnsi" w:cstheme="minorHAnsi"/>
                <w:i/>
              </w:rPr>
              <w:t>Valós mese</w:t>
            </w:r>
            <w:r w:rsidRPr="008E30E2">
              <w:rPr>
                <w:rFonts w:asciiTheme="minorHAnsi" w:hAnsiTheme="minorHAnsi" w:cstheme="minorHAnsi"/>
              </w:rPr>
              <w:t xml:space="preserve"> </w:t>
            </w:r>
            <w:r w:rsidRPr="008E30E2">
              <w:rPr>
                <w:rFonts w:asciiTheme="minorHAnsi" w:hAnsiTheme="minorHAnsi" w:cstheme="minorHAnsi"/>
                <w:i/>
              </w:rPr>
              <w:t>(</w:t>
            </w:r>
            <w:proofErr w:type="gramStart"/>
            <w:r w:rsidRPr="008E30E2">
              <w:rPr>
                <w:rFonts w:asciiTheme="minorHAnsi" w:hAnsiTheme="minorHAnsi" w:cstheme="minorHAnsi"/>
                <w:i/>
              </w:rPr>
              <w:t>reális</w:t>
            </w:r>
            <w:proofErr w:type="gramEnd"/>
            <w:r w:rsidRPr="008E30E2">
              <w:rPr>
                <w:rFonts w:asciiTheme="minorHAnsi" w:hAnsiTheme="minorHAnsi" w:cstheme="minorHAnsi"/>
                <w:i/>
              </w:rPr>
              <w:t xml:space="preserve"> mese)</w:t>
            </w:r>
          </w:p>
          <w:p w:rsidR="005D6797" w:rsidRPr="008E30E2" w:rsidRDefault="00F74A7B" w:rsidP="00917963">
            <w:pPr>
              <w:jc w:val="left"/>
              <w:rPr>
                <w:rFonts w:asciiTheme="minorHAnsi" w:hAnsiTheme="minorHAnsi" w:cstheme="minorHAnsi"/>
              </w:rPr>
            </w:pPr>
            <w:r w:rsidRPr="008E30E2">
              <w:rPr>
                <w:rFonts w:asciiTheme="minorHAnsi" w:eastAsia="Times New Roman" w:hAnsiTheme="minorHAnsi" w:cstheme="minorHAnsi"/>
                <w:lang w:eastAsia="hu-HU"/>
              </w:rPr>
              <w:t>Szóbeli kommunikáció fejlesztése, véleményalkotás. Szövegfeldolgozás, szövegértelmezés.</w:t>
            </w:r>
          </w:p>
        </w:tc>
        <w:tc>
          <w:tcPr>
            <w:tcW w:w="1218" w:type="pct"/>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D0288E">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D0288E" w:rsidRDefault="00D0288E" w:rsidP="00917963">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0288E" w:rsidRPr="00D0288E" w:rsidRDefault="00D0288E" w:rsidP="00917963">
            <w:pPr>
              <w:jc w:val="left"/>
              <w:rPr>
                <w:rFonts w:asciiTheme="minorHAnsi" w:hAnsiTheme="minorHAnsi" w:cstheme="minorHAnsi"/>
                <w:color w:val="C00000"/>
              </w:rPr>
            </w:pPr>
            <w:r w:rsidRPr="00D0288E">
              <w:rPr>
                <w:rFonts w:asciiTheme="minorHAnsi" w:eastAsia="Times New Roman" w:hAnsiTheme="minorHAnsi" w:cstheme="minorHAnsi"/>
                <w:b/>
                <w:color w:val="C00000"/>
                <w:lang w:eastAsia="hu-HU"/>
              </w:rPr>
              <w:t>pöffeszkedő, cafrangos szegélyű, hetyke, előkelő anyag, méltányos, fölényeskedett,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007423" w:rsidP="00735979">
            <w:pPr>
              <w:jc w:val="left"/>
              <w:rPr>
                <w:rFonts w:asciiTheme="minorHAnsi" w:hAnsiTheme="minorHAnsi" w:cstheme="minorHAnsi"/>
                <w:b/>
              </w:rPr>
            </w:pPr>
            <w:proofErr w:type="spellStart"/>
            <w:r w:rsidRPr="008E30E2">
              <w:rPr>
                <w:rFonts w:asciiTheme="minorHAnsi" w:hAnsiTheme="minorHAnsi" w:cstheme="minorHAnsi"/>
                <w:b/>
              </w:rPr>
              <w:t>Kányádi</w:t>
            </w:r>
            <w:proofErr w:type="spellEnd"/>
            <w:r w:rsidRPr="008E30E2">
              <w:rPr>
                <w:rFonts w:asciiTheme="minorHAnsi" w:hAnsiTheme="minorHAnsi" w:cstheme="minorHAnsi"/>
                <w:b/>
              </w:rPr>
              <w:t xml:space="preserve"> Sándor: Mesemorzsa </w:t>
            </w:r>
          </w:p>
        </w:tc>
        <w:tc>
          <w:tcPr>
            <w:tcW w:w="1246" w:type="pct"/>
            <w:tcBorders>
              <w:top w:val="single" w:sz="4" w:space="0" w:color="auto"/>
              <w:left w:val="single" w:sz="4" w:space="0" w:color="auto"/>
              <w:bottom w:val="single" w:sz="4" w:space="0" w:color="auto"/>
              <w:right w:val="single" w:sz="4" w:space="0" w:color="auto"/>
            </w:tcBorders>
          </w:tcPr>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Szókincsfejlesztés szómagyarázatokkal</w:t>
            </w: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Hangsúly, jelkereső gyakorlat</w:t>
            </w:r>
          </w:p>
          <w:p w:rsidR="005D6797" w:rsidRDefault="00DA496D" w:rsidP="00917963">
            <w:pPr>
              <w:jc w:val="left"/>
              <w:rPr>
                <w:rFonts w:asciiTheme="minorHAnsi" w:hAnsiTheme="minorHAnsi" w:cstheme="minorHAnsi"/>
              </w:rPr>
            </w:pPr>
            <w:r w:rsidRPr="008E30E2">
              <w:rPr>
                <w:rFonts w:asciiTheme="minorHAnsi" w:hAnsiTheme="minorHAnsi" w:cstheme="minorHAnsi"/>
              </w:rPr>
              <w:t>Mesebefejezés alkotása</w:t>
            </w:r>
          </w:p>
          <w:p w:rsidR="00735979" w:rsidRPr="008E30E2" w:rsidRDefault="00735979"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t>92–94. o.</w:t>
            </w: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270D9A" w:rsidP="00917963">
            <w:pPr>
              <w:jc w:val="left"/>
              <w:rPr>
                <w:rFonts w:asciiTheme="minorHAnsi" w:hAnsiTheme="minorHAnsi" w:cstheme="minorHAnsi"/>
              </w:rPr>
            </w:pPr>
            <w:r w:rsidRPr="00D0288E">
              <w:rPr>
                <w:rFonts w:asciiTheme="minorHAnsi" w:hAnsiTheme="minorHAnsi" w:cstheme="minorHAnsi"/>
                <w:i/>
                <w:highlight w:val="yellow"/>
              </w:rPr>
              <w:t>Állatmese</w:t>
            </w:r>
            <w:r w:rsidRPr="008E30E2">
              <w:rPr>
                <w:rFonts w:asciiTheme="minorHAnsi" w:hAnsiTheme="minorHAnsi" w:cstheme="minorHAnsi"/>
              </w:rPr>
              <w:t xml:space="preserve"> </w:t>
            </w:r>
          </w:p>
          <w:p w:rsidR="00270D9A" w:rsidRPr="008E30E2" w:rsidRDefault="00270D9A" w:rsidP="00917963">
            <w:pPr>
              <w:jc w:val="left"/>
              <w:rPr>
                <w:rFonts w:asciiTheme="minorHAnsi" w:hAnsiTheme="minorHAnsi" w:cstheme="minorHAnsi"/>
              </w:rPr>
            </w:pPr>
            <w:proofErr w:type="gramStart"/>
            <w:r w:rsidRPr="008E30E2">
              <w:rPr>
                <w:rFonts w:asciiTheme="minorHAnsi" w:hAnsiTheme="minorHAnsi" w:cstheme="minorHAnsi"/>
              </w:rPr>
              <w:t>Analízis</w:t>
            </w:r>
            <w:proofErr w:type="gramEnd"/>
            <w:r w:rsidRPr="008E30E2">
              <w:rPr>
                <w:rFonts w:asciiTheme="minorHAnsi" w:hAnsiTheme="minorHAnsi" w:cstheme="minorHAnsi"/>
              </w:rPr>
              <w:t>-szintézis – logikai kapcsolat keresése</w:t>
            </w:r>
          </w:p>
          <w:p w:rsidR="005D6797" w:rsidRPr="008E30E2" w:rsidRDefault="00F74A7B" w:rsidP="00917963">
            <w:pPr>
              <w:jc w:val="left"/>
              <w:rPr>
                <w:rFonts w:asciiTheme="minorHAnsi" w:hAnsiTheme="minorHAnsi" w:cstheme="minorHAnsi"/>
                <w:i/>
              </w:rPr>
            </w:pPr>
            <w:r w:rsidRPr="008E30E2">
              <w:rPr>
                <w:rFonts w:asciiTheme="minorHAnsi" w:eastAsia="Times New Roman" w:hAnsiTheme="minorHAnsi" w:cstheme="minorHAnsi"/>
                <w:lang w:eastAsia="hu-HU"/>
              </w:rPr>
              <w:t>Szóbeli kommunikáció fejlesztése, véleményalkotás. Szövegfeldolgozás, szövegértelmezés.</w:t>
            </w:r>
          </w:p>
        </w:tc>
        <w:tc>
          <w:tcPr>
            <w:tcW w:w="1218" w:type="pct"/>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Helyszín, szereplők megnevezése. </w:t>
            </w:r>
            <w:proofErr w:type="gramStart"/>
            <w:r w:rsidRPr="008E30E2">
              <w:rPr>
                <w:rFonts w:asciiTheme="minorHAnsi" w:eastAsia="Times New Roman" w:hAnsiTheme="minorHAnsi" w:cstheme="minorHAnsi"/>
                <w:lang w:eastAsia="hu-HU"/>
              </w:rPr>
              <w:t>Probléma</w:t>
            </w:r>
            <w:proofErr w:type="gramEnd"/>
            <w:r w:rsidRPr="008E30E2">
              <w:rPr>
                <w:rFonts w:asciiTheme="minorHAnsi" w:eastAsia="Times New Roman" w:hAnsiTheme="minorHAnsi" w:cstheme="minorHAnsi"/>
                <w:lang w:eastAsia="hu-HU"/>
              </w:rPr>
              <w:t>, problémamegoldás. Kompetenciafejlesztés: önálló, hatékony tanulási stratégiák bemutatása, elsajátítása.</w:t>
            </w:r>
            <w:r w:rsidR="00D0288E">
              <w:rPr>
                <w:rFonts w:asciiTheme="minorHAnsi" w:eastAsia="Times New Roman" w:hAnsiTheme="minorHAnsi" w:cstheme="minorHAnsi"/>
                <w:lang w:eastAsia="hu-HU"/>
              </w:rPr>
              <w:t xml:space="preserve"> </w:t>
            </w:r>
            <w:r w:rsidRPr="008E30E2">
              <w:rPr>
                <w:rFonts w:asciiTheme="minorHAnsi" w:eastAsia="Times New Roman" w:hAnsiTheme="minorHAnsi" w:cstheme="minorHAnsi"/>
                <w:lang w:eastAsia="hu-HU"/>
              </w:rPr>
              <w:t>Tanulási stílus megismerése.</w:t>
            </w:r>
          </w:p>
          <w:p w:rsidR="00D0288E" w:rsidRDefault="00D0288E" w:rsidP="00917963">
            <w:pPr>
              <w:jc w:val="left"/>
              <w:rPr>
                <w:rFonts w:asciiTheme="minorHAnsi" w:eastAsia="Times New Roman" w:hAnsiTheme="minorHAnsi" w:cstheme="minorHAnsi"/>
                <w:lang w:eastAsia="hu-HU"/>
              </w:rPr>
            </w:pPr>
          </w:p>
          <w:p w:rsidR="00D0288E" w:rsidRPr="00D0288E" w:rsidRDefault="00D0288E" w:rsidP="00917963">
            <w:pPr>
              <w:jc w:val="left"/>
              <w:rPr>
                <w:rFonts w:asciiTheme="minorHAnsi" w:eastAsia="Times New Roman" w:hAnsiTheme="minorHAnsi" w:cstheme="minorHAnsi"/>
                <w:color w:val="FF0000"/>
                <w:lang w:eastAsia="hu-HU"/>
              </w:rPr>
            </w:pPr>
            <w:r w:rsidRPr="00D0288E">
              <w:rPr>
                <w:rFonts w:asciiTheme="minorHAnsi" w:eastAsia="Times New Roman" w:hAnsiTheme="minorHAnsi" w:cstheme="minorHAnsi"/>
                <w:color w:val="FF0000"/>
                <w:lang w:eastAsia="hu-HU"/>
              </w:rPr>
              <w:t>dramatizálás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1712"/>
        </w:trPr>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Default="00007423" w:rsidP="00495099">
            <w:pPr>
              <w:jc w:val="left"/>
              <w:rPr>
                <w:rFonts w:asciiTheme="minorHAnsi" w:hAnsiTheme="minorHAnsi" w:cstheme="minorHAnsi"/>
                <w:b/>
              </w:rPr>
            </w:pPr>
            <w:r w:rsidRPr="008E30E2">
              <w:rPr>
                <w:rFonts w:asciiTheme="minorHAnsi" w:hAnsiTheme="minorHAnsi" w:cstheme="minorHAnsi"/>
                <w:b/>
              </w:rPr>
              <w:t xml:space="preserve">A mesefajtákról </w:t>
            </w:r>
          </w:p>
          <w:p w:rsidR="00D0288E" w:rsidRDefault="00D0288E" w:rsidP="00495099">
            <w:pPr>
              <w:jc w:val="left"/>
              <w:rPr>
                <w:rFonts w:asciiTheme="minorHAnsi" w:hAnsiTheme="minorHAnsi" w:cstheme="minorHAnsi"/>
                <w:b/>
              </w:rPr>
            </w:pPr>
          </w:p>
          <w:p w:rsidR="00D0288E" w:rsidRPr="00D0288E" w:rsidRDefault="00D0288E" w:rsidP="00D0288E">
            <w:pPr>
              <w:jc w:val="left"/>
              <w:rPr>
                <w:rFonts w:asciiTheme="minorHAnsi" w:hAnsiTheme="minorHAnsi" w:cstheme="minorHAnsi"/>
                <w:b/>
                <w:highlight w:val="cyan"/>
              </w:rPr>
            </w:pPr>
            <w:r>
              <w:rPr>
                <w:rFonts w:asciiTheme="minorHAnsi" w:hAnsiTheme="minorHAnsi" w:cstheme="minorHAnsi"/>
                <w:b/>
              </w:rPr>
              <w:t xml:space="preserve"> </w:t>
            </w:r>
            <w:r w:rsidRPr="00D0288E">
              <w:rPr>
                <w:rFonts w:asciiTheme="minorHAnsi" w:hAnsiTheme="minorHAnsi" w:cstheme="minorHAnsi"/>
                <w:b/>
                <w:highlight w:val="cyan"/>
              </w:rPr>
              <w:t>FELMÉRÉS:</w:t>
            </w:r>
          </w:p>
          <w:p w:rsidR="00D0288E" w:rsidRDefault="00D0288E" w:rsidP="00D0288E">
            <w:pPr>
              <w:jc w:val="left"/>
              <w:rPr>
                <w:rFonts w:asciiTheme="minorHAnsi" w:hAnsiTheme="minorHAnsi" w:cstheme="minorHAnsi"/>
                <w:b/>
              </w:rPr>
            </w:pPr>
            <w:r w:rsidRPr="00D0288E">
              <w:rPr>
                <w:rFonts w:asciiTheme="minorHAnsi" w:hAnsiTheme="minorHAnsi" w:cstheme="minorHAnsi"/>
                <w:b/>
                <w:highlight w:val="cyan"/>
              </w:rPr>
              <w:t xml:space="preserve">    MESE FAJTÁK</w:t>
            </w:r>
          </w:p>
          <w:p w:rsidR="00740884" w:rsidRDefault="000B4B82"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r w:rsidR="0000449F">
              <w:rPr>
                <w:rFonts w:asciiTheme="minorHAnsi" w:hAnsiTheme="minorHAnsi" w:cstheme="minorHAnsi"/>
                <w:b/>
                <w:color w:val="0070C0"/>
              </w:rPr>
              <w:t xml:space="preserve"> felmérésre készülés)</w:t>
            </w:r>
          </w:p>
          <w:p w:rsidR="0000449F" w:rsidRDefault="0000449F" w:rsidP="00740884">
            <w:pPr>
              <w:jc w:val="left"/>
              <w:rPr>
                <w:rFonts w:asciiTheme="minorHAnsi" w:hAnsiTheme="minorHAnsi" w:cstheme="minorHAnsi"/>
                <w:b/>
                <w:color w:val="0070C0"/>
              </w:rPr>
            </w:pPr>
          </w:p>
          <w:p w:rsidR="0000449F" w:rsidRDefault="0000449F" w:rsidP="00740884">
            <w:pPr>
              <w:jc w:val="left"/>
              <w:rPr>
                <w:rFonts w:asciiTheme="minorHAnsi" w:hAnsiTheme="minorHAnsi" w:cstheme="minorHAnsi"/>
                <w:b/>
                <w:color w:val="0070C0"/>
              </w:rPr>
            </w:pPr>
          </w:p>
          <w:p w:rsidR="00740884" w:rsidRPr="008E30E2" w:rsidRDefault="001F7CAD" w:rsidP="00D0288E">
            <w:pPr>
              <w:jc w:val="left"/>
              <w:rPr>
                <w:rFonts w:asciiTheme="minorHAnsi" w:eastAsia="Times New Roman" w:hAnsiTheme="minorHAnsi" w:cstheme="minorHAnsi"/>
                <w:lang w:eastAsia="hu-HU"/>
              </w:rPr>
            </w:pPr>
            <w:r>
              <w:rPr>
                <w:rFonts w:asciiTheme="minorHAnsi" w:hAnsiTheme="minorHAnsi" w:cstheme="minorHAnsi"/>
                <w:noProof/>
                <w:lang w:eastAsia="hu-HU"/>
              </w:rPr>
              <w:pict>
                <v:shape id="_x0000_s1045" type="#_x0000_t32" style="position:absolute;margin-left:-40.9pt;margin-top:15.95pt;width:761pt;height:.5pt;z-index:251673600;mso-position-horizontal-relative:text;mso-position-vertical-relative:text"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tcPr>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Szókincsfejlesztés szómagyarázatokkal</w:t>
            </w: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Hangsúly, jelkereső gyakorlat</w:t>
            </w:r>
          </w:p>
          <w:p w:rsidR="005D6797" w:rsidRPr="008E30E2" w:rsidRDefault="00DA496D" w:rsidP="00917963">
            <w:pPr>
              <w:jc w:val="left"/>
              <w:rPr>
                <w:rFonts w:asciiTheme="minorHAnsi" w:hAnsiTheme="minorHAnsi" w:cstheme="minorHAnsi"/>
              </w:rPr>
            </w:pPr>
            <w:r w:rsidRPr="008E30E2">
              <w:rPr>
                <w:rFonts w:asciiTheme="minorHAnsi" w:hAnsiTheme="minorHAnsi" w:cstheme="minorHAnsi"/>
              </w:rPr>
              <w:t>Mesebefejezés alkotása</w:t>
            </w:r>
          </w:p>
          <w:p w:rsidR="00495099" w:rsidRDefault="00495099" w:rsidP="00917963">
            <w:pPr>
              <w:jc w:val="left"/>
              <w:rPr>
                <w:rFonts w:asciiTheme="minorHAnsi" w:hAnsiTheme="minorHAnsi" w:cstheme="minorHAnsi"/>
              </w:rPr>
            </w:pPr>
            <w:r w:rsidRPr="008E30E2">
              <w:rPr>
                <w:rFonts w:asciiTheme="minorHAnsi" w:hAnsiTheme="minorHAnsi" w:cstheme="minorHAnsi"/>
              </w:rPr>
              <w:t>97. o.</w:t>
            </w:r>
          </w:p>
          <w:p w:rsidR="00740884" w:rsidRPr="008E30E2" w:rsidRDefault="00740884" w:rsidP="0025042A">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270D9A" w:rsidRPr="008E30E2" w:rsidRDefault="00B80FB6" w:rsidP="00917963">
            <w:pPr>
              <w:jc w:val="left"/>
              <w:rPr>
                <w:rFonts w:asciiTheme="minorHAnsi" w:hAnsiTheme="minorHAnsi" w:cstheme="minorHAnsi"/>
              </w:rPr>
            </w:pPr>
            <w:r w:rsidRPr="008E30E2">
              <w:rPr>
                <w:rFonts w:asciiTheme="minorHAnsi" w:hAnsiTheme="minorHAnsi" w:cstheme="minorHAnsi"/>
              </w:rPr>
              <w:t>A</w:t>
            </w:r>
            <w:r w:rsidR="00270D9A" w:rsidRPr="008E30E2">
              <w:rPr>
                <w:rFonts w:asciiTheme="minorHAnsi" w:hAnsiTheme="minorHAnsi" w:cstheme="minorHAnsi"/>
              </w:rPr>
              <w:t xml:space="preserve"> témakörben tapasztaltak alapján összegzés a mesefajtákról</w:t>
            </w:r>
          </w:p>
          <w:p w:rsidR="00F74A7B" w:rsidRPr="008E30E2" w:rsidRDefault="00270D9A" w:rsidP="00917963">
            <w:pPr>
              <w:jc w:val="left"/>
              <w:rPr>
                <w:rFonts w:asciiTheme="minorHAnsi" w:hAnsiTheme="minorHAnsi" w:cstheme="minorHAnsi"/>
              </w:rPr>
            </w:pPr>
            <w:r w:rsidRPr="008E30E2">
              <w:rPr>
                <w:rFonts w:asciiTheme="minorHAnsi" w:hAnsiTheme="minorHAnsi" w:cstheme="minorHAnsi"/>
              </w:rPr>
              <w:t>Szövegmegértés</w:t>
            </w:r>
          </w:p>
          <w:p w:rsidR="00F74A7B" w:rsidRPr="008E30E2" w:rsidRDefault="00F74A7B"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 Szóbeli kommunikáció fejlesztése, véleményalkotás. Szövegfeldolgozás, szövegértelmezés.</w:t>
            </w:r>
          </w:p>
        </w:tc>
        <w:tc>
          <w:tcPr>
            <w:tcW w:w="1218" w:type="pct"/>
            <w:tcBorders>
              <w:top w:val="single" w:sz="4" w:space="0" w:color="auto"/>
              <w:left w:val="single" w:sz="4" w:space="0" w:color="auto"/>
              <w:bottom w:val="single" w:sz="4" w:space="0" w:color="auto"/>
              <w:right w:val="single" w:sz="4" w:space="0" w:color="auto"/>
            </w:tcBorders>
          </w:tcPr>
          <w:p w:rsidR="005D6797" w:rsidRPr="008E30E2"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Mese, mesejellemzők. Irodalmi alkotások értelmezése. Irodalmi művek mondanivalójának megfogalmazása, összefüggések megfigyelése.</w:t>
            </w:r>
          </w:p>
        </w:tc>
      </w:tr>
      <w:tr w:rsidR="001F5F9C"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573"/>
        </w:trPr>
        <w:tc>
          <w:tcPr>
            <w:tcW w:w="230" w:type="pct"/>
            <w:tcBorders>
              <w:top w:val="single" w:sz="4" w:space="0" w:color="auto"/>
              <w:left w:val="single" w:sz="4" w:space="0" w:color="auto"/>
              <w:bottom w:val="single" w:sz="4" w:space="0" w:color="auto"/>
              <w:right w:val="single" w:sz="4" w:space="0" w:color="auto"/>
            </w:tcBorders>
            <w:vAlign w:val="center"/>
          </w:tcPr>
          <w:p w:rsidR="001F5F9C" w:rsidRPr="008E30E2" w:rsidRDefault="001F5F9C" w:rsidP="00A96ABE">
            <w:pPr>
              <w:pStyle w:val="Listaszerbekezds"/>
              <w:numPr>
                <w:ilvl w:val="0"/>
                <w:numId w:val="6"/>
              </w:numPr>
              <w:ind w:left="227"/>
              <w:jc w:val="center"/>
              <w:rPr>
                <w:rFonts w:asciiTheme="minorHAnsi" w:hAnsiTheme="minorHAnsi" w:cstheme="minorHAnsi"/>
                <w:b/>
              </w:rPr>
            </w:pPr>
          </w:p>
        </w:tc>
        <w:tc>
          <w:tcPr>
            <w:tcW w:w="831" w:type="pct"/>
            <w:vMerge w:val="restart"/>
            <w:tcBorders>
              <w:top w:val="single" w:sz="4" w:space="0" w:color="auto"/>
              <w:left w:val="single" w:sz="4" w:space="0" w:color="auto"/>
              <w:right w:val="single" w:sz="4" w:space="0" w:color="auto"/>
            </w:tcBorders>
          </w:tcPr>
          <w:p w:rsidR="0000449F" w:rsidRDefault="0000449F" w:rsidP="001F5F9C">
            <w:pPr>
              <w:jc w:val="left"/>
              <w:rPr>
                <w:rFonts w:asciiTheme="minorHAnsi" w:hAnsiTheme="minorHAnsi" w:cstheme="minorHAnsi"/>
                <w:b/>
                <w:iCs/>
                <w:highlight w:val="yellow"/>
              </w:rPr>
            </w:pPr>
          </w:p>
          <w:p w:rsidR="0000449F" w:rsidRDefault="0000449F" w:rsidP="001F5F9C">
            <w:pPr>
              <w:jc w:val="left"/>
              <w:rPr>
                <w:rFonts w:asciiTheme="minorHAnsi" w:hAnsiTheme="minorHAnsi" w:cstheme="minorHAnsi"/>
                <w:b/>
                <w:iCs/>
                <w:highlight w:val="yellow"/>
              </w:rPr>
            </w:pPr>
          </w:p>
          <w:p w:rsidR="0000449F" w:rsidRDefault="0000449F" w:rsidP="001F5F9C">
            <w:pPr>
              <w:jc w:val="left"/>
              <w:rPr>
                <w:rFonts w:asciiTheme="minorHAnsi" w:hAnsiTheme="minorHAnsi" w:cstheme="minorHAnsi"/>
                <w:b/>
                <w:iCs/>
                <w:highlight w:val="yellow"/>
              </w:rPr>
            </w:pPr>
          </w:p>
          <w:p w:rsidR="001F5F9C" w:rsidRPr="00476945" w:rsidRDefault="00476945" w:rsidP="001F5F9C">
            <w:pPr>
              <w:jc w:val="left"/>
              <w:rPr>
                <w:rFonts w:asciiTheme="minorHAnsi" w:hAnsiTheme="minorHAnsi" w:cstheme="minorHAnsi"/>
                <w:b/>
                <w:iCs/>
                <w:highlight w:val="yellow"/>
              </w:rPr>
            </w:pPr>
            <w:r w:rsidRPr="00476945">
              <w:rPr>
                <w:rFonts w:asciiTheme="minorHAnsi" w:hAnsiTheme="minorHAnsi" w:cstheme="minorHAnsi"/>
                <w:b/>
                <w:iCs/>
                <w:highlight w:val="yellow"/>
              </w:rPr>
              <w:t>DIAFILMEK VETÍTÉSE-HANGOS OLVASÁS</w:t>
            </w:r>
          </w:p>
          <w:p w:rsidR="001F5F9C" w:rsidRPr="00476945" w:rsidRDefault="001F5F9C" w:rsidP="001F5F9C">
            <w:pPr>
              <w:jc w:val="left"/>
              <w:rPr>
                <w:rFonts w:asciiTheme="minorHAnsi" w:hAnsiTheme="minorHAnsi" w:cstheme="minorHAnsi"/>
                <w:iCs/>
                <w:highlight w:val="yellow"/>
              </w:rPr>
            </w:pPr>
            <w:proofErr w:type="gramStart"/>
            <w:r w:rsidRPr="00476945">
              <w:rPr>
                <w:rFonts w:asciiTheme="minorHAnsi" w:hAnsiTheme="minorHAnsi" w:cstheme="minorHAnsi"/>
                <w:iCs/>
                <w:highlight w:val="yellow"/>
              </w:rPr>
              <w:t>Komplex</w:t>
            </w:r>
            <w:proofErr w:type="gramEnd"/>
          </w:p>
          <w:p w:rsidR="001F5F9C" w:rsidRPr="00476945" w:rsidRDefault="001F5F9C" w:rsidP="001F5F9C">
            <w:pPr>
              <w:jc w:val="left"/>
              <w:rPr>
                <w:rFonts w:asciiTheme="minorHAnsi" w:hAnsiTheme="minorHAnsi" w:cstheme="minorHAnsi"/>
                <w:iCs/>
                <w:highlight w:val="yellow"/>
              </w:rPr>
            </w:pPr>
          </w:p>
          <w:p w:rsidR="001F5F9C" w:rsidRPr="00476945" w:rsidRDefault="001F5F9C" w:rsidP="001F5F9C">
            <w:pPr>
              <w:jc w:val="left"/>
              <w:rPr>
                <w:rFonts w:asciiTheme="minorHAnsi" w:hAnsiTheme="minorHAnsi" w:cstheme="minorHAnsi"/>
                <w:b/>
                <w:highlight w:val="yellow"/>
              </w:rPr>
            </w:pPr>
          </w:p>
        </w:tc>
        <w:tc>
          <w:tcPr>
            <w:tcW w:w="1246" w:type="pct"/>
            <w:vMerge w:val="restart"/>
            <w:tcBorders>
              <w:top w:val="single" w:sz="4" w:space="0" w:color="auto"/>
              <w:left w:val="single" w:sz="4" w:space="0" w:color="auto"/>
              <w:right w:val="single" w:sz="4" w:space="0" w:color="auto"/>
            </w:tcBorders>
          </w:tcPr>
          <w:p w:rsidR="0000449F" w:rsidRPr="0000449F" w:rsidRDefault="0000449F" w:rsidP="0000449F">
            <w:pPr>
              <w:jc w:val="left"/>
              <w:rPr>
                <w:rFonts w:asciiTheme="minorHAnsi" w:hAnsiTheme="minorHAnsi" w:cstheme="minorHAnsi"/>
                <w:b/>
                <w:iCs/>
                <w:color w:val="538135" w:themeColor="accent6" w:themeShade="BF"/>
                <w:sz w:val="28"/>
                <w:szCs w:val="28"/>
              </w:rPr>
            </w:pPr>
            <w:r w:rsidRPr="0000449F">
              <w:rPr>
                <w:rFonts w:asciiTheme="minorHAnsi" w:hAnsiTheme="minorHAnsi" w:cstheme="minorHAnsi"/>
                <w:b/>
                <w:iCs/>
                <w:color w:val="538135" w:themeColor="accent6" w:themeShade="BF"/>
                <w:sz w:val="28"/>
                <w:szCs w:val="28"/>
              </w:rPr>
              <w:t>„ Volt egy olyan mesém…”</w:t>
            </w:r>
          </w:p>
          <w:p w:rsidR="0000449F" w:rsidRPr="0035055E" w:rsidRDefault="0000449F" w:rsidP="0000449F">
            <w:pPr>
              <w:jc w:val="left"/>
              <w:rPr>
                <w:rFonts w:asciiTheme="minorHAnsi" w:hAnsiTheme="minorHAnsi" w:cstheme="minorHAnsi"/>
                <w:b/>
                <w:iCs/>
                <w:color w:val="538135" w:themeColor="accent6" w:themeShade="BF"/>
              </w:rPr>
            </w:pPr>
            <w:r w:rsidRPr="0000449F">
              <w:rPr>
                <w:rFonts w:asciiTheme="minorHAnsi" w:hAnsiTheme="minorHAnsi" w:cstheme="minorHAnsi"/>
                <w:b/>
                <w:iCs/>
                <w:color w:val="538135" w:themeColor="accent6" w:themeShade="BF"/>
                <w:sz w:val="28"/>
                <w:szCs w:val="28"/>
              </w:rPr>
              <w:t xml:space="preserve">      FELMÉRÉS</w:t>
            </w:r>
          </w:p>
          <w:p w:rsidR="00476945" w:rsidRPr="008E30E2" w:rsidRDefault="00476945" w:rsidP="00476945">
            <w:pPr>
              <w:jc w:val="left"/>
              <w:rPr>
                <w:rFonts w:asciiTheme="minorHAnsi" w:hAnsiTheme="minorHAnsi" w:cstheme="minorHAnsi"/>
              </w:rPr>
            </w:pPr>
          </w:p>
          <w:p w:rsidR="0000449F" w:rsidRDefault="0000449F" w:rsidP="0000449F">
            <w:pPr>
              <w:jc w:val="left"/>
              <w:rPr>
                <w:rFonts w:asciiTheme="minorHAnsi" w:hAnsiTheme="minorHAnsi" w:cstheme="minorHAnsi"/>
                <w:b/>
                <w:iCs/>
                <w:color w:val="538135" w:themeColor="accent6" w:themeShade="BF"/>
              </w:rPr>
            </w:pPr>
          </w:p>
          <w:p w:rsidR="0000449F" w:rsidRDefault="0000449F" w:rsidP="0000449F">
            <w:pPr>
              <w:jc w:val="left"/>
              <w:rPr>
                <w:rFonts w:asciiTheme="minorHAnsi" w:hAnsiTheme="minorHAnsi" w:cstheme="minorHAnsi"/>
                <w:iCs/>
              </w:rPr>
            </w:pPr>
          </w:p>
          <w:p w:rsidR="0000449F" w:rsidRPr="0035055E" w:rsidRDefault="0000449F" w:rsidP="0000449F">
            <w:pPr>
              <w:jc w:val="left"/>
              <w:rPr>
                <w:rFonts w:asciiTheme="minorHAnsi" w:hAnsiTheme="minorHAnsi" w:cstheme="minorHAnsi"/>
                <w:b/>
                <w:iCs/>
                <w:color w:val="7030A0"/>
              </w:rPr>
            </w:pPr>
            <w:r w:rsidRPr="0035055E">
              <w:rPr>
                <w:rFonts w:asciiTheme="minorHAnsi" w:hAnsiTheme="minorHAnsi" w:cstheme="minorHAnsi"/>
                <w:b/>
                <w:iCs/>
                <w:color w:val="7030A0"/>
              </w:rPr>
              <w:t xml:space="preserve">+1 óra: FELMÉRÉS </w:t>
            </w:r>
            <w:proofErr w:type="gramStart"/>
            <w:r w:rsidRPr="0035055E">
              <w:rPr>
                <w:rFonts w:asciiTheme="minorHAnsi" w:hAnsiTheme="minorHAnsi" w:cstheme="minorHAnsi"/>
                <w:b/>
                <w:iCs/>
                <w:color w:val="7030A0"/>
              </w:rPr>
              <w:t>A</w:t>
            </w:r>
            <w:proofErr w:type="gramEnd"/>
            <w:r w:rsidRPr="0035055E">
              <w:rPr>
                <w:rFonts w:asciiTheme="minorHAnsi" w:hAnsiTheme="minorHAnsi" w:cstheme="minorHAnsi"/>
                <w:b/>
                <w:iCs/>
                <w:color w:val="7030A0"/>
              </w:rPr>
              <w:t xml:space="preserve"> TÉMAKÖR TANANYAGÁBÓL</w:t>
            </w:r>
          </w:p>
          <w:p w:rsidR="001F5F9C" w:rsidRPr="0000449F" w:rsidRDefault="001F5F9C" w:rsidP="001F5F9C">
            <w:pPr>
              <w:jc w:val="left"/>
              <w:rPr>
                <w:rFonts w:asciiTheme="minorHAnsi" w:hAnsiTheme="minorHAnsi" w:cstheme="minorHAnsi"/>
                <w:b/>
                <w:color w:val="CC00CC"/>
              </w:rPr>
            </w:pPr>
          </w:p>
        </w:tc>
        <w:tc>
          <w:tcPr>
            <w:tcW w:w="1431" w:type="pct"/>
            <w:vMerge w:val="restart"/>
            <w:tcBorders>
              <w:top w:val="single" w:sz="4" w:space="0" w:color="auto"/>
              <w:left w:val="single" w:sz="4" w:space="0" w:color="auto"/>
              <w:right w:val="single" w:sz="4" w:space="0" w:color="auto"/>
            </w:tcBorders>
          </w:tcPr>
          <w:p w:rsidR="0000449F" w:rsidRDefault="0000449F" w:rsidP="001F5F9C">
            <w:pPr>
              <w:jc w:val="left"/>
              <w:rPr>
                <w:rFonts w:asciiTheme="minorHAnsi" w:eastAsia="Times New Roman" w:hAnsiTheme="minorHAnsi" w:cstheme="minorHAnsi"/>
                <w:lang w:eastAsia="hu-HU"/>
              </w:rPr>
            </w:pPr>
          </w:p>
          <w:p w:rsidR="0000449F" w:rsidRDefault="0000449F" w:rsidP="001F5F9C">
            <w:pPr>
              <w:jc w:val="left"/>
              <w:rPr>
                <w:rFonts w:asciiTheme="minorHAnsi" w:eastAsia="Times New Roman" w:hAnsiTheme="minorHAnsi" w:cstheme="minorHAnsi"/>
                <w:lang w:eastAsia="hu-HU"/>
              </w:rPr>
            </w:pPr>
          </w:p>
          <w:p w:rsidR="0000449F" w:rsidRDefault="0000449F" w:rsidP="001F5F9C">
            <w:pPr>
              <w:jc w:val="left"/>
              <w:rPr>
                <w:rFonts w:asciiTheme="minorHAnsi" w:eastAsia="Times New Roman" w:hAnsiTheme="minorHAnsi" w:cstheme="minorHAnsi"/>
                <w:lang w:eastAsia="hu-HU"/>
              </w:rPr>
            </w:pPr>
          </w:p>
          <w:p w:rsidR="0000449F" w:rsidRDefault="0000449F" w:rsidP="001F5F9C">
            <w:pPr>
              <w:jc w:val="left"/>
              <w:rPr>
                <w:rFonts w:asciiTheme="minorHAnsi" w:eastAsia="Times New Roman" w:hAnsiTheme="minorHAnsi" w:cstheme="minorHAnsi"/>
                <w:lang w:eastAsia="hu-HU"/>
              </w:rPr>
            </w:pPr>
          </w:p>
          <w:p w:rsidR="0000449F" w:rsidRDefault="0000449F" w:rsidP="001F5F9C">
            <w:pPr>
              <w:jc w:val="left"/>
              <w:rPr>
                <w:rFonts w:asciiTheme="minorHAnsi" w:eastAsia="Times New Roman" w:hAnsiTheme="minorHAnsi" w:cstheme="minorHAnsi"/>
                <w:lang w:eastAsia="hu-HU"/>
              </w:rPr>
            </w:pPr>
          </w:p>
          <w:p w:rsidR="001F5F9C" w:rsidRPr="008E30E2" w:rsidRDefault="001F5F9C" w:rsidP="001F5F9C">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Beszédkészség, szóbeli szövegek megértése, értelmezése és alkotása.</w:t>
            </w:r>
          </w:p>
          <w:p w:rsidR="001F5F9C" w:rsidRPr="008E30E2" w:rsidRDefault="001F5F9C" w:rsidP="001F5F9C">
            <w:pPr>
              <w:jc w:val="left"/>
              <w:rPr>
                <w:rFonts w:asciiTheme="minorHAnsi" w:hAnsiTheme="minorHAnsi" w:cstheme="minorHAnsi"/>
              </w:rPr>
            </w:pPr>
          </w:p>
        </w:tc>
        <w:tc>
          <w:tcPr>
            <w:tcW w:w="1218" w:type="pct"/>
            <w:vMerge w:val="restart"/>
            <w:tcBorders>
              <w:top w:val="single" w:sz="4" w:space="0" w:color="auto"/>
              <w:left w:val="single" w:sz="4" w:space="0" w:color="auto"/>
              <w:right w:val="single" w:sz="4" w:space="0" w:color="auto"/>
            </w:tcBorders>
          </w:tcPr>
          <w:p w:rsidR="0000449F" w:rsidRDefault="0000449F" w:rsidP="00917963">
            <w:pPr>
              <w:jc w:val="left"/>
              <w:rPr>
                <w:rFonts w:asciiTheme="minorHAnsi" w:eastAsia="Times New Roman" w:hAnsiTheme="minorHAnsi" w:cstheme="minorHAnsi"/>
                <w:lang w:eastAsia="hu-HU"/>
              </w:rPr>
            </w:pPr>
          </w:p>
          <w:p w:rsidR="0000449F" w:rsidRDefault="0000449F" w:rsidP="00917963">
            <w:pPr>
              <w:jc w:val="left"/>
              <w:rPr>
                <w:rFonts w:asciiTheme="minorHAnsi" w:eastAsia="Times New Roman" w:hAnsiTheme="minorHAnsi" w:cstheme="minorHAnsi"/>
                <w:lang w:eastAsia="hu-HU"/>
              </w:rPr>
            </w:pPr>
          </w:p>
          <w:p w:rsidR="0000449F" w:rsidRDefault="0000449F" w:rsidP="00917963">
            <w:pPr>
              <w:jc w:val="left"/>
              <w:rPr>
                <w:rFonts w:asciiTheme="minorHAnsi" w:eastAsia="Times New Roman" w:hAnsiTheme="minorHAnsi" w:cstheme="minorHAnsi"/>
                <w:lang w:eastAsia="hu-HU"/>
              </w:rPr>
            </w:pPr>
          </w:p>
          <w:p w:rsidR="0000449F" w:rsidRDefault="0000449F" w:rsidP="00917963">
            <w:pPr>
              <w:jc w:val="left"/>
              <w:rPr>
                <w:rFonts w:asciiTheme="minorHAnsi" w:eastAsia="Times New Roman" w:hAnsiTheme="minorHAnsi" w:cstheme="minorHAnsi"/>
                <w:lang w:eastAsia="hu-HU"/>
              </w:rPr>
            </w:pPr>
          </w:p>
          <w:p w:rsidR="0000449F" w:rsidRDefault="0000449F" w:rsidP="00917963">
            <w:pPr>
              <w:jc w:val="left"/>
              <w:rPr>
                <w:rFonts w:asciiTheme="minorHAnsi" w:eastAsia="Times New Roman" w:hAnsiTheme="minorHAnsi" w:cstheme="minorHAnsi"/>
                <w:lang w:eastAsia="hu-HU"/>
              </w:rPr>
            </w:pPr>
          </w:p>
          <w:p w:rsidR="001F5F9C" w:rsidRPr="008E30E2" w:rsidRDefault="001F5F9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Esztétikai, művészeti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Motiváció irodalmi szövegrészlet által. Irodalmi alkotások, olvasás, mint a szabadidő kulturált eltöltésének módja.</w:t>
            </w:r>
          </w:p>
        </w:tc>
      </w:tr>
      <w:tr w:rsidR="001F5F9C"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574"/>
        </w:trPr>
        <w:tc>
          <w:tcPr>
            <w:tcW w:w="230" w:type="pct"/>
            <w:tcBorders>
              <w:top w:val="single" w:sz="4" w:space="0" w:color="auto"/>
              <w:left w:val="single" w:sz="4" w:space="0" w:color="auto"/>
              <w:bottom w:val="single" w:sz="4" w:space="0" w:color="auto"/>
              <w:right w:val="single" w:sz="4" w:space="0" w:color="auto"/>
            </w:tcBorders>
            <w:vAlign w:val="center"/>
          </w:tcPr>
          <w:p w:rsidR="001F5F9C"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iCs/>
                <w:noProof/>
                <w:lang w:eastAsia="hu-HU"/>
              </w:rPr>
              <w:pict>
                <v:shape id="_x0000_s1068" type="#_x0000_t32" style="position:absolute;left:0;text-align:left;margin-left:-4.45pt;margin-top:-.55pt;width:356.5pt;height:.95pt;z-index:251694080;mso-position-horizontal-relative:text;mso-position-vertical-relative:text" o:connectortype="straight"/>
              </w:pict>
            </w:r>
          </w:p>
        </w:tc>
        <w:tc>
          <w:tcPr>
            <w:tcW w:w="831" w:type="pct"/>
            <w:vMerge/>
            <w:tcBorders>
              <w:left w:val="single" w:sz="4" w:space="0" w:color="auto"/>
              <w:right w:val="single" w:sz="4" w:space="0" w:color="auto"/>
            </w:tcBorders>
          </w:tcPr>
          <w:p w:rsidR="001F5F9C" w:rsidRPr="008E30E2" w:rsidRDefault="001F5F9C" w:rsidP="00495099">
            <w:pPr>
              <w:jc w:val="left"/>
              <w:rPr>
                <w:rFonts w:asciiTheme="minorHAnsi" w:hAnsiTheme="minorHAnsi" w:cstheme="minorHAnsi"/>
                <w:b/>
              </w:rPr>
            </w:pPr>
          </w:p>
        </w:tc>
        <w:tc>
          <w:tcPr>
            <w:tcW w:w="1246"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431"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218" w:type="pct"/>
            <w:vMerge/>
            <w:tcBorders>
              <w:left w:val="single" w:sz="4" w:space="0" w:color="auto"/>
              <w:right w:val="single" w:sz="4" w:space="0" w:color="auto"/>
            </w:tcBorders>
          </w:tcPr>
          <w:p w:rsidR="001F5F9C" w:rsidRPr="008E30E2" w:rsidRDefault="001F5F9C" w:rsidP="00917963">
            <w:pPr>
              <w:jc w:val="left"/>
              <w:rPr>
                <w:rFonts w:asciiTheme="minorHAnsi" w:eastAsia="Times New Roman" w:hAnsiTheme="minorHAnsi" w:cstheme="minorHAnsi"/>
                <w:lang w:eastAsia="hu-HU"/>
              </w:rPr>
            </w:pPr>
          </w:p>
        </w:tc>
      </w:tr>
      <w:tr w:rsidR="001F5F9C"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573"/>
        </w:trPr>
        <w:tc>
          <w:tcPr>
            <w:tcW w:w="230" w:type="pct"/>
            <w:tcBorders>
              <w:top w:val="single" w:sz="4" w:space="0" w:color="auto"/>
              <w:left w:val="single" w:sz="4" w:space="0" w:color="auto"/>
              <w:bottom w:val="single" w:sz="4" w:space="0" w:color="auto"/>
              <w:right w:val="single" w:sz="4" w:space="0" w:color="auto"/>
            </w:tcBorders>
            <w:vAlign w:val="center"/>
          </w:tcPr>
          <w:p w:rsidR="001F5F9C" w:rsidRPr="008E30E2" w:rsidRDefault="001F5F9C"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tcPr>
          <w:p w:rsidR="001F5F9C" w:rsidRPr="008E30E2" w:rsidRDefault="001F5F9C" w:rsidP="00495099">
            <w:pPr>
              <w:jc w:val="left"/>
              <w:rPr>
                <w:rFonts w:asciiTheme="minorHAnsi" w:hAnsiTheme="minorHAnsi" w:cstheme="minorHAnsi"/>
                <w:b/>
              </w:rPr>
            </w:pPr>
          </w:p>
        </w:tc>
        <w:tc>
          <w:tcPr>
            <w:tcW w:w="1246"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431"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218" w:type="pct"/>
            <w:vMerge/>
            <w:tcBorders>
              <w:left w:val="single" w:sz="4" w:space="0" w:color="auto"/>
              <w:right w:val="single" w:sz="4" w:space="0" w:color="auto"/>
            </w:tcBorders>
          </w:tcPr>
          <w:p w:rsidR="001F5F9C" w:rsidRPr="008E30E2" w:rsidRDefault="001F5F9C" w:rsidP="00917963">
            <w:pPr>
              <w:jc w:val="left"/>
              <w:rPr>
                <w:rFonts w:asciiTheme="minorHAnsi" w:eastAsia="Times New Roman" w:hAnsiTheme="minorHAnsi" w:cstheme="minorHAnsi"/>
                <w:lang w:eastAsia="hu-HU"/>
              </w:rPr>
            </w:pPr>
          </w:p>
        </w:tc>
      </w:tr>
      <w:tr w:rsidR="001F5F9C"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574"/>
        </w:trPr>
        <w:tc>
          <w:tcPr>
            <w:tcW w:w="230" w:type="pct"/>
            <w:tcBorders>
              <w:top w:val="single" w:sz="4" w:space="0" w:color="auto"/>
              <w:left w:val="single" w:sz="4" w:space="0" w:color="auto"/>
              <w:bottom w:val="single" w:sz="4" w:space="0" w:color="auto"/>
              <w:right w:val="single" w:sz="4" w:space="0" w:color="auto"/>
            </w:tcBorders>
            <w:vAlign w:val="center"/>
          </w:tcPr>
          <w:p w:rsidR="001F5F9C"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46" type="#_x0000_t32" style="position:absolute;left:0;text-align:left;margin-left:-4.5pt;margin-top:26.1pt;width:35.25pt;height:.8pt;flip:y;z-index:251674624;mso-position-horizontal-relative:text;mso-position-vertical-relative:text" o:connectortype="straight" strokecolor="#7030a0" strokeweight="4.5pt"/>
              </w:pict>
            </w:r>
          </w:p>
        </w:tc>
        <w:tc>
          <w:tcPr>
            <w:tcW w:w="831" w:type="pct"/>
            <w:vMerge/>
            <w:tcBorders>
              <w:left w:val="single" w:sz="4" w:space="0" w:color="auto"/>
              <w:right w:val="single" w:sz="4" w:space="0" w:color="auto"/>
            </w:tcBorders>
          </w:tcPr>
          <w:p w:rsidR="001F5F9C" w:rsidRPr="008E30E2" w:rsidRDefault="001F5F9C" w:rsidP="00495099">
            <w:pPr>
              <w:jc w:val="left"/>
              <w:rPr>
                <w:rFonts w:asciiTheme="minorHAnsi" w:hAnsiTheme="minorHAnsi" w:cstheme="minorHAnsi"/>
                <w:b/>
              </w:rPr>
            </w:pPr>
          </w:p>
        </w:tc>
        <w:tc>
          <w:tcPr>
            <w:tcW w:w="1246"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431"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218" w:type="pct"/>
            <w:vMerge/>
            <w:tcBorders>
              <w:left w:val="single" w:sz="4" w:space="0" w:color="auto"/>
              <w:right w:val="single" w:sz="4" w:space="0" w:color="auto"/>
            </w:tcBorders>
          </w:tcPr>
          <w:p w:rsidR="001F5F9C" w:rsidRPr="008E30E2" w:rsidRDefault="001F5F9C" w:rsidP="00917963">
            <w:pPr>
              <w:jc w:val="left"/>
              <w:rPr>
                <w:rFonts w:asciiTheme="minorHAnsi" w:eastAsia="Times New Roman" w:hAnsiTheme="minorHAnsi" w:cstheme="minorHAnsi"/>
                <w:lang w:eastAsia="hu-HU"/>
              </w:rPr>
            </w:pPr>
          </w:p>
        </w:tc>
      </w:tr>
      <w:tr w:rsidR="001F5F9C"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573"/>
        </w:trPr>
        <w:tc>
          <w:tcPr>
            <w:tcW w:w="230" w:type="pct"/>
            <w:tcBorders>
              <w:top w:val="single" w:sz="4" w:space="0" w:color="auto"/>
              <w:left w:val="single" w:sz="4" w:space="0" w:color="auto"/>
              <w:bottom w:val="single" w:sz="4" w:space="0" w:color="auto"/>
              <w:right w:val="single" w:sz="4" w:space="0" w:color="auto"/>
            </w:tcBorders>
            <w:vAlign w:val="center"/>
          </w:tcPr>
          <w:p w:rsidR="001F5F9C" w:rsidRPr="008E30E2" w:rsidRDefault="001F5F9C"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tcPr>
          <w:p w:rsidR="001F5F9C" w:rsidRPr="008E30E2" w:rsidRDefault="001F5F9C" w:rsidP="00495099">
            <w:pPr>
              <w:jc w:val="left"/>
              <w:rPr>
                <w:rFonts w:asciiTheme="minorHAnsi" w:hAnsiTheme="minorHAnsi" w:cstheme="minorHAnsi"/>
                <w:b/>
              </w:rPr>
            </w:pPr>
          </w:p>
        </w:tc>
        <w:tc>
          <w:tcPr>
            <w:tcW w:w="1246"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431" w:type="pct"/>
            <w:vMerge/>
            <w:tcBorders>
              <w:left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218" w:type="pct"/>
            <w:vMerge/>
            <w:tcBorders>
              <w:left w:val="single" w:sz="4" w:space="0" w:color="auto"/>
              <w:right w:val="single" w:sz="4" w:space="0" w:color="auto"/>
            </w:tcBorders>
          </w:tcPr>
          <w:p w:rsidR="001F5F9C" w:rsidRPr="008E30E2" w:rsidRDefault="001F5F9C" w:rsidP="00917963">
            <w:pPr>
              <w:jc w:val="left"/>
              <w:rPr>
                <w:rFonts w:asciiTheme="minorHAnsi" w:eastAsia="Times New Roman" w:hAnsiTheme="minorHAnsi" w:cstheme="minorHAnsi"/>
                <w:lang w:eastAsia="hu-HU"/>
              </w:rPr>
            </w:pPr>
          </w:p>
        </w:tc>
      </w:tr>
      <w:tr w:rsidR="001F5F9C"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gridAfter w:val="2"/>
          <w:wAfter w:w="45" w:type="pct"/>
          <w:trHeight w:val="574"/>
        </w:trPr>
        <w:tc>
          <w:tcPr>
            <w:tcW w:w="230" w:type="pct"/>
            <w:tcBorders>
              <w:top w:val="single" w:sz="4" w:space="0" w:color="auto"/>
              <w:left w:val="single" w:sz="4" w:space="0" w:color="auto"/>
              <w:bottom w:val="single" w:sz="4" w:space="0" w:color="auto"/>
              <w:right w:val="single" w:sz="4" w:space="0" w:color="auto"/>
            </w:tcBorders>
            <w:vAlign w:val="center"/>
          </w:tcPr>
          <w:p w:rsidR="001F5F9C" w:rsidRPr="008E30E2" w:rsidRDefault="001F5F9C"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bottom w:val="single" w:sz="4" w:space="0" w:color="auto"/>
              <w:right w:val="single" w:sz="4" w:space="0" w:color="auto"/>
            </w:tcBorders>
          </w:tcPr>
          <w:p w:rsidR="001F5F9C" w:rsidRPr="008E30E2" w:rsidRDefault="001F5F9C" w:rsidP="00495099">
            <w:pPr>
              <w:jc w:val="left"/>
              <w:rPr>
                <w:rFonts w:asciiTheme="minorHAnsi" w:hAnsiTheme="minorHAnsi" w:cstheme="minorHAnsi"/>
                <w:b/>
              </w:rPr>
            </w:pPr>
          </w:p>
        </w:tc>
        <w:tc>
          <w:tcPr>
            <w:tcW w:w="1246" w:type="pct"/>
            <w:vMerge/>
            <w:tcBorders>
              <w:left w:val="single" w:sz="4" w:space="0" w:color="auto"/>
              <w:bottom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431" w:type="pct"/>
            <w:vMerge/>
            <w:tcBorders>
              <w:left w:val="single" w:sz="4" w:space="0" w:color="auto"/>
              <w:bottom w:val="single" w:sz="4" w:space="0" w:color="auto"/>
              <w:right w:val="single" w:sz="4" w:space="0" w:color="auto"/>
            </w:tcBorders>
          </w:tcPr>
          <w:p w:rsidR="001F5F9C" w:rsidRPr="008E30E2" w:rsidRDefault="001F5F9C" w:rsidP="00917963">
            <w:pPr>
              <w:jc w:val="left"/>
              <w:rPr>
                <w:rFonts w:asciiTheme="minorHAnsi" w:hAnsiTheme="minorHAnsi" w:cstheme="minorHAnsi"/>
              </w:rPr>
            </w:pPr>
          </w:p>
        </w:tc>
        <w:tc>
          <w:tcPr>
            <w:tcW w:w="1218" w:type="pct"/>
            <w:vMerge/>
            <w:tcBorders>
              <w:left w:val="single" w:sz="4" w:space="0" w:color="auto"/>
              <w:bottom w:val="single" w:sz="4" w:space="0" w:color="auto"/>
              <w:right w:val="single" w:sz="4" w:space="0" w:color="auto"/>
            </w:tcBorders>
          </w:tcPr>
          <w:p w:rsidR="001F5F9C" w:rsidRPr="008E30E2" w:rsidRDefault="001F5F9C"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5000" w:type="pct"/>
            <w:gridSpan w:val="7"/>
            <w:tcBorders>
              <w:top w:val="single" w:sz="4" w:space="0" w:color="auto"/>
              <w:left w:val="single" w:sz="4" w:space="0" w:color="auto"/>
              <w:bottom w:val="single" w:sz="4" w:space="0" w:color="auto"/>
              <w:right w:val="single" w:sz="4" w:space="0" w:color="auto"/>
            </w:tcBorders>
            <w:vAlign w:val="center"/>
          </w:tcPr>
          <w:p w:rsidR="00007423" w:rsidRPr="008E30E2" w:rsidRDefault="00007423" w:rsidP="00A96ABE">
            <w:pPr>
              <w:pStyle w:val="Listaszerbekezds"/>
              <w:ind w:left="227"/>
              <w:rPr>
                <w:rFonts w:asciiTheme="minorHAnsi" w:hAnsiTheme="minorHAnsi" w:cstheme="minorHAnsi"/>
                <w:i/>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val="restart"/>
            <w:tcBorders>
              <w:top w:val="single" w:sz="4" w:space="0" w:color="auto"/>
              <w:left w:val="single" w:sz="4" w:space="0" w:color="auto"/>
              <w:right w:val="single" w:sz="4" w:space="0" w:color="auto"/>
            </w:tcBorders>
            <w:shd w:val="clear" w:color="auto" w:fill="auto"/>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A15B7E" w:rsidRDefault="00A15B7E" w:rsidP="00917963">
            <w:pPr>
              <w:jc w:val="left"/>
              <w:rPr>
                <w:rFonts w:asciiTheme="minorHAnsi" w:hAnsiTheme="minorHAnsi" w:cstheme="minorHAnsi"/>
                <w:b/>
              </w:rPr>
            </w:pPr>
          </w:p>
          <w:p w:rsidR="00A15B7E" w:rsidRDefault="00A15B7E" w:rsidP="00917963">
            <w:pPr>
              <w:jc w:val="left"/>
              <w:rPr>
                <w:rFonts w:asciiTheme="minorHAnsi" w:hAnsiTheme="minorHAnsi" w:cstheme="minorHAnsi"/>
                <w:b/>
              </w:rPr>
            </w:pPr>
          </w:p>
          <w:p w:rsidR="00272560" w:rsidRDefault="00272560" w:rsidP="00917963">
            <w:pPr>
              <w:jc w:val="left"/>
              <w:rPr>
                <w:rFonts w:asciiTheme="minorHAnsi" w:hAnsiTheme="minorHAnsi" w:cstheme="minorHAnsi"/>
              </w:rPr>
            </w:pPr>
            <w:r w:rsidRPr="008E30E2">
              <w:rPr>
                <w:rFonts w:asciiTheme="minorHAnsi" w:hAnsiTheme="minorHAnsi" w:cstheme="minorHAnsi"/>
                <w:b/>
              </w:rPr>
              <w:t>A témakör bevezetése</w:t>
            </w:r>
            <w:r>
              <w:rPr>
                <w:rFonts w:asciiTheme="minorHAnsi" w:hAnsiTheme="minorHAnsi" w:cstheme="minorHAnsi"/>
              </w:rPr>
              <w:t xml:space="preserve"> </w:t>
            </w:r>
          </w:p>
          <w:p w:rsidR="00A15B7E" w:rsidRPr="00A15B7E" w:rsidRDefault="00A15B7E" w:rsidP="00917963">
            <w:pPr>
              <w:jc w:val="left"/>
              <w:rPr>
                <w:rFonts w:asciiTheme="minorHAnsi" w:hAnsiTheme="minorHAnsi" w:cstheme="minorHAnsi"/>
                <w:b/>
              </w:rPr>
            </w:pPr>
            <w:r>
              <w:rPr>
                <w:rFonts w:asciiTheme="minorHAnsi" w:hAnsiTheme="minorHAnsi" w:cstheme="minorHAnsi"/>
                <w:b/>
                <w:highlight w:val="yellow"/>
              </w:rPr>
              <w:t>„</w:t>
            </w:r>
            <w:r w:rsidRPr="00A15B7E">
              <w:rPr>
                <w:rFonts w:asciiTheme="minorHAnsi" w:hAnsiTheme="minorHAnsi" w:cstheme="minorHAnsi"/>
                <w:b/>
                <w:highlight w:val="yellow"/>
              </w:rPr>
              <w:t xml:space="preserve">SZAKAD </w:t>
            </w:r>
            <w:proofErr w:type="gramStart"/>
            <w:r w:rsidRPr="00A15B7E">
              <w:rPr>
                <w:rFonts w:asciiTheme="minorHAnsi" w:hAnsiTheme="minorHAnsi" w:cstheme="minorHAnsi"/>
                <w:b/>
                <w:highlight w:val="yellow"/>
              </w:rPr>
              <w:t>A</w:t>
            </w:r>
            <w:proofErr w:type="gramEnd"/>
            <w:r w:rsidRPr="00A15B7E">
              <w:rPr>
                <w:rFonts w:asciiTheme="minorHAnsi" w:hAnsiTheme="minorHAnsi" w:cstheme="minorHAnsi"/>
                <w:b/>
                <w:highlight w:val="yellow"/>
              </w:rPr>
              <w:t xml:space="preserve"> HÓ NAGY CSOMÓKBAN</w:t>
            </w:r>
            <w:r>
              <w:rPr>
                <w:rFonts w:asciiTheme="minorHAnsi" w:hAnsiTheme="minorHAnsi" w:cstheme="minorHAnsi"/>
                <w:b/>
                <w:highlight w:val="yellow"/>
              </w:rPr>
              <w:t>”</w:t>
            </w:r>
            <w:r w:rsidRPr="00A15B7E">
              <w:rPr>
                <w:rFonts w:asciiTheme="minorHAnsi" w:hAnsiTheme="minorHAnsi" w:cstheme="minorHAnsi"/>
                <w:b/>
                <w:highlight w:val="yellow"/>
              </w:rPr>
              <w:t>……</w:t>
            </w:r>
          </w:p>
          <w:p w:rsidR="00A15B7E" w:rsidRPr="008E30E2" w:rsidRDefault="00A15B7E"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15B7E" w:rsidRDefault="00A15B7E" w:rsidP="00917963">
            <w:pPr>
              <w:jc w:val="left"/>
              <w:rPr>
                <w:rFonts w:asciiTheme="minorHAnsi" w:hAnsiTheme="minorHAnsi" w:cstheme="minorHAnsi"/>
              </w:rPr>
            </w:pP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Egyéni élmények meghallgatása a témakörrel kapcsolatban</w:t>
            </w:r>
          </w:p>
          <w:p w:rsidR="00272560" w:rsidRDefault="00272560" w:rsidP="00917963">
            <w:pPr>
              <w:jc w:val="left"/>
              <w:rPr>
                <w:rFonts w:asciiTheme="minorHAnsi" w:hAnsiTheme="minorHAnsi" w:cstheme="minorHAnsi"/>
              </w:rPr>
            </w:pPr>
            <w:r w:rsidRPr="008E30E2">
              <w:rPr>
                <w:rFonts w:asciiTheme="minorHAnsi" w:hAnsiTheme="minorHAnsi" w:cstheme="minorHAnsi"/>
              </w:rPr>
              <w:t>Szövegalkotás</w:t>
            </w:r>
          </w:p>
          <w:p w:rsidR="00272560" w:rsidRPr="008E30E2" w:rsidRDefault="00272560" w:rsidP="00917963">
            <w:pPr>
              <w:jc w:val="left"/>
              <w:rPr>
                <w:rFonts w:asciiTheme="minorHAnsi" w:hAnsiTheme="minorHAnsi" w:cstheme="minorHAnsi"/>
              </w:rPr>
            </w:pPr>
            <w:r>
              <w:rPr>
                <w:rFonts w:asciiTheme="minorHAnsi" w:hAnsiTheme="minorHAnsi" w:cstheme="minorHAnsi"/>
              </w:rPr>
              <w:t>G</w:t>
            </w:r>
            <w:r w:rsidRPr="008E30E2">
              <w:rPr>
                <w:rFonts w:asciiTheme="minorHAnsi" w:hAnsiTheme="minorHAnsi" w:cstheme="minorHAnsi"/>
              </w:rPr>
              <w:t>ondolattérkép</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99.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A15B7E" w:rsidRDefault="00A15B7E" w:rsidP="00917963">
            <w:pPr>
              <w:jc w:val="left"/>
              <w:rPr>
                <w:rFonts w:asciiTheme="minorHAnsi" w:hAnsiTheme="minorHAnsi" w:cstheme="minorHAnsi"/>
              </w:rPr>
            </w:pP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Következtetések levonása</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kognitív térkép használatával az ok-okozati összefüggések, az alá-fölé rendeltségi viszonyok felismerése.</w:t>
            </w:r>
          </w:p>
          <w:p w:rsidR="00272560" w:rsidRPr="008E30E2"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Szóbeli kommunikáció fejlesztése, véleményalkotás. Szövegfeldolgozás, szövegértelmezés.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A15B7E" w:rsidRDefault="00A15B7E" w:rsidP="00917963">
            <w:pPr>
              <w:jc w:val="left"/>
              <w:rPr>
                <w:rFonts w:asciiTheme="minorHAnsi" w:eastAsia="Times New Roman" w:hAnsiTheme="minorHAnsi" w:cstheme="minorHAnsi"/>
                <w:lang w:eastAsia="hu-HU"/>
              </w:rPr>
            </w:pPr>
          </w:p>
          <w:p w:rsidR="00272560" w:rsidRDefault="00272560" w:rsidP="00917963">
            <w:pPr>
              <w:jc w:val="left"/>
              <w:rPr>
                <w:rFonts w:asciiTheme="minorHAnsi" w:eastAsia="Times New Roman" w:hAnsiTheme="minorHAnsi" w:cstheme="minorHAnsi"/>
                <w:b/>
                <w:lang w:eastAsia="hu-HU"/>
              </w:rPr>
            </w:pPr>
            <w:r w:rsidRPr="008E30E2">
              <w:rPr>
                <w:rFonts w:asciiTheme="minorHAnsi" w:eastAsia="Times New Roman" w:hAnsiTheme="minorHAnsi" w:cstheme="minorHAnsi"/>
                <w:lang w:eastAsia="hu-HU"/>
              </w:rPr>
              <w:t>Kompetenciafejlesztés: önálló, hatékony tanulási stratégiák bemutatása, elsajátítása. (</w:t>
            </w:r>
            <w:r w:rsidRPr="00A15B7E">
              <w:rPr>
                <w:rFonts w:asciiTheme="minorHAnsi" w:eastAsia="Times New Roman" w:hAnsiTheme="minorHAnsi" w:cstheme="minorHAnsi"/>
                <w:b/>
                <w:lang w:eastAsia="hu-HU"/>
              </w:rPr>
              <w:t>Gondolattérkép.)</w:t>
            </w:r>
          </w:p>
          <w:p w:rsidR="00A15B7E" w:rsidRDefault="00A15B7E" w:rsidP="00A15B7E">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15B7E" w:rsidRPr="00740884" w:rsidRDefault="00740884" w:rsidP="00917963">
            <w:pPr>
              <w:jc w:val="left"/>
              <w:rPr>
                <w:rFonts w:asciiTheme="minorHAnsi" w:eastAsia="Times New Roman" w:hAnsiTheme="minorHAnsi" w:cstheme="minorHAnsi"/>
                <w:b/>
                <w:color w:val="C00000"/>
                <w:lang w:eastAsia="hu-HU"/>
              </w:rPr>
            </w:pPr>
            <w:r w:rsidRPr="00740884">
              <w:rPr>
                <w:rFonts w:asciiTheme="minorHAnsi" w:eastAsia="Times New Roman" w:hAnsiTheme="minorHAnsi" w:cstheme="minorHAnsi"/>
                <w:b/>
                <w:color w:val="C00000"/>
                <w:lang w:eastAsia="hu-HU"/>
              </w:rPr>
              <w:t>kikandikál</w:t>
            </w:r>
            <w:r>
              <w:rPr>
                <w:rFonts w:asciiTheme="minorHAnsi" w:eastAsia="Times New Roman" w:hAnsiTheme="minorHAnsi" w:cstheme="minorHAnsi"/>
                <w:b/>
                <w:color w:val="C00000"/>
                <w:lang w:eastAsia="hu-HU"/>
              </w:rPr>
              <w:t>, színezi a tájat</w:t>
            </w: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tcBorders>
              <w:left w:val="single" w:sz="4" w:space="0" w:color="auto"/>
              <w:bottom w:val="single" w:sz="4" w:space="0" w:color="auto"/>
              <w:right w:val="single" w:sz="4" w:space="0" w:color="auto"/>
            </w:tcBorders>
            <w:shd w:val="clear" w:color="auto" w:fill="auto"/>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A81702" w:rsidRDefault="00A81702" w:rsidP="00735979">
            <w:pPr>
              <w:jc w:val="left"/>
              <w:rPr>
                <w:rFonts w:asciiTheme="minorHAnsi" w:hAnsiTheme="minorHAnsi" w:cstheme="minorHAnsi"/>
                <w:b/>
              </w:rPr>
            </w:pPr>
          </w:p>
          <w:p w:rsidR="00272560" w:rsidRDefault="00272560" w:rsidP="00735979">
            <w:pPr>
              <w:jc w:val="left"/>
              <w:rPr>
                <w:rFonts w:asciiTheme="minorHAnsi" w:hAnsiTheme="minorHAnsi" w:cstheme="minorHAnsi"/>
                <w:b/>
              </w:rPr>
            </w:pPr>
            <w:r w:rsidRPr="008E30E2">
              <w:rPr>
                <w:rFonts w:asciiTheme="minorHAnsi" w:hAnsiTheme="minorHAnsi" w:cstheme="minorHAnsi"/>
                <w:b/>
              </w:rPr>
              <w:t xml:space="preserve">Advent, az eljövetel </w:t>
            </w:r>
          </w:p>
          <w:p w:rsidR="00DE4322" w:rsidRPr="008E30E2" w:rsidRDefault="00DE4322" w:rsidP="00735979">
            <w:pPr>
              <w:jc w:val="left"/>
              <w:rPr>
                <w:rFonts w:asciiTheme="minorHAnsi" w:hAnsiTheme="minorHAnsi" w:cstheme="minorHAnsi"/>
              </w:rPr>
            </w:pPr>
            <w:r>
              <w:rPr>
                <w:rFonts w:asciiTheme="minorHAnsi" w:hAnsiTheme="minorHAnsi" w:cstheme="minorHAnsi"/>
                <w:b/>
              </w:rPr>
              <w:t>DFHT</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és hangsúlygyakorlat, szóbeli szövegalkotás</w:t>
            </w:r>
          </w:p>
          <w:p w:rsidR="00272560" w:rsidRPr="008E30E2" w:rsidRDefault="00272560"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lastRenderedPageBreak/>
              <w:t>112–114.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lastRenderedPageBreak/>
              <w:t>Következtetések levonása</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kognitív térkép használatával az ok-okozati összefüggések, az alá-fölé rendeltségi viszo</w:t>
            </w:r>
            <w:r w:rsidRPr="008E30E2">
              <w:rPr>
                <w:rFonts w:asciiTheme="minorHAnsi" w:hAnsiTheme="minorHAnsi" w:cstheme="minorHAnsi"/>
              </w:rPr>
              <w:lastRenderedPageBreak/>
              <w:t>nyok felismerése.</w:t>
            </w:r>
          </w:p>
          <w:p w:rsidR="00272560" w:rsidRPr="008E30E2"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Szövegfeldolgozás, mondatválogatás. Irodalmi alkotások értelmezése, önálló véleményalkotás.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A81702" w:rsidRDefault="00A81702" w:rsidP="00917963">
            <w:pPr>
              <w:jc w:val="left"/>
              <w:rPr>
                <w:rFonts w:asciiTheme="minorHAnsi" w:eastAsia="Times New Roman" w:hAnsiTheme="minorHAnsi" w:cstheme="minorHAnsi"/>
                <w:lang w:eastAsia="hu-HU"/>
              </w:rPr>
            </w:pPr>
          </w:p>
          <w:p w:rsidR="00A81702" w:rsidRDefault="00A81702" w:rsidP="00917963">
            <w:pPr>
              <w:jc w:val="left"/>
              <w:rPr>
                <w:rFonts w:asciiTheme="minorHAnsi" w:eastAsia="Times New Roman" w:hAnsiTheme="minorHAnsi" w:cstheme="minorHAnsi"/>
                <w:lang w:eastAsia="hu-HU"/>
              </w:rPr>
            </w:pPr>
          </w:p>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Információfeldolgozás. Ünnepek szerepe </w:t>
            </w:r>
            <w:r w:rsidRPr="008E30E2">
              <w:rPr>
                <w:rFonts w:asciiTheme="minorHAnsi" w:eastAsia="Times New Roman" w:hAnsiTheme="minorHAnsi" w:cstheme="minorHAnsi"/>
                <w:lang w:eastAsia="hu-HU"/>
              </w:rPr>
              <w:lastRenderedPageBreak/>
              <w:t>a mindennapokban. Országhoz, nemzethez való tartozás érzésének segítése közös szokások, ünnepek által.</w:t>
            </w:r>
          </w:p>
          <w:p w:rsidR="00740884" w:rsidRDefault="00740884" w:rsidP="00917963">
            <w:pPr>
              <w:jc w:val="left"/>
              <w:rPr>
                <w:rFonts w:asciiTheme="minorHAnsi" w:eastAsia="Times New Roman" w:hAnsiTheme="minorHAnsi" w:cstheme="minorHAnsi"/>
                <w:b/>
                <w:color w:val="FF0000"/>
                <w:lang w:eastAsia="hu-HU"/>
              </w:rPr>
            </w:pPr>
            <w:r w:rsidRPr="00740884">
              <w:rPr>
                <w:rFonts w:asciiTheme="minorHAnsi" w:eastAsia="Times New Roman" w:hAnsiTheme="minorHAnsi" w:cstheme="minorHAnsi"/>
                <w:b/>
                <w:color w:val="FF0000"/>
                <w:lang w:eastAsia="hu-HU"/>
              </w:rPr>
              <w:t>Cigány néphagyomány</w:t>
            </w:r>
            <w:r>
              <w:rPr>
                <w:rFonts w:asciiTheme="minorHAnsi" w:eastAsia="Times New Roman" w:hAnsiTheme="minorHAnsi" w:cstheme="minorHAnsi"/>
                <w:b/>
                <w:color w:val="FF0000"/>
                <w:lang w:eastAsia="hu-HU"/>
              </w:rPr>
              <w:t xml:space="preserve">, </w:t>
            </w:r>
          </w:p>
          <w:p w:rsidR="00740884" w:rsidRPr="00740884" w:rsidRDefault="00740884" w:rsidP="00917963">
            <w:pPr>
              <w:jc w:val="left"/>
              <w:rPr>
                <w:rFonts w:asciiTheme="minorHAnsi" w:eastAsia="Times New Roman" w:hAnsiTheme="minorHAnsi" w:cstheme="minorHAnsi"/>
                <w:b/>
                <w:color w:val="FF0000"/>
                <w:lang w:eastAsia="hu-HU"/>
              </w:rPr>
            </w:pPr>
            <w:r>
              <w:rPr>
                <w:rFonts w:asciiTheme="minorHAnsi" w:eastAsia="Times New Roman" w:hAnsiTheme="minorHAnsi" w:cstheme="minorHAnsi"/>
                <w:b/>
                <w:color w:val="FF0000"/>
                <w:lang w:eastAsia="hu-HU"/>
              </w:rPr>
              <w:t>népszokás otthon</w:t>
            </w:r>
          </w:p>
          <w:p w:rsidR="00740884" w:rsidRPr="00740884" w:rsidRDefault="00740884" w:rsidP="00917963">
            <w:pPr>
              <w:jc w:val="left"/>
              <w:rPr>
                <w:rFonts w:asciiTheme="minorHAnsi" w:eastAsia="Times New Roman" w:hAnsiTheme="minorHAnsi" w:cstheme="minorHAnsi"/>
                <w:b/>
                <w:color w:val="FF0000"/>
                <w:lang w:eastAsia="hu-HU"/>
              </w:rPr>
            </w:pPr>
          </w:p>
          <w:p w:rsidR="00740884" w:rsidRDefault="00740884" w:rsidP="00740884">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740884" w:rsidRPr="008E30E2" w:rsidRDefault="00740884"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007423" w:rsidP="00735979">
            <w:pPr>
              <w:jc w:val="left"/>
              <w:rPr>
                <w:rFonts w:asciiTheme="minorHAnsi" w:hAnsiTheme="minorHAnsi" w:cstheme="minorHAnsi"/>
                <w:b/>
              </w:rPr>
            </w:pPr>
            <w:proofErr w:type="spellStart"/>
            <w:r w:rsidRPr="008E30E2">
              <w:rPr>
                <w:rFonts w:asciiTheme="minorHAnsi" w:hAnsiTheme="minorHAnsi" w:cstheme="minorHAnsi"/>
                <w:b/>
              </w:rPr>
              <w:t>Devecsery</w:t>
            </w:r>
            <w:proofErr w:type="spellEnd"/>
            <w:r w:rsidRPr="008E30E2">
              <w:rPr>
                <w:rFonts w:asciiTheme="minorHAnsi" w:hAnsiTheme="minorHAnsi" w:cstheme="minorHAnsi"/>
                <w:b/>
              </w:rPr>
              <w:t xml:space="preserve"> László: Jön a Mikulás </w:t>
            </w:r>
          </w:p>
          <w:p w:rsidR="00740884" w:rsidRDefault="000B4B82"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740884" w:rsidRPr="00740884" w:rsidRDefault="00740884" w:rsidP="00740884">
            <w:pPr>
              <w:jc w:val="left"/>
              <w:rPr>
                <w:rFonts w:asciiTheme="minorHAnsi" w:hAnsiTheme="minorHAnsi" w:cstheme="minorHAnsi"/>
                <w:b/>
                <w:color w:val="FF0000"/>
              </w:rPr>
            </w:pPr>
            <w:r w:rsidRPr="00740884">
              <w:rPr>
                <w:rFonts w:asciiTheme="minorHAnsi" w:hAnsiTheme="minorHAnsi" w:cstheme="minorHAnsi"/>
                <w:b/>
                <w:color w:val="FF0000"/>
              </w:rPr>
              <w:t>december 6.</w:t>
            </w:r>
          </w:p>
          <w:p w:rsidR="00740884" w:rsidRDefault="00740884" w:rsidP="00740884">
            <w:pPr>
              <w:jc w:val="left"/>
              <w:rPr>
                <w:rFonts w:asciiTheme="minorHAnsi" w:hAnsiTheme="minorHAnsi" w:cstheme="minorHAnsi"/>
                <w:b/>
                <w:color w:val="0070C0"/>
              </w:rPr>
            </w:pPr>
          </w:p>
          <w:p w:rsidR="00740884" w:rsidRPr="008E30E2" w:rsidRDefault="00740884" w:rsidP="00735979">
            <w:pPr>
              <w:jc w:val="left"/>
              <w:rPr>
                <w:rFonts w:asciiTheme="minorHAnsi" w:hAnsiTheme="minorHAnsi" w:cstheme="minorHAnsi"/>
                <w:b/>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DA496D" w:rsidP="00917963">
            <w:pPr>
              <w:jc w:val="left"/>
              <w:rPr>
                <w:rFonts w:asciiTheme="minorHAnsi" w:hAnsiTheme="minorHAnsi" w:cstheme="minorHAnsi"/>
              </w:rPr>
            </w:pPr>
            <w:r w:rsidRPr="008E30E2">
              <w:rPr>
                <w:rFonts w:asciiTheme="minorHAnsi" w:hAnsiTheme="minorHAnsi" w:cstheme="minorHAnsi"/>
              </w:rPr>
              <w:t>Szókincsfejlesztés</w:t>
            </w:r>
          </w:p>
          <w:p w:rsidR="00735979" w:rsidRPr="008E30E2" w:rsidRDefault="00735979"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115. o.</w:t>
            </w:r>
          </w:p>
          <w:p w:rsidR="00740884" w:rsidRPr="008E30E2" w:rsidRDefault="00740884" w:rsidP="0025042A">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FA28C9" w:rsidRPr="008E30E2" w:rsidRDefault="00FA28C9" w:rsidP="00917963">
            <w:pPr>
              <w:jc w:val="left"/>
              <w:rPr>
                <w:rFonts w:asciiTheme="minorHAnsi" w:hAnsiTheme="minorHAnsi" w:cstheme="minorHAnsi"/>
              </w:rPr>
            </w:pPr>
            <w:r w:rsidRPr="008E30E2">
              <w:rPr>
                <w:rFonts w:asciiTheme="minorHAnsi" w:hAnsiTheme="minorHAnsi" w:cstheme="minorHAnsi"/>
              </w:rPr>
              <w:t>Következtetések levonása</w:t>
            </w:r>
          </w:p>
          <w:p w:rsidR="005D6797" w:rsidRDefault="00FA28C9" w:rsidP="00917963">
            <w:pPr>
              <w:jc w:val="left"/>
              <w:rPr>
                <w:rFonts w:asciiTheme="minorHAnsi" w:hAnsiTheme="minorHAnsi" w:cstheme="minorHAnsi"/>
              </w:rPr>
            </w:pPr>
            <w:r w:rsidRPr="008E30E2">
              <w:rPr>
                <w:rFonts w:asciiTheme="minorHAnsi" w:hAnsiTheme="minorHAnsi" w:cstheme="minorHAnsi"/>
              </w:rPr>
              <w:t>A kognitív térkép használatával az ok-okozati összefüggések, az alá-fölé rendeltségi viszonyok felismerése.</w:t>
            </w:r>
          </w:p>
          <w:p w:rsidR="00A15B7E" w:rsidRPr="004B054C" w:rsidRDefault="004B054C" w:rsidP="004B054C">
            <w:pPr>
              <w:jc w:val="left"/>
              <w:rPr>
                <w:rFonts w:asciiTheme="minorHAnsi" w:hAnsiTheme="minorHAnsi" w:cstheme="minorHAnsi"/>
                <w:i/>
                <w:u w:val="single"/>
              </w:rPr>
            </w:pPr>
            <w:r w:rsidRPr="004B054C">
              <w:rPr>
                <w:rFonts w:asciiTheme="minorHAnsi" w:hAnsiTheme="minorHAnsi" w:cstheme="minorHAnsi"/>
                <w:i/>
                <w:u w:val="single"/>
              </w:rPr>
              <w:t xml:space="preserve">Tantárgyi kötődés- rajz, ének, technika </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4B054C" w:rsidRPr="004B054C" w:rsidRDefault="004B054C" w:rsidP="00917963">
            <w:pPr>
              <w:jc w:val="left"/>
              <w:rPr>
                <w:rFonts w:asciiTheme="minorHAnsi" w:hAnsiTheme="minorHAnsi" w:cstheme="minorHAnsi"/>
                <w:i/>
                <w:u w:val="single"/>
              </w:rPr>
            </w:pPr>
            <w:r w:rsidRPr="004B054C">
              <w:rPr>
                <w:rFonts w:asciiTheme="minorHAnsi" w:eastAsia="Times New Roman" w:hAnsiTheme="minorHAnsi" w:cstheme="minorHAnsi"/>
                <w:i/>
                <w:u w:val="single"/>
                <w:lang w:eastAsia="hu-HU"/>
              </w:rPr>
              <w:t>átélt érzelmek-kötetlen beszélgetés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noProof/>
                <w:lang w:eastAsia="hu-HU"/>
              </w:rPr>
              <w:pict>
                <v:shape id="_x0000_s1047" type="#_x0000_t32" style="position:absolute;left:0;text-align:left;margin-left:.25pt;margin-top:-47.05pt;width:761pt;height:.5pt;z-index:251675648;mso-position-horizontal-relative:text;mso-position-vertical-relative:text" o:connectortype="straight" strokecolor="#7030a0" strokeweight="3pt"/>
              </w:pic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735979">
            <w:pPr>
              <w:jc w:val="left"/>
              <w:rPr>
                <w:rFonts w:asciiTheme="minorHAnsi" w:hAnsiTheme="minorHAnsi" w:cstheme="minorHAnsi"/>
                <w:b/>
              </w:rPr>
            </w:pPr>
            <w:proofErr w:type="spellStart"/>
            <w:r w:rsidRPr="008E30E2">
              <w:rPr>
                <w:rFonts w:asciiTheme="minorHAnsi" w:hAnsiTheme="minorHAnsi" w:cstheme="minorHAnsi"/>
                <w:b/>
              </w:rPr>
              <w:t>Lucázás</w:t>
            </w:r>
            <w:proofErr w:type="spellEnd"/>
            <w:r w:rsidRPr="008E30E2">
              <w:rPr>
                <w:rFonts w:asciiTheme="minorHAnsi" w:hAnsiTheme="minorHAnsi" w:cstheme="minorHAnsi"/>
                <w:b/>
              </w:rPr>
              <w:t xml:space="preserve"> </w:t>
            </w:r>
          </w:p>
          <w:p w:rsidR="004B054C" w:rsidRDefault="004B054C" w:rsidP="00735979">
            <w:pPr>
              <w:jc w:val="left"/>
              <w:rPr>
                <w:rFonts w:asciiTheme="minorHAnsi" w:hAnsiTheme="minorHAnsi" w:cstheme="minorHAnsi"/>
                <w:b/>
              </w:rPr>
            </w:pPr>
          </w:p>
          <w:p w:rsidR="004B054C" w:rsidRPr="004B054C" w:rsidRDefault="004B054C" w:rsidP="00735979">
            <w:pPr>
              <w:jc w:val="left"/>
              <w:rPr>
                <w:rFonts w:asciiTheme="minorHAnsi" w:hAnsiTheme="minorHAnsi" w:cstheme="minorHAnsi"/>
                <w:i/>
                <w:sz w:val="28"/>
                <w:szCs w:val="28"/>
                <w:u w:val="single"/>
              </w:rPr>
            </w:pPr>
            <w:r w:rsidRPr="004B054C">
              <w:rPr>
                <w:i/>
                <w:sz w:val="28"/>
                <w:szCs w:val="28"/>
                <w:u w:val="single"/>
              </w:rPr>
              <w:t>ismeret</w:t>
            </w:r>
            <w:r>
              <w:rPr>
                <w:i/>
                <w:sz w:val="28"/>
                <w:szCs w:val="28"/>
                <w:u w:val="single"/>
              </w:rPr>
              <w:t xml:space="preserve"> </w:t>
            </w:r>
            <w:r w:rsidRPr="004B054C">
              <w:rPr>
                <w:i/>
                <w:sz w:val="28"/>
                <w:szCs w:val="28"/>
                <w:u w:val="single"/>
              </w:rPr>
              <w:t>tartalmú szöveg feldolgozása</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735979" w:rsidRDefault="00DA496D" w:rsidP="00917963">
            <w:pPr>
              <w:jc w:val="left"/>
              <w:rPr>
                <w:rFonts w:asciiTheme="minorHAnsi" w:hAnsiTheme="minorHAnsi" w:cstheme="minorHAnsi"/>
              </w:rPr>
            </w:pPr>
            <w:r w:rsidRPr="008E30E2">
              <w:rPr>
                <w:rFonts w:asciiTheme="minorHAnsi" w:hAnsiTheme="minorHAnsi" w:cstheme="minorHAnsi"/>
              </w:rPr>
              <w:t>Időtartam, jelkereső gyakorlat</w:t>
            </w:r>
          </w:p>
          <w:p w:rsidR="00735979" w:rsidRPr="008E30E2" w:rsidRDefault="00735979"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t>116–117. o.</w:t>
            </w:r>
          </w:p>
        </w:tc>
        <w:tc>
          <w:tcPr>
            <w:tcW w:w="1431" w:type="pct"/>
            <w:tcBorders>
              <w:top w:val="single" w:sz="4" w:space="0" w:color="auto"/>
              <w:left w:val="single" w:sz="4" w:space="0" w:color="auto"/>
              <w:bottom w:val="single" w:sz="4" w:space="0" w:color="auto"/>
              <w:right w:val="single" w:sz="4" w:space="0" w:color="auto"/>
            </w:tcBorders>
          </w:tcPr>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Következtetések levonása</w:t>
            </w:r>
          </w:p>
          <w:p w:rsidR="005D6797" w:rsidRDefault="00B80FB6" w:rsidP="00917963">
            <w:pPr>
              <w:jc w:val="left"/>
              <w:rPr>
                <w:rFonts w:asciiTheme="minorHAnsi" w:hAnsiTheme="minorHAnsi" w:cstheme="minorHAnsi"/>
                <w:bCs/>
              </w:rPr>
            </w:pPr>
            <w:r w:rsidRPr="008E30E2">
              <w:rPr>
                <w:rFonts w:asciiTheme="minorHAnsi" w:hAnsiTheme="minorHAnsi" w:cstheme="minorHAnsi"/>
              </w:rPr>
              <w:t>Verstani elemek felfedeztetése</w:t>
            </w:r>
            <w:r w:rsidRPr="008E30E2">
              <w:rPr>
                <w:rFonts w:asciiTheme="minorHAnsi" w:hAnsiTheme="minorHAnsi" w:cstheme="minorHAnsi"/>
                <w:bCs/>
              </w:rPr>
              <w:t xml:space="preserve"> </w:t>
            </w:r>
          </w:p>
          <w:p w:rsidR="004B054C" w:rsidRDefault="004B054C" w:rsidP="00917963">
            <w:pPr>
              <w:jc w:val="left"/>
              <w:rPr>
                <w:rFonts w:asciiTheme="minorHAnsi" w:hAnsiTheme="minorHAnsi" w:cstheme="minorHAnsi"/>
                <w:bCs/>
              </w:rPr>
            </w:pPr>
          </w:p>
          <w:p w:rsidR="004B054C" w:rsidRPr="008E30E2" w:rsidRDefault="004B054C" w:rsidP="00917963">
            <w:pPr>
              <w:jc w:val="left"/>
              <w:rPr>
                <w:rFonts w:asciiTheme="minorHAnsi" w:hAnsiTheme="minorHAnsi" w:cstheme="minorHAnsi"/>
                <w:bCs/>
              </w:rPr>
            </w:pP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4B054C" w:rsidRDefault="004B054C" w:rsidP="004B054C">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541661" w:rsidRDefault="00541661" w:rsidP="004B054C">
            <w:pPr>
              <w:jc w:val="left"/>
              <w:rPr>
                <w:rFonts w:asciiTheme="minorHAnsi" w:eastAsia="Times New Roman" w:hAnsiTheme="minorHAnsi" w:cstheme="minorHAnsi"/>
                <w:b/>
                <w:lang w:eastAsia="hu-HU"/>
              </w:rPr>
            </w:pPr>
          </w:p>
          <w:p w:rsidR="00541661" w:rsidRDefault="00541661" w:rsidP="004B054C">
            <w:pPr>
              <w:jc w:val="left"/>
              <w:rPr>
                <w:rFonts w:asciiTheme="minorHAnsi" w:eastAsia="Times New Roman" w:hAnsiTheme="minorHAnsi" w:cstheme="minorHAnsi"/>
                <w:b/>
                <w:lang w:eastAsia="hu-HU"/>
              </w:rPr>
            </w:pPr>
            <w:r>
              <w:rPr>
                <w:rFonts w:asciiTheme="minorHAnsi" w:eastAsia="Times New Roman" w:hAnsiTheme="minorHAnsi" w:cstheme="minorHAnsi"/>
                <w:b/>
                <w:lang w:eastAsia="hu-HU"/>
              </w:rPr>
              <w:t xml:space="preserve">Luca napi </w:t>
            </w:r>
            <w:proofErr w:type="gramStart"/>
            <w:r>
              <w:rPr>
                <w:rFonts w:asciiTheme="minorHAnsi" w:eastAsia="Times New Roman" w:hAnsiTheme="minorHAnsi" w:cstheme="minorHAnsi"/>
                <w:b/>
                <w:lang w:eastAsia="hu-HU"/>
              </w:rPr>
              <w:t>búza ültetés</w:t>
            </w:r>
            <w:proofErr w:type="gramEnd"/>
          </w:p>
          <w:p w:rsidR="00541661" w:rsidRPr="00541661" w:rsidRDefault="00541661" w:rsidP="004B054C">
            <w:pPr>
              <w:jc w:val="left"/>
              <w:rPr>
                <w:rFonts w:asciiTheme="minorHAnsi" w:eastAsia="Times New Roman" w:hAnsiTheme="minorHAnsi" w:cstheme="minorHAnsi"/>
                <w:b/>
                <w:color w:val="C45911" w:themeColor="accent2" w:themeShade="BF"/>
                <w:lang w:eastAsia="hu-HU"/>
              </w:rPr>
            </w:pPr>
            <w:r w:rsidRPr="00541661">
              <w:rPr>
                <w:rFonts w:asciiTheme="minorHAnsi" w:eastAsia="Times New Roman" w:hAnsiTheme="minorHAnsi" w:cstheme="minorHAnsi"/>
                <w:b/>
                <w:color w:val="C45911" w:themeColor="accent2" w:themeShade="BF"/>
                <w:lang w:eastAsia="hu-HU"/>
              </w:rPr>
              <w:t>hiedelem, népszokás</w:t>
            </w:r>
          </w:p>
          <w:p w:rsidR="004B054C" w:rsidRPr="008E30E2" w:rsidRDefault="004B054C"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4B054C" w:rsidRDefault="004B054C" w:rsidP="00735979">
            <w:pPr>
              <w:jc w:val="left"/>
              <w:rPr>
                <w:rFonts w:asciiTheme="minorHAnsi" w:hAnsiTheme="minorHAnsi" w:cstheme="minorHAnsi"/>
                <w:b/>
              </w:rPr>
            </w:pPr>
          </w:p>
          <w:p w:rsidR="004B054C" w:rsidRDefault="004B054C" w:rsidP="00735979">
            <w:pPr>
              <w:jc w:val="left"/>
              <w:rPr>
                <w:rFonts w:asciiTheme="minorHAnsi" w:hAnsiTheme="minorHAnsi" w:cstheme="minorHAnsi"/>
                <w:b/>
              </w:rPr>
            </w:pPr>
          </w:p>
          <w:p w:rsidR="005D6797" w:rsidRDefault="00735979" w:rsidP="00735979">
            <w:pPr>
              <w:jc w:val="left"/>
              <w:rPr>
                <w:rFonts w:asciiTheme="minorHAnsi" w:hAnsiTheme="minorHAnsi" w:cstheme="minorHAnsi"/>
                <w:b/>
              </w:rPr>
            </w:pPr>
            <w:r>
              <w:rPr>
                <w:rFonts w:asciiTheme="minorHAnsi" w:hAnsiTheme="minorHAnsi" w:cstheme="minorHAnsi"/>
                <w:b/>
              </w:rPr>
              <w:t>Regölés, Regösének</w:t>
            </w:r>
          </w:p>
          <w:p w:rsidR="004B054C" w:rsidRDefault="004B054C" w:rsidP="00735979">
            <w:pPr>
              <w:jc w:val="left"/>
              <w:rPr>
                <w:rFonts w:asciiTheme="minorHAnsi" w:hAnsiTheme="minorHAnsi" w:cstheme="minorHAnsi"/>
                <w:b/>
              </w:rPr>
            </w:pPr>
          </w:p>
          <w:p w:rsidR="004B054C" w:rsidRPr="004B054C" w:rsidRDefault="004B054C" w:rsidP="00735979">
            <w:pPr>
              <w:jc w:val="left"/>
              <w:rPr>
                <w:rFonts w:asciiTheme="minorHAnsi" w:hAnsiTheme="minorHAnsi" w:cstheme="minorHAnsi"/>
                <w:i/>
                <w:sz w:val="28"/>
                <w:szCs w:val="28"/>
                <w:u w:val="single"/>
              </w:rPr>
            </w:pPr>
            <w:r w:rsidRPr="004B054C">
              <w:rPr>
                <w:i/>
                <w:sz w:val="28"/>
                <w:szCs w:val="28"/>
                <w:u w:val="single"/>
              </w:rPr>
              <w:t>ismeret</w:t>
            </w:r>
            <w:r>
              <w:rPr>
                <w:i/>
                <w:sz w:val="28"/>
                <w:szCs w:val="28"/>
                <w:u w:val="single"/>
              </w:rPr>
              <w:t xml:space="preserve"> </w:t>
            </w:r>
            <w:r w:rsidRPr="004B054C">
              <w:rPr>
                <w:i/>
                <w:sz w:val="28"/>
                <w:szCs w:val="28"/>
                <w:u w:val="single"/>
              </w:rPr>
              <w:t>tartalmú szöveg feldolgozása</w:t>
            </w:r>
          </w:p>
        </w:tc>
        <w:tc>
          <w:tcPr>
            <w:tcW w:w="1246" w:type="pct"/>
            <w:tcBorders>
              <w:top w:val="single" w:sz="4" w:space="0" w:color="auto"/>
              <w:left w:val="single" w:sz="4" w:space="0" w:color="auto"/>
              <w:bottom w:val="single" w:sz="4" w:space="0" w:color="auto"/>
              <w:right w:val="single" w:sz="4" w:space="0" w:color="auto"/>
            </w:tcBorders>
          </w:tcPr>
          <w:p w:rsidR="004B054C" w:rsidRDefault="004B054C" w:rsidP="00917963">
            <w:pPr>
              <w:jc w:val="left"/>
              <w:rPr>
                <w:rFonts w:asciiTheme="minorHAnsi" w:hAnsiTheme="minorHAnsi" w:cstheme="minorHAnsi"/>
              </w:rPr>
            </w:pPr>
          </w:p>
          <w:p w:rsidR="004B054C" w:rsidRDefault="004B054C" w:rsidP="00917963">
            <w:pPr>
              <w:jc w:val="left"/>
              <w:rPr>
                <w:rFonts w:asciiTheme="minorHAnsi" w:hAnsiTheme="minorHAnsi" w:cstheme="minorHAnsi"/>
              </w:rPr>
            </w:pP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Beszédtechnikai gyakorlat</w:t>
            </w:r>
          </w:p>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jelentésmagyarázat – szókincsteszt</w:t>
            </w:r>
          </w:p>
          <w:p w:rsidR="005D6797" w:rsidRDefault="00DA496D" w:rsidP="00917963">
            <w:pPr>
              <w:jc w:val="left"/>
              <w:rPr>
                <w:rFonts w:asciiTheme="minorHAnsi" w:hAnsiTheme="minorHAnsi" w:cstheme="minorHAnsi"/>
              </w:rPr>
            </w:pPr>
            <w:r w:rsidRPr="008E30E2">
              <w:rPr>
                <w:rFonts w:asciiTheme="minorHAnsi" w:hAnsiTheme="minorHAnsi" w:cstheme="minorHAnsi"/>
              </w:rPr>
              <w:t>Szóbeli szövegalkotás</w:t>
            </w:r>
          </w:p>
          <w:p w:rsidR="00735979" w:rsidRPr="008E30E2" w:rsidRDefault="00735979"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495099" w:rsidRPr="008E30E2" w:rsidRDefault="00735979" w:rsidP="00917963">
            <w:pPr>
              <w:jc w:val="left"/>
              <w:rPr>
                <w:rFonts w:asciiTheme="minorHAnsi" w:eastAsia="Times New Roman" w:hAnsiTheme="minorHAnsi" w:cstheme="minorHAnsi"/>
                <w:lang w:eastAsia="hu-HU"/>
              </w:rPr>
            </w:pPr>
            <w:r>
              <w:rPr>
                <w:rFonts w:asciiTheme="minorHAnsi" w:eastAsia="Times New Roman" w:hAnsiTheme="minorHAnsi" w:cstheme="minorHAnsi"/>
                <w:lang w:eastAsia="hu-HU"/>
              </w:rPr>
              <w:t>118-119. o.</w:t>
            </w:r>
          </w:p>
        </w:tc>
        <w:tc>
          <w:tcPr>
            <w:tcW w:w="1431" w:type="pct"/>
            <w:tcBorders>
              <w:top w:val="single" w:sz="4" w:space="0" w:color="auto"/>
              <w:left w:val="single" w:sz="4" w:space="0" w:color="auto"/>
              <w:bottom w:val="single" w:sz="4" w:space="0" w:color="auto"/>
              <w:right w:val="single" w:sz="4" w:space="0" w:color="auto"/>
            </w:tcBorders>
          </w:tcPr>
          <w:p w:rsidR="004B054C" w:rsidRDefault="004B054C" w:rsidP="00917963">
            <w:pPr>
              <w:jc w:val="left"/>
              <w:rPr>
                <w:rFonts w:asciiTheme="minorHAnsi" w:hAnsiTheme="minorHAnsi" w:cstheme="minorHAnsi"/>
                <w:bCs/>
              </w:rPr>
            </w:pPr>
          </w:p>
          <w:p w:rsidR="004B054C" w:rsidRDefault="004B054C" w:rsidP="00917963">
            <w:pPr>
              <w:jc w:val="left"/>
              <w:rPr>
                <w:rFonts w:asciiTheme="minorHAnsi" w:hAnsiTheme="minorHAnsi" w:cstheme="minorHAnsi"/>
                <w:bCs/>
              </w:rPr>
            </w:pPr>
          </w:p>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Az ismeret</w:t>
            </w:r>
            <w:r w:rsidR="004B054C">
              <w:rPr>
                <w:rFonts w:asciiTheme="minorHAnsi" w:hAnsiTheme="minorHAnsi" w:cstheme="minorHAnsi"/>
                <w:bCs/>
              </w:rPr>
              <w:t xml:space="preserve"> </w:t>
            </w:r>
            <w:r w:rsidRPr="008E30E2">
              <w:rPr>
                <w:rFonts w:asciiTheme="minorHAnsi" w:hAnsiTheme="minorHAnsi" w:cstheme="minorHAnsi"/>
                <w:bCs/>
              </w:rPr>
              <w:t xml:space="preserve">tartalmú szövegbefogadás technikáinak alkalmazása </w:t>
            </w:r>
          </w:p>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Lényegkiemelés</w:t>
            </w:r>
          </w:p>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Következtetések levonása</w:t>
            </w:r>
          </w:p>
          <w:p w:rsidR="005D6797" w:rsidRPr="008E30E2" w:rsidRDefault="00B80FB6" w:rsidP="00917963">
            <w:pPr>
              <w:jc w:val="left"/>
              <w:rPr>
                <w:rFonts w:asciiTheme="minorHAnsi" w:hAnsiTheme="minorHAnsi" w:cstheme="minorHAnsi"/>
              </w:rPr>
            </w:pPr>
            <w:r w:rsidRPr="008E30E2">
              <w:rPr>
                <w:rFonts w:asciiTheme="minorHAnsi" w:hAnsiTheme="minorHAnsi" w:cstheme="minorHAnsi"/>
              </w:rPr>
              <w:t>A vers elsődleges értelmezése</w:t>
            </w:r>
          </w:p>
        </w:tc>
        <w:tc>
          <w:tcPr>
            <w:tcW w:w="1263" w:type="pct"/>
            <w:gridSpan w:val="3"/>
            <w:tcBorders>
              <w:top w:val="single" w:sz="4" w:space="0" w:color="auto"/>
              <w:left w:val="single" w:sz="4" w:space="0" w:color="auto"/>
              <w:bottom w:val="single" w:sz="4" w:space="0" w:color="auto"/>
              <w:right w:val="single" w:sz="4" w:space="0" w:color="auto"/>
            </w:tcBorders>
          </w:tcPr>
          <w:p w:rsidR="004B054C" w:rsidRDefault="004B054C" w:rsidP="00917963">
            <w:pPr>
              <w:jc w:val="left"/>
              <w:rPr>
                <w:rFonts w:asciiTheme="minorHAnsi" w:eastAsia="Times New Roman" w:hAnsiTheme="minorHAnsi" w:cstheme="minorHAnsi"/>
                <w:lang w:eastAsia="hu-HU"/>
              </w:rPr>
            </w:pPr>
          </w:p>
          <w:p w:rsidR="004B054C" w:rsidRDefault="004B054C" w:rsidP="00917963">
            <w:pPr>
              <w:jc w:val="left"/>
              <w:rPr>
                <w:rFonts w:asciiTheme="minorHAnsi" w:eastAsia="Times New Roman" w:hAnsiTheme="minorHAnsi" w:cstheme="minorHAnsi"/>
                <w:lang w:eastAsia="hu-HU"/>
              </w:rPr>
            </w:pPr>
          </w:p>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541661" w:rsidRDefault="00541661" w:rsidP="00917963">
            <w:pPr>
              <w:jc w:val="left"/>
              <w:rPr>
                <w:rFonts w:asciiTheme="minorHAnsi" w:eastAsia="Times New Roman" w:hAnsiTheme="minorHAnsi" w:cstheme="minorHAnsi"/>
                <w:lang w:eastAsia="hu-HU"/>
              </w:rPr>
            </w:pPr>
          </w:p>
          <w:p w:rsidR="00541661" w:rsidRPr="008E30E2" w:rsidRDefault="00541661" w:rsidP="00917963">
            <w:pPr>
              <w:jc w:val="left"/>
              <w:rPr>
                <w:rFonts w:asciiTheme="minorHAnsi" w:eastAsia="Times New Roman" w:hAnsiTheme="minorHAnsi" w:cstheme="minorHAnsi"/>
                <w:lang w:eastAsia="hu-HU"/>
              </w:rPr>
            </w:pPr>
            <w:proofErr w:type="spellStart"/>
            <w:r>
              <w:rPr>
                <w:rFonts w:asciiTheme="minorHAnsi" w:eastAsia="Times New Roman" w:hAnsiTheme="minorHAnsi" w:cstheme="minorHAnsi"/>
                <w:b/>
                <w:color w:val="C45911" w:themeColor="accent2" w:themeShade="BF"/>
                <w:lang w:eastAsia="hu-HU"/>
              </w:rPr>
              <w:t>köcsögduda</w:t>
            </w:r>
            <w:proofErr w:type="spellEnd"/>
            <w:r>
              <w:rPr>
                <w:rFonts w:asciiTheme="minorHAnsi" w:eastAsia="Times New Roman" w:hAnsiTheme="minorHAnsi" w:cstheme="minorHAnsi"/>
                <w:b/>
                <w:color w:val="C45911" w:themeColor="accent2" w:themeShade="BF"/>
                <w:lang w:eastAsia="hu-HU"/>
              </w:rPr>
              <w:t>, csörgős bot, kucsma, gazda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70"/>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9B7E14" w:rsidP="00735979">
            <w:pPr>
              <w:jc w:val="left"/>
              <w:rPr>
                <w:rFonts w:asciiTheme="minorHAnsi" w:hAnsiTheme="minorHAnsi" w:cstheme="minorHAnsi"/>
              </w:rPr>
            </w:pPr>
            <w:r w:rsidRPr="008E30E2">
              <w:rPr>
                <w:rFonts w:asciiTheme="minorHAnsi" w:hAnsiTheme="minorHAnsi" w:cstheme="minorHAnsi"/>
                <w:b/>
              </w:rPr>
              <w:t xml:space="preserve">A szék története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DA496D" w:rsidP="00917963">
            <w:pPr>
              <w:jc w:val="left"/>
              <w:rPr>
                <w:rFonts w:asciiTheme="minorHAnsi" w:hAnsiTheme="minorHAnsi" w:cstheme="minorHAnsi"/>
              </w:rPr>
            </w:pPr>
            <w:r w:rsidRPr="008E30E2">
              <w:rPr>
                <w:rFonts w:asciiTheme="minorHAnsi" w:hAnsiTheme="minorHAnsi" w:cstheme="minorHAnsi"/>
              </w:rPr>
              <w:t>Szóbeli véleményalkotás – vita</w:t>
            </w:r>
          </w:p>
          <w:p w:rsidR="00735979" w:rsidRPr="008E30E2" w:rsidRDefault="00735979"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lastRenderedPageBreak/>
              <w:t>120–121.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lastRenderedPageBreak/>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B80FB6" w:rsidP="00917963">
            <w:pPr>
              <w:jc w:val="left"/>
              <w:rPr>
                <w:rFonts w:asciiTheme="minorHAnsi" w:hAnsiTheme="minorHAnsi" w:cstheme="minorHAnsi"/>
                <w:bCs/>
              </w:rPr>
            </w:pPr>
            <w:r w:rsidRPr="008E30E2">
              <w:rPr>
                <w:rFonts w:asciiTheme="minorHAnsi" w:hAnsiTheme="minorHAnsi" w:cstheme="minorHAnsi"/>
                <w:bCs/>
              </w:rPr>
              <w:lastRenderedPageBreak/>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Információfeldolgozással, rendszerezéssel kapcsolatos technikák elsajátítása. </w:t>
            </w:r>
            <w:r w:rsidRPr="008E30E2">
              <w:rPr>
                <w:rFonts w:asciiTheme="minorHAnsi" w:eastAsia="Times New Roman" w:hAnsiTheme="minorHAnsi" w:cstheme="minorHAnsi"/>
                <w:lang w:eastAsia="hu-HU"/>
              </w:rPr>
              <w:lastRenderedPageBreak/>
              <w:t>Önálló tanulást segítő technikák ismerete</w:t>
            </w:r>
          </w:p>
          <w:p w:rsidR="004D0AE5" w:rsidRPr="004D0AE5" w:rsidRDefault="004D0AE5" w:rsidP="00917963">
            <w:pPr>
              <w:jc w:val="left"/>
              <w:rPr>
                <w:rFonts w:asciiTheme="minorHAnsi" w:hAnsiTheme="minorHAnsi" w:cstheme="minorHAnsi"/>
                <w:b/>
                <w:color w:val="C00000"/>
              </w:rPr>
            </w:pPr>
            <w:r w:rsidRPr="004D0AE5">
              <w:rPr>
                <w:rFonts w:asciiTheme="minorHAnsi" w:eastAsia="Times New Roman" w:hAnsiTheme="minorHAnsi" w:cstheme="minorHAnsi"/>
                <w:b/>
                <w:color w:val="C00000"/>
                <w:lang w:eastAsia="hu-HU"/>
              </w:rPr>
              <w:t>feltalálók</w:t>
            </w:r>
            <w:r w:rsidR="00541661">
              <w:rPr>
                <w:rFonts w:asciiTheme="minorHAnsi" w:eastAsia="Times New Roman" w:hAnsiTheme="minorHAnsi" w:cstheme="minorHAnsi"/>
                <w:b/>
                <w:color w:val="C00000"/>
                <w:lang w:eastAsia="hu-HU"/>
              </w:rPr>
              <w:t>, csiszolódott kövek</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735979">
            <w:pPr>
              <w:jc w:val="left"/>
              <w:rPr>
                <w:rFonts w:asciiTheme="minorHAnsi" w:hAnsiTheme="minorHAnsi" w:cstheme="minorHAnsi"/>
              </w:rPr>
            </w:pPr>
            <w:proofErr w:type="spellStart"/>
            <w:r w:rsidRPr="008E30E2">
              <w:rPr>
                <w:rFonts w:asciiTheme="minorHAnsi" w:hAnsiTheme="minorHAnsi" w:cstheme="minorHAnsi"/>
                <w:b/>
              </w:rPr>
              <w:t>Kányádi</w:t>
            </w:r>
            <w:proofErr w:type="spellEnd"/>
            <w:r w:rsidRPr="008E30E2">
              <w:rPr>
                <w:rFonts w:asciiTheme="minorHAnsi" w:hAnsiTheme="minorHAnsi" w:cstheme="minorHAnsi"/>
                <w:b/>
              </w:rPr>
              <w:t xml:space="preserve"> Sándor</w:t>
            </w:r>
            <w:r w:rsidRPr="008E30E2">
              <w:rPr>
                <w:rFonts w:asciiTheme="minorHAnsi" w:hAnsiTheme="minorHAnsi" w:cstheme="minorHAnsi"/>
              </w:rPr>
              <w:t xml:space="preserve">: </w:t>
            </w:r>
            <w:r w:rsidRPr="008E30E2">
              <w:rPr>
                <w:rFonts w:asciiTheme="minorHAnsi" w:hAnsiTheme="minorHAnsi" w:cstheme="minorHAnsi"/>
                <w:b/>
              </w:rPr>
              <w:t>Három székláb</w:t>
            </w:r>
            <w:r w:rsidRPr="008E30E2">
              <w:rPr>
                <w:rFonts w:asciiTheme="minorHAnsi" w:hAnsiTheme="minorHAnsi" w:cstheme="minorHAnsi"/>
              </w:rPr>
              <w:t xml:space="preserve"> </w:t>
            </w:r>
          </w:p>
          <w:p w:rsidR="004D0AE5" w:rsidRPr="004D0AE5" w:rsidRDefault="004D0AE5" w:rsidP="00735979">
            <w:pPr>
              <w:jc w:val="left"/>
              <w:rPr>
                <w:rFonts w:asciiTheme="minorHAnsi" w:hAnsiTheme="minorHAnsi" w:cstheme="minorHAnsi"/>
                <w:i/>
                <w:u w:val="single"/>
              </w:rPr>
            </w:pPr>
            <w:r w:rsidRPr="004D0AE5">
              <w:rPr>
                <w:rFonts w:asciiTheme="minorHAnsi" w:hAnsiTheme="minorHAnsi" w:cstheme="minorHAnsi"/>
                <w:i/>
                <w:u w:val="single"/>
              </w:rPr>
              <w:t>vers feldolgozás</w:t>
            </w:r>
          </w:p>
          <w:p w:rsidR="004D0AE5" w:rsidRDefault="004D0AE5" w:rsidP="00735979">
            <w:pPr>
              <w:jc w:val="left"/>
              <w:rPr>
                <w:rFonts w:asciiTheme="minorHAnsi" w:hAnsiTheme="minorHAnsi" w:cstheme="minorHAnsi"/>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0B4B82"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740884" w:rsidRPr="008E30E2" w:rsidRDefault="001F7CAD" w:rsidP="00735979">
            <w:pPr>
              <w:jc w:val="left"/>
              <w:rPr>
                <w:rFonts w:asciiTheme="minorHAnsi" w:hAnsiTheme="minorHAnsi" w:cstheme="minorHAnsi"/>
              </w:rPr>
            </w:pPr>
            <w:r>
              <w:rPr>
                <w:rFonts w:asciiTheme="minorHAnsi" w:hAnsiTheme="minorHAnsi" w:cstheme="minorHAnsi"/>
                <w:noProof/>
                <w:lang w:eastAsia="hu-HU"/>
              </w:rPr>
              <w:pict>
                <v:shape id="_x0000_s1049" type="#_x0000_t32" style="position:absolute;margin-left:-39.4pt;margin-top:27pt;width:761pt;height:.5pt;z-index:251676672;mso-position-horizontal-relative:text;mso-position-vertical-relative:text"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DA496D" w:rsidRPr="008E30E2" w:rsidRDefault="00DA496D" w:rsidP="00917963">
            <w:pPr>
              <w:jc w:val="left"/>
              <w:rPr>
                <w:rFonts w:asciiTheme="minorHAnsi" w:hAnsiTheme="minorHAnsi" w:cstheme="minorHAnsi"/>
              </w:rPr>
            </w:pPr>
            <w:r w:rsidRPr="008E30E2">
              <w:rPr>
                <w:rFonts w:asciiTheme="minorHAnsi" w:hAnsiTheme="minorHAnsi" w:cstheme="minorHAnsi"/>
              </w:rPr>
              <w:t xml:space="preserve">Szövegalkotás alapozása kreatív vers-forma segítségével </w:t>
            </w:r>
            <w:r w:rsidRPr="008E30E2">
              <w:rPr>
                <w:rFonts w:asciiTheme="minorHAnsi" w:hAnsiTheme="minorHAnsi" w:cstheme="minorHAnsi"/>
                <w:i/>
              </w:rPr>
              <w:t>(ötsoros)</w:t>
            </w:r>
            <w:r w:rsidRPr="008E30E2">
              <w:rPr>
                <w:rFonts w:asciiTheme="minorHAnsi" w:hAnsiTheme="minorHAnsi" w:cstheme="minorHAnsi"/>
              </w:rPr>
              <w:t xml:space="preserve"> – saját szempontú választási lehetőség alapján</w:t>
            </w:r>
          </w:p>
          <w:p w:rsidR="005D6797" w:rsidRDefault="00DA496D" w:rsidP="00917963">
            <w:pPr>
              <w:jc w:val="left"/>
              <w:rPr>
                <w:rFonts w:asciiTheme="minorHAnsi" w:hAnsiTheme="minorHAnsi" w:cstheme="minorHAnsi"/>
              </w:rPr>
            </w:pPr>
            <w:r w:rsidRPr="008E30E2">
              <w:rPr>
                <w:rFonts w:asciiTheme="minorHAnsi" w:hAnsiTheme="minorHAnsi" w:cstheme="minorHAnsi"/>
              </w:rPr>
              <w:t>Egyéni gondolatok – szövegalkotás</w:t>
            </w:r>
          </w:p>
          <w:p w:rsidR="00735979" w:rsidRPr="008E30E2" w:rsidRDefault="00735979"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122–123. o.</w:t>
            </w:r>
          </w:p>
          <w:p w:rsidR="00740884" w:rsidRDefault="00740884" w:rsidP="00740884">
            <w:pPr>
              <w:jc w:val="left"/>
              <w:rPr>
                <w:rFonts w:asciiTheme="minorHAnsi" w:hAnsiTheme="minorHAnsi" w:cstheme="minorHAnsi"/>
              </w:rPr>
            </w:pPr>
          </w:p>
          <w:p w:rsidR="002437B1" w:rsidRDefault="002437B1" w:rsidP="00917963">
            <w:pPr>
              <w:jc w:val="left"/>
              <w:rPr>
                <w:rFonts w:asciiTheme="minorHAnsi" w:hAnsiTheme="minorHAnsi" w:cstheme="minorHAnsi"/>
              </w:rPr>
            </w:pPr>
          </w:p>
          <w:p w:rsidR="002437B1" w:rsidRPr="008E30E2" w:rsidRDefault="002437B1" w:rsidP="00917963">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Olvasóvá nevelés </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5D6797" w:rsidRPr="008E30E2" w:rsidRDefault="00B80FB6" w:rsidP="00917963">
            <w:pPr>
              <w:jc w:val="left"/>
              <w:rPr>
                <w:rFonts w:asciiTheme="minorHAnsi" w:hAnsiTheme="minorHAnsi" w:cstheme="minorHAnsi"/>
              </w:rPr>
            </w:pPr>
            <w:r w:rsidRPr="008E30E2">
              <w:rPr>
                <w:rFonts w:asciiTheme="minorHAnsi" w:hAnsiTheme="minorHAnsi" w:cstheme="minorHAnsi"/>
              </w:rPr>
              <w:t>A szöveg dekódolásának vizuális kifejezése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4D0AE5" w:rsidRDefault="004D0AE5" w:rsidP="00917963">
            <w:pPr>
              <w:jc w:val="left"/>
              <w:rPr>
                <w:rFonts w:asciiTheme="minorHAnsi" w:eastAsia="Times New Roman" w:hAnsiTheme="minorHAnsi" w:cstheme="minorHAnsi"/>
                <w:lang w:eastAsia="hu-HU"/>
              </w:rPr>
            </w:pPr>
          </w:p>
          <w:p w:rsidR="004D0AE5" w:rsidRPr="004D0AE5" w:rsidRDefault="004D0AE5" w:rsidP="00917963">
            <w:pPr>
              <w:jc w:val="left"/>
              <w:rPr>
                <w:rFonts w:asciiTheme="minorHAnsi" w:hAnsiTheme="minorHAnsi" w:cstheme="minorHAnsi"/>
                <w:i/>
              </w:rPr>
            </w:pPr>
            <w:r w:rsidRPr="004D0AE5">
              <w:rPr>
                <w:rFonts w:asciiTheme="minorHAnsi" w:eastAsia="Times New Roman" w:hAnsiTheme="minorHAnsi" w:cstheme="minorHAnsi"/>
                <w:i/>
                <w:lang w:eastAsia="hu-HU"/>
              </w:rPr>
              <w:t xml:space="preserve">vers tanulása </w:t>
            </w:r>
            <w:proofErr w:type="gramStart"/>
            <w:r w:rsidRPr="004D0AE5">
              <w:rPr>
                <w:rFonts w:asciiTheme="minorHAnsi" w:eastAsia="Times New Roman" w:hAnsiTheme="minorHAnsi" w:cstheme="minorHAnsi"/>
                <w:i/>
                <w:lang w:eastAsia="hu-HU"/>
              </w:rPr>
              <w:t>( szorgalmi</w:t>
            </w:r>
            <w:proofErr w:type="gramEnd"/>
            <w:r w:rsidRPr="004D0AE5">
              <w:rPr>
                <w:rFonts w:asciiTheme="minorHAnsi" w:eastAsia="Times New Roman" w:hAnsiTheme="minorHAnsi" w:cstheme="minorHAnsi"/>
                <w:i/>
                <w:lang w:eastAsia="hu-HU"/>
              </w:rPr>
              <w:t xml:space="preserve"> )</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735979">
            <w:pPr>
              <w:jc w:val="left"/>
              <w:rPr>
                <w:rFonts w:asciiTheme="minorHAnsi" w:hAnsiTheme="minorHAnsi" w:cstheme="minorHAnsi"/>
              </w:rPr>
            </w:pPr>
            <w:proofErr w:type="spellStart"/>
            <w:r w:rsidRPr="008E30E2">
              <w:rPr>
                <w:rFonts w:asciiTheme="minorHAnsi" w:hAnsiTheme="minorHAnsi" w:cstheme="minorHAnsi"/>
                <w:b/>
              </w:rPr>
              <w:t>Kányádi</w:t>
            </w:r>
            <w:proofErr w:type="spellEnd"/>
            <w:r w:rsidRPr="008E30E2">
              <w:rPr>
                <w:rFonts w:asciiTheme="minorHAnsi" w:hAnsiTheme="minorHAnsi" w:cstheme="minorHAnsi"/>
                <w:b/>
              </w:rPr>
              <w:t xml:space="preserve"> Sándor: Fenyőmese</w:t>
            </w:r>
            <w:r w:rsidRPr="008E30E2">
              <w:rPr>
                <w:rFonts w:asciiTheme="minorHAnsi" w:hAnsiTheme="minorHAnsi" w:cstheme="minorHAnsi"/>
              </w:rPr>
              <w:t xml:space="preserve"> </w:t>
            </w:r>
          </w:p>
          <w:p w:rsidR="004D0AE5" w:rsidRDefault="004D0AE5" w:rsidP="00735979">
            <w:pPr>
              <w:jc w:val="left"/>
              <w:rPr>
                <w:rFonts w:asciiTheme="minorHAnsi" w:hAnsiTheme="minorHAnsi" w:cstheme="minorHAnsi"/>
              </w:rPr>
            </w:pPr>
          </w:p>
          <w:p w:rsidR="004D0AE5" w:rsidRDefault="004D0AE5" w:rsidP="00735979">
            <w:pPr>
              <w:jc w:val="left"/>
              <w:rPr>
                <w:rFonts w:asciiTheme="minorHAnsi" w:hAnsiTheme="minorHAnsi" w:cstheme="minorHAnsi"/>
              </w:rPr>
            </w:pPr>
          </w:p>
          <w:p w:rsidR="004D0AE5" w:rsidRDefault="004D0AE5" w:rsidP="00735979">
            <w:pPr>
              <w:jc w:val="left"/>
              <w:rPr>
                <w:rFonts w:asciiTheme="minorHAnsi" w:hAnsiTheme="minorHAnsi" w:cstheme="minorHAnsi"/>
              </w:rPr>
            </w:pPr>
          </w:p>
          <w:p w:rsidR="004D0AE5" w:rsidRDefault="004D0AE5" w:rsidP="00735979">
            <w:pPr>
              <w:jc w:val="left"/>
              <w:rPr>
                <w:rFonts w:asciiTheme="minorHAnsi" w:hAnsiTheme="minorHAnsi" w:cstheme="minorHAnsi"/>
              </w:rPr>
            </w:pPr>
          </w:p>
          <w:p w:rsidR="004D0AE5" w:rsidRDefault="004D0AE5" w:rsidP="00735979">
            <w:pPr>
              <w:jc w:val="left"/>
              <w:rPr>
                <w:rFonts w:asciiTheme="minorHAnsi" w:hAnsiTheme="minorHAnsi" w:cstheme="minorHAnsi"/>
              </w:rPr>
            </w:pPr>
          </w:p>
          <w:p w:rsidR="004D0AE5" w:rsidRDefault="004D0AE5" w:rsidP="00735979">
            <w:pPr>
              <w:jc w:val="left"/>
              <w:rPr>
                <w:rFonts w:asciiTheme="minorHAnsi" w:hAnsiTheme="minorHAnsi" w:cstheme="minorHAnsi"/>
              </w:rPr>
            </w:pPr>
          </w:p>
          <w:p w:rsidR="004D0AE5" w:rsidRDefault="004D0AE5" w:rsidP="00735979">
            <w:pPr>
              <w:jc w:val="left"/>
              <w:rPr>
                <w:rFonts w:asciiTheme="minorHAnsi" w:hAnsiTheme="minorHAnsi" w:cstheme="minorHAnsi"/>
              </w:rPr>
            </w:pPr>
          </w:p>
          <w:p w:rsidR="004D0AE5" w:rsidRPr="008E30E2" w:rsidRDefault="004D0AE5" w:rsidP="00735979">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Ritmikus szemmozgás, szókincsfejlesztés</w:t>
            </w:r>
          </w:p>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 xml:space="preserve">Önálló </w:t>
            </w:r>
            <w:r w:rsidRPr="008E30E2">
              <w:rPr>
                <w:rFonts w:asciiTheme="minorHAnsi" w:hAnsiTheme="minorHAnsi" w:cstheme="minorHAnsi"/>
                <w:i/>
              </w:rPr>
              <w:t>szélsziporka</w:t>
            </w:r>
            <w:r w:rsidRPr="008E30E2">
              <w:rPr>
                <w:rFonts w:asciiTheme="minorHAnsi" w:hAnsiTheme="minorHAnsi" w:cstheme="minorHAnsi"/>
              </w:rPr>
              <w:t xml:space="preserve"> </w:t>
            </w:r>
          </w:p>
          <w:p w:rsidR="005D6797" w:rsidRDefault="00A83E67" w:rsidP="00917963">
            <w:pPr>
              <w:jc w:val="left"/>
              <w:rPr>
                <w:rFonts w:asciiTheme="minorHAnsi" w:hAnsiTheme="minorHAnsi" w:cstheme="minorHAnsi"/>
              </w:rPr>
            </w:pPr>
            <w:r w:rsidRPr="008E30E2">
              <w:rPr>
                <w:rFonts w:asciiTheme="minorHAnsi" w:hAnsiTheme="minorHAnsi" w:cstheme="minorHAnsi"/>
              </w:rPr>
              <w:t xml:space="preserve">Önálló </w:t>
            </w:r>
            <w:r w:rsidRPr="008E30E2">
              <w:rPr>
                <w:rFonts w:asciiTheme="minorHAnsi" w:hAnsiTheme="minorHAnsi" w:cstheme="minorHAnsi"/>
                <w:i/>
              </w:rPr>
              <w:t xml:space="preserve">szélsziporka </w:t>
            </w:r>
            <w:r w:rsidRPr="008E30E2">
              <w:rPr>
                <w:rFonts w:asciiTheme="minorHAnsi" w:hAnsiTheme="minorHAnsi" w:cstheme="minorHAnsi"/>
              </w:rPr>
              <w:t>elvont fogalommal</w:t>
            </w:r>
          </w:p>
          <w:p w:rsidR="00735979" w:rsidRPr="008E30E2" w:rsidRDefault="00735979"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495099"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rPr>
              <w:t>124–127.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Olvasóvá nevelés </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szöveg dekódolásának vizuális kifejezése</w:t>
            </w:r>
          </w:p>
          <w:p w:rsidR="005D6797" w:rsidRDefault="00F74A7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Szövegfeldolgozás, mondatválogatás. Irodalmi alkotások értelmezése, önálló véleményalkotás.</w:t>
            </w:r>
          </w:p>
          <w:p w:rsidR="002437B1" w:rsidRPr="008E30E2" w:rsidRDefault="002437B1" w:rsidP="00917963">
            <w:pPr>
              <w:jc w:val="left"/>
              <w:rPr>
                <w:rFonts w:asciiTheme="minorHAnsi" w:hAnsiTheme="minorHAnsi" w:cstheme="minorHAnsi"/>
                <w:bCs/>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4D0AE5" w:rsidRDefault="004D0AE5" w:rsidP="00917963">
            <w:pPr>
              <w:jc w:val="left"/>
              <w:rPr>
                <w:rFonts w:asciiTheme="minorHAnsi" w:eastAsia="Times New Roman" w:hAnsiTheme="minorHAnsi" w:cstheme="minorHAnsi"/>
                <w:b/>
                <w:color w:val="C00000"/>
                <w:lang w:eastAsia="hu-HU"/>
              </w:rPr>
            </w:pPr>
            <w:r w:rsidRPr="004D0AE5">
              <w:rPr>
                <w:rFonts w:asciiTheme="minorHAnsi" w:eastAsia="Times New Roman" w:hAnsiTheme="minorHAnsi" w:cstheme="minorHAnsi"/>
                <w:b/>
                <w:color w:val="C00000"/>
                <w:lang w:eastAsia="hu-HU"/>
              </w:rPr>
              <w:t>sanyargatták</w:t>
            </w:r>
          </w:p>
          <w:p w:rsidR="004D0AE5" w:rsidRDefault="004D0AE5"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zsivaj</w:t>
            </w:r>
          </w:p>
          <w:p w:rsidR="004D0AE5" w:rsidRDefault="004D0AE5"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cicoma</w:t>
            </w:r>
          </w:p>
          <w:p w:rsidR="004D0AE5" w:rsidRPr="004D0AE5" w:rsidRDefault="004D0AE5" w:rsidP="00917963">
            <w:pPr>
              <w:jc w:val="left"/>
              <w:rPr>
                <w:rFonts w:asciiTheme="minorHAnsi" w:eastAsia="Times New Roman" w:hAnsiTheme="minorHAnsi" w:cstheme="minorHAnsi"/>
                <w:b/>
                <w:color w:val="C00000"/>
                <w:lang w:eastAsia="hu-HU"/>
              </w:rPr>
            </w:pPr>
            <w:r>
              <w:rPr>
                <w:rFonts w:asciiTheme="minorHAnsi" w:eastAsia="Times New Roman" w:hAnsiTheme="minorHAnsi" w:cstheme="minorHAnsi"/>
                <w:b/>
                <w:color w:val="C00000"/>
                <w:lang w:eastAsia="hu-HU"/>
              </w:rPr>
              <w:t>vigalom</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9B7E14" w:rsidP="00735979">
            <w:pPr>
              <w:jc w:val="left"/>
              <w:rPr>
                <w:rFonts w:asciiTheme="minorHAnsi" w:hAnsiTheme="minorHAnsi" w:cstheme="minorHAnsi"/>
              </w:rPr>
            </w:pPr>
            <w:r w:rsidRPr="008E30E2">
              <w:rPr>
                <w:rFonts w:asciiTheme="minorHAnsi" w:hAnsiTheme="minorHAnsi" w:cstheme="minorHAnsi"/>
                <w:b/>
              </w:rPr>
              <w:t>Dsida Jenő</w:t>
            </w:r>
            <w:r w:rsidRPr="008E30E2">
              <w:rPr>
                <w:rFonts w:asciiTheme="minorHAnsi" w:hAnsiTheme="minorHAnsi" w:cstheme="minorHAnsi"/>
              </w:rPr>
              <w:t xml:space="preserve">: </w:t>
            </w:r>
            <w:r w:rsidRPr="008E30E2">
              <w:rPr>
                <w:rFonts w:asciiTheme="minorHAnsi" w:hAnsiTheme="minorHAnsi" w:cstheme="minorHAnsi"/>
                <w:b/>
              </w:rPr>
              <w:t>Itt van a szép karácsony</w:t>
            </w:r>
            <w:r w:rsidR="00735979">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Ritmikus szemmozgás, szókincsfejlesztés</w:t>
            </w:r>
          </w:p>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 xml:space="preserve">Önálló </w:t>
            </w:r>
            <w:r w:rsidRPr="008E30E2">
              <w:rPr>
                <w:rFonts w:asciiTheme="minorHAnsi" w:hAnsiTheme="minorHAnsi" w:cstheme="minorHAnsi"/>
                <w:i/>
              </w:rPr>
              <w:t>szélsziporka</w:t>
            </w:r>
            <w:r w:rsidRPr="008E30E2">
              <w:rPr>
                <w:rFonts w:asciiTheme="minorHAnsi" w:hAnsiTheme="minorHAnsi" w:cstheme="minorHAnsi"/>
              </w:rPr>
              <w:t xml:space="preserve"> </w:t>
            </w:r>
          </w:p>
          <w:p w:rsidR="005D6797" w:rsidRDefault="00A83E67" w:rsidP="00917963">
            <w:pPr>
              <w:jc w:val="left"/>
              <w:rPr>
                <w:rFonts w:asciiTheme="minorHAnsi" w:hAnsiTheme="minorHAnsi" w:cstheme="minorHAnsi"/>
              </w:rPr>
            </w:pPr>
            <w:r w:rsidRPr="008E30E2">
              <w:rPr>
                <w:rFonts w:asciiTheme="minorHAnsi" w:hAnsiTheme="minorHAnsi" w:cstheme="minorHAnsi"/>
              </w:rPr>
              <w:t xml:space="preserve">Önálló </w:t>
            </w:r>
            <w:r w:rsidRPr="008E30E2">
              <w:rPr>
                <w:rFonts w:asciiTheme="minorHAnsi" w:hAnsiTheme="minorHAnsi" w:cstheme="minorHAnsi"/>
                <w:i/>
              </w:rPr>
              <w:t xml:space="preserve">szélsziporka </w:t>
            </w:r>
            <w:r w:rsidRPr="008E30E2">
              <w:rPr>
                <w:rFonts w:asciiTheme="minorHAnsi" w:hAnsiTheme="minorHAnsi" w:cstheme="minorHAnsi"/>
              </w:rPr>
              <w:t>elvont fogalommal</w:t>
            </w:r>
          </w:p>
          <w:p w:rsidR="00735979" w:rsidRPr="008E30E2" w:rsidRDefault="00735979" w:rsidP="00917963">
            <w:pPr>
              <w:jc w:val="left"/>
              <w:rPr>
                <w:rFonts w:asciiTheme="minorHAnsi" w:hAnsiTheme="minorHAnsi" w:cstheme="minorHAnsi"/>
              </w:rPr>
            </w:pPr>
            <w:r>
              <w:rPr>
                <w:rFonts w:asciiTheme="minorHAnsi" w:hAnsiTheme="minorHAnsi" w:cstheme="minorHAnsi"/>
              </w:rPr>
              <w:t>K</w:t>
            </w:r>
            <w:r w:rsidRPr="008E30E2">
              <w:rPr>
                <w:rFonts w:asciiTheme="minorHAnsi" w:hAnsiTheme="minorHAnsi" w:cstheme="minorHAnsi"/>
              </w:rPr>
              <w:t>arácsonyi hangulatteremtő vers</w:t>
            </w:r>
          </w:p>
          <w:p w:rsidR="00495099"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rPr>
              <w:t>128. o.</w:t>
            </w:r>
          </w:p>
        </w:tc>
        <w:tc>
          <w:tcPr>
            <w:tcW w:w="1431" w:type="pct"/>
            <w:tcBorders>
              <w:top w:val="single" w:sz="4" w:space="0" w:color="auto"/>
              <w:left w:val="single" w:sz="4" w:space="0" w:color="auto"/>
              <w:bottom w:val="single" w:sz="4" w:space="0" w:color="auto"/>
              <w:right w:val="single" w:sz="4" w:space="0" w:color="auto"/>
            </w:tcBorders>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Olvasóvá nevelés </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Az irodalmi szöveg dekódolása, mely </w:t>
            </w:r>
            <w:proofErr w:type="gramStart"/>
            <w:r w:rsidRPr="008E30E2">
              <w:rPr>
                <w:rFonts w:asciiTheme="minorHAnsi" w:hAnsiTheme="minorHAnsi" w:cstheme="minorHAnsi"/>
              </w:rPr>
              <w:t>látens</w:t>
            </w:r>
            <w:proofErr w:type="gramEnd"/>
            <w:r w:rsidRPr="008E30E2">
              <w:rPr>
                <w:rFonts w:asciiTheme="minorHAnsi" w:hAnsiTheme="minorHAnsi" w:cstheme="minorHAnsi"/>
              </w:rPr>
              <w:t xml:space="preserve"> módon követi az epikai művek szerkezetét</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szöveg dekódolásának vizuális kifejezése</w:t>
            </w:r>
          </w:p>
          <w:p w:rsidR="005D6797" w:rsidRPr="008E30E2" w:rsidRDefault="00F74A7B" w:rsidP="00917963">
            <w:pPr>
              <w:jc w:val="left"/>
              <w:rPr>
                <w:rFonts w:asciiTheme="minorHAnsi" w:hAnsiTheme="minorHAnsi" w:cstheme="minorHAnsi"/>
                <w:bCs/>
              </w:rPr>
            </w:pPr>
            <w:r w:rsidRPr="008E30E2">
              <w:rPr>
                <w:rFonts w:asciiTheme="minorHAnsi" w:eastAsia="Times New Roman" w:hAnsiTheme="minorHAnsi" w:cstheme="minorHAnsi"/>
                <w:lang w:eastAsia="hu-HU"/>
              </w:rPr>
              <w:t>Szövegfeldolgozás, mondatválogatás. Irodalmi alkotások értelmezése, önálló véleményalkotás.</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735979">
            <w:pPr>
              <w:jc w:val="left"/>
              <w:rPr>
                <w:rFonts w:asciiTheme="minorHAnsi" w:hAnsiTheme="minorHAnsi" w:cstheme="minorHAnsi"/>
              </w:rPr>
            </w:pPr>
            <w:r w:rsidRPr="008E30E2">
              <w:rPr>
                <w:rFonts w:asciiTheme="minorHAnsi" w:hAnsiTheme="minorHAnsi" w:cstheme="minorHAnsi"/>
                <w:b/>
              </w:rPr>
              <w:t>Betlehemezés</w:t>
            </w:r>
            <w:r w:rsidRPr="008E30E2">
              <w:rPr>
                <w:rFonts w:asciiTheme="minorHAnsi" w:hAnsiTheme="minorHAnsi" w:cstheme="minorHAnsi"/>
              </w:rPr>
              <w:t xml:space="preserve"> </w:t>
            </w:r>
          </w:p>
          <w:p w:rsidR="002437B1" w:rsidRDefault="002437B1" w:rsidP="00735979">
            <w:pPr>
              <w:jc w:val="left"/>
              <w:rPr>
                <w:rFonts w:asciiTheme="minorHAnsi" w:hAnsiTheme="minorHAnsi" w:cstheme="minorHAnsi"/>
              </w:rPr>
            </w:pPr>
          </w:p>
          <w:p w:rsidR="002437B1" w:rsidRDefault="002437B1" w:rsidP="00735979">
            <w:pPr>
              <w:jc w:val="left"/>
              <w:rPr>
                <w:rFonts w:asciiTheme="minorHAnsi" w:hAnsiTheme="minorHAnsi" w:cstheme="minorHAnsi"/>
              </w:rPr>
            </w:pPr>
          </w:p>
          <w:p w:rsidR="002437B1" w:rsidRDefault="002437B1" w:rsidP="00735979">
            <w:pPr>
              <w:jc w:val="left"/>
              <w:rPr>
                <w:rFonts w:asciiTheme="minorHAnsi" w:hAnsiTheme="minorHAnsi" w:cstheme="minorHAnsi"/>
              </w:rPr>
            </w:pPr>
          </w:p>
          <w:p w:rsidR="002437B1" w:rsidRDefault="002437B1" w:rsidP="00735979">
            <w:pPr>
              <w:jc w:val="left"/>
              <w:rPr>
                <w:rFonts w:asciiTheme="minorHAnsi" w:hAnsiTheme="minorHAnsi" w:cstheme="minorHAnsi"/>
              </w:rPr>
            </w:pPr>
          </w:p>
          <w:p w:rsidR="002437B1" w:rsidRDefault="002437B1" w:rsidP="00735979">
            <w:pPr>
              <w:jc w:val="left"/>
              <w:rPr>
                <w:rFonts w:asciiTheme="minorHAnsi" w:hAnsiTheme="minorHAnsi" w:cstheme="minorHAnsi"/>
              </w:rPr>
            </w:pPr>
          </w:p>
          <w:p w:rsidR="002437B1" w:rsidRDefault="002437B1" w:rsidP="00735979">
            <w:pPr>
              <w:jc w:val="left"/>
              <w:rPr>
                <w:rFonts w:asciiTheme="minorHAnsi" w:hAnsiTheme="minorHAnsi" w:cstheme="minorHAnsi"/>
              </w:rPr>
            </w:pPr>
          </w:p>
          <w:p w:rsidR="002437B1" w:rsidRPr="008E30E2" w:rsidRDefault="002437B1" w:rsidP="00735979">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rPr>
              <w:lastRenderedPageBreak/>
              <w:t>Ritmikus szemmozgás, szókincsfejlesztés</w:t>
            </w:r>
          </w:p>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 xml:space="preserve">Önálló </w:t>
            </w:r>
            <w:r w:rsidRPr="008E30E2">
              <w:rPr>
                <w:rFonts w:asciiTheme="minorHAnsi" w:hAnsiTheme="minorHAnsi" w:cstheme="minorHAnsi"/>
                <w:i/>
              </w:rPr>
              <w:t>szélsziporka</w:t>
            </w:r>
            <w:r w:rsidRPr="008E30E2">
              <w:rPr>
                <w:rFonts w:asciiTheme="minorHAnsi" w:hAnsiTheme="minorHAnsi" w:cstheme="minorHAnsi"/>
              </w:rPr>
              <w:t xml:space="preserve"> </w:t>
            </w:r>
          </w:p>
          <w:p w:rsidR="005D6797" w:rsidRDefault="00A83E67" w:rsidP="00917963">
            <w:pPr>
              <w:jc w:val="left"/>
              <w:rPr>
                <w:rFonts w:asciiTheme="minorHAnsi" w:hAnsiTheme="minorHAnsi" w:cstheme="minorHAnsi"/>
              </w:rPr>
            </w:pPr>
            <w:r w:rsidRPr="008E30E2">
              <w:rPr>
                <w:rFonts w:asciiTheme="minorHAnsi" w:hAnsiTheme="minorHAnsi" w:cstheme="minorHAnsi"/>
              </w:rPr>
              <w:t xml:space="preserve">Önálló </w:t>
            </w:r>
            <w:r w:rsidRPr="008E30E2">
              <w:rPr>
                <w:rFonts w:asciiTheme="minorHAnsi" w:hAnsiTheme="minorHAnsi" w:cstheme="minorHAnsi"/>
                <w:i/>
              </w:rPr>
              <w:t xml:space="preserve">szélsziporka </w:t>
            </w:r>
            <w:r w:rsidRPr="008E30E2">
              <w:rPr>
                <w:rFonts w:asciiTheme="minorHAnsi" w:hAnsiTheme="minorHAnsi" w:cstheme="minorHAnsi"/>
              </w:rPr>
              <w:t>elvont fogalommal</w:t>
            </w:r>
          </w:p>
          <w:p w:rsidR="00735979" w:rsidRPr="008E30E2" w:rsidRDefault="00735979"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495099"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rPr>
              <w:t>129.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B80FB6" w:rsidP="00917963">
            <w:pPr>
              <w:jc w:val="left"/>
              <w:rPr>
                <w:rFonts w:asciiTheme="minorHAnsi" w:hAnsiTheme="minorHAnsi" w:cstheme="minorHAnsi"/>
                <w:bCs/>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p w:rsidR="0007521B" w:rsidRPr="008E30E2"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w:t>
            </w:r>
            <w:r w:rsidRPr="008E30E2">
              <w:rPr>
                <w:rFonts w:asciiTheme="minorHAnsi" w:eastAsia="Times New Roman" w:hAnsiTheme="minorHAnsi" w:cstheme="minorHAnsi"/>
                <w:lang w:eastAsia="hu-HU"/>
              </w:rPr>
              <w:lastRenderedPageBreak/>
              <w:t>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 </w:t>
            </w:r>
            <w:r w:rsidR="00D56DF4"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541661" w:rsidRDefault="00541661" w:rsidP="00917963">
            <w:pPr>
              <w:jc w:val="left"/>
              <w:rPr>
                <w:rFonts w:asciiTheme="minorHAnsi" w:eastAsia="Times New Roman" w:hAnsiTheme="minorHAnsi" w:cstheme="minorHAnsi"/>
                <w:b/>
                <w:color w:val="FF0000"/>
                <w:lang w:eastAsia="hu-HU"/>
              </w:rPr>
            </w:pPr>
          </w:p>
          <w:p w:rsidR="004D0AE5" w:rsidRPr="004D0AE5" w:rsidRDefault="004D0AE5" w:rsidP="00917963">
            <w:pPr>
              <w:jc w:val="left"/>
              <w:rPr>
                <w:rFonts w:asciiTheme="minorHAnsi" w:eastAsia="Times New Roman" w:hAnsiTheme="minorHAnsi" w:cstheme="minorHAnsi"/>
                <w:b/>
                <w:color w:val="FF0000"/>
                <w:lang w:eastAsia="hu-HU"/>
              </w:rPr>
            </w:pPr>
            <w:r w:rsidRPr="004D0AE5">
              <w:rPr>
                <w:rFonts w:asciiTheme="minorHAnsi" w:eastAsia="Times New Roman" w:hAnsiTheme="minorHAnsi" w:cstheme="minorHAnsi"/>
                <w:b/>
                <w:color w:val="FF0000"/>
                <w:lang w:eastAsia="hu-HU"/>
              </w:rPr>
              <w:lastRenderedPageBreak/>
              <w:t>Cigány népismeret-Betlehemezés a faluban</w:t>
            </w:r>
            <w:r>
              <w:rPr>
                <w:rFonts w:asciiTheme="minorHAnsi" w:eastAsia="Times New Roman" w:hAnsiTheme="minorHAnsi" w:cstheme="minorHAnsi"/>
                <w:b/>
                <w:color w:val="FF0000"/>
                <w:lang w:eastAsia="hu-HU"/>
              </w:rPr>
              <w:t>-saját gondolatok, saját népszokások</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740884" w:rsidRDefault="009B7E14" w:rsidP="00A96ABE">
            <w:pPr>
              <w:jc w:val="left"/>
              <w:rPr>
                <w:rFonts w:asciiTheme="minorHAnsi" w:hAnsiTheme="minorHAnsi" w:cstheme="minorHAnsi"/>
              </w:rPr>
            </w:pPr>
            <w:r w:rsidRPr="008E30E2">
              <w:rPr>
                <w:rFonts w:asciiTheme="minorHAnsi" w:hAnsiTheme="minorHAnsi" w:cstheme="minorHAnsi"/>
                <w:b/>
              </w:rPr>
              <w:t xml:space="preserve">Betlehemes játék 1. </w:t>
            </w:r>
            <w:proofErr w:type="gramStart"/>
            <w:r w:rsidRPr="008E30E2">
              <w:rPr>
                <w:rFonts w:asciiTheme="minorHAnsi" w:hAnsiTheme="minorHAnsi" w:cstheme="minorHAnsi"/>
                <w:b/>
              </w:rPr>
              <w:t>rész</w:t>
            </w:r>
            <w:r w:rsidRPr="008E30E2">
              <w:rPr>
                <w:rFonts w:asciiTheme="minorHAnsi" w:hAnsiTheme="minorHAnsi" w:cstheme="minorHAnsi"/>
              </w:rPr>
              <w:t xml:space="preserve">  </w:t>
            </w:r>
            <w:r w:rsidRPr="008E30E2">
              <w:rPr>
                <w:rFonts w:asciiTheme="minorHAnsi" w:hAnsiTheme="minorHAnsi" w:cstheme="minorHAnsi"/>
                <w:i/>
              </w:rPr>
              <w:t>(</w:t>
            </w:r>
            <w:proofErr w:type="spellStart"/>
            <w:proofErr w:type="gramEnd"/>
            <w:r w:rsidRPr="008E30E2">
              <w:rPr>
                <w:rFonts w:asciiTheme="minorHAnsi" w:hAnsiTheme="minorHAnsi" w:cstheme="minorHAnsi"/>
                <w:i/>
              </w:rPr>
              <w:t>hajdúbagosi</w:t>
            </w:r>
            <w:proofErr w:type="spellEnd"/>
            <w:r w:rsidRPr="008E30E2">
              <w:rPr>
                <w:rFonts w:asciiTheme="minorHAnsi" w:hAnsiTheme="minorHAnsi" w:cstheme="minorHAnsi"/>
                <w:i/>
              </w:rPr>
              <w:t xml:space="preserve"> gyűjtés)</w:t>
            </w:r>
            <w:r w:rsidRPr="008E30E2">
              <w:rPr>
                <w:rFonts w:asciiTheme="minorHAnsi" w:hAnsiTheme="minorHAnsi" w:cstheme="minorHAnsi"/>
              </w:rPr>
              <w:t xml:space="preserve"> </w:t>
            </w: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25042A"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740884" w:rsidRPr="008E30E2" w:rsidRDefault="00740884" w:rsidP="00A96ABE">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Szereposztás szerinti olvasás, bemutatás</w:t>
            </w:r>
          </w:p>
          <w:p w:rsidR="00A96ABE" w:rsidRDefault="00A83E67" w:rsidP="00917963">
            <w:pPr>
              <w:jc w:val="left"/>
              <w:rPr>
                <w:rFonts w:asciiTheme="minorHAnsi" w:hAnsiTheme="minorHAnsi" w:cstheme="minorHAnsi"/>
              </w:rPr>
            </w:pPr>
            <w:r w:rsidRPr="008E30E2">
              <w:rPr>
                <w:rFonts w:asciiTheme="minorHAnsi" w:hAnsiTheme="minorHAnsi" w:cstheme="minorHAnsi"/>
              </w:rPr>
              <w:t>A zenei elemek szerepe a drámajátékban</w:t>
            </w:r>
          </w:p>
          <w:p w:rsidR="00A96ABE" w:rsidRPr="008E30E2" w:rsidRDefault="00A96ABE" w:rsidP="00917963">
            <w:pPr>
              <w:jc w:val="left"/>
              <w:rPr>
                <w:rFonts w:asciiTheme="minorHAnsi" w:hAnsiTheme="minorHAnsi" w:cstheme="minorHAnsi"/>
              </w:rPr>
            </w:pPr>
            <w:r w:rsidRPr="004D0AE5">
              <w:rPr>
                <w:rFonts w:asciiTheme="minorHAnsi" w:hAnsiTheme="minorHAnsi" w:cstheme="minorHAnsi"/>
                <w:highlight w:val="yellow"/>
              </w:rPr>
              <w:t>Dramatikus játék feldolgozása</w:t>
            </w:r>
          </w:p>
          <w:p w:rsidR="00495099" w:rsidRDefault="00495099" w:rsidP="00917963">
            <w:pPr>
              <w:jc w:val="left"/>
              <w:rPr>
                <w:rFonts w:asciiTheme="minorHAnsi" w:hAnsiTheme="minorHAnsi" w:cstheme="minorHAnsi"/>
              </w:rPr>
            </w:pPr>
            <w:r w:rsidRPr="008E30E2">
              <w:rPr>
                <w:rFonts w:asciiTheme="minorHAnsi" w:hAnsiTheme="minorHAnsi" w:cstheme="minorHAnsi"/>
              </w:rPr>
              <w:t>130–131. o.</w:t>
            </w:r>
          </w:p>
          <w:p w:rsidR="00740884" w:rsidRDefault="00740884" w:rsidP="00917963">
            <w:pPr>
              <w:jc w:val="left"/>
              <w:rPr>
                <w:rFonts w:asciiTheme="minorHAnsi" w:hAnsiTheme="minorHAnsi" w:cstheme="minorHAnsi"/>
              </w:rPr>
            </w:pPr>
          </w:p>
          <w:p w:rsidR="00740884" w:rsidRDefault="00740884" w:rsidP="00740884">
            <w:pPr>
              <w:jc w:val="left"/>
              <w:rPr>
                <w:rFonts w:asciiTheme="minorHAnsi" w:hAnsiTheme="minorHAnsi" w:cstheme="minorHAnsi"/>
                <w:b/>
                <w:color w:val="0070C0"/>
              </w:rPr>
            </w:pPr>
          </w:p>
          <w:p w:rsidR="00740884" w:rsidRPr="008E30E2" w:rsidRDefault="00740884" w:rsidP="0025042A">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dramatikus szöveg műfaji sajátosságok szerinti feldolgozása</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Összegzés</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dramatikus játék üzenetének zenei megfogalmazása</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plakát műfaji sajátosságai</w:t>
            </w:r>
            <w:r w:rsidR="0007521B" w:rsidRPr="008E30E2">
              <w:rPr>
                <w:rFonts w:asciiTheme="minorHAnsi" w:hAnsiTheme="minorHAnsi" w:cstheme="minorHAnsi"/>
              </w:rPr>
              <w:t>.</w:t>
            </w:r>
          </w:p>
          <w:p w:rsidR="005D6797"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p w:rsidR="002437B1" w:rsidRDefault="002437B1" w:rsidP="00917963">
            <w:pPr>
              <w:jc w:val="left"/>
              <w:rPr>
                <w:rFonts w:asciiTheme="minorHAnsi" w:eastAsia="Times New Roman" w:hAnsiTheme="minorHAnsi" w:cstheme="minorHAnsi"/>
                <w:lang w:eastAsia="hu-HU"/>
              </w:rPr>
            </w:pPr>
          </w:p>
          <w:p w:rsidR="002437B1" w:rsidRPr="008E30E2" w:rsidRDefault="002437B1" w:rsidP="00917963">
            <w:pPr>
              <w:jc w:val="left"/>
              <w:rPr>
                <w:rFonts w:asciiTheme="minorHAnsi" w:hAnsiTheme="minorHAnsi" w:cstheme="minorHAnsi"/>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D56DF4"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541661" w:rsidRDefault="00541661" w:rsidP="00917963">
            <w:pPr>
              <w:jc w:val="left"/>
              <w:rPr>
                <w:rFonts w:asciiTheme="minorHAnsi" w:eastAsia="Times New Roman" w:hAnsiTheme="minorHAnsi" w:cstheme="minorHAnsi"/>
                <w:b/>
                <w:color w:val="C45911" w:themeColor="accent2" w:themeShade="BF"/>
                <w:lang w:eastAsia="hu-HU"/>
              </w:rPr>
            </w:pPr>
          </w:p>
          <w:p w:rsidR="00541661" w:rsidRDefault="00541661" w:rsidP="00917963">
            <w:pPr>
              <w:jc w:val="left"/>
              <w:rPr>
                <w:rFonts w:asciiTheme="minorHAnsi" w:eastAsia="Times New Roman" w:hAnsiTheme="minorHAnsi" w:cstheme="minorHAnsi"/>
                <w:b/>
                <w:color w:val="C45911" w:themeColor="accent2" w:themeShade="BF"/>
                <w:lang w:eastAsia="hu-HU"/>
              </w:rPr>
            </w:pPr>
            <w:r>
              <w:rPr>
                <w:rFonts w:asciiTheme="minorHAnsi" w:eastAsia="Times New Roman" w:hAnsiTheme="minorHAnsi" w:cstheme="minorHAnsi"/>
                <w:b/>
                <w:color w:val="C45911" w:themeColor="accent2" w:themeShade="BF"/>
                <w:lang w:eastAsia="hu-HU"/>
              </w:rPr>
              <w:t>baráti társaság</w:t>
            </w:r>
          </w:p>
          <w:p w:rsidR="00541661" w:rsidRPr="008E30E2" w:rsidRDefault="0054166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deákul szólt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1F7CAD" w:rsidP="00A96ABE">
            <w:pPr>
              <w:jc w:val="left"/>
              <w:rPr>
                <w:rFonts w:asciiTheme="minorHAnsi" w:hAnsiTheme="minorHAnsi" w:cstheme="minorHAnsi"/>
              </w:rPr>
            </w:pPr>
            <w:r>
              <w:rPr>
                <w:rFonts w:asciiTheme="minorHAnsi" w:hAnsiTheme="minorHAnsi" w:cstheme="minorHAnsi"/>
                <w:b/>
                <w:noProof/>
                <w:lang w:eastAsia="hu-HU"/>
              </w:rPr>
              <w:pict>
                <v:shape id="_x0000_s1050" type="#_x0000_t32" style="position:absolute;margin-left:-42.15pt;margin-top:-.05pt;width:761pt;height:.5pt;z-index:251677696;mso-position-horizontal-relative:text;mso-position-vertical-relative:text" o:connectortype="straight" strokecolor="#7030a0" strokeweight="3pt"/>
              </w:pict>
            </w:r>
            <w:r w:rsidR="009B7E14" w:rsidRPr="008E30E2">
              <w:rPr>
                <w:rFonts w:asciiTheme="minorHAnsi" w:hAnsiTheme="minorHAnsi" w:cstheme="minorHAnsi"/>
                <w:b/>
              </w:rPr>
              <w:t xml:space="preserve">Betlehemes játék 2. rész </w:t>
            </w:r>
            <w:r w:rsidR="009B7E14" w:rsidRPr="008E30E2">
              <w:rPr>
                <w:rFonts w:asciiTheme="minorHAnsi" w:hAnsiTheme="minorHAnsi" w:cstheme="minorHAnsi"/>
                <w:i/>
              </w:rPr>
              <w:t>(</w:t>
            </w:r>
            <w:proofErr w:type="spellStart"/>
            <w:r w:rsidR="009B7E14" w:rsidRPr="008E30E2">
              <w:rPr>
                <w:rFonts w:asciiTheme="minorHAnsi" w:hAnsiTheme="minorHAnsi" w:cstheme="minorHAnsi"/>
                <w:i/>
              </w:rPr>
              <w:t>hajdúbagosi</w:t>
            </w:r>
            <w:proofErr w:type="spellEnd"/>
            <w:r w:rsidR="009B7E14" w:rsidRPr="008E30E2">
              <w:rPr>
                <w:rFonts w:asciiTheme="minorHAnsi" w:hAnsiTheme="minorHAnsi" w:cstheme="minorHAnsi"/>
                <w:i/>
              </w:rPr>
              <w:t xml:space="preserve"> gyűjtés)</w:t>
            </w:r>
            <w:r w:rsidR="009B7E14"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Szereposztás szerinti olvasás, bemutatás</w:t>
            </w:r>
          </w:p>
          <w:p w:rsidR="005D6797" w:rsidRDefault="00A83E67" w:rsidP="00917963">
            <w:pPr>
              <w:jc w:val="left"/>
              <w:rPr>
                <w:rFonts w:asciiTheme="minorHAnsi" w:hAnsiTheme="minorHAnsi" w:cstheme="minorHAnsi"/>
              </w:rPr>
            </w:pPr>
            <w:r w:rsidRPr="008E30E2">
              <w:rPr>
                <w:rFonts w:asciiTheme="minorHAnsi" w:hAnsiTheme="minorHAnsi" w:cstheme="minorHAnsi"/>
              </w:rPr>
              <w:t>A zenei elemek szerepe a drámajátékban</w:t>
            </w:r>
          </w:p>
          <w:p w:rsidR="00A96ABE" w:rsidRPr="008E30E2" w:rsidRDefault="00A96ABE" w:rsidP="00917963">
            <w:pPr>
              <w:jc w:val="left"/>
              <w:rPr>
                <w:rFonts w:asciiTheme="minorHAnsi" w:hAnsiTheme="minorHAnsi" w:cstheme="minorHAnsi"/>
              </w:rPr>
            </w:pPr>
            <w:r w:rsidRPr="004D0AE5">
              <w:rPr>
                <w:rFonts w:asciiTheme="minorHAnsi" w:hAnsiTheme="minorHAnsi" w:cstheme="minorHAnsi"/>
                <w:highlight w:val="yellow"/>
              </w:rPr>
              <w:t>Dramatikus játék feldolgozása</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t>132–133. o.</w:t>
            </w:r>
          </w:p>
        </w:tc>
        <w:tc>
          <w:tcPr>
            <w:tcW w:w="1431" w:type="pct"/>
            <w:tcBorders>
              <w:top w:val="single" w:sz="4" w:space="0" w:color="auto"/>
              <w:left w:val="single" w:sz="4" w:space="0" w:color="auto"/>
              <w:bottom w:val="single" w:sz="4" w:space="0" w:color="auto"/>
              <w:right w:val="single" w:sz="4" w:space="0" w:color="auto"/>
            </w:tcBorders>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dramatikus szöveg műfaji sajátosságok szerinti feldolgozása</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Összegzés</w:t>
            </w:r>
          </w:p>
          <w:p w:rsidR="0007521B" w:rsidRPr="008E30E2" w:rsidRDefault="00B80FB6" w:rsidP="00917963">
            <w:pPr>
              <w:jc w:val="left"/>
              <w:rPr>
                <w:rFonts w:asciiTheme="minorHAnsi" w:eastAsia="Times New Roman" w:hAnsiTheme="minorHAnsi" w:cstheme="minorHAnsi"/>
                <w:lang w:eastAsia="hu-HU"/>
              </w:rPr>
            </w:pPr>
            <w:r w:rsidRPr="008E30E2">
              <w:rPr>
                <w:rFonts w:asciiTheme="minorHAnsi" w:hAnsiTheme="minorHAnsi" w:cstheme="minorHAnsi"/>
              </w:rPr>
              <w:t>A dramatikus játék üzenetének zenei megfogalmazása</w:t>
            </w:r>
            <w:r w:rsidR="0007521B" w:rsidRPr="008E30E2">
              <w:rPr>
                <w:rFonts w:asciiTheme="minorHAnsi" w:eastAsia="Times New Roman" w:hAnsiTheme="minorHAnsi" w:cstheme="minorHAnsi"/>
                <w:lang w:eastAsia="hu-HU"/>
              </w:rPr>
              <w:t xml:space="preserve"> </w:t>
            </w:r>
          </w:p>
          <w:p w:rsidR="00B80FB6" w:rsidRPr="008E30E2" w:rsidRDefault="0007521B"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p w:rsidR="005D6797" w:rsidRPr="008E30E2" w:rsidRDefault="00B80FB6" w:rsidP="00917963">
            <w:pPr>
              <w:jc w:val="left"/>
              <w:rPr>
                <w:rFonts w:asciiTheme="minorHAnsi" w:hAnsiTheme="minorHAnsi" w:cstheme="minorHAnsi"/>
              </w:rPr>
            </w:pPr>
            <w:r w:rsidRPr="008E30E2">
              <w:rPr>
                <w:rFonts w:asciiTheme="minorHAnsi" w:hAnsiTheme="minorHAnsi" w:cstheme="minorHAnsi"/>
              </w:rPr>
              <w:t>A plakát műfaji sajátosságai</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541661" w:rsidRDefault="00541661" w:rsidP="00917963">
            <w:pPr>
              <w:jc w:val="left"/>
              <w:rPr>
                <w:rFonts w:asciiTheme="minorHAnsi" w:eastAsia="Times New Roman" w:hAnsiTheme="minorHAnsi" w:cstheme="minorHAnsi"/>
                <w:lang w:eastAsia="hu-HU"/>
              </w:rPr>
            </w:pPr>
          </w:p>
          <w:p w:rsidR="00541661" w:rsidRPr="008E30E2" w:rsidRDefault="0054166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szüle, kend, esetten jár, kulacs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A96ABE" w:rsidRPr="008E30E2" w:rsidRDefault="009B7E14" w:rsidP="00A96ABE">
            <w:pPr>
              <w:jc w:val="left"/>
              <w:rPr>
                <w:rFonts w:asciiTheme="minorHAnsi" w:hAnsiTheme="minorHAnsi" w:cstheme="minorHAnsi"/>
              </w:rPr>
            </w:pPr>
            <w:r w:rsidRPr="008E30E2">
              <w:rPr>
                <w:rFonts w:asciiTheme="minorHAnsi" w:hAnsiTheme="minorHAnsi" w:cstheme="minorHAnsi"/>
                <w:b/>
              </w:rPr>
              <w:t>Betlehemes játék 3. rész</w:t>
            </w:r>
            <w:r w:rsidRPr="008E30E2">
              <w:rPr>
                <w:rFonts w:asciiTheme="minorHAnsi" w:hAnsiTheme="minorHAnsi" w:cstheme="minorHAnsi"/>
              </w:rPr>
              <w:t xml:space="preserve"> </w:t>
            </w:r>
            <w:r w:rsidRPr="008E30E2">
              <w:rPr>
                <w:rFonts w:asciiTheme="minorHAnsi" w:hAnsiTheme="minorHAnsi" w:cstheme="minorHAnsi"/>
                <w:i/>
              </w:rPr>
              <w:t>(</w:t>
            </w:r>
            <w:proofErr w:type="spellStart"/>
            <w:r w:rsidRPr="008E30E2">
              <w:rPr>
                <w:rFonts w:asciiTheme="minorHAnsi" w:hAnsiTheme="minorHAnsi" w:cstheme="minorHAnsi"/>
                <w:i/>
              </w:rPr>
              <w:t>hajdúbagosi</w:t>
            </w:r>
            <w:proofErr w:type="spellEnd"/>
            <w:r w:rsidRPr="008E30E2">
              <w:rPr>
                <w:rFonts w:asciiTheme="minorHAnsi" w:hAnsiTheme="minorHAnsi" w:cstheme="minorHAnsi"/>
                <w:i/>
              </w:rPr>
              <w:t xml:space="preserve"> gyűjtés)</w:t>
            </w:r>
            <w:r w:rsidRPr="008E30E2">
              <w:rPr>
                <w:rFonts w:asciiTheme="minorHAnsi" w:hAnsiTheme="minorHAnsi" w:cstheme="minorHAnsi"/>
              </w:rPr>
              <w:t xml:space="preserve"> </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Szereposztás szerinti olvasás, bemutatás</w:t>
            </w:r>
          </w:p>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 xml:space="preserve">A </w:t>
            </w:r>
            <w:r w:rsidRPr="004D0AE5">
              <w:rPr>
                <w:rFonts w:asciiTheme="minorHAnsi" w:hAnsiTheme="minorHAnsi" w:cstheme="minorHAnsi"/>
                <w:highlight w:val="yellow"/>
              </w:rPr>
              <w:t>zenei elemek</w:t>
            </w:r>
            <w:r w:rsidRPr="008E30E2">
              <w:rPr>
                <w:rFonts w:asciiTheme="minorHAnsi" w:hAnsiTheme="minorHAnsi" w:cstheme="minorHAnsi"/>
              </w:rPr>
              <w:t xml:space="preserve"> szerepe a drámajátékban</w:t>
            </w:r>
            <w:r w:rsidR="004D0AE5">
              <w:rPr>
                <w:rFonts w:asciiTheme="minorHAnsi" w:hAnsiTheme="minorHAnsi" w:cstheme="minorHAnsi"/>
              </w:rPr>
              <w:t>-</w:t>
            </w:r>
            <w:r w:rsidR="004D0AE5" w:rsidRPr="004D0AE5">
              <w:rPr>
                <w:rFonts w:asciiTheme="minorHAnsi" w:hAnsiTheme="minorHAnsi" w:cstheme="minorHAnsi"/>
                <w:highlight w:val="yellow"/>
              </w:rPr>
              <w:t>dal tanulás</w:t>
            </w:r>
          </w:p>
          <w:p w:rsidR="00A83E67" w:rsidRPr="008E30E2" w:rsidRDefault="00A83E67"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feladat</w:t>
            </w:r>
          </w:p>
          <w:p w:rsidR="005D6797" w:rsidRDefault="00A83E67" w:rsidP="00917963">
            <w:pPr>
              <w:jc w:val="left"/>
              <w:rPr>
                <w:rFonts w:asciiTheme="minorHAnsi" w:hAnsiTheme="minorHAnsi" w:cstheme="minorHAnsi"/>
              </w:rPr>
            </w:pPr>
            <w:r w:rsidRPr="008E30E2">
              <w:rPr>
                <w:rFonts w:asciiTheme="minorHAnsi" w:hAnsiTheme="minorHAnsi" w:cstheme="minorHAnsi"/>
              </w:rPr>
              <w:t>Érvelés</w:t>
            </w:r>
          </w:p>
          <w:p w:rsidR="00A96ABE" w:rsidRPr="008E30E2" w:rsidRDefault="00A96ABE" w:rsidP="00A96ABE">
            <w:pPr>
              <w:jc w:val="left"/>
              <w:rPr>
                <w:rFonts w:asciiTheme="minorHAnsi" w:hAnsiTheme="minorHAnsi" w:cstheme="minorHAnsi"/>
              </w:rPr>
            </w:pPr>
            <w:r>
              <w:rPr>
                <w:rFonts w:asciiTheme="minorHAnsi" w:hAnsiTheme="minorHAnsi" w:cstheme="minorHAnsi"/>
              </w:rPr>
              <w:t>D</w:t>
            </w:r>
            <w:r w:rsidRPr="008E30E2">
              <w:rPr>
                <w:rFonts w:asciiTheme="minorHAnsi" w:hAnsiTheme="minorHAnsi" w:cstheme="minorHAnsi"/>
              </w:rPr>
              <w:t>ramatikus játék feldolgozása</w:t>
            </w:r>
          </w:p>
          <w:p w:rsidR="00A96ABE" w:rsidRPr="004D0AE5" w:rsidRDefault="00A96ABE" w:rsidP="00A96ABE">
            <w:pPr>
              <w:jc w:val="left"/>
              <w:rPr>
                <w:rFonts w:asciiTheme="minorHAnsi" w:hAnsiTheme="minorHAnsi" w:cstheme="minorHAnsi"/>
                <w:i/>
                <w:u w:val="single"/>
              </w:rPr>
            </w:pPr>
            <w:r w:rsidRPr="008E30E2">
              <w:rPr>
                <w:rFonts w:asciiTheme="minorHAnsi" w:hAnsiTheme="minorHAnsi" w:cstheme="minorHAnsi"/>
              </w:rPr>
              <w:t>A betlehemes játék plakátjának elemzése</w:t>
            </w:r>
            <w:r w:rsidR="004D0AE5">
              <w:rPr>
                <w:rFonts w:asciiTheme="minorHAnsi" w:hAnsiTheme="minorHAnsi" w:cstheme="minorHAnsi"/>
              </w:rPr>
              <w:t>-</w:t>
            </w:r>
            <w:r w:rsidR="004D0AE5" w:rsidRPr="004D0AE5">
              <w:rPr>
                <w:rFonts w:asciiTheme="minorHAnsi" w:hAnsiTheme="minorHAnsi" w:cstheme="minorHAnsi"/>
                <w:i/>
                <w:highlight w:val="lightGray"/>
                <w:u w:val="single"/>
              </w:rPr>
              <w:t>Kérdezz felelek!-megfigyeltetés-kérdések mennyisége differenciáltan</w:t>
            </w:r>
          </w:p>
          <w:p w:rsidR="00495099" w:rsidRPr="008E30E2" w:rsidRDefault="00495099" w:rsidP="00917963">
            <w:pPr>
              <w:jc w:val="left"/>
              <w:rPr>
                <w:rFonts w:asciiTheme="minorHAnsi" w:hAnsiTheme="minorHAnsi" w:cstheme="minorHAnsi"/>
              </w:rPr>
            </w:pPr>
            <w:r w:rsidRPr="008E30E2">
              <w:rPr>
                <w:rFonts w:asciiTheme="minorHAnsi" w:hAnsiTheme="minorHAnsi" w:cstheme="minorHAnsi"/>
              </w:rPr>
              <w:t>134–137.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dramatikus szöveg műfaji sajátosságok szerinti feldolgozása</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Összegzés</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A dramatikus játék üzenetének zenei megfogalmazása</w:t>
            </w:r>
          </w:p>
          <w:p w:rsidR="00B80FB6" w:rsidRPr="008E30E2" w:rsidRDefault="0007521B"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p w:rsidR="005D6797" w:rsidRPr="008E30E2" w:rsidRDefault="0007521B" w:rsidP="00917963">
            <w:pPr>
              <w:jc w:val="left"/>
              <w:rPr>
                <w:rFonts w:asciiTheme="minorHAnsi" w:hAnsiTheme="minorHAnsi" w:cstheme="minorHAnsi"/>
              </w:rPr>
            </w:pPr>
            <w:r w:rsidRPr="008E30E2">
              <w:rPr>
                <w:rFonts w:asciiTheme="minorHAnsi" w:hAnsiTheme="minorHAnsi" w:cstheme="minorHAnsi"/>
              </w:rPr>
              <w:t>A plakát műfaji sajátosságai</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541661" w:rsidRDefault="00541661" w:rsidP="00917963">
            <w:pPr>
              <w:jc w:val="left"/>
              <w:rPr>
                <w:rFonts w:asciiTheme="minorHAnsi" w:eastAsia="Times New Roman" w:hAnsiTheme="minorHAnsi" w:cstheme="minorHAnsi"/>
                <w:lang w:eastAsia="hu-HU"/>
              </w:rPr>
            </w:pPr>
          </w:p>
          <w:p w:rsidR="00541661" w:rsidRDefault="00541661" w:rsidP="00917963">
            <w:pPr>
              <w:jc w:val="left"/>
              <w:rPr>
                <w:rFonts w:asciiTheme="minorHAnsi" w:eastAsia="Times New Roman" w:hAnsiTheme="minorHAnsi" w:cstheme="minorHAnsi"/>
                <w:lang w:eastAsia="hu-HU"/>
              </w:rPr>
            </w:pPr>
          </w:p>
          <w:p w:rsidR="00541661" w:rsidRDefault="00541661" w:rsidP="00917963">
            <w:pPr>
              <w:jc w:val="left"/>
              <w:rPr>
                <w:rFonts w:asciiTheme="minorHAnsi" w:eastAsia="Times New Roman" w:hAnsiTheme="minorHAnsi" w:cstheme="minorHAnsi"/>
                <w:b/>
                <w:color w:val="C45911" w:themeColor="accent2" w:themeShade="BF"/>
                <w:lang w:eastAsia="hu-HU"/>
              </w:rPr>
            </w:pPr>
            <w:r>
              <w:rPr>
                <w:rFonts w:asciiTheme="minorHAnsi" w:eastAsia="Times New Roman" w:hAnsiTheme="minorHAnsi" w:cstheme="minorHAnsi"/>
                <w:b/>
                <w:color w:val="C45911" w:themeColor="accent2" w:themeShade="BF"/>
                <w:lang w:eastAsia="hu-HU"/>
              </w:rPr>
              <w:t>refrén, csordások, méltán ujjong,</w:t>
            </w:r>
          </w:p>
          <w:p w:rsidR="00541661" w:rsidRPr="008E30E2" w:rsidRDefault="0054166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csörgedeznek háza népe apraja és nagyja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A96ABE">
            <w:pPr>
              <w:jc w:val="left"/>
              <w:rPr>
                <w:rFonts w:asciiTheme="minorHAnsi" w:hAnsiTheme="minorHAnsi" w:cstheme="minorHAnsi"/>
                <w:b/>
              </w:rPr>
            </w:pPr>
            <w:r w:rsidRPr="008E30E2">
              <w:rPr>
                <w:rFonts w:asciiTheme="minorHAnsi" w:hAnsiTheme="minorHAnsi" w:cstheme="minorHAnsi"/>
                <w:b/>
              </w:rPr>
              <w:t xml:space="preserve">Szilveszteri és újévi népszokások </w:t>
            </w:r>
          </w:p>
          <w:p w:rsidR="00DE4322" w:rsidRPr="008E30E2" w:rsidRDefault="00DE4322" w:rsidP="00A96ABE">
            <w:pPr>
              <w:jc w:val="left"/>
              <w:rPr>
                <w:rFonts w:asciiTheme="minorHAnsi" w:hAnsiTheme="minorHAnsi" w:cstheme="minorHAnsi"/>
              </w:rPr>
            </w:pPr>
            <w:r>
              <w:rPr>
                <w:rFonts w:asciiTheme="minorHAnsi" w:hAnsiTheme="minorHAnsi" w:cstheme="minorHAnsi"/>
                <w:b/>
              </w:rPr>
              <w:t>DFHT-KIP</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i/>
              </w:rPr>
              <w:t>Fent-lent</w:t>
            </w:r>
            <w:r w:rsidRPr="008E30E2">
              <w:rPr>
                <w:rFonts w:asciiTheme="minorHAnsi" w:hAnsiTheme="minorHAnsi" w:cstheme="minorHAnsi"/>
              </w:rPr>
              <w:t xml:space="preserve"> </w:t>
            </w:r>
            <w:r w:rsidRPr="008E30E2">
              <w:rPr>
                <w:rFonts w:asciiTheme="minorHAnsi" w:hAnsiTheme="minorHAnsi" w:cstheme="minorHAnsi"/>
                <w:i/>
              </w:rPr>
              <w:t xml:space="preserve">találkozó vers </w:t>
            </w:r>
            <w:r w:rsidRPr="008E30E2">
              <w:rPr>
                <w:rFonts w:asciiTheme="minorHAnsi" w:hAnsiTheme="minorHAnsi" w:cstheme="minorHAnsi"/>
              </w:rPr>
              <w:t>önálló alkotása</w:t>
            </w:r>
          </w:p>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Jelentésmagyarázat</w:t>
            </w:r>
          </w:p>
          <w:p w:rsidR="005D6797" w:rsidRDefault="00A83E67" w:rsidP="00917963">
            <w:pPr>
              <w:jc w:val="left"/>
              <w:rPr>
                <w:rFonts w:asciiTheme="minorHAnsi" w:hAnsiTheme="minorHAnsi" w:cstheme="minorHAnsi"/>
              </w:rPr>
            </w:pPr>
            <w:r w:rsidRPr="008E30E2">
              <w:rPr>
                <w:rFonts w:asciiTheme="minorHAnsi" w:hAnsiTheme="minorHAnsi" w:cstheme="minorHAnsi"/>
              </w:rPr>
              <w:t>Önálló szövegalkotás</w:t>
            </w:r>
          </w:p>
          <w:p w:rsidR="00A96ABE" w:rsidRPr="008E30E2" w:rsidRDefault="00A96ABE" w:rsidP="00A96ABE">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80FB6" w:rsidRPr="008E30E2" w:rsidRDefault="00B80FB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p w:rsidR="005D6797" w:rsidRPr="008E30E2" w:rsidRDefault="0007521B"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541661" w:rsidRDefault="00541661" w:rsidP="00917963">
            <w:pPr>
              <w:jc w:val="left"/>
              <w:rPr>
                <w:rFonts w:asciiTheme="minorHAnsi" w:eastAsia="Times New Roman" w:hAnsiTheme="minorHAnsi" w:cstheme="minorHAnsi"/>
                <w:lang w:eastAsia="hu-HU"/>
              </w:rPr>
            </w:pPr>
          </w:p>
          <w:p w:rsidR="00541661" w:rsidRDefault="0054166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perpatvar, jóslat, szerencsehozó szokás</w:t>
            </w:r>
          </w:p>
          <w:p w:rsidR="00B55BE9" w:rsidRDefault="00B55BE9" w:rsidP="00917963">
            <w:pPr>
              <w:jc w:val="left"/>
              <w:rPr>
                <w:rFonts w:asciiTheme="minorHAnsi" w:eastAsia="Times New Roman" w:hAnsiTheme="minorHAnsi" w:cstheme="minorHAnsi"/>
                <w:lang w:eastAsia="hu-HU"/>
              </w:rPr>
            </w:pPr>
          </w:p>
          <w:p w:rsidR="00B55BE9" w:rsidRDefault="00B55BE9" w:rsidP="00B55BE9">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B55BE9" w:rsidRPr="008E30E2" w:rsidRDefault="00B55BE9" w:rsidP="00917963">
            <w:pPr>
              <w:jc w:val="left"/>
              <w:rPr>
                <w:rFonts w:asciiTheme="minorHAnsi" w:hAnsiTheme="minorHAnsi" w:cstheme="minorHAnsi"/>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51" type="#_x0000_t32" style="position:absolute;left:0;text-align:left;margin-left:-3.75pt;margin-top:91.8pt;width:761pt;height:.5pt;z-index:251678720;mso-position-horizontal-relative:text;mso-position-vertical-relative:text" o:connectortype="straight" strokecolor="#7030a0" strokeweight="3pt"/>
              </w:pict>
            </w:r>
          </w:p>
        </w:tc>
        <w:tc>
          <w:tcPr>
            <w:tcW w:w="831" w:type="pct"/>
            <w:tcBorders>
              <w:top w:val="single" w:sz="4" w:space="0" w:color="auto"/>
              <w:left w:val="single" w:sz="4" w:space="0" w:color="auto"/>
              <w:bottom w:val="single" w:sz="4" w:space="0" w:color="auto"/>
              <w:right w:val="single" w:sz="4" w:space="0" w:color="auto"/>
            </w:tcBorders>
          </w:tcPr>
          <w:p w:rsidR="005D6797" w:rsidRDefault="009B7E14" w:rsidP="00DE4322">
            <w:pPr>
              <w:jc w:val="left"/>
              <w:rPr>
                <w:rFonts w:asciiTheme="minorHAnsi" w:hAnsiTheme="minorHAnsi" w:cstheme="minorHAnsi"/>
              </w:rPr>
            </w:pPr>
            <w:r w:rsidRPr="008E30E2">
              <w:rPr>
                <w:rFonts w:asciiTheme="minorHAnsi" w:hAnsiTheme="minorHAnsi" w:cstheme="minorHAnsi"/>
                <w:b/>
              </w:rPr>
              <w:t>Weöres Sándor: Ujjévi mese</w:t>
            </w:r>
            <w:r w:rsidRPr="008E30E2">
              <w:rPr>
                <w:rFonts w:asciiTheme="minorHAnsi" w:hAnsiTheme="minorHAnsi" w:cstheme="minorHAnsi"/>
              </w:rPr>
              <w:t xml:space="preserve"> </w:t>
            </w:r>
          </w:p>
          <w:p w:rsidR="00740884" w:rsidRDefault="00740884" w:rsidP="00DE4322">
            <w:pPr>
              <w:jc w:val="left"/>
              <w:rPr>
                <w:rFonts w:asciiTheme="minorHAnsi" w:hAnsiTheme="minorHAnsi" w:cstheme="minorHAnsi"/>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25042A"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740884" w:rsidRPr="008E30E2" w:rsidRDefault="00740884" w:rsidP="00DE4322">
            <w:pPr>
              <w:jc w:val="left"/>
              <w:rPr>
                <w:rFonts w:asciiTheme="minorHAnsi" w:eastAsia="Times New Roman" w:hAnsiTheme="minorHAnsi" w:cstheme="minorHAnsi"/>
                <w:lang w:eastAsia="hu-HU"/>
              </w:rPr>
            </w:pPr>
          </w:p>
        </w:tc>
        <w:tc>
          <w:tcPr>
            <w:tcW w:w="1246" w:type="pct"/>
            <w:tcBorders>
              <w:top w:val="single" w:sz="4" w:space="0" w:color="auto"/>
              <w:left w:val="single" w:sz="4" w:space="0" w:color="auto"/>
              <w:bottom w:val="single" w:sz="4" w:space="0" w:color="auto"/>
              <w:right w:val="single" w:sz="4" w:space="0" w:color="auto"/>
            </w:tcBorders>
          </w:tcPr>
          <w:p w:rsidR="00A83E67" w:rsidRPr="008E30E2" w:rsidRDefault="00A83E67" w:rsidP="00917963">
            <w:pPr>
              <w:jc w:val="left"/>
              <w:rPr>
                <w:rFonts w:asciiTheme="minorHAnsi" w:hAnsiTheme="minorHAnsi" w:cstheme="minorHAnsi"/>
              </w:rPr>
            </w:pPr>
            <w:r w:rsidRPr="008E30E2">
              <w:rPr>
                <w:rFonts w:asciiTheme="minorHAnsi" w:hAnsiTheme="minorHAnsi" w:cstheme="minorHAnsi"/>
                <w:i/>
              </w:rPr>
              <w:t>Fent-lent</w:t>
            </w:r>
            <w:r w:rsidRPr="008E30E2">
              <w:rPr>
                <w:rFonts w:asciiTheme="minorHAnsi" w:hAnsiTheme="minorHAnsi" w:cstheme="minorHAnsi"/>
              </w:rPr>
              <w:t xml:space="preserve"> </w:t>
            </w:r>
            <w:r w:rsidRPr="008E30E2">
              <w:rPr>
                <w:rFonts w:asciiTheme="minorHAnsi" w:hAnsiTheme="minorHAnsi" w:cstheme="minorHAnsi"/>
                <w:i/>
              </w:rPr>
              <w:t xml:space="preserve">találkozó vers </w:t>
            </w:r>
            <w:r w:rsidRPr="008E30E2">
              <w:rPr>
                <w:rFonts w:asciiTheme="minorHAnsi" w:hAnsiTheme="minorHAnsi" w:cstheme="minorHAnsi"/>
              </w:rPr>
              <w:t>önálló alkotása</w:t>
            </w:r>
          </w:p>
          <w:p w:rsidR="00A83E67" w:rsidRPr="008E30E2" w:rsidRDefault="00A83E67" w:rsidP="00917963">
            <w:pPr>
              <w:jc w:val="left"/>
              <w:rPr>
                <w:rFonts w:asciiTheme="minorHAnsi" w:hAnsiTheme="minorHAnsi" w:cstheme="minorHAnsi"/>
              </w:rPr>
            </w:pPr>
            <w:r w:rsidRPr="008E30E2">
              <w:rPr>
                <w:rFonts w:asciiTheme="minorHAnsi" w:hAnsiTheme="minorHAnsi" w:cstheme="minorHAnsi"/>
              </w:rPr>
              <w:t>Jelentésmagyarázat</w:t>
            </w:r>
          </w:p>
          <w:p w:rsidR="005D6797" w:rsidRDefault="00A83E67" w:rsidP="00917963">
            <w:pPr>
              <w:jc w:val="left"/>
              <w:rPr>
                <w:rFonts w:asciiTheme="minorHAnsi" w:hAnsiTheme="minorHAnsi" w:cstheme="minorHAnsi"/>
              </w:rPr>
            </w:pPr>
            <w:r w:rsidRPr="008E30E2">
              <w:rPr>
                <w:rFonts w:asciiTheme="minorHAnsi" w:hAnsiTheme="minorHAnsi" w:cstheme="minorHAnsi"/>
              </w:rPr>
              <w:t>Önálló szövegalkotás</w:t>
            </w:r>
          </w:p>
          <w:p w:rsidR="00A96ABE" w:rsidRDefault="00A96ABE" w:rsidP="00A96ABE">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740884" w:rsidRPr="008E30E2" w:rsidRDefault="00740884" w:rsidP="0025042A">
            <w:pPr>
              <w:jc w:val="left"/>
              <w:rPr>
                <w:rFonts w:asciiTheme="minorHAnsi" w:eastAsia="Times New Roman" w:hAnsiTheme="minorHAnsi" w:cstheme="minorHAnsi"/>
                <w:lang w:eastAsia="hu-HU"/>
              </w:rPr>
            </w:pPr>
          </w:p>
        </w:tc>
        <w:tc>
          <w:tcPr>
            <w:tcW w:w="1431" w:type="pct"/>
            <w:tcBorders>
              <w:top w:val="single" w:sz="4" w:space="0" w:color="auto"/>
              <w:left w:val="single" w:sz="4" w:space="0" w:color="auto"/>
              <w:bottom w:val="single" w:sz="4" w:space="0" w:color="auto"/>
              <w:right w:val="single" w:sz="4" w:space="0" w:color="auto"/>
            </w:tcBorders>
          </w:tcPr>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2437B1">
              <w:rPr>
                <w:rFonts w:asciiTheme="minorHAnsi" w:hAnsiTheme="minorHAnsi" w:cstheme="minorHAnsi"/>
              </w:rPr>
              <w:t xml:space="preserve">ése a versfeldolgozás </w:t>
            </w:r>
            <w:proofErr w:type="gramStart"/>
            <w:r w:rsidR="002437B1">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 </w:t>
            </w:r>
          </w:p>
          <w:p w:rsidR="00B80FB6" w:rsidRPr="008E30E2" w:rsidRDefault="00B80FB6" w:rsidP="00917963">
            <w:pPr>
              <w:jc w:val="left"/>
              <w:rPr>
                <w:rFonts w:asciiTheme="minorHAnsi" w:hAnsiTheme="minorHAnsi" w:cstheme="minorHAnsi"/>
              </w:rPr>
            </w:pPr>
            <w:r w:rsidRPr="008E30E2">
              <w:rPr>
                <w:rFonts w:asciiTheme="minorHAnsi" w:hAnsiTheme="minorHAnsi" w:cstheme="minorHAnsi"/>
              </w:rPr>
              <w:t xml:space="preserve">Sorrendiség – </w:t>
            </w:r>
            <w:proofErr w:type="spellStart"/>
            <w:r w:rsidRPr="008E30E2">
              <w:rPr>
                <w:rFonts w:asciiTheme="minorHAnsi" w:hAnsiTheme="minorHAnsi" w:cstheme="minorHAnsi"/>
              </w:rPr>
              <w:t>leképezés</w:t>
            </w:r>
            <w:proofErr w:type="spellEnd"/>
          </w:p>
          <w:p w:rsidR="005D6797"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p w:rsidR="002437B1" w:rsidRPr="008E30E2" w:rsidRDefault="002437B1"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B55BE9" w:rsidRDefault="00B55BE9" w:rsidP="00B55BE9">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B55BE9" w:rsidRPr="00B55BE9" w:rsidRDefault="00B55BE9" w:rsidP="00917963">
            <w:pPr>
              <w:jc w:val="left"/>
              <w:rPr>
                <w:rFonts w:asciiTheme="minorHAnsi" w:eastAsia="Times New Roman" w:hAnsiTheme="minorHAnsi" w:cstheme="minorHAnsi"/>
                <w:b/>
                <w:color w:val="C00000"/>
                <w:lang w:eastAsia="hu-HU"/>
              </w:rPr>
            </w:pPr>
            <w:r w:rsidRPr="00B55BE9">
              <w:rPr>
                <w:rFonts w:asciiTheme="minorHAnsi" w:eastAsia="Times New Roman" w:hAnsiTheme="minorHAnsi" w:cstheme="minorHAnsi"/>
                <w:b/>
                <w:color w:val="C00000"/>
                <w:lang w:eastAsia="hu-HU"/>
              </w:rPr>
              <w:t>kulimász, mint egy dőre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A96ABE">
            <w:pPr>
              <w:jc w:val="left"/>
              <w:rPr>
                <w:rFonts w:asciiTheme="minorHAnsi" w:hAnsiTheme="minorHAnsi" w:cstheme="minorHAnsi"/>
                <w:b/>
              </w:rPr>
            </w:pPr>
            <w:r w:rsidRPr="00B55BE9">
              <w:rPr>
                <w:rFonts w:asciiTheme="minorHAnsi" w:hAnsiTheme="minorHAnsi" w:cstheme="minorHAnsi"/>
                <w:b/>
                <w:highlight w:val="yellow"/>
              </w:rPr>
              <w:t>Nemes Nagy Ágnes</w:t>
            </w:r>
            <w:r w:rsidRPr="008E30E2">
              <w:rPr>
                <w:rFonts w:asciiTheme="minorHAnsi" w:hAnsiTheme="minorHAnsi" w:cstheme="minorHAnsi"/>
                <w:b/>
              </w:rPr>
              <w:t xml:space="preserve">: Hóesésben </w:t>
            </w:r>
          </w:p>
          <w:p w:rsidR="00B55BE9" w:rsidRPr="007D68C5" w:rsidRDefault="00B55BE9" w:rsidP="00B55BE9">
            <w:pPr>
              <w:jc w:val="left"/>
              <w:rPr>
                <w:rFonts w:asciiTheme="minorHAnsi" w:hAnsiTheme="minorHAnsi" w:cstheme="minorHAnsi"/>
                <w:highlight w:val="yellow"/>
              </w:rPr>
            </w:pPr>
            <w:r w:rsidRPr="007D68C5">
              <w:rPr>
                <w:rFonts w:asciiTheme="minorHAnsi" w:hAnsiTheme="minorHAnsi" w:cstheme="minorHAnsi"/>
                <w:highlight w:val="yellow"/>
              </w:rPr>
              <w:t>A költő élete röviden</w:t>
            </w:r>
          </w:p>
          <w:p w:rsidR="00B55BE9" w:rsidRPr="008E30E2" w:rsidRDefault="00B55BE9" w:rsidP="00B55BE9">
            <w:pPr>
              <w:jc w:val="left"/>
              <w:rPr>
                <w:rFonts w:asciiTheme="minorHAnsi" w:hAnsiTheme="minorHAnsi" w:cstheme="minorHAnsi"/>
              </w:rPr>
            </w:pPr>
            <w:r w:rsidRPr="007D68C5">
              <w:rPr>
                <w:rFonts w:asciiTheme="minorHAnsi" w:hAnsiTheme="minorHAnsi" w:cstheme="minorHAnsi"/>
                <w:highlight w:val="yellow"/>
              </w:rPr>
              <w:t>PPT</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A83E67" w:rsidP="00917963">
            <w:pPr>
              <w:jc w:val="left"/>
              <w:rPr>
                <w:rFonts w:asciiTheme="minorHAnsi" w:hAnsiTheme="minorHAnsi" w:cstheme="minorHAnsi"/>
              </w:rPr>
            </w:pPr>
            <w:r w:rsidRPr="008E30E2">
              <w:rPr>
                <w:rFonts w:asciiTheme="minorHAnsi" w:hAnsiTheme="minorHAnsi" w:cstheme="minorHAnsi"/>
              </w:rPr>
              <w:t xml:space="preserve"> Egyéni véleményalkotás</w:t>
            </w:r>
          </w:p>
          <w:p w:rsidR="00A96ABE" w:rsidRPr="008E30E2" w:rsidRDefault="00A96ABE"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100. o.</w:t>
            </w:r>
          </w:p>
          <w:p w:rsidR="00B55BE9" w:rsidRPr="00B55BE9" w:rsidRDefault="00B55BE9" w:rsidP="00917963">
            <w:pPr>
              <w:jc w:val="left"/>
              <w:rPr>
                <w:rFonts w:asciiTheme="minorHAnsi" w:hAnsiTheme="minorHAnsi" w:cstheme="minorHAnsi"/>
                <w:b/>
                <w:i/>
              </w:rPr>
            </w:pPr>
            <w:r w:rsidRPr="00B55BE9">
              <w:rPr>
                <w:rFonts w:asciiTheme="minorHAnsi" w:hAnsiTheme="minorHAnsi" w:cstheme="minorHAnsi"/>
                <w:b/>
                <w:i/>
              </w:rPr>
              <w:t xml:space="preserve">szorgalmi </w:t>
            </w:r>
            <w:proofErr w:type="gramStart"/>
            <w:r w:rsidRPr="00B55BE9">
              <w:rPr>
                <w:rFonts w:asciiTheme="minorHAnsi" w:hAnsiTheme="minorHAnsi" w:cstheme="minorHAnsi"/>
                <w:b/>
                <w:i/>
              </w:rPr>
              <w:t>vers</w:t>
            </w:r>
            <w:r>
              <w:rPr>
                <w:rFonts w:asciiTheme="minorHAnsi" w:hAnsiTheme="minorHAnsi" w:cstheme="minorHAnsi"/>
                <w:b/>
                <w:i/>
              </w:rPr>
              <w:t xml:space="preserve"> </w:t>
            </w:r>
            <w:r w:rsidRPr="00B55BE9">
              <w:rPr>
                <w:rFonts w:asciiTheme="minorHAnsi" w:hAnsiTheme="minorHAnsi" w:cstheme="minorHAnsi"/>
                <w:b/>
                <w:i/>
              </w:rPr>
              <w:t>tanulás</w:t>
            </w:r>
            <w:proofErr w:type="gramEnd"/>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065243" w:rsidRPr="008E30E2" w:rsidRDefault="00065243"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2437B1">
              <w:rPr>
                <w:rFonts w:asciiTheme="minorHAnsi" w:hAnsiTheme="minorHAnsi" w:cstheme="minorHAnsi"/>
              </w:rPr>
              <w:t xml:space="preserve">ése a versfeldolgozás </w:t>
            </w:r>
            <w:proofErr w:type="gramStart"/>
            <w:r w:rsidR="002437B1">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 </w:t>
            </w:r>
          </w:p>
          <w:p w:rsidR="005D6797"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 Beszédkészség, szóbeli szövegek megértése, értelmezése és alkotása</w:t>
            </w:r>
          </w:p>
          <w:p w:rsidR="002437B1" w:rsidRPr="008E30E2" w:rsidRDefault="002437B1"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B55BE9" w:rsidRPr="00B55BE9" w:rsidRDefault="00B55BE9" w:rsidP="00917963">
            <w:pPr>
              <w:jc w:val="left"/>
              <w:rPr>
                <w:rFonts w:asciiTheme="minorHAnsi" w:eastAsia="Times New Roman" w:hAnsiTheme="minorHAnsi" w:cstheme="minorHAnsi"/>
                <w:b/>
                <w:color w:val="C00000"/>
                <w:lang w:eastAsia="hu-HU"/>
              </w:rPr>
            </w:pPr>
            <w:r w:rsidRPr="00B55BE9">
              <w:rPr>
                <w:rFonts w:asciiTheme="minorHAnsi" w:eastAsia="Times New Roman" w:hAnsiTheme="minorHAnsi" w:cstheme="minorHAnsi"/>
                <w:b/>
                <w:color w:val="C00000"/>
                <w:lang w:eastAsia="hu-HU"/>
              </w:rPr>
              <w:t>araszolsz,</w:t>
            </w:r>
            <w:r>
              <w:rPr>
                <w:rFonts w:asciiTheme="minorHAnsi" w:eastAsia="Times New Roman" w:hAnsiTheme="minorHAnsi" w:cstheme="minorHAnsi"/>
                <w:b/>
                <w:color w:val="C00000"/>
                <w:lang w:eastAsia="hu-HU"/>
              </w:rPr>
              <w:t xml:space="preserve"> </w:t>
            </w:r>
            <w:r w:rsidRPr="00B55BE9">
              <w:rPr>
                <w:rFonts w:asciiTheme="minorHAnsi" w:eastAsia="Times New Roman" w:hAnsiTheme="minorHAnsi" w:cstheme="minorHAnsi"/>
                <w:b/>
                <w:color w:val="C00000"/>
                <w:lang w:eastAsia="hu-HU"/>
              </w:rPr>
              <w:t>vacakolsz,</w:t>
            </w:r>
            <w:r>
              <w:rPr>
                <w:rFonts w:asciiTheme="minorHAnsi" w:eastAsia="Times New Roman" w:hAnsiTheme="minorHAnsi" w:cstheme="minorHAnsi"/>
                <w:b/>
                <w:color w:val="C00000"/>
                <w:lang w:eastAsia="hu-HU"/>
              </w:rPr>
              <w:t xml:space="preserve"> </w:t>
            </w:r>
            <w:r w:rsidRPr="00B55BE9">
              <w:rPr>
                <w:rFonts w:asciiTheme="minorHAnsi" w:eastAsia="Times New Roman" w:hAnsiTheme="minorHAnsi" w:cstheme="minorHAnsi"/>
                <w:b/>
                <w:color w:val="C00000"/>
                <w:lang w:eastAsia="hu-HU"/>
              </w:rPr>
              <w:t>pamutgombolyag</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9B7E14" w:rsidRPr="008E30E2" w:rsidRDefault="009B7E14" w:rsidP="00917963">
            <w:pPr>
              <w:jc w:val="left"/>
              <w:rPr>
                <w:rFonts w:asciiTheme="minorHAnsi" w:hAnsiTheme="minorHAnsi" w:cstheme="minorHAnsi"/>
                <w:b/>
              </w:rPr>
            </w:pPr>
            <w:r w:rsidRPr="008E30E2">
              <w:rPr>
                <w:rFonts w:asciiTheme="minorHAnsi" w:hAnsiTheme="minorHAnsi" w:cstheme="minorHAnsi"/>
                <w:b/>
              </w:rPr>
              <w:t xml:space="preserve">Zelk Zoltán: Téli fák </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5D6797" w:rsidRDefault="00A83E67" w:rsidP="00917963">
            <w:pPr>
              <w:jc w:val="left"/>
              <w:rPr>
                <w:rFonts w:asciiTheme="minorHAnsi" w:hAnsiTheme="minorHAnsi" w:cstheme="minorHAnsi"/>
              </w:rPr>
            </w:pPr>
            <w:r w:rsidRPr="008E30E2">
              <w:rPr>
                <w:rFonts w:asciiTheme="minorHAnsi" w:hAnsiTheme="minorHAnsi" w:cstheme="minorHAnsi"/>
              </w:rPr>
              <w:t>Szókincsfejlesztés</w:t>
            </w:r>
          </w:p>
          <w:p w:rsidR="00A96ABE" w:rsidRPr="008E30E2" w:rsidRDefault="00A96ABE"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101. o.</w:t>
            </w:r>
          </w:p>
          <w:p w:rsidR="00B55BE9" w:rsidRPr="00B55BE9" w:rsidRDefault="00B55BE9" w:rsidP="00917963">
            <w:pPr>
              <w:jc w:val="left"/>
              <w:rPr>
                <w:rFonts w:asciiTheme="minorHAnsi" w:hAnsiTheme="minorHAnsi" w:cstheme="minorHAnsi"/>
                <w:i/>
              </w:rPr>
            </w:pPr>
            <w:r w:rsidRPr="00B55BE9">
              <w:rPr>
                <w:rFonts w:asciiTheme="minorHAnsi" w:hAnsiTheme="minorHAnsi" w:cstheme="minorHAnsi"/>
                <w:i/>
              </w:rPr>
              <w:t>101/1 PM</w:t>
            </w:r>
          </w:p>
        </w:tc>
        <w:tc>
          <w:tcPr>
            <w:tcW w:w="1431" w:type="pct"/>
            <w:tcBorders>
              <w:top w:val="single" w:sz="4" w:space="0" w:color="auto"/>
              <w:left w:val="single" w:sz="4" w:space="0" w:color="auto"/>
              <w:bottom w:val="single" w:sz="4" w:space="0" w:color="auto"/>
              <w:right w:val="single" w:sz="4" w:space="0" w:color="auto"/>
            </w:tcBorders>
          </w:tcPr>
          <w:p w:rsidR="00065243" w:rsidRPr="008E30E2" w:rsidRDefault="00065243" w:rsidP="00917963">
            <w:pPr>
              <w:jc w:val="left"/>
              <w:rPr>
                <w:rFonts w:asciiTheme="minorHAnsi" w:hAnsiTheme="minorHAnsi" w:cstheme="minorHAnsi"/>
              </w:rPr>
            </w:pPr>
            <w:r w:rsidRPr="008E30E2">
              <w:rPr>
                <w:rFonts w:asciiTheme="minorHAnsi" w:hAnsiTheme="minorHAnsi" w:cstheme="minorHAnsi"/>
              </w:rPr>
              <w:t>Válogatás adott szempont szerint</w:t>
            </w:r>
          </w:p>
          <w:p w:rsidR="001221F1"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 Beszédkészség, szóbeli szövegek megértése, értelmezése és alkotása</w:t>
            </w:r>
          </w:p>
          <w:p w:rsidR="002437B1" w:rsidRPr="008E30E2" w:rsidRDefault="002437B1"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B55BE9" w:rsidRDefault="00B55BE9" w:rsidP="00B55BE9">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B55BE9" w:rsidRPr="008E30E2" w:rsidRDefault="00B55BE9"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9B7E14" w:rsidP="00A96ABE">
            <w:pPr>
              <w:jc w:val="left"/>
              <w:rPr>
                <w:rFonts w:asciiTheme="minorHAnsi" w:hAnsiTheme="minorHAnsi" w:cstheme="minorHAnsi"/>
                <w:b/>
              </w:rPr>
            </w:pPr>
            <w:r w:rsidRPr="008E30E2">
              <w:rPr>
                <w:rFonts w:asciiTheme="minorHAnsi" w:hAnsiTheme="minorHAnsi" w:cstheme="minorHAnsi"/>
                <w:b/>
              </w:rPr>
              <w:t xml:space="preserve">Zelk Zoltán: Köd és fény </w:t>
            </w:r>
          </w:p>
          <w:p w:rsidR="00B55BE9" w:rsidRPr="00B55BE9" w:rsidRDefault="00B55BE9" w:rsidP="00A96ABE">
            <w:pPr>
              <w:jc w:val="left"/>
              <w:rPr>
                <w:rFonts w:asciiTheme="minorHAnsi" w:hAnsiTheme="minorHAnsi" w:cstheme="minorHAnsi"/>
                <w:u w:val="single"/>
              </w:rPr>
            </w:pPr>
            <w:r w:rsidRPr="00B55BE9">
              <w:rPr>
                <w:rFonts w:asciiTheme="minorHAnsi" w:hAnsiTheme="minorHAnsi" w:cstheme="minorHAnsi"/>
                <w:b/>
                <w:u w:val="single"/>
              </w:rPr>
              <w:t>+1 óra</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F10F8" w:rsidRPr="008E30E2" w:rsidRDefault="002F10F8"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 – szinonimahasználat</w:t>
            </w:r>
          </w:p>
          <w:p w:rsidR="002F10F8" w:rsidRPr="008E30E2" w:rsidRDefault="002F10F8" w:rsidP="00917963">
            <w:pPr>
              <w:jc w:val="left"/>
              <w:rPr>
                <w:rFonts w:asciiTheme="minorHAnsi" w:hAnsiTheme="minorHAnsi" w:cstheme="minorHAnsi"/>
              </w:rPr>
            </w:pPr>
            <w:r w:rsidRPr="008E30E2">
              <w:rPr>
                <w:rFonts w:asciiTheme="minorHAnsi" w:hAnsiTheme="minorHAnsi" w:cstheme="minorHAnsi"/>
              </w:rPr>
              <w:lastRenderedPageBreak/>
              <w:t>T-táblázat alkalmazása adott szempont szerint</w:t>
            </w:r>
          </w:p>
          <w:p w:rsidR="005D6797" w:rsidRDefault="002F10F8" w:rsidP="00917963">
            <w:pPr>
              <w:jc w:val="left"/>
              <w:rPr>
                <w:rFonts w:asciiTheme="minorHAnsi" w:hAnsiTheme="minorHAnsi" w:cstheme="minorHAnsi"/>
              </w:rPr>
            </w:pPr>
            <w:r w:rsidRPr="008E30E2">
              <w:rPr>
                <w:rFonts w:asciiTheme="minorHAnsi" w:hAnsiTheme="minorHAnsi" w:cstheme="minorHAnsi"/>
              </w:rPr>
              <w:t>Párbeszéd, időrend</w:t>
            </w:r>
          </w:p>
          <w:p w:rsidR="00A96ABE" w:rsidRPr="008E30E2" w:rsidRDefault="00A96ABE"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495099" w:rsidRDefault="00495099" w:rsidP="00917963">
            <w:pPr>
              <w:jc w:val="left"/>
              <w:rPr>
                <w:rFonts w:asciiTheme="minorHAnsi" w:hAnsiTheme="minorHAnsi" w:cstheme="minorHAnsi"/>
              </w:rPr>
            </w:pPr>
            <w:r w:rsidRPr="008E30E2">
              <w:rPr>
                <w:rFonts w:asciiTheme="minorHAnsi" w:hAnsiTheme="minorHAnsi" w:cstheme="minorHAnsi"/>
              </w:rPr>
              <w:t>102–105. o.</w:t>
            </w:r>
          </w:p>
          <w:p w:rsidR="002437B1" w:rsidRPr="008E30E2" w:rsidRDefault="002437B1" w:rsidP="00917963">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308E7" w:rsidRPr="008E30E2" w:rsidRDefault="00B308E7" w:rsidP="00917963">
            <w:pPr>
              <w:jc w:val="left"/>
              <w:rPr>
                <w:rFonts w:asciiTheme="minorHAnsi" w:hAnsiTheme="minorHAnsi" w:cstheme="minorHAnsi"/>
              </w:rPr>
            </w:pPr>
            <w:r w:rsidRPr="008E30E2">
              <w:rPr>
                <w:rFonts w:asciiTheme="minorHAnsi" w:hAnsiTheme="minorHAnsi" w:cstheme="minorHAnsi"/>
              </w:rPr>
              <w:lastRenderedPageBreak/>
              <w:t xml:space="preserve">Időrendiség – jelrendszer beiktatásával – emlékezetfejlesztés </w:t>
            </w:r>
          </w:p>
          <w:p w:rsidR="00B308E7" w:rsidRPr="008E30E2" w:rsidRDefault="00B308E7" w:rsidP="00917963">
            <w:pPr>
              <w:jc w:val="left"/>
              <w:rPr>
                <w:rFonts w:asciiTheme="minorHAnsi" w:hAnsiTheme="minorHAnsi" w:cstheme="minorHAnsi"/>
              </w:rPr>
            </w:pPr>
            <w:r w:rsidRPr="008E30E2">
              <w:rPr>
                <w:rFonts w:asciiTheme="minorHAnsi" w:hAnsiTheme="minorHAnsi" w:cstheme="minorHAnsi"/>
              </w:rPr>
              <w:lastRenderedPageBreak/>
              <w:t>A megfelelő nyelvi forma kiválasztása adott szövegkörnyezethez</w:t>
            </w:r>
          </w:p>
          <w:p w:rsidR="00B308E7" w:rsidRPr="008E30E2" w:rsidRDefault="00B308E7" w:rsidP="00917963">
            <w:pPr>
              <w:jc w:val="left"/>
              <w:rPr>
                <w:rFonts w:asciiTheme="minorHAnsi" w:hAnsiTheme="minorHAnsi" w:cstheme="minorHAnsi"/>
              </w:rPr>
            </w:pPr>
            <w:r w:rsidRPr="008E30E2">
              <w:rPr>
                <w:rFonts w:asciiTheme="minorHAnsi" w:hAnsiTheme="minorHAnsi" w:cstheme="minorHAnsi"/>
              </w:rPr>
              <w:t>T-táblázat alkalmazása,</w:t>
            </w:r>
          </w:p>
          <w:p w:rsidR="005D6797" w:rsidRPr="008E30E2" w:rsidRDefault="00B308E7" w:rsidP="00917963">
            <w:pPr>
              <w:jc w:val="left"/>
              <w:rPr>
                <w:rFonts w:asciiTheme="minorHAnsi" w:hAnsiTheme="minorHAnsi" w:cstheme="minorHAnsi"/>
              </w:rPr>
            </w:pPr>
            <w:r w:rsidRPr="008E30E2">
              <w:rPr>
                <w:rFonts w:asciiTheme="minorHAnsi" w:hAnsiTheme="minorHAnsi" w:cstheme="minorHAnsi"/>
              </w:rPr>
              <w:t>elvont fogalom vizuális megjelenítése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 Esztétikai és művészeti tudatosság fejlesztése, mese mondanivalójának meg</w:t>
            </w:r>
            <w:r w:rsidRPr="008E30E2">
              <w:rPr>
                <w:rFonts w:asciiTheme="minorHAnsi" w:eastAsia="Times New Roman" w:hAnsiTheme="minorHAnsi" w:cstheme="minorHAnsi"/>
                <w:lang w:eastAsia="hu-HU"/>
              </w:rPr>
              <w:lastRenderedPageBreak/>
              <w:t>fogalmazása. Érzések, vélemények megfogalmazása az olvasottak alapján.</w:t>
            </w:r>
          </w:p>
          <w:p w:rsidR="00B55BE9" w:rsidRDefault="00B55BE9" w:rsidP="00917963">
            <w:pPr>
              <w:jc w:val="left"/>
              <w:rPr>
                <w:rFonts w:asciiTheme="minorHAnsi" w:eastAsia="Times New Roman" w:hAnsiTheme="minorHAnsi" w:cstheme="minorHAnsi"/>
                <w:b/>
                <w:color w:val="C00000"/>
                <w:lang w:eastAsia="hu-HU"/>
              </w:rPr>
            </w:pPr>
            <w:r w:rsidRPr="00B55BE9">
              <w:rPr>
                <w:rFonts w:asciiTheme="minorHAnsi" w:eastAsia="Times New Roman" w:hAnsiTheme="minorHAnsi" w:cstheme="minorHAnsi"/>
                <w:b/>
                <w:color w:val="C00000"/>
                <w:lang w:eastAsia="hu-HU"/>
              </w:rPr>
              <w:t>reménység</w:t>
            </w:r>
            <w:r>
              <w:rPr>
                <w:rFonts w:asciiTheme="minorHAnsi" w:eastAsia="Times New Roman" w:hAnsiTheme="minorHAnsi" w:cstheme="minorHAnsi"/>
                <w:b/>
                <w:color w:val="C00000"/>
                <w:lang w:eastAsia="hu-HU"/>
              </w:rPr>
              <w:t>, kisvártatva, kéreg, meggyötört</w:t>
            </w:r>
          </w:p>
          <w:p w:rsidR="00B55BE9" w:rsidRDefault="00B55BE9" w:rsidP="00917963">
            <w:pPr>
              <w:jc w:val="left"/>
              <w:rPr>
                <w:rFonts w:asciiTheme="minorHAnsi" w:eastAsia="Times New Roman" w:hAnsiTheme="minorHAnsi" w:cstheme="minorHAnsi"/>
                <w:b/>
                <w:color w:val="C00000"/>
                <w:lang w:eastAsia="hu-HU"/>
              </w:rPr>
            </w:pPr>
          </w:p>
          <w:p w:rsidR="00B55BE9" w:rsidRDefault="00B55BE9" w:rsidP="00B55BE9">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B55BE9" w:rsidRDefault="00B55BE9" w:rsidP="00917963">
            <w:pPr>
              <w:jc w:val="left"/>
              <w:rPr>
                <w:rFonts w:asciiTheme="minorHAnsi" w:eastAsia="Times New Roman" w:hAnsiTheme="minorHAnsi" w:cstheme="minorHAnsi"/>
                <w:b/>
                <w:color w:val="C00000"/>
                <w:lang w:eastAsia="hu-HU"/>
              </w:rPr>
            </w:pPr>
          </w:p>
          <w:p w:rsidR="00B55BE9" w:rsidRPr="00B55BE9" w:rsidRDefault="00B55BE9" w:rsidP="00917963">
            <w:pPr>
              <w:jc w:val="left"/>
              <w:rPr>
                <w:rFonts w:asciiTheme="minorHAnsi" w:eastAsia="Times New Roman" w:hAnsiTheme="minorHAnsi" w:cstheme="minorHAnsi"/>
                <w:b/>
                <w:color w:val="0070C0"/>
                <w:lang w:eastAsia="hu-HU"/>
              </w:rPr>
            </w:pPr>
            <w:r w:rsidRPr="00B55BE9">
              <w:rPr>
                <w:rFonts w:asciiTheme="minorHAnsi" w:eastAsia="Times New Roman" w:hAnsiTheme="minorHAnsi" w:cstheme="minorHAnsi"/>
                <w:b/>
                <w:color w:val="0070C0"/>
                <w:lang w:eastAsia="hu-HU"/>
              </w:rPr>
              <w:t>Megszemélyesítés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Cs/>
                <w:noProof/>
                <w:lang w:eastAsia="hu-HU"/>
              </w:rPr>
              <w:lastRenderedPageBreak/>
              <w:pict>
                <v:shape id="_x0000_s1052" type="#_x0000_t32" style="position:absolute;left:0;text-align:left;margin-left:.25pt;margin-top:131.35pt;width:761pt;height:.5pt;z-index:251679744;mso-position-horizontal-relative:text;mso-position-vertical-relative:text" o:connectortype="straight" strokecolor="#7030a0" strokeweight="3pt"/>
              </w:pic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AC027A" w:rsidP="00A96ABE">
            <w:pPr>
              <w:jc w:val="left"/>
              <w:rPr>
                <w:rFonts w:asciiTheme="minorHAnsi" w:hAnsiTheme="minorHAnsi" w:cstheme="minorHAnsi"/>
                <w:b/>
              </w:rPr>
            </w:pPr>
            <w:r w:rsidRPr="008E30E2">
              <w:rPr>
                <w:rFonts w:asciiTheme="minorHAnsi" w:hAnsiTheme="minorHAnsi" w:cstheme="minorHAnsi"/>
                <w:b/>
              </w:rPr>
              <w:t xml:space="preserve">Téli vendégeink </w:t>
            </w: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740884" w:rsidP="00740884">
            <w:pPr>
              <w:jc w:val="left"/>
              <w:rPr>
                <w:rFonts w:asciiTheme="minorHAnsi" w:hAnsiTheme="minorHAnsi" w:cstheme="minorHAnsi"/>
                <w:b/>
                <w:color w:val="0070C0"/>
              </w:rPr>
            </w:pPr>
          </w:p>
          <w:p w:rsidR="00740884" w:rsidRDefault="0025042A"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827C8D" w:rsidRDefault="00827C8D" w:rsidP="00740884">
            <w:pPr>
              <w:jc w:val="left"/>
              <w:rPr>
                <w:rFonts w:asciiTheme="minorHAnsi" w:hAnsiTheme="minorHAnsi" w:cstheme="minorHAnsi"/>
                <w:b/>
                <w:color w:val="0070C0"/>
              </w:rPr>
            </w:pPr>
            <w:r>
              <w:rPr>
                <w:rFonts w:asciiTheme="minorHAnsi" w:hAnsiTheme="minorHAnsi" w:cstheme="minorHAnsi"/>
                <w:b/>
                <w:color w:val="0070C0"/>
              </w:rPr>
              <w:t>Témakör összefoglalása</w:t>
            </w:r>
          </w:p>
          <w:p w:rsidR="00740884" w:rsidRPr="008E30E2" w:rsidRDefault="00740884" w:rsidP="00A96ABE">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F10F8" w:rsidRPr="008E30E2" w:rsidRDefault="002F10F8"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hangsúlygyakorlat</w:t>
            </w:r>
          </w:p>
          <w:p w:rsidR="005D6797" w:rsidRDefault="002F10F8" w:rsidP="00917963">
            <w:pPr>
              <w:jc w:val="left"/>
              <w:rPr>
                <w:rFonts w:asciiTheme="minorHAnsi" w:hAnsiTheme="minorHAnsi" w:cstheme="minorHAnsi"/>
              </w:rPr>
            </w:pPr>
            <w:r w:rsidRPr="008E30E2">
              <w:rPr>
                <w:rFonts w:asciiTheme="minorHAnsi" w:hAnsiTheme="minorHAnsi" w:cstheme="minorHAnsi"/>
              </w:rPr>
              <w:t>Gondolattérkép elemeinek önálló megfogalmazása</w:t>
            </w:r>
          </w:p>
          <w:p w:rsidR="00A96ABE" w:rsidRPr="008E30E2" w:rsidRDefault="00A96ABE" w:rsidP="00917963">
            <w:pPr>
              <w:jc w:val="left"/>
              <w:rPr>
                <w:rFonts w:asciiTheme="minorHAnsi" w:hAnsiTheme="minorHAnsi" w:cstheme="minorHAnsi"/>
              </w:rPr>
            </w:pPr>
            <w:proofErr w:type="spellStart"/>
            <w:r w:rsidRPr="00B55BE9">
              <w:rPr>
                <w:rFonts w:asciiTheme="minorHAnsi" w:hAnsiTheme="minorHAnsi" w:cstheme="minorHAnsi"/>
                <w:i/>
                <w:u w:val="single"/>
              </w:rPr>
              <w:t>Ismerettartalmú</w:t>
            </w:r>
            <w:proofErr w:type="spellEnd"/>
            <w:r w:rsidRPr="00B55BE9">
              <w:rPr>
                <w:rFonts w:asciiTheme="minorHAnsi" w:hAnsiTheme="minorHAnsi" w:cstheme="minorHAnsi"/>
                <w:i/>
                <w:u w:val="single"/>
              </w:rPr>
              <w:t xml:space="preserve"> szöveg</w:t>
            </w:r>
            <w:r w:rsidRPr="008E30E2">
              <w:rPr>
                <w:rFonts w:asciiTheme="minorHAnsi" w:hAnsiTheme="minorHAnsi" w:cstheme="minorHAnsi"/>
              </w:rPr>
              <w:t xml:space="preserve"> feldolgozása</w:t>
            </w:r>
          </w:p>
          <w:p w:rsidR="00495099" w:rsidRDefault="00495099" w:rsidP="00917963">
            <w:pPr>
              <w:jc w:val="left"/>
              <w:rPr>
                <w:rFonts w:asciiTheme="minorHAnsi" w:hAnsiTheme="minorHAnsi" w:cstheme="minorHAnsi"/>
              </w:rPr>
            </w:pPr>
            <w:r w:rsidRPr="008E30E2">
              <w:rPr>
                <w:rFonts w:asciiTheme="minorHAnsi" w:hAnsiTheme="minorHAnsi" w:cstheme="minorHAnsi"/>
              </w:rPr>
              <w:t>106–107. o.</w:t>
            </w:r>
          </w:p>
          <w:p w:rsidR="00740884" w:rsidRPr="00B55BE9" w:rsidRDefault="00B55BE9" w:rsidP="00917963">
            <w:pPr>
              <w:jc w:val="left"/>
              <w:rPr>
                <w:rFonts w:asciiTheme="minorHAnsi" w:hAnsiTheme="minorHAnsi" w:cstheme="minorHAnsi"/>
                <w:color w:val="CC3399"/>
              </w:rPr>
            </w:pPr>
            <w:r w:rsidRPr="00B55BE9">
              <w:rPr>
                <w:rFonts w:asciiTheme="minorHAnsi" w:hAnsiTheme="minorHAnsi" w:cstheme="minorHAnsi"/>
                <w:color w:val="CC3399"/>
              </w:rPr>
              <w:t>Térkép: Hortobágy</w:t>
            </w:r>
          </w:p>
          <w:p w:rsidR="00740884" w:rsidRDefault="00740884" w:rsidP="00740884">
            <w:pPr>
              <w:jc w:val="left"/>
              <w:rPr>
                <w:rFonts w:asciiTheme="minorHAnsi" w:hAnsiTheme="minorHAnsi" w:cstheme="minorHAnsi"/>
                <w:b/>
                <w:color w:val="0070C0"/>
              </w:rPr>
            </w:pPr>
          </w:p>
          <w:p w:rsidR="00740884" w:rsidRPr="008E30E2" w:rsidRDefault="00740884" w:rsidP="0025042A">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308E7" w:rsidRPr="008E30E2" w:rsidRDefault="00B308E7"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B308E7" w:rsidRPr="008E30E2" w:rsidRDefault="00B308E7"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p w:rsidR="001221F1"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 Beszédkészség, szóbeli szövegek megértése, értelmezése és alkotása</w:t>
            </w:r>
          </w:p>
          <w:p w:rsidR="00740884" w:rsidRPr="008E30E2" w:rsidRDefault="00740884"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225F32"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B55BE9" w:rsidRDefault="00B55BE9" w:rsidP="00917963">
            <w:pPr>
              <w:jc w:val="left"/>
              <w:rPr>
                <w:rFonts w:asciiTheme="minorHAnsi" w:eastAsia="Times New Roman" w:hAnsiTheme="minorHAnsi" w:cstheme="minorHAnsi"/>
                <w:lang w:eastAsia="hu-HU"/>
              </w:rPr>
            </w:pPr>
          </w:p>
          <w:p w:rsidR="00B55BE9" w:rsidRDefault="00B55BE9" w:rsidP="00B55BE9">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B55BE9" w:rsidRPr="008E30E2" w:rsidRDefault="00B55BE9"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Default="001F7CAD" w:rsidP="00A96ABE">
            <w:pPr>
              <w:jc w:val="left"/>
              <w:rPr>
                <w:rFonts w:asciiTheme="minorHAnsi" w:hAnsiTheme="minorHAnsi" w:cstheme="minorHAnsi"/>
                <w:b/>
              </w:rPr>
            </w:pPr>
            <w:r>
              <w:rPr>
                <w:rFonts w:asciiTheme="minorHAnsi" w:hAnsiTheme="minorHAnsi" w:cstheme="minorHAnsi"/>
                <w:b/>
                <w:noProof/>
                <w:lang w:eastAsia="hu-HU"/>
              </w:rPr>
              <w:pict>
                <v:shape id="_x0000_s1069" type="#_x0000_t32" style="position:absolute;margin-left:11.05pt;margin-top:14.4pt;width:703.5pt;height:81.5pt;flip:y;z-index:251695104;mso-position-horizontal-relative:text;mso-position-vertical-relative:text" o:connectortype="straight" strokeweight="2.25pt"/>
              </w:pict>
            </w:r>
            <w:r w:rsidR="00AC027A" w:rsidRPr="008E30E2">
              <w:rPr>
                <w:rFonts w:asciiTheme="minorHAnsi" w:hAnsiTheme="minorHAnsi" w:cstheme="minorHAnsi"/>
                <w:b/>
              </w:rPr>
              <w:t xml:space="preserve">Lázár Ervin: Mit ugrálsz, Hideg? </w:t>
            </w:r>
          </w:p>
          <w:p w:rsidR="00C14329" w:rsidRDefault="00C14329" w:rsidP="00A96ABE">
            <w:pPr>
              <w:jc w:val="left"/>
              <w:rPr>
                <w:rFonts w:asciiTheme="minorHAnsi" w:hAnsiTheme="minorHAnsi" w:cstheme="minorHAnsi"/>
                <w:b/>
                <w:u w:val="single"/>
              </w:rPr>
            </w:pPr>
          </w:p>
          <w:p w:rsidR="00DC6CA2" w:rsidRDefault="00DC6CA2" w:rsidP="00A96ABE">
            <w:pPr>
              <w:jc w:val="left"/>
              <w:rPr>
                <w:rFonts w:asciiTheme="minorHAnsi" w:hAnsiTheme="minorHAnsi" w:cstheme="minorHAnsi"/>
                <w:b/>
                <w:u w:val="single"/>
              </w:rPr>
            </w:pPr>
          </w:p>
          <w:p w:rsidR="00DC6CA2" w:rsidRDefault="00DC6CA2" w:rsidP="00A96ABE">
            <w:pPr>
              <w:jc w:val="left"/>
              <w:rPr>
                <w:rFonts w:asciiTheme="minorHAnsi" w:hAnsiTheme="minorHAnsi" w:cstheme="minorHAnsi"/>
                <w:b/>
                <w:u w:val="single"/>
              </w:rPr>
            </w:pPr>
          </w:p>
          <w:p w:rsidR="00DC6CA2" w:rsidRDefault="00DC6CA2" w:rsidP="00A96ABE">
            <w:pPr>
              <w:jc w:val="left"/>
              <w:rPr>
                <w:rFonts w:asciiTheme="minorHAnsi" w:hAnsiTheme="minorHAnsi" w:cstheme="minorHAnsi"/>
                <w:b/>
                <w:u w:val="single"/>
              </w:rPr>
            </w:pPr>
          </w:p>
          <w:p w:rsidR="00DC6CA2" w:rsidRDefault="00DC6CA2" w:rsidP="00A96ABE">
            <w:pPr>
              <w:jc w:val="left"/>
              <w:rPr>
                <w:rFonts w:asciiTheme="minorHAnsi" w:hAnsiTheme="minorHAnsi" w:cstheme="minorHAnsi"/>
                <w:b/>
                <w:u w:val="single"/>
              </w:rPr>
            </w:pPr>
          </w:p>
          <w:p w:rsidR="00DC6CA2" w:rsidRDefault="00DC6CA2" w:rsidP="00A96ABE">
            <w:pPr>
              <w:jc w:val="left"/>
              <w:rPr>
                <w:rFonts w:asciiTheme="minorHAnsi" w:hAnsiTheme="minorHAnsi" w:cstheme="minorHAnsi"/>
                <w:b/>
                <w:u w:val="single"/>
              </w:rPr>
            </w:pPr>
          </w:p>
          <w:p w:rsidR="00DC6CA2" w:rsidRPr="0035055E" w:rsidRDefault="00DC6CA2" w:rsidP="00DC6CA2">
            <w:pPr>
              <w:jc w:val="left"/>
              <w:rPr>
                <w:rFonts w:asciiTheme="minorHAnsi" w:hAnsiTheme="minorHAnsi" w:cstheme="minorHAnsi"/>
                <w:b/>
                <w:iCs/>
                <w:color w:val="7030A0"/>
              </w:rPr>
            </w:pPr>
            <w:r w:rsidRPr="0035055E">
              <w:rPr>
                <w:rFonts w:asciiTheme="minorHAnsi" w:hAnsiTheme="minorHAnsi" w:cstheme="minorHAnsi"/>
                <w:b/>
                <w:iCs/>
                <w:color w:val="7030A0"/>
              </w:rPr>
              <w:t xml:space="preserve">FELMÉRÉS </w:t>
            </w:r>
            <w:proofErr w:type="gramStart"/>
            <w:r w:rsidRPr="0035055E">
              <w:rPr>
                <w:rFonts w:asciiTheme="minorHAnsi" w:hAnsiTheme="minorHAnsi" w:cstheme="minorHAnsi"/>
                <w:b/>
                <w:iCs/>
                <w:color w:val="7030A0"/>
              </w:rPr>
              <w:t>A</w:t>
            </w:r>
            <w:proofErr w:type="gramEnd"/>
            <w:r w:rsidRPr="0035055E">
              <w:rPr>
                <w:rFonts w:asciiTheme="minorHAnsi" w:hAnsiTheme="minorHAnsi" w:cstheme="minorHAnsi"/>
                <w:b/>
                <w:iCs/>
                <w:color w:val="7030A0"/>
              </w:rPr>
              <w:t xml:space="preserve"> TÉMAKÖR TANANYAGÁBÓL</w:t>
            </w:r>
          </w:p>
          <w:p w:rsidR="00DC6CA2" w:rsidRPr="00C14329" w:rsidRDefault="00DC6CA2" w:rsidP="00A96ABE">
            <w:pPr>
              <w:jc w:val="left"/>
              <w:rPr>
                <w:rFonts w:asciiTheme="minorHAnsi" w:hAnsiTheme="minorHAnsi" w:cstheme="minorHAnsi"/>
                <w:u w:val="single"/>
              </w:rPr>
            </w:pPr>
          </w:p>
        </w:tc>
        <w:tc>
          <w:tcPr>
            <w:tcW w:w="1246" w:type="pct"/>
            <w:tcBorders>
              <w:top w:val="single" w:sz="4" w:space="0" w:color="auto"/>
              <w:left w:val="single" w:sz="4" w:space="0" w:color="auto"/>
              <w:bottom w:val="single" w:sz="4" w:space="0" w:color="auto"/>
              <w:right w:val="single" w:sz="4" w:space="0" w:color="auto"/>
            </w:tcBorders>
          </w:tcPr>
          <w:p w:rsidR="002F10F8" w:rsidRPr="008E30E2" w:rsidRDefault="002F10F8" w:rsidP="00917963">
            <w:pPr>
              <w:jc w:val="left"/>
              <w:rPr>
                <w:rFonts w:asciiTheme="minorHAnsi" w:hAnsiTheme="minorHAnsi" w:cstheme="minorHAnsi"/>
              </w:rPr>
            </w:pPr>
            <w:r w:rsidRPr="008E30E2">
              <w:rPr>
                <w:rFonts w:asciiTheme="minorHAnsi" w:hAnsiTheme="minorHAnsi" w:cstheme="minorHAnsi"/>
              </w:rPr>
              <w:t>Szinonimakeresés, következtetés megfogalmazása</w:t>
            </w:r>
          </w:p>
          <w:p w:rsidR="005D6797" w:rsidRDefault="002F10F8" w:rsidP="00917963">
            <w:pPr>
              <w:jc w:val="left"/>
              <w:rPr>
                <w:rFonts w:asciiTheme="minorHAnsi" w:hAnsiTheme="minorHAnsi" w:cstheme="minorHAnsi"/>
              </w:rPr>
            </w:pPr>
            <w:r w:rsidRPr="008E30E2">
              <w:rPr>
                <w:rFonts w:asciiTheme="minorHAnsi" w:hAnsiTheme="minorHAnsi" w:cstheme="minorHAnsi"/>
              </w:rPr>
              <w:t>Szóbeli szövegalkotás</w:t>
            </w:r>
          </w:p>
          <w:p w:rsidR="00A96ABE" w:rsidRPr="008E30E2" w:rsidRDefault="00A96ABE" w:rsidP="00917963">
            <w:pPr>
              <w:jc w:val="left"/>
              <w:rPr>
                <w:rFonts w:asciiTheme="minorHAnsi" w:eastAsia="Times New Roman" w:hAnsiTheme="minorHAnsi" w:cstheme="minorHAnsi"/>
                <w:lang w:eastAsia="hu-HU"/>
              </w:rPr>
            </w:pPr>
            <w:r>
              <w:rPr>
                <w:rFonts w:asciiTheme="minorHAnsi" w:hAnsiTheme="minorHAnsi" w:cstheme="minorHAnsi"/>
              </w:rPr>
              <w:t>M</w:t>
            </w:r>
            <w:r w:rsidRPr="008E30E2">
              <w:rPr>
                <w:rFonts w:asciiTheme="minorHAnsi" w:hAnsiTheme="minorHAnsi" w:cstheme="minorHAnsi"/>
              </w:rPr>
              <w:t>esefeldolgozás</w:t>
            </w:r>
          </w:p>
          <w:p w:rsidR="005D6797" w:rsidRPr="008E30E2" w:rsidRDefault="00495099" w:rsidP="00917963">
            <w:pPr>
              <w:jc w:val="left"/>
              <w:rPr>
                <w:rFonts w:asciiTheme="minorHAnsi" w:eastAsia="Times New Roman" w:hAnsiTheme="minorHAnsi" w:cstheme="minorHAnsi"/>
                <w:lang w:eastAsia="hu-HU"/>
              </w:rPr>
            </w:pPr>
            <w:r w:rsidRPr="008E30E2">
              <w:rPr>
                <w:rFonts w:asciiTheme="minorHAnsi" w:hAnsiTheme="minorHAnsi" w:cstheme="minorHAnsi"/>
              </w:rPr>
              <w:t>108–111. o.</w:t>
            </w:r>
          </w:p>
        </w:tc>
        <w:tc>
          <w:tcPr>
            <w:tcW w:w="1431" w:type="pct"/>
            <w:tcBorders>
              <w:top w:val="single" w:sz="4" w:space="0" w:color="auto"/>
              <w:left w:val="single" w:sz="4" w:space="0" w:color="auto"/>
              <w:bottom w:val="single" w:sz="4" w:space="0" w:color="auto"/>
              <w:right w:val="single" w:sz="4" w:space="0" w:color="auto"/>
            </w:tcBorders>
          </w:tcPr>
          <w:p w:rsidR="00B308E7" w:rsidRPr="008E30E2" w:rsidRDefault="00B308E7" w:rsidP="00917963">
            <w:pPr>
              <w:jc w:val="left"/>
              <w:rPr>
                <w:rFonts w:asciiTheme="minorHAnsi" w:hAnsiTheme="minorHAnsi" w:cstheme="minorHAnsi"/>
              </w:rPr>
            </w:pPr>
            <w:r w:rsidRPr="008E30E2">
              <w:rPr>
                <w:rFonts w:asciiTheme="minorHAnsi" w:hAnsiTheme="minorHAnsi" w:cstheme="minorHAnsi"/>
              </w:rPr>
              <w:t>Szépirodalmi szöveg feldolgozása</w:t>
            </w:r>
          </w:p>
          <w:p w:rsidR="005D6797" w:rsidRPr="008E30E2" w:rsidRDefault="00B308E7" w:rsidP="00917963">
            <w:pPr>
              <w:jc w:val="left"/>
              <w:rPr>
                <w:rFonts w:asciiTheme="minorHAnsi" w:hAnsiTheme="minorHAnsi" w:cstheme="minorHAnsi"/>
              </w:rPr>
            </w:pPr>
            <w:r w:rsidRPr="008E30E2">
              <w:rPr>
                <w:rFonts w:asciiTheme="minorHAnsi" w:hAnsiTheme="minorHAnsi" w:cstheme="minorHAnsi"/>
              </w:rPr>
              <w:t>A szereplők azonosítása a képi megjelenítésükkel</w:t>
            </w:r>
          </w:p>
          <w:p w:rsidR="001221F1"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 Beszédkészség, szóbeli szövegek megértése, értelmezése és alkotása</w:t>
            </w:r>
          </w:p>
          <w:p w:rsidR="00827C8D" w:rsidRDefault="00827C8D" w:rsidP="00917963">
            <w:pPr>
              <w:jc w:val="left"/>
              <w:rPr>
                <w:rFonts w:asciiTheme="minorHAnsi" w:eastAsia="Times New Roman" w:hAnsiTheme="minorHAnsi" w:cstheme="minorHAnsi"/>
                <w:lang w:eastAsia="hu-HU"/>
              </w:rPr>
            </w:pPr>
          </w:p>
          <w:p w:rsidR="00827C8D" w:rsidRDefault="00827C8D" w:rsidP="00917963">
            <w:pPr>
              <w:jc w:val="left"/>
              <w:rPr>
                <w:rFonts w:asciiTheme="minorHAnsi" w:eastAsia="Times New Roman" w:hAnsiTheme="minorHAnsi" w:cstheme="minorHAnsi"/>
                <w:lang w:eastAsia="hu-HU"/>
              </w:rPr>
            </w:pPr>
          </w:p>
          <w:p w:rsidR="00827C8D" w:rsidRDefault="00827C8D" w:rsidP="00917963">
            <w:pPr>
              <w:jc w:val="left"/>
              <w:rPr>
                <w:rFonts w:asciiTheme="minorHAnsi" w:eastAsia="Times New Roman" w:hAnsiTheme="minorHAnsi" w:cstheme="minorHAnsi"/>
                <w:lang w:eastAsia="hu-HU"/>
              </w:rPr>
            </w:pPr>
          </w:p>
          <w:p w:rsidR="00827C8D" w:rsidRDefault="00827C8D" w:rsidP="00917963">
            <w:pPr>
              <w:jc w:val="left"/>
              <w:rPr>
                <w:rFonts w:asciiTheme="minorHAnsi" w:eastAsia="Times New Roman" w:hAnsiTheme="minorHAnsi" w:cstheme="minorHAnsi"/>
                <w:lang w:eastAsia="hu-HU"/>
              </w:rPr>
            </w:pPr>
          </w:p>
          <w:p w:rsidR="00827C8D" w:rsidRDefault="00827C8D" w:rsidP="00917963">
            <w:pPr>
              <w:jc w:val="left"/>
              <w:rPr>
                <w:rFonts w:asciiTheme="minorHAnsi" w:eastAsia="Times New Roman" w:hAnsiTheme="minorHAnsi" w:cstheme="minorHAnsi"/>
                <w:lang w:eastAsia="hu-HU"/>
              </w:rPr>
            </w:pPr>
          </w:p>
          <w:p w:rsidR="00827C8D" w:rsidRDefault="00827C8D" w:rsidP="00917963">
            <w:pPr>
              <w:jc w:val="left"/>
              <w:rPr>
                <w:rFonts w:asciiTheme="minorHAnsi" w:eastAsia="Times New Roman" w:hAnsiTheme="minorHAnsi" w:cstheme="minorHAnsi"/>
                <w:lang w:eastAsia="hu-HU"/>
              </w:rPr>
            </w:pPr>
          </w:p>
          <w:p w:rsidR="00827C8D" w:rsidRDefault="00827C8D" w:rsidP="00917963">
            <w:pPr>
              <w:jc w:val="left"/>
              <w:rPr>
                <w:rFonts w:asciiTheme="minorHAnsi" w:eastAsia="Times New Roman" w:hAnsiTheme="minorHAnsi" w:cstheme="minorHAnsi"/>
                <w:lang w:eastAsia="hu-HU"/>
              </w:rPr>
            </w:pPr>
          </w:p>
          <w:p w:rsidR="00827C8D" w:rsidRPr="008E30E2" w:rsidRDefault="00827C8D"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Esztétikai és művészeti tudatosság fejlesztése, mese mondanivalójának megfogalmazása. Érzések, vélemények megfogalmazása az olvasottak alapján.</w:t>
            </w:r>
          </w:p>
          <w:p w:rsidR="00C14329" w:rsidRDefault="00C14329" w:rsidP="00917963">
            <w:pPr>
              <w:jc w:val="left"/>
              <w:rPr>
                <w:rFonts w:asciiTheme="minorHAnsi" w:eastAsia="Times New Roman" w:hAnsiTheme="minorHAnsi" w:cstheme="minorHAnsi"/>
                <w:lang w:eastAsia="hu-HU"/>
              </w:rPr>
            </w:pPr>
          </w:p>
          <w:p w:rsidR="00C14329" w:rsidRPr="00C14329" w:rsidRDefault="00C14329" w:rsidP="00917963">
            <w:pPr>
              <w:jc w:val="left"/>
              <w:rPr>
                <w:rFonts w:asciiTheme="minorHAnsi" w:eastAsia="Times New Roman" w:hAnsiTheme="minorHAnsi" w:cstheme="minorHAnsi"/>
                <w:b/>
                <w:color w:val="C00000"/>
                <w:lang w:eastAsia="hu-HU"/>
              </w:rPr>
            </w:pPr>
            <w:r w:rsidRPr="00C14329">
              <w:rPr>
                <w:rFonts w:asciiTheme="minorHAnsi" w:eastAsia="Times New Roman" w:hAnsiTheme="minorHAnsi" w:cstheme="minorHAnsi"/>
                <w:b/>
                <w:color w:val="C00000"/>
                <w:lang w:eastAsia="hu-HU"/>
              </w:rPr>
              <w:t>Szaratov</w:t>
            </w:r>
            <w:r>
              <w:rPr>
                <w:rFonts w:asciiTheme="minorHAnsi" w:eastAsia="Times New Roman" w:hAnsiTheme="minorHAnsi" w:cstheme="minorHAnsi"/>
                <w:b/>
                <w:color w:val="C00000"/>
                <w:lang w:eastAsia="hu-HU"/>
              </w:rPr>
              <w:t>, butykos, bárd, hokedli, mozsár, kafferbivaly,</w:t>
            </w:r>
            <w:r w:rsidR="00541661">
              <w:rPr>
                <w:rFonts w:asciiTheme="minorHAnsi" w:eastAsia="Times New Roman" w:hAnsiTheme="minorHAnsi" w:cstheme="minorHAnsi"/>
                <w:b/>
                <w:color w:val="C00000"/>
                <w:lang w:eastAsia="hu-HU"/>
              </w:rPr>
              <w:t xml:space="preserve"> </w:t>
            </w:r>
            <w:r>
              <w:rPr>
                <w:rFonts w:asciiTheme="minorHAnsi" w:eastAsia="Times New Roman" w:hAnsiTheme="minorHAnsi" w:cstheme="minorHAnsi"/>
                <w:b/>
                <w:color w:val="C00000"/>
                <w:lang w:eastAsia="hu-HU"/>
              </w:rPr>
              <w:t>megroggyant</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5000" w:type="pct"/>
            <w:gridSpan w:val="7"/>
            <w:tcBorders>
              <w:top w:val="single" w:sz="4" w:space="0" w:color="auto"/>
              <w:left w:val="single" w:sz="4" w:space="0" w:color="auto"/>
              <w:bottom w:val="single" w:sz="4" w:space="0" w:color="auto"/>
              <w:right w:val="single" w:sz="4" w:space="0" w:color="auto"/>
            </w:tcBorders>
            <w:shd w:val="clear" w:color="auto" w:fill="FFFFFF" w:themeFill="background1"/>
            <w:vAlign w:val="center"/>
          </w:tcPr>
          <w:p w:rsidR="00AC027A" w:rsidRPr="008E30E2" w:rsidRDefault="00AC027A" w:rsidP="00A96ABE">
            <w:pPr>
              <w:pStyle w:val="Listaszerbekezds"/>
              <w:shd w:val="clear" w:color="auto" w:fill="FFFFFF" w:themeFill="background1"/>
              <w:ind w:left="227"/>
              <w:rPr>
                <w:rFonts w:asciiTheme="minorHAnsi" w:hAnsiTheme="minorHAnsi" w:cstheme="minorHAnsi"/>
                <w:b/>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val="restart"/>
            <w:tcBorders>
              <w:top w:val="single" w:sz="4" w:space="0" w:color="auto"/>
              <w:left w:val="single" w:sz="4" w:space="0" w:color="auto"/>
              <w:right w:val="single" w:sz="4" w:space="0" w:color="auto"/>
            </w:tcBorders>
            <w:vAlign w:val="center"/>
          </w:tcPr>
          <w:p w:rsidR="00272560"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57" type="#_x0000_t87" style="position:absolute;left:0;text-align:left;margin-left:16.35pt;margin-top:-13.3pt;width:13.65pt;height:99.5pt;z-index:251683840;mso-position-horizontal-relative:text;mso-position-vertical-relative:text" filled="t" fillcolor="#5b9bd5 [3204]" strokecolor="#f2f2f2 [3041]" strokeweight="3pt">
                  <v:shadow on="t" type="perspective" color="#1f4d78 [1604]" opacity=".5" offset="1pt" offset2="-1pt"/>
                </v:shape>
              </w:pict>
            </w:r>
            <w:r w:rsidR="00A81702">
              <w:rPr>
                <w:rFonts w:asciiTheme="minorHAnsi" w:hAnsiTheme="minorHAnsi" w:cstheme="minorHAnsi"/>
                <w:b/>
              </w:rPr>
              <w:t xml:space="preserve">         </w:t>
            </w:r>
          </w:p>
          <w:p w:rsidR="00A81702" w:rsidRPr="008E30E2" w:rsidRDefault="00A81702"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0B4B82" w:rsidRDefault="00272560" w:rsidP="00917963">
            <w:pPr>
              <w:jc w:val="left"/>
              <w:rPr>
                <w:rFonts w:asciiTheme="minorHAnsi" w:hAnsiTheme="minorHAnsi" w:cstheme="minorHAnsi"/>
                <w:b/>
                <w:highlight w:val="darkYellow"/>
              </w:rPr>
            </w:pPr>
            <w:r w:rsidRPr="000B4B82">
              <w:rPr>
                <w:rFonts w:asciiTheme="minorHAnsi" w:hAnsiTheme="minorHAnsi" w:cstheme="minorHAnsi"/>
                <w:b/>
                <w:highlight w:val="darkYellow"/>
              </w:rPr>
              <w:t xml:space="preserve">Szövegről szövegre </w:t>
            </w:r>
          </w:p>
          <w:p w:rsidR="00272560" w:rsidRPr="000B4B82" w:rsidRDefault="00272560" w:rsidP="00917963">
            <w:pPr>
              <w:jc w:val="left"/>
              <w:rPr>
                <w:rFonts w:asciiTheme="minorHAnsi" w:hAnsiTheme="minorHAnsi" w:cstheme="minorHAnsi"/>
                <w:b/>
                <w:highlight w:val="darkYellow"/>
              </w:rPr>
            </w:pPr>
            <w:r w:rsidRPr="000B4B82">
              <w:rPr>
                <w:rFonts w:asciiTheme="minorHAnsi" w:hAnsiTheme="minorHAnsi" w:cstheme="minorHAnsi"/>
                <w:b/>
                <w:highlight w:val="darkYellow"/>
              </w:rPr>
              <w:t xml:space="preserve">Olvasás munkatankönyv II. </w:t>
            </w:r>
          </w:p>
          <w:p w:rsidR="00272560" w:rsidRPr="008E30E2" w:rsidRDefault="00272560" w:rsidP="00917963">
            <w:pPr>
              <w:jc w:val="left"/>
              <w:rPr>
                <w:rFonts w:asciiTheme="minorHAnsi" w:hAnsiTheme="minorHAnsi" w:cstheme="minorHAnsi"/>
              </w:rPr>
            </w:pPr>
            <w:r w:rsidRPr="000B4B82">
              <w:rPr>
                <w:rFonts w:asciiTheme="minorHAnsi" w:hAnsiTheme="minorHAnsi" w:cstheme="minorHAnsi"/>
                <w:b/>
                <w:highlight w:val="darkYellow"/>
              </w:rPr>
              <w:t>A témakör bevezetése</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Egyéni élmények meghallgatása a témakörrel kapcsolatban.</w:t>
            </w:r>
          </w:p>
          <w:p w:rsidR="00272560" w:rsidRDefault="00272560" w:rsidP="00917963">
            <w:pPr>
              <w:jc w:val="left"/>
              <w:rPr>
                <w:rFonts w:asciiTheme="minorHAnsi" w:hAnsiTheme="minorHAnsi" w:cstheme="minorHAnsi"/>
              </w:rPr>
            </w:pPr>
            <w:r w:rsidRPr="008E30E2">
              <w:rPr>
                <w:rFonts w:asciiTheme="minorHAnsi" w:hAnsiTheme="minorHAnsi" w:cstheme="minorHAnsi"/>
              </w:rPr>
              <w:t>Szövegalkotás</w:t>
            </w:r>
          </w:p>
          <w:p w:rsidR="00272560" w:rsidRPr="008E30E2" w:rsidRDefault="00272560" w:rsidP="00A96ABE">
            <w:pPr>
              <w:jc w:val="left"/>
              <w:rPr>
                <w:rFonts w:asciiTheme="minorHAnsi" w:hAnsiTheme="minorHAnsi" w:cstheme="minorHAnsi"/>
              </w:rPr>
            </w:pPr>
            <w:r>
              <w:rPr>
                <w:rFonts w:asciiTheme="minorHAnsi" w:hAnsiTheme="minorHAnsi" w:cstheme="minorHAnsi"/>
              </w:rPr>
              <w:t>G</w:t>
            </w:r>
            <w:r w:rsidRPr="008E30E2">
              <w:rPr>
                <w:rFonts w:asciiTheme="minorHAnsi" w:hAnsiTheme="minorHAnsi" w:cstheme="minorHAnsi"/>
              </w:rPr>
              <w:t>ondolattérkép</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5.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Szépirodalmi szöveg feldolgozása</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szereplők azonosítása a képi megjelenítésükkel</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 (Gondolattérkép.)</w:t>
            </w:r>
          </w:p>
          <w:p w:rsidR="00A81702" w:rsidRDefault="00A81702" w:rsidP="00A81702">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81702" w:rsidRPr="008E30E2" w:rsidRDefault="00A81702" w:rsidP="00917963">
            <w:pPr>
              <w:jc w:val="left"/>
              <w:rPr>
                <w:rFonts w:asciiTheme="minorHAnsi" w:hAnsiTheme="minorHAnsi" w:cstheme="minorHAnsi"/>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tcBorders>
              <w:left w:val="single" w:sz="4" w:space="0" w:color="auto"/>
              <w:bottom w:val="single" w:sz="4" w:space="0" w:color="auto"/>
              <w:right w:val="single" w:sz="4" w:space="0" w:color="auto"/>
            </w:tcBorders>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DC4848" w:rsidRDefault="00272560" w:rsidP="00A96ABE">
            <w:pPr>
              <w:jc w:val="left"/>
              <w:rPr>
                <w:rFonts w:asciiTheme="minorHAnsi" w:hAnsiTheme="minorHAnsi" w:cstheme="minorHAnsi"/>
                <w:b/>
                <w:bCs/>
                <w:highlight w:val="yellow"/>
              </w:rPr>
            </w:pPr>
            <w:r w:rsidRPr="00DC4848">
              <w:rPr>
                <w:rFonts w:asciiTheme="minorHAnsi" w:hAnsiTheme="minorHAnsi" w:cstheme="minorHAnsi"/>
                <w:b/>
                <w:bCs/>
                <w:highlight w:val="yellow"/>
              </w:rPr>
              <w:t xml:space="preserve">József Attila: Altató </w:t>
            </w:r>
          </w:p>
          <w:p w:rsidR="00A81702" w:rsidRDefault="00A81702" w:rsidP="00A96ABE">
            <w:pPr>
              <w:jc w:val="left"/>
              <w:rPr>
                <w:rFonts w:asciiTheme="minorHAnsi" w:hAnsiTheme="minorHAnsi" w:cstheme="minorHAnsi"/>
                <w:b/>
                <w:bCs/>
                <w:color w:val="FF0000"/>
              </w:rPr>
            </w:pPr>
            <w:r w:rsidRPr="00DC4848">
              <w:rPr>
                <w:rFonts w:asciiTheme="minorHAnsi" w:hAnsiTheme="minorHAnsi" w:cstheme="minorHAnsi"/>
                <w:b/>
                <w:bCs/>
                <w:highlight w:val="yellow"/>
              </w:rPr>
              <w:t xml:space="preserve"> </w:t>
            </w:r>
            <w:r w:rsidRPr="00DC4848">
              <w:rPr>
                <w:rFonts w:asciiTheme="minorHAnsi" w:hAnsiTheme="minorHAnsi" w:cstheme="minorHAnsi"/>
                <w:b/>
                <w:bCs/>
                <w:color w:val="FF0000"/>
                <w:highlight w:val="yellow"/>
              </w:rPr>
              <w:t xml:space="preserve">kötelező </w:t>
            </w:r>
            <w:proofErr w:type="gramStart"/>
            <w:r w:rsidRPr="00DC4848">
              <w:rPr>
                <w:rFonts w:asciiTheme="minorHAnsi" w:hAnsiTheme="minorHAnsi" w:cstheme="minorHAnsi"/>
                <w:b/>
                <w:bCs/>
                <w:color w:val="FF0000"/>
                <w:highlight w:val="yellow"/>
              </w:rPr>
              <w:t>memoriter</w:t>
            </w:r>
            <w:proofErr w:type="gramEnd"/>
          </w:p>
          <w:p w:rsidR="00A81702" w:rsidRDefault="00A81702" w:rsidP="00A96ABE">
            <w:pPr>
              <w:jc w:val="left"/>
              <w:rPr>
                <w:rFonts w:asciiTheme="minorHAnsi" w:hAnsiTheme="minorHAnsi" w:cstheme="minorHAnsi"/>
                <w:b/>
                <w:bCs/>
                <w:i/>
                <w:color w:val="000000" w:themeColor="text1"/>
              </w:rPr>
            </w:pPr>
            <w:r w:rsidRPr="00A81702">
              <w:rPr>
                <w:rFonts w:asciiTheme="minorHAnsi" w:hAnsiTheme="minorHAnsi" w:cstheme="minorHAnsi"/>
                <w:b/>
                <w:bCs/>
              </w:rPr>
              <w:t>J</w:t>
            </w:r>
            <w:r w:rsidRPr="00A81702">
              <w:rPr>
                <w:rFonts w:asciiTheme="minorHAnsi" w:hAnsiTheme="minorHAnsi" w:cstheme="minorHAnsi"/>
                <w:b/>
                <w:bCs/>
                <w:i/>
                <w:color w:val="000000" w:themeColor="text1"/>
              </w:rPr>
              <w:t xml:space="preserve">ózsef </w:t>
            </w:r>
            <w:proofErr w:type="gramStart"/>
            <w:r w:rsidRPr="00A81702">
              <w:rPr>
                <w:rFonts w:asciiTheme="minorHAnsi" w:hAnsiTheme="minorHAnsi" w:cstheme="minorHAnsi"/>
                <w:b/>
                <w:bCs/>
                <w:i/>
                <w:color w:val="000000" w:themeColor="text1"/>
              </w:rPr>
              <w:t>A</w:t>
            </w:r>
            <w:proofErr w:type="gramEnd"/>
            <w:r w:rsidRPr="00A81702">
              <w:rPr>
                <w:rFonts w:asciiTheme="minorHAnsi" w:hAnsiTheme="minorHAnsi" w:cstheme="minorHAnsi"/>
                <w:b/>
                <w:bCs/>
                <w:i/>
                <w:color w:val="000000" w:themeColor="text1"/>
              </w:rPr>
              <w:t>. élete-ismétlés lsd.2</w:t>
            </w:r>
            <w:proofErr w:type="gramStart"/>
            <w:r w:rsidRPr="00A81702">
              <w:rPr>
                <w:rFonts w:asciiTheme="minorHAnsi" w:hAnsiTheme="minorHAnsi" w:cstheme="minorHAnsi"/>
                <w:b/>
                <w:bCs/>
                <w:i/>
                <w:color w:val="000000" w:themeColor="text1"/>
              </w:rPr>
              <w:t>.osztály</w:t>
            </w:r>
            <w:proofErr w:type="gramEnd"/>
          </w:p>
          <w:p w:rsidR="00A81702" w:rsidRDefault="00A81702" w:rsidP="00A96ABE">
            <w:pPr>
              <w:jc w:val="left"/>
              <w:rPr>
                <w:rFonts w:asciiTheme="minorHAnsi" w:hAnsiTheme="minorHAnsi" w:cstheme="minorHAnsi"/>
                <w:b/>
                <w:bCs/>
                <w:i/>
                <w:color w:val="000000" w:themeColor="text1"/>
              </w:rPr>
            </w:pPr>
          </w:p>
          <w:p w:rsidR="0025042A" w:rsidRPr="00DA0A2E" w:rsidRDefault="00A81702" w:rsidP="00A96ABE">
            <w:pPr>
              <w:jc w:val="left"/>
              <w:rPr>
                <w:rFonts w:asciiTheme="minorHAnsi" w:hAnsiTheme="minorHAnsi" w:cstheme="minorHAnsi"/>
                <w:b/>
                <w:bCs/>
                <w:i/>
                <w:color w:val="0070C0"/>
              </w:rPr>
            </w:pPr>
            <w:r w:rsidRPr="00DA0A2E">
              <w:rPr>
                <w:rFonts w:asciiTheme="minorHAnsi" w:hAnsiTheme="minorHAnsi" w:cstheme="minorHAnsi"/>
                <w:b/>
                <w:bCs/>
                <w:i/>
                <w:color w:val="0070C0"/>
              </w:rPr>
              <w:t>+ 1 óra</w:t>
            </w:r>
          </w:p>
          <w:p w:rsidR="00272560" w:rsidRPr="008E30E2" w:rsidRDefault="00272560"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 szinonimakeresés</w:t>
            </w:r>
          </w:p>
          <w:p w:rsidR="00272560" w:rsidRDefault="00272560" w:rsidP="00917963">
            <w:pPr>
              <w:jc w:val="left"/>
              <w:rPr>
                <w:rFonts w:asciiTheme="minorHAnsi" w:hAnsiTheme="minorHAnsi" w:cstheme="minorHAnsi"/>
              </w:rPr>
            </w:pPr>
            <w:r w:rsidRPr="008E30E2">
              <w:rPr>
                <w:rFonts w:asciiTheme="minorHAnsi" w:hAnsiTheme="minorHAnsi" w:cstheme="minorHAnsi"/>
              </w:rPr>
              <w:t>Saját vélemény alkotása</w:t>
            </w:r>
          </w:p>
          <w:p w:rsidR="00272560" w:rsidRPr="00A96ABE" w:rsidRDefault="00272560" w:rsidP="00A96ABE">
            <w:pPr>
              <w:jc w:val="left"/>
              <w:rPr>
                <w:rFonts w:asciiTheme="minorHAnsi" w:hAnsiTheme="minorHAnsi" w:cstheme="minorHAnsi"/>
                <w:b/>
                <w:bCs/>
                <w:i/>
              </w:rPr>
            </w:pPr>
            <w:r>
              <w:rPr>
                <w:rFonts w:asciiTheme="minorHAnsi" w:hAnsiTheme="minorHAnsi" w:cstheme="minorHAnsi"/>
                <w:bCs/>
              </w:rPr>
              <w:t>V</w:t>
            </w:r>
            <w:r w:rsidRPr="008E30E2">
              <w:rPr>
                <w:rFonts w:asciiTheme="minorHAnsi" w:hAnsiTheme="minorHAnsi" w:cstheme="minorHAnsi"/>
              </w:rPr>
              <w:t>ersfeldolgozás</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6–7.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A81702">
              <w:rPr>
                <w:rFonts w:asciiTheme="minorHAnsi" w:hAnsiTheme="minorHAnsi" w:cstheme="minorHAnsi"/>
              </w:rPr>
              <w:t xml:space="preserve">ése a versfeldolgozás </w:t>
            </w:r>
            <w:proofErr w:type="gramStart"/>
            <w:r w:rsidR="00A81702">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vers témája alapján saját élmény vizuális megközelítése</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A </w:t>
            </w:r>
            <w:proofErr w:type="gramStart"/>
            <w:r w:rsidRPr="008E30E2">
              <w:rPr>
                <w:rFonts w:asciiTheme="minorHAnsi" w:hAnsiTheme="minorHAnsi" w:cstheme="minorHAnsi"/>
              </w:rPr>
              <w:t>refrén</w:t>
            </w:r>
            <w:proofErr w:type="gramEnd"/>
            <w:r w:rsidRPr="008E30E2">
              <w:rPr>
                <w:rFonts w:asciiTheme="minorHAnsi" w:hAnsiTheme="minorHAnsi" w:cstheme="minorHAnsi"/>
              </w:rPr>
              <w:t xml:space="preserve"> mint visszatérő verselem felismerése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A81702" w:rsidRDefault="00A81702" w:rsidP="00A81702">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81702" w:rsidRDefault="00A81702" w:rsidP="00917963">
            <w:pPr>
              <w:jc w:val="left"/>
              <w:rPr>
                <w:rFonts w:asciiTheme="minorHAnsi" w:eastAsia="Times New Roman" w:hAnsiTheme="minorHAnsi" w:cstheme="minorHAnsi"/>
                <w:lang w:eastAsia="hu-HU"/>
              </w:rPr>
            </w:pPr>
          </w:p>
          <w:p w:rsidR="00541661" w:rsidRPr="008E30E2" w:rsidRDefault="0054166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alszik szinonimái</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81702">
            <w:pPr>
              <w:pStyle w:val="Listaszerbekezds"/>
              <w:numPr>
                <w:ilvl w:val="0"/>
                <w:numId w:val="6"/>
              </w:numPr>
              <w:ind w:left="227"/>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F81662" w:rsidP="00A96ABE">
            <w:pPr>
              <w:jc w:val="left"/>
              <w:rPr>
                <w:rFonts w:asciiTheme="minorHAnsi" w:hAnsiTheme="minorHAnsi" w:cstheme="minorHAnsi"/>
              </w:rPr>
            </w:pPr>
            <w:r w:rsidRPr="008E30E2">
              <w:rPr>
                <w:rFonts w:asciiTheme="minorHAnsi" w:hAnsiTheme="minorHAnsi" w:cstheme="minorHAnsi"/>
                <w:b/>
                <w:bCs/>
              </w:rPr>
              <w:t>Hervay Gizella:</w:t>
            </w:r>
            <w:r w:rsidRPr="008E30E2">
              <w:rPr>
                <w:rFonts w:asciiTheme="minorHAnsi" w:eastAsia="Times New Roman" w:hAnsiTheme="minorHAnsi" w:cstheme="minorHAnsi"/>
                <w:b/>
                <w:bCs/>
                <w:kern w:val="36"/>
                <w:lang w:eastAsia="hu-HU"/>
              </w:rPr>
              <w:t xml:space="preserve"> Elfelejtő-mese </w:t>
            </w:r>
          </w:p>
        </w:tc>
        <w:tc>
          <w:tcPr>
            <w:tcW w:w="1246" w:type="pct"/>
            <w:tcBorders>
              <w:top w:val="single" w:sz="4" w:space="0" w:color="auto"/>
              <w:left w:val="single" w:sz="4" w:space="0" w:color="auto"/>
              <w:bottom w:val="single" w:sz="4" w:space="0" w:color="auto"/>
              <w:right w:val="single" w:sz="4" w:space="0" w:color="auto"/>
            </w:tcBorders>
          </w:tcPr>
          <w:p w:rsidR="002F10F8" w:rsidRPr="008E30E2" w:rsidRDefault="002F10F8"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 memóriajáték</w:t>
            </w:r>
          </w:p>
          <w:p w:rsidR="002F10F8" w:rsidRPr="008E30E2" w:rsidRDefault="002F10F8" w:rsidP="00917963">
            <w:pPr>
              <w:jc w:val="left"/>
              <w:rPr>
                <w:rFonts w:asciiTheme="minorHAnsi" w:hAnsiTheme="minorHAnsi" w:cstheme="minorHAnsi"/>
              </w:rPr>
            </w:pPr>
            <w:r w:rsidRPr="008E30E2">
              <w:rPr>
                <w:rFonts w:asciiTheme="minorHAnsi" w:hAnsiTheme="minorHAnsi" w:cstheme="minorHAnsi"/>
              </w:rPr>
              <w:t>Mondatok befejezése adott kötőszavak alapján</w:t>
            </w:r>
          </w:p>
          <w:p w:rsidR="002F10F8" w:rsidRPr="008E30E2" w:rsidRDefault="002F10F8" w:rsidP="00917963">
            <w:pPr>
              <w:jc w:val="left"/>
              <w:rPr>
                <w:rFonts w:asciiTheme="minorHAnsi" w:hAnsiTheme="minorHAnsi" w:cstheme="minorHAnsi"/>
              </w:rPr>
            </w:pPr>
            <w:r w:rsidRPr="008E30E2">
              <w:rPr>
                <w:rFonts w:asciiTheme="minorHAnsi" w:hAnsiTheme="minorHAnsi" w:cstheme="minorHAnsi"/>
              </w:rPr>
              <w:t>A címről következtetés a történetre</w:t>
            </w:r>
          </w:p>
          <w:p w:rsidR="002F10F8" w:rsidRPr="008E30E2" w:rsidRDefault="002F10F8" w:rsidP="00917963">
            <w:pPr>
              <w:jc w:val="left"/>
              <w:rPr>
                <w:rFonts w:asciiTheme="minorHAnsi" w:hAnsiTheme="minorHAnsi" w:cstheme="minorHAnsi"/>
              </w:rPr>
            </w:pPr>
            <w:r w:rsidRPr="008E30E2">
              <w:rPr>
                <w:rFonts w:asciiTheme="minorHAnsi" w:hAnsiTheme="minorHAnsi" w:cstheme="minorHAnsi"/>
              </w:rPr>
              <w:t>Saját gondolatok, következtetések megfogalmazása a témával kapcsolatban</w:t>
            </w:r>
          </w:p>
          <w:p w:rsidR="005D6797" w:rsidRDefault="002F10F8" w:rsidP="00917963">
            <w:pPr>
              <w:jc w:val="left"/>
              <w:rPr>
                <w:rFonts w:asciiTheme="minorHAnsi" w:hAnsiTheme="minorHAnsi" w:cstheme="minorHAnsi"/>
              </w:rPr>
            </w:pPr>
            <w:r w:rsidRPr="008E30E2">
              <w:rPr>
                <w:rFonts w:asciiTheme="minorHAnsi" w:hAnsiTheme="minorHAnsi" w:cstheme="minorHAnsi"/>
              </w:rPr>
              <w:t>Véleményalkotás</w:t>
            </w:r>
          </w:p>
          <w:p w:rsidR="00A96ABE" w:rsidRPr="008E30E2" w:rsidRDefault="00A96ABE" w:rsidP="00917963">
            <w:pPr>
              <w:jc w:val="left"/>
              <w:rPr>
                <w:rFonts w:asciiTheme="minorHAnsi" w:hAnsiTheme="minorHAnsi" w:cstheme="minorHAnsi"/>
              </w:rPr>
            </w:pPr>
            <w:r w:rsidRPr="008E30E2">
              <w:rPr>
                <w:rFonts w:asciiTheme="minorHAnsi" w:eastAsia="Times New Roman" w:hAnsiTheme="minorHAnsi" w:cstheme="minorHAnsi"/>
                <w:bCs/>
                <w:kern w:val="36"/>
                <w:lang w:eastAsia="hu-HU"/>
              </w:rPr>
              <w:t>Mesefeldolgozás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8–9. o.</w:t>
            </w:r>
          </w:p>
        </w:tc>
        <w:tc>
          <w:tcPr>
            <w:tcW w:w="1431" w:type="pct"/>
            <w:tcBorders>
              <w:top w:val="single" w:sz="4" w:space="0" w:color="auto"/>
              <w:left w:val="single" w:sz="4" w:space="0" w:color="auto"/>
              <w:bottom w:val="single" w:sz="4" w:space="0" w:color="auto"/>
              <w:right w:val="single" w:sz="4" w:space="0" w:color="auto"/>
            </w:tcBorders>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Szépirodalmi szöveg feldolgozása, események sorba rendezése a hét napjai alapján</w:t>
            </w:r>
          </w:p>
          <w:p w:rsidR="005D6797" w:rsidRPr="008E30E2" w:rsidRDefault="0007521B"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A szövegértő olvasás előkészítése. Erkölcsi, esztétikai </w:t>
            </w:r>
            <w:proofErr w:type="gramStart"/>
            <w:r w:rsidRPr="008E30E2">
              <w:rPr>
                <w:rFonts w:asciiTheme="minorHAnsi" w:eastAsia="Times New Roman" w:hAnsiTheme="minorHAnsi" w:cstheme="minorHAnsi"/>
                <w:lang w:eastAsia="hu-HU"/>
              </w:rPr>
              <w:t>kategóriák</w:t>
            </w:r>
            <w:proofErr w:type="gramEnd"/>
            <w:r w:rsidRPr="008E30E2">
              <w:rPr>
                <w:rFonts w:asciiTheme="minorHAnsi" w:eastAsia="Times New Roman" w:hAnsiTheme="minorHAnsi" w:cstheme="minorHAnsi"/>
                <w:lang w:eastAsia="hu-HU"/>
              </w:rPr>
              <w:t xml:space="preserve"> megismerése, ítéletalkotás egyszerű szituációban, szépirodalmi művek alapján, a történetmesélés szabályainak, szerveződésének, logikájának megismerése.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Esztétikai és művészeti tudatosság fejlesztése, mese mondanivalójának megfogalmazása. Érzések, vélemények megfogalmazása az olvasottak alapján.</w:t>
            </w:r>
          </w:p>
          <w:p w:rsidR="00A81702" w:rsidRDefault="00A81702" w:rsidP="00A81702">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5D6797" w:rsidRPr="008E30E2" w:rsidRDefault="005D679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A81702" w:rsidRDefault="001F7CAD" w:rsidP="00A81702">
            <w:pPr>
              <w:rPr>
                <w:rFonts w:asciiTheme="minorHAnsi" w:hAnsiTheme="minorHAnsi" w:cstheme="minorHAnsi"/>
                <w:b/>
              </w:rPr>
            </w:pPr>
            <w:r>
              <w:rPr>
                <w:rFonts w:asciiTheme="minorHAnsi" w:hAnsiTheme="minorHAnsi" w:cstheme="minorHAnsi"/>
                <w:b/>
                <w:i/>
                <w:noProof/>
                <w:lang w:eastAsia="hu-HU"/>
              </w:rPr>
              <w:pict>
                <v:shape id="_x0000_s1053" type="#_x0000_t32" style="position:absolute;left:0;text-align:left;margin-left:-2pt;margin-top:97.6pt;width:761pt;height:.5pt;z-index:251680768;mso-position-horizontal-relative:text;mso-position-vertical-relative:text" o:connectortype="straight" strokecolor="#7030a0" strokeweight="3pt"/>
              </w:pict>
            </w:r>
            <w:r w:rsidR="00166F1F">
              <w:rPr>
                <w:rFonts w:asciiTheme="minorHAnsi" w:hAnsiTheme="minorHAnsi" w:cstheme="minorHAnsi"/>
                <w:b/>
              </w:rPr>
              <w:t>-------</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740884" w:rsidRPr="00740884" w:rsidRDefault="00A81702" w:rsidP="00740884">
            <w:pPr>
              <w:spacing w:line="276" w:lineRule="auto"/>
              <w:jc w:val="left"/>
              <w:rPr>
                <w:rFonts w:asciiTheme="minorHAnsi" w:hAnsiTheme="minorHAnsi" w:cstheme="minorHAnsi"/>
                <w:b/>
              </w:rPr>
            </w:pPr>
            <w:r>
              <w:rPr>
                <w:rFonts w:asciiTheme="minorHAnsi" w:hAnsiTheme="minorHAnsi" w:cstheme="minorHAnsi"/>
                <w:b/>
                <w:i/>
              </w:rPr>
              <w:t xml:space="preserve">GYAKORLÓ ÓRA: </w:t>
            </w:r>
            <w:r w:rsidR="002F2542" w:rsidRPr="00A81702">
              <w:rPr>
                <w:rFonts w:asciiTheme="minorHAnsi" w:hAnsiTheme="minorHAnsi" w:cstheme="minorHAnsi"/>
                <w:b/>
                <w:i/>
                <w:highlight w:val="yellow"/>
              </w:rPr>
              <w:t>Szabó Lőrinc:</w:t>
            </w:r>
            <w:r w:rsidR="002F2542" w:rsidRPr="00A81702">
              <w:rPr>
                <w:rFonts w:asciiTheme="minorHAnsi" w:hAnsiTheme="minorHAnsi" w:cstheme="minorHAnsi"/>
                <w:b/>
                <w:highlight w:val="yellow"/>
              </w:rPr>
              <w:t xml:space="preserve"> Kicsi vagyok én</w:t>
            </w:r>
            <w:r w:rsidR="002F2542" w:rsidRPr="008E30E2">
              <w:rPr>
                <w:rFonts w:asciiTheme="minorHAnsi" w:hAnsiTheme="minorHAnsi" w:cstheme="minorHAnsi"/>
                <w:b/>
              </w:rPr>
              <w:t xml:space="preserve">… </w:t>
            </w:r>
          </w:p>
          <w:p w:rsidR="00740884" w:rsidRDefault="0025042A" w:rsidP="00740884">
            <w:pPr>
              <w:jc w:val="left"/>
              <w:rPr>
                <w:rFonts w:asciiTheme="minorHAnsi" w:hAnsiTheme="minorHAnsi" w:cstheme="minorHAnsi"/>
                <w:b/>
                <w:color w:val="0070C0"/>
              </w:rPr>
            </w:pPr>
            <w:r>
              <w:rPr>
                <w:rFonts w:asciiTheme="minorHAnsi" w:hAnsiTheme="minorHAnsi" w:cstheme="minorHAnsi"/>
                <w:b/>
                <w:color w:val="0070C0"/>
              </w:rPr>
              <w:t>+ 1</w:t>
            </w:r>
            <w:r w:rsidR="00166F1F">
              <w:rPr>
                <w:rFonts w:asciiTheme="minorHAnsi" w:hAnsiTheme="minorHAnsi" w:cstheme="minorHAnsi"/>
                <w:b/>
                <w:color w:val="0070C0"/>
              </w:rPr>
              <w:t xml:space="preserve"> óra gyakorló anyaga</w:t>
            </w:r>
          </w:p>
          <w:p w:rsidR="00166F1F" w:rsidRPr="00166F1F" w:rsidRDefault="00166F1F" w:rsidP="00740884">
            <w:pPr>
              <w:jc w:val="left"/>
              <w:rPr>
                <w:rFonts w:asciiTheme="minorHAnsi" w:hAnsiTheme="minorHAnsi" w:cstheme="minorHAnsi"/>
                <w:b/>
                <w:color w:val="FF0000"/>
              </w:rPr>
            </w:pPr>
            <w:r w:rsidRPr="00166F1F">
              <w:rPr>
                <w:rFonts w:asciiTheme="minorHAnsi" w:hAnsiTheme="minorHAnsi" w:cstheme="minorHAnsi"/>
                <w:b/>
                <w:color w:val="FF0000"/>
              </w:rPr>
              <w:t>Szabó Lőrinc élete képekben PPT-n</w:t>
            </w:r>
          </w:p>
          <w:p w:rsidR="00A81702" w:rsidRDefault="00A81702" w:rsidP="00740884">
            <w:pPr>
              <w:jc w:val="left"/>
              <w:rPr>
                <w:rFonts w:asciiTheme="minorHAnsi" w:hAnsiTheme="minorHAnsi" w:cstheme="minorHAnsi"/>
                <w:b/>
                <w:color w:val="0070C0"/>
              </w:rPr>
            </w:pPr>
          </w:p>
          <w:p w:rsidR="00740884" w:rsidRPr="008E30E2" w:rsidRDefault="00740884" w:rsidP="00A96ABE">
            <w:pPr>
              <w:spacing w:line="276" w:lineRule="auto"/>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2F10F8" w:rsidP="00917963">
            <w:pPr>
              <w:jc w:val="left"/>
              <w:rPr>
                <w:rFonts w:asciiTheme="minorHAnsi" w:hAnsiTheme="minorHAnsi" w:cstheme="minorHAnsi"/>
                <w:i/>
              </w:rPr>
            </w:pPr>
            <w:r w:rsidRPr="008E30E2">
              <w:rPr>
                <w:rFonts w:asciiTheme="minorHAnsi" w:hAnsiTheme="minorHAnsi" w:cstheme="minorHAnsi"/>
              </w:rPr>
              <w:t xml:space="preserve">Szabad vers alkotása – </w:t>
            </w:r>
            <w:r w:rsidRPr="008E30E2">
              <w:rPr>
                <w:rFonts w:asciiTheme="minorHAnsi" w:hAnsiTheme="minorHAnsi" w:cstheme="minorHAnsi"/>
                <w:i/>
              </w:rPr>
              <w:t>szélsziporka</w:t>
            </w:r>
          </w:p>
          <w:p w:rsidR="00A96ABE" w:rsidRPr="008E30E2" w:rsidRDefault="00A96ABE" w:rsidP="00917963">
            <w:pPr>
              <w:jc w:val="left"/>
              <w:rPr>
                <w:rFonts w:asciiTheme="minorHAnsi" w:hAnsiTheme="minorHAnsi" w:cstheme="minorHAnsi"/>
                <w:i/>
              </w:rPr>
            </w:pPr>
            <w:r>
              <w:rPr>
                <w:rFonts w:asciiTheme="minorHAnsi" w:hAnsiTheme="minorHAnsi" w:cstheme="minorHAnsi"/>
              </w:rPr>
              <w:t>V</w:t>
            </w:r>
            <w:r w:rsidRPr="008E30E2">
              <w:rPr>
                <w:rFonts w:asciiTheme="minorHAnsi" w:hAnsiTheme="minorHAnsi" w:cstheme="minorHAnsi"/>
              </w:rPr>
              <w:t>ersfeldolgozás</w:t>
            </w:r>
          </w:p>
          <w:p w:rsidR="0081620A" w:rsidRDefault="0081620A" w:rsidP="00917963">
            <w:pPr>
              <w:jc w:val="left"/>
              <w:rPr>
                <w:rFonts w:asciiTheme="minorHAnsi" w:hAnsiTheme="minorHAnsi" w:cstheme="minorHAnsi"/>
              </w:rPr>
            </w:pPr>
            <w:r w:rsidRPr="008E30E2">
              <w:rPr>
                <w:rFonts w:asciiTheme="minorHAnsi" w:hAnsiTheme="minorHAnsi" w:cstheme="minorHAnsi"/>
              </w:rPr>
              <w:t>10. o.</w:t>
            </w:r>
          </w:p>
          <w:p w:rsidR="00740884" w:rsidRPr="008E30E2" w:rsidRDefault="00740884" w:rsidP="0025042A">
            <w:pPr>
              <w:jc w:val="left"/>
              <w:rPr>
                <w:rFonts w:asciiTheme="minorHAnsi" w:hAnsiTheme="minorHAnsi" w:cstheme="minorHAnsi"/>
                <w: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740884">
              <w:rPr>
                <w:rFonts w:asciiTheme="minorHAnsi" w:hAnsiTheme="minorHAnsi" w:cstheme="minorHAnsi"/>
              </w:rPr>
              <w:t xml:space="preserve">ése a versfeldolgozás </w:t>
            </w:r>
            <w:proofErr w:type="gramStart"/>
            <w:r w:rsidR="00740884">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5D6797" w:rsidRDefault="00BD2F66" w:rsidP="00917963">
            <w:pPr>
              <w:jc w:val="left"/>
              <w:rPr>
                <w:rFonts w:asciiTheme="minorHAnsi" w:hAnsiTheme="minorHAnsi" w:cstheme="minorHAnsi"/>
              </w:rPr>
            </w:pPr>
            <w:r w:rsidRPr="008E30E2">
              <w:rPr>
                <w:rFonts w:asciiTheme="minorHAnsi" w:hAnsiTheme="minorHAnsi" w:cstheme="minorHAnsi"/>
              </w:rPr>
              <w:t>Az ismétlődés szerep</w:t>
            </w:r>
            <w:r w:rsidR="0007521B" w:rsidRPr="008E30E2">
              <w:rPr>
                <w:rFonts w:asciiTheme="minorHAnsi" w:hAnsiTheme="minorHAnsi" w:cstheme="minorHAnsi"/>
              </w:rPr>
              <w:t xml:space="preserve">e – </w:t>
            </w:r>
            <w:proofErr w:type="spellStart"/>
            <w:r w:rsidR="0007521B" w:rsidRPr="008E30E2">
              <w:rPr>
                <w:rFonts w:asciiTheme="minorHAnsi" w:hAnsiTheme="minorHAnsi" w:cstheme="minorHAnsi"/>
              </w:rPr>
              <w:t>nyomatékosítás</w:t>
            </w:r>
            <w:proofErr w:type="spellEnd"/>
            <w:r w:rsidR="0007521B" w:rsidRPr="008E30E2">
              <w:rPr>
                <w:rFonts w:asciiTheme="minorHAnsi" w:hAnsiTheme="minorHAnsi" w:cstheme="minorHAnsi"/>
              </w:rPr>
              <w:t>, játékosság</w:t>
            </w:r>
          </w:p>
          <w:p w:rsidR="00740884" w:rsidRPr="008E30E2" w:rsidRDefault="00740884" w:rsidP="00917963">
            <w:pPr>
              <w:jc w:val="left"/>
              <w:rPr>
                <w:rFonts w:asciiTheme="minorHAnsi" w:hAnsiTheme="minorHAnsi" w:cstheme="minorHAnsi"/>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A74CE1" w:rsidRDefault="00A74CE1" w:rsidP="00917963">
            <w:pPr>
              <w:jc w:val="left"/>
              <w:rPr>
                <w:rFonts w:asciiTheme="minorHAnsi" w:eastAsia="Times New Roman" w:hAnsiTheme="minorHAnsi" w:cstheme="minorHAnsi"/>
                <w:lang w:eastAsia="hu-HU"/>
              </w:rPr>
            </w:pPr>
          </w:p>
          <w:p w:rsidR="00A74CE1" w:rsidRDefault="00A74CE1" w:rsidP="00A74CE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74CE1" w:rsidRPr="008E30E2" w:rsidRDefault="00A74CE1"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Default="005D6797" w:rsidP="00541661">
            <w:pPr>
              <w:jc w:val="center"/>
              <w:rPr>
                <w:rFonts w:asciiTheme="minorHAnsi" w:hAnsiTheme="minorHAnsi" w:cstheme="minorHAnsi"/>
                <w:b/>
              </w:rPr>
            </w:pPr>
          </w:p>
          <w:p w:rsidR="00541661" w:rsidRDefault="00541661" w:rsidP="00541661">
            <w:pPr>
              <w:jc w:val="center"/>
              <w:rPr>
                <w:rFonts w:asciiTheme="minorHAnsi" w:hAnsiTheme="minorHAnsi" w:cstheme="minorHAnsi"/>
                <w:b/>
              </w:rPr>
            </w:pPr>
          </w:p>
          <w:p w:rsidR="00541661" w:rsidRDefault="00541661" w:rsidP="00541661">
            <w:pPr>
              <w:jc w:val="center"/>
              <w:rPr>
                <w:rFonts w:asciiTheme="minorHAnsi" w:hAnsiTheme="minorHAnsi" w:cstheme="minorHAnsi"/>
                <w:b/>
              </w:rPr>
            </w:pPr>
          </w:p>
          <w:p w:rsidR="00541661" w:rsidRDefault="00541661" w:rsidP="00541661">
            <w:pPr>
              <w:jc w:val="center"/>
              <w:rPr>
                <w:rFonts w:asciiTheme="minorHAnsi" w:hAnsiTheme="minorHAnsi" w:cstheme="minorHAnsi"/>
                <w:b/>
              </w:rPr>
            </w:pPr>
          </w:p>
          <w:p w:rsidR="00541661" w:rsidRDefault="00541661" w:rsidP="00541661">
            <w:pPr>
              <w:jc w:val="center"/>
              <w:rPr>
                <w:rFonts w:asciiTheme="minorHAnsi" w:hAnsiTheme="minorHAnsi" w:cstheme="minorHAnsi"/>
                <w:b/>
              </w:rPr>
            </w:pPr>
          </w:p>
          <w:p w:rsidR="00541661" w:rsidRPr="00541661" w:rsidRDefault="00541661" w:rsidP="00541661">
            <w:pPr>
              <w:jc w:val="center"/>
              <w:rPr>
                <w:rFonts w:asciiTheme="minorHAnsi" w:hAnsiTheme="minorHAnsi" w:cstheme="minorHAnsi"/>
                <w:b/>
              </w:rPr>
            </w:pPr>
            <w:r>
              <w:rPr>
                <w:rFonts w:asciiTheme="minorHAnsi" w:hAnsiTheme="minorHAnsi" w:cstheme="minorHAnsi"/>
                <w:b/>
              </w:rPr>
              <w:t>65.</w:t>
            </w:r>
          </w:p>
        </w:tc>
        <w:tc>
          <w:tcPr>
            <w:tcW w:w="831" w:type="pct"/>
            <w:tcBorders>
              <w:top w:val="single" w:sz="4" w:space="0" w:color="auto"/>
              <w:left w:val="single" w:sz="4" w:space="0" w:color="auto"/>
              <w:bottom w:val="single" w:sz="4" w:space="0" w:color="auto"/>
              <w:right w:val="single" w:sz="4" w:space="0" w:color="auto"/>
            </w:tcBorders>
          </w:tcPr>
          <w:p w:rsidR="00541661" w:rsidRDefault="00541661" w:rsidP="00A96ABE">
            <w:pPr>
              <w:spacing w:line="276" w:lineRule="auto"/>
              <w:jc w:val="left"/>
              <w:rPr>
                <w:rFonts w:asciiTheme="minorHAnsi" w:hAnsiTheme="minorHAnsi" w:cstheme="minorHAnsi"/>
                <w:b/>
                <w:i/>
              </w:rPr>
            </w:pPr>
          </w:p>
          <w:p w:rsidR="005D6797" w:rsidRDefault="00217E80" w:rsidP="00A96ABE">
            <w:pPr>
              <w:spacing w:line="276" w:lineRule="auto"/>
              <w:jc w:val="left"/>
              <w:rPr>
                <w:rFonts w:asciiTheme="minorHAnsi" w:hAnsiTheme="minorHAnsi" w:cstheme="minorHAnsi"/>
                <w:b/>
                <w:i/>
              </w:rPr>
            </w:pPr>
            <w:r w:rsidRPr="008E30E2">
              <w:rPr>
                <w:rFonts w:asciiTheme="minorHAnsi" w:hAnsiTheme="minorHAnsi" w:cstheme="minorHAnsi"/>
                <w:b/>
                <w:i/>
              </w:rPr>
              <w:lastRenderedPageBreak/>
              <w:t>Csoóri Sándor:</w:t>
            </w:r>
            <w:r w:rsidRPr="008E30E2">
              <w:rPr>
                <w:rFonts w:asciiTheme="minorHAnsi" w:hAnsiTheme="minorHAnsi" w:cstheme="minorHAnsi"/>
                <w:b/>
              </w:rPr>
              <w:t xml:space="preserve"> Csodakutya</w:t>
            </w:r>
            <w:r w:rsidRPr="008E30E2">
              <w:rPr>
                <w:rFonts w:asciiTheme="minorHAnsi" w:hAnsiTheme="minorHAnsi" w:cstheme="minorHAnsi"/>
                <w:b/>
                <w:i/>
              </w:rPr>
              <w:t xml:space="preserve"> </w:t>
            </w:r>
          </w:p>
          <w:p w:rsidR="00166F1F" w:rsidRPr="00166F1F" w:rsidRDefault="00166F1F" w:rsidP="00166F1F">
            <w:pPr>
              <w:jc w:val="left"/>
              <w:rPr>
                <w:rFonts w:asciiTheme="minorHAnsi" w:hAnsiTheme="minorHAnsi" w:cstheme="minorHAnsi"/>
                <w:b/>
                <w:color w:val="FF0000"/>
              </w:rPr>
            </w:pPr>
            <w:r>
              <w:rPr>
                <w:rFonts w:asciiTheme="minorHAnsi" w:hAnsiTheme="minorHAnsi" w:cstheme="minorHAnsi"/>
                <w:b/>
                <w:color w:val="FF0000"/>
              </w:rPr>
              <w:t>Csoóri Sándor</w:t>
            </w:r>
            <w:r w:rsidRPr="00166F1F">
              <w:rPr>
                <w:rFonts w:asciiTheme="minorHAnsi" w:hAnsiTheme="minorHAnsi" w:cstheme="minorHAnsi"/>
                <w:b/>
                <w:color w:val="FF0000"/>
              </w:rPr>
              <w:t xml:space="preserve"> élete képekben PPT-n</w:t>
            </w:r>
          </w:p>
          <w:p w:rsidR="00166F1F" w:rsidRPr="008E30E2" w:rsidRDefault="00166F1F" w:rsidP="00A96ABE">
            <w:pPr>
              <w:spacing w:line="276" w:lineRule="auto"/>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541661" w:rsidRDefault="00541661" w:rsidP="00917963">
            <w:pPr>
              <w:jc w:val="left"/>
              <w:rPr>
                <w:rFonts w:asciiTheme="minorHAnsi" w:hAnsiTheme="minorHAnsi" w:cstheme="minorHAnsi"/>
              </w:rPr>
            </w:pPr>
          </w:p>
          <w:p w:rsidR="00541661" w:rsidRDefault="00541661" w:rsidP="00917963">
            <w:pPr>
              <w:jc w:val="left"/>
              <w:rPr>
                <w:rFonts w:asciiTheme="minorHAnsi" w:hAnsiTheme="minorHAnsi" w:cstheme="minorHAnsi"/>
              </w:rPr>
            </w:pPr>
          </w:p>
          <w:p w:rsidR="005D6797" w:rsidRDefault="002F10F8" w:rsidP="00917963">
            <w:pPr>
              <w:jc w:val="left"/>
              <w:rPr>
                <w:rFonts w:asciiTheme="minorHAnsi" w:hAnsiTheme="minorHAnsi" w:cstheme="minorHAnsi"/>
              </w:rPr>
            </w:pPr>
            <w:r w:rsidRPr="008E30E2">
              <w:rPr>
                <w:rFonts w:asciiTheme="minorHAnsi" w:hAnsiTheme="minorHAnsi" w:cstheme="minorHAnsi"/>
              </w:rPr>
              <w:lastRenderedPageBreak/>
              <w:t>Állatleírás fantázia alapján – szóbeli szövegalkotás</w:t>
            </w:r>
          </w:p>
          <w:p w:rsidR="00A96ABE" w:rsidRPr="008E30E2" w:rsidRDefault="00A96ABE" w:rsidP="00917963">
            <w:pPr>
              <w:jc w:val="left"/>
              <w:rPr>
                <w:rFonts w:asciiTheme="minorHAnsi" w:hAnsiTheme="minorHAnsi" w:cstheme="minorHAnsi"/>
              </w:rPr>
            </w:pPr>
            <w:r>
              <w:rPr>
                <w:rFonts w:asciiTheme="minorHAnsi" w:hAnsiTheme="minorHAnsi" w:cstheme="minorHAnsi"/>
                <w:i/>
              </w:rPr>
              <w:t>V</w:t>
            </w:r>
            <w:r w:rsidRPr="008E30E2">
              <w:rPr>
                <w:rFonts w:asciiTheme="minorHAnsi" w:hAnsiTheme="minorHAnsi" w:cstheme="minorHAnsi"/>
              </w:rPr>
              <w:t>ersfeldolgozás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11. o.</w:t>
            </w:r>
          </w:p>
        </w:tc>
        <w:tc>
          <w:tcPr>
            <w:tcW w:w="1431" w:type="pct"/>
            <w:tcBorders>
              <w:top w:val="single" w:sz="4" w:space="0" w:color="auto"/>
              <w:left w:val="single" w:sz="4" w:space="0" w:color="auto"/>
              <w:bottom w:val="single" w:sz="4" w:space="0" w:color="auto"/>
              <w:right w:val="single" w:sz="4" w:space="0" w:color="auto"/>
            </w:tcBorders>
          </w:tcPr>
          <w:p w:rsidR="00541661" w:rsidRDefault="00541661" w:rsidP="00917963">
            <w:pPr>
              <w:jc w:val="left"/>
              <w:rPr>
                <w:rFonts w:asciiTheme="minorHAnsi" w:hAnsiTheme="minorHAnsi" w:cstheme="minorHAnsi"/>
              </w:rPr>
            </w:pPr>
          </w:p>
          <w:p w:rsidR="00541661" w:rsidRDefault="00541661" w:rsidP="00917963">
            <w:pPr>
              <w:jc w:val="left"/>
              <w:rPr>
                <w:rFonts w:asciiTheme="minorHAnsi" w:hAnsiTheme="minorHAnsi" w:cstheme="minorHAnsi"/>
              </w:rPr>
            </w:pPr>
          </w:p>
          <w:p w:rsidR="00BD2F66" w:rsidRPr="008E30E2" w:rsidRDefault="00BD2F66" w:rsidP="00917963">
            <w:pPr>
              <w:jc w:val="left"/>
              <w:rPr>
                <w:rFonts w:asciiTheme="minorHAnsi" w:hAnsiTheme="minorHAnsi" w:cstheme="minorHAnsi"/>
              </w:rPr>
            </w:pPr>
            <w:r w:rsidRPr="008E30E2">
              <w:rPr>
                <w:rFonts w:asciiTheme="minorHAnsi" w:hAnsiTheme="minorHAnsi" w:cstheme="minorHAnsi"/>
              </w:rPr>
              <w:lastRenderedPageBreak/>
              <w:t>Kreatív-produktív vers-befogadás előkészít</w:t>
            </w:r>
            <w:r w:rsidR="00740884">
              <w:rPr>
                <w:rFonts w:asciiTheme="minorHAnsi" w:hAnsiTheme="minorHAnsi" w:cstheme="minorHAnsi"/>
              </w:rPr>
              <w:t xml:space="preserve">ése a versfeldolgozás </w:t>
            </w:r>
            <w:proofErr w:type="gramStart"/>
            <w:r w:rsidR="00740884">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5D6797" w:rsidRPr="008E30E2" w:rsidRDefault="00BD2F66" w:rsidP="00917963">
            <w:pPr>
              <w:jc w:val="left"/>
              <w:rPr>
                <w:rFonts w:asciiTheme="minorHAnsi" w:hAnsiTheme="minorHAnsi" w:cstheme="minorHAnsi"/>
              </w:rPr>
            </w:pPr>
            <w:r w:rsidRPr="008E30E2">
              <w:rPr>
                <w:rFonts w:asciiTheme="minorHAnsi" w:hAnsiTheme="minorHAnsi" w:cstheme="minorHAnsi"/>
              </w:rPr>
              <w:t>Az elképze</w:t>
            </w:r>
            <w:r w:rsidR="001221F1" w:rsidRPr="008E30E2">
              <w:rPr>
                <w:rFonts w:asciiTheme="minorHAnsi" w:hAnsiTheme="minorHAnsi" w:cstheme="minorHAnsi"/>
              </w:rPr>
              <w:t>lt állat vizuális megjelenítése</w:t>
            </w:r>
          </w:p>
        </w:tc>
        <w:tc>
          <w:tcPr>
            <w:tcW w:w="1263" w:type="pct"/>
            <w:gridSpan w:val="3"/>
            <w:tcBorders>
              <w:top w:val="single" w:sz="4" w:space="0" w:color="auto"/>
              <w:left w:val="single" w:sz="4" w:space="0" w:color="auto"/>
              <w:bottom w:val="single" w:sz="4" w:space="0" w:color="auto"/>
              <w:right w:val="single" w:sz="4" w:space="0" w:color="auto"/>
            </w:tcBorders>
          </w:tcPr>
          <w:p w:rsidR="00541661" w:rsidRDefault="00541661" w:rsidP="00917963">
            <w:pPr>
              <w:jc w:val="left"/>
              <w:rPr>
                <w:rFonts w:asciiTheme="minorHAnsi" w:eastAsia="Times New Roman" w:hAnsiTheme="minorHAnsi" w:cstheme="minorHAnsi"/>
                <w:lang w:eastAsia="hu-HU"/>
              </w:rPr>
            </w:pPr>
          </w:p>
          <w:p w:rsidR="00541661" w:rsidRDefault="00541661" w:rsidP="00917963">
            <w:pPr>
              <w:jc w:val="left"/>
              <w:rPr>
                <w:rFonts w:asciiTheme="minorHAnsi" w:eastAsia="Times New Roman" w:hAnsiTheme="minorHAnsi" w:cstheme="minorHAnsi"/>
                <w:lang w:eastAsia="hu-HU"/>
              </w:rPr>
            </w:pPr>
          </w:p>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166F1F" w:rsidRDefault="00166F1F" w:rsidP="00917963">
            <w:pPr>
              <w:jc w:val="left"/>
              <w:rPr>
                <w:rFonts w:asciiTheme="minorHAnsi" w:eastAsia="Times New Roman" w:hAnsiTheme="minorHAnsi" w:cstheme="minorHAnsi"/>
                <w:i/>
                <w:u w:val="single"/>
                <w:lang w:eastAsia="hu-HU"/>
              </w:rPr>
            </w:pPr>
            <w:r w:rsidRPr="00166F1F">
              <w:rPr>
                <w:rFonts w:asciiTheme="minorHAnsi" w:eastAsia="Times New Roman" w:hAnsiTheme="minorHAnsi" w:cstheme="minorHAnsi"/>
                <w:i/>
                <w:u w:val="single"/>
                <w:lang w:eastAsia="hu-HU"/>
              </w:rPr>
              <w:t>PM-Játékosan csukott szemmel csodakutya rajzolás</w:t>
            </w:r>
          </w:p>
          <w:p w:rsidR="00A74CE1" w:rsidRDefault="00A74CE1" w:rsidP="00A74CE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74CE1" w:rsidRPr="00166F1F" w:rsidRDefault="00A74CE1" w:rsidP="00917963">
            <w:pPr>
              <w:jc w:val="left"/>
              <w:rPr>
                <w:rFonts w:asciiTheme="minorHAnsi" w:eastAsia="Times New Roman" w:hAnsiTheme="minorHAnsi" w:cstheme="minorHAnsi"/>
                <w:i/>
                <w:u w:val="single"/>
                <w:lang w:eastAsia="hu-HU"/>
              </w:rPr>
            </w:pPr>
          </w:p>
          <w:p w:rsidR="00740884" w:rsidRPr="008E30E2" w:rsidRDefault="0054166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lapulevél, csillagfejű csikó,</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A96ABE" w:rsidRDefault="00A96ABE" w:rsidP="00A96ABE">
            <w:pPr>
              <w:spacing w:line="276" w:lineRule="auto"/>
              <w:jc w:val="left"/>
              <w:rPr>
                <w:rFonts w:asciiTheme="minorHAnsi" w:eastAsia="Times New Roman" w:hAnsiTheme="minorHAnsi" w:cstheme="minorHAnsi"/>
                <w:b/>
                <w:bCs/>
                <w:kern w:val="36"/>
                <w:lang w:eastAsia="hu-HU"/>
              </w:rPr>
            </w:pPr>
            <w:r w:rsidRPr="003E3908">
              <w:rPr>
                <w:rFonts w:asciiTheme="minorHAnsi" w:eastAsia="Times New Roman" w:hAnsiTheme="minorHAnsi" w:cstheme="minorHAnsi"/>
                <w:b/>
                <w:bCs/>
                <w:kern w:val="36"/>
                <w:highlight w:val="yellow"/>
                <w:lang w:eastAsia="hu-HU"/>
              </w:rPr>
              <w:t>Gondolatok Janikovszky Éváról</w:t>
            </w:r>
          </w:p>
          <w:p w:rsidR="006B6068" w:rsidRDefault="006B6068" w:rsidP="00A96ABE">
            <w:pPr>
              <w:spacing w:line="276" w:lineRule="auto"/>
              <w:jc w:val="left"/>
              <w:rPr>
                <w:rFonts w:asciiTheme="minorHAnsi" w:eastAsia="Times New Roman" w:hAnsiTheme="minorHAnsi" w:cstheme="minorHAnsi"/>
                <w:bCs/>
                <w:kern w:val="36"/>
                <w:lang w:eastAsia="hu-HU"/>
              </w:rPr>
            </w:pPr>
            <w:proofErr w:type="gramStart"/>
            <w:r w:rsidRPr="008E30E2">
              <w:rPr>
                <w:rFonts w:asciiTheme="minorHAnsi" w:eastAsia="Times New Roman" w:hAnsiTheme="minorHAnsi" w:cstheme="minorHAnsi"/>
                <w:bCs/>
                <w:kern w:val="36"/>
                <w:lang w:eastAsia="hu-HU"/>
              </w:rPr>
              <w:t>Komplex</w:t>
            </w:r>
            <w:proofErr w:type="gramEnd"/>
          </w:p>
          <w:p w:rsidR="00166F1F" w:rsidRPr="00166F1F" w:rsidRDefault="00166F1F" w:rsidP="00166F1F">
            <w:pPr>
              <w:jc w:val="left"/>
              <w:rPr>
                <w:rFonts w:asciiTheme="minorHAnsi" w:hAnsiTheme="minorHAnsi" w:cstheme="minorHAnsi"/>
                <w:b/>
                <w:color w:val="FF0000"/>
              </w:rPr>
            </w:pPr>
            <w:r>
              <w:rPr>
                <w:rFonts w:asciiTheme="minorHAnsi" w:hAnsiTheme="minorHAnsi" w:cstheme="minorHAnsi"/>
                <w:b/>
                <w:color w:val="FF0000"/>
              </w:rPr>
              <w:t>Janikovszky Éva</w:t>
            </w:r>
            <w:r w:rsidRPr="00166F1F">
              <w:rPr>
                <w:rFonts w:asciiTheme="minorHAnsi" w:hAnsiTheme="minorHAnsi" w:cstheme="minorHAnsi"/>
                <w:b/>
                <w:color w:val="FF0000"/>
              </w:rPr>
              <w:t xml:space="preserve"> élete képekben PPT-n</w:t>
            </w:r>
          </w:p>
          <w:p w:rsidR="00166F1F" w:rsidRPr="008E30E2" w:rsidRDefault="00166F1F" w:rsidP="00A96ABE">
            <w:pPr>
              <w:spacing w:line="276" w:lineRule="auto"/>
              <w:jc w:val="left"/>
              <w:rPr>
                <w:rFonts w:asciiTheme="minorHAnsi" w:eastAsia="Times New Roman" w:hAnsiTheme="minorHAnsi" w:cstheme="minorHAnsi"/>
                <w:bCs/>
                <w:kern w:val="36"/>
                <w:lang w:eastAsia="hu-HU"/>
              </w:rPr>
            </w:pPr>
          </w:p>
        </w:tc>
        <w:tc>
          <w:tcPr>
            <w:tcW w:w="1246" w:type="pct"/>
            <w:tcBorders>
              <w:top w:val="single" w:sz="4" w:space="0" w:color="auto"/>
              <w:left w:val="single" w:sz="4" w:space="0" w:color="auto"/>
              <w:bottom w:val="single" w:sz="4" w:space="0" w:color="auto"/>
              <w:right w:val="single" w:sz="4" w:space="0" w:color="auto"/>
            </w:tcBorders>
          </w:tcPr>
          <w:p w:rsidR="001F4A35" w:rsidRPr="008E30E2" w:rsidRDefault="001F4A35" w:rsidP="00917963">
            <w:pPr>
              <w:jc w:val="left"/>
              <w:rPr>
                <w:rFonts w:asciiTheme="minorHAnsi" w:hAnsiTheme="minorHAnsi" w:cstheme="minorHAnsi"/>
              </w:rPr>
            </w:pPr>
            <w:r w:rsidRPr="008E30E2">
              <w:rPr>
                <w:rFonts w:asciiTheme="minorHAnsi" w:hAnsiTheme="minorHAnsi" w:cstheme="minorHAnsi"/>
                <w:i/>
              </w:rPr>
              <w:t>Ötsoros</w:t>
            </w:r>
            <w:r w:rsidRPr="008E30E2">
              <w:rPr>
                <w:rFonts w:asciiTheme="minorHAnsi" w:hAnsiTheme="minorHAnsi" w:cstheme="minorHAnsi"/>
              </w:rPr>
              <w:t xml:space="preserve"> alkotása, mondatok befejezése adott kötőszavak alapján</w:t>
            </w:r>
          </w:p>
          <w:p w:rsidR="005D6797" w:rsidRDefault="001F4A35" w:rsidP="00917963">
            <w:pPr>
              <w:jc w:val="left"/>
              <w:rPr>
                <w:rFonts w:asciiTheme="minorHAnsi" w:hAnsiTheme="minorHAnsi" w:cstheme="minorHAnsi"/>
              </w:rPr>
            </w:pPr>
            <w:r w:rsidRPr="008E30E2">
              <w:rPr>
                <w:rFonts w:asciiTheme="minorHAnsi" w:hAnsiTheme="minorHAnsi" w:cstheme="minorHAnsi"/>
              </w:rPr>
              <w:t xml:space="preserve">Író bemutatása az írói </w:t>
            </w:r>
            <w:r w:rsidRPr="008E30E2">
              <w:rPr>
                <w:rFonts w:asciiTheme="minorHAnsi" w:hAnsiTheme="minorHAnsi" w:cstheme="minorHAnsi"/>
                <w:i/>
              </w:rPr>
              <w:t>ars poetica</w:t>
            </w:r>
            <w:r w:rsidRPr="008E30E2">
              <w:rPr>
                <w:rFonts w:asciiTheme="minorHAnsi" w:hAnsiTheme="minorHAnsi" w:cstheme="minorHAnsi"/>
              </w:rPr>
              <w:t xml:space="preserve"> alapján</w:t>
            </w:r>
          </w:p>
          <w:p w:rsidR="00A96ABE" w:rsidRPr="008E30E2" w:rsidRDefault="00A74CE1" w:rsidP="00A96ABE">
            <w:pPr>
              <w:spacing w:line="276" w:lineRule="auto"/>
              <w:jc w:val="left"/>
              <w:rPr>
                <w:rFonts w:asciiTheme="minorHAnsi" w:eastAsia="Times New Roman" w:hAnsiTheme="minorHAnsi" w:cstheme="minorHAnsi"/>
                <w:bCs/>
                <w:kern w:val="36"/>
                <w:lang w:eastAsia="hu-HU"/>
              </w:rPr>
            </w:pPr>
            <w:r>
              <w:rPr>
                <w:rFonts w:asciiTheme="minorHAnsi" w:eastAsia="Times New Roman" w:hAnsiTheme="minorHAnsi" w:cstheme="minorHAnsi"/>
                <w:bCs/>
                <w:kern w:val="36"/>
                <w:lang w:eastAsia="hu-HU"/>
              </w:rPr>
              <w:t>Az író bemutatása</w:t>
            </w:r>
          </w:p>
          <w:p w:rsidR="0081620A" w:rsidRPr="008E30E2" w:rsidRDefault="0081620A" w:rsidP="00917963">
            <w:pPr>
              <w:jc w:val="left"/>
              <w:rPr>
                <w:rFonts w:asciiTheme="minorHAnsi" w:hAnsiTheme="minorHAnsi" w:cstheme="minorHAnsi"/>
              </w:rPr>
            </w:pPr>
            <w:r w:rsidRPr="008E30E2">
              <w:rPr>
                <w:rFonts w:asciiTheme="minorHAnsi" w:eastAsia="Times New Roman" w:hAnsiTheme="minorHAnsi" w:cstheme="minorHAnsi"/>
                <w:bCs/>
                <w:kern w:val="36"/>
                <w:lang w:eastAsia="hu-HU"/>
              </w:rPr>
              <w:t>12–13. o.</w:t>
            </w:r>
          </w:p>
        </w:tc>
        <w:tc>
          <w:tcPr>
            <w:tcW w:w="1431" w:type="pct"/>
            <w:tcBorders>
              <w:top w:val="single" w:sz="4" w:space="0" w:color="auto"/>
              <w:left w:val="single" w:sz="4" w:space="0" w:color="auto"/>
              <w:bottom w:val="single" w:sz="4" w:space="0" w:color="auto"/>
              <w:right w:val="single" w:sz="4" w:space="0" w:color="auto"/>
            </w:tcBorders>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Online publicisztikai szöveg feldolgozása</w:t>
            </w:r>
          </w:p>
          <w:p w:rsidR="005D6797" w:rsidRPr="008E30E2" w:rsidRDefault="00BD2F66" w:rsidP="00917963">
            <w:pPr>
              <w:jc w:val="left"/>
              <w:rPr>
                <w:rFonts w:asciiTheme="minorHAnsi" w:hAnsiTheme="minorHAnsi" w:cstheme="minorHAnsi"/>
              </w:rPr>
            </w:pPr>
            <w:r w:rsidRPr="008E30E2">
              <w:rPr>
                <w:rFonts w:asciiTheme="minorHAnsi" w:hAnsiTheme="minorHAnsi" w:cstheme="minorHAnsi"/>
              </w:rPr>
              <w:t>Állítások nyelvhasználati szempontú megfogalmazása – következtetések a sz</w:t>
            </w:r>
            <w:r w:rsidR="001221F1" w:rsidRPr="008E30E2">
              <w:rPr>
                <w:rFonts w:asciiTheme="minorHAnsi" w:hAnsiTheme="minorHAnsi" w:cstheme="minorHAnsi"/>
              </w:rPr>
              <w:t>ófajtani ismeretek alapozásához</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1221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w:t>
            </w:r>
          </w:p>
          <w:p w:rsidR="00A74CE1" w:rsidRDefault="00A74CE1" w:rsidP="00A74CE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74CE1"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akadályba ütközik, párbeszédkalandkereső</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1570"/>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217E80" w:rsidRPr="003E3908" w:rsidRDefault="00217E80" w:rsidP="00917963">
            <w:pPr>
              <w:spacing w:line="276" w:lineRule="auto"/>
              <w:jc w:val="left"/>
              <w:rPr>
                <w:rFonts w:asciiTheme="minorHAnsi" w:eastAsia="Times New Roman" w:hAnsiTheme="minorHAnsi" w:cstheme="minorHAnsi"/>
                <w:b/>
                <w:bCs/>
                <w:kern w:val="36"/>
                <w:highlight w:val="yellow"/>
                <w:lang w:eastAsia="hu-HU"/>
              </w:rPr>
            </w:pPr>
            <w:r w:rsidRPr="003E3908">
              <w:rPr>
                <w:rFonts w:asciiTheme="minorHAnsi" w:eastAsia="Times New Roman" w:hAnsiTheme="minorHAnsi" w:cstheme="minorHAnsi"/>
                <w:b/>
                <w:bCs/>
                <w:kern w:val="36"/>
                <w:highlight w:val="yellow"/>
                <w:lang w:eastAsia="hu-HU"/>
              </w:rPr>
              <w:t xml:space="preserve">Janikovszky Éva: Felelj szépen, ha kérdeznek! </w:t>
            </w:r>
          </w:p>
          <w:p w:rsidR="005D6797" w:rsidRPr="008E30E2" w:rsidRDefault="00217E80" w:rsidP="0081620A">
            <w:pPr>
              <w:spacing w:line="276" w:lineRule="auto"/>
              <w:jc w:val="left"/>
              <w:rPr>
                <w:rFonts w:asciiTheme="minorHAnsi" w:eastAsia="Times New Roman" w:hAnsiTheme="minorHAnsi" w:cstheme="minorHAnsi"/>
                <w:bCs/>
                <w:kern w:val="36"/>
                <w:lang w:eastAsia="hu-HU"/>
              </w:rPr>
            </w:pPr>
            <w:r w:rsidRPr="003E3908">
              <w:rPr>
                <w:rFonts w:asciiTheme="minorHAnsi" w:eastAsia="Times New Roman" w:hAnsiTheme="minorHAnsi" w:cstheme="minorHAnsi"/>
                <w:b/>
                <w:bCs/>
                <w:kern w:val="36"/>
                <w:highlight w:val="yellow"/>
                <w:lang w:eastAsia="hu-HU"/>
              </w:rPr>
              <w:t>1. rész</w:t>
            </w:r>
            <w:r w:rsidRPr="008E30E2">
              <w:rPr>
                <w:rFonts w:asciiTheme="minorHAnsi" w:eastAsia="Times New Roman" w:hAnsiTheme="minorHAnsi" w:cstheme="minorHAnsi"/>
                <w:bCs/>
                <w:kern w:val="36"/>
                <w:lang w:eastAsia="hu-HU"/>
              </w:rPr>
              <w:t xml:space="preserve"> </w:t>
            </w:r>
            <w:r w:rsidR="0081620A" w:rsidRPr="008E30E2">
              <w:rPr>
                <w:rFonts w:asciiTheme="minorHAnsi" w:eastAsia="Times New Roman" w:hAnsiTheme="minorHAnsi" w:cstheme="minorHAnsi"/>
                <w:bCs/>
                <w:kern w:val="36"/>
                <w:lang w:eastAsia="hu-HU"/>
              </w:rPr>
              <w:t xml:space="preserve">– Regényrészlet </w:t>
            </w:r>
          </w:p>
        </w:tc>
        <w:tc>
          <w:tcPr>
            <w:tcW w:w="1246" w:type="pct"/>
            <w:tcBorders>
              <w:top w:val="single" w:sz="4" w:space="0" w:color="auto"/>
              <w:left w:val="single" w:sz="4" w:space="0" w:color="auto"/>
              <w:bottom w:val="single" w:sz="4" w:space="0" w:color="auto"/>
              <w:right w:val="single" w:sz="4" w:space="0" w:color="auto"/>
            </w:tcBorders>
          </w:tcPr>
          <w:p w:rsidR="001F4A35" w:rsidRPr="008E30E2" w:rsidRDefault="001F4A35" w:rsidP="00917963">
            <w:pPr>
              <w:jc w:val="left"/>
              <w:rPr>
                <w:rFonts w:asciiTheme="minorHAnsi" w:hAnsiTheme="minorHAnsi" w:cstheme="minorHAnsi"/>
              </w:rPr>
            </w:pPr>
            <w:r w:rsidRPr="008E30E2">
              <w:rPr>
                <w:rFonts w:asciiTheme="minorHAnsi" w:hAnsiTheme="minorHAnsi" w:cstheme="minorHAnsi"/>
              </w:rPr>
              <w:t xml:space="preserve"> Időtartam-gyakorlat a mássalhangzók hosszúságának ejtéséhez.</w:t>
            </w:r>
          </w:p>
          <w:p w:rsidR="001F4A35" w:rsidRPr="008E30E2" w:rsidRDefault="001F4A35" w:rsidP="00917963">
            <w:pPr>
              <w:jc w:val="left"/>
              <w:rPr>
                <w:rFonts w:asciiTheme="minorHAnsi" w:hAnsiTheme="minorHAnsi" w:cstheme="minorHAnsi"/>
              </w:rPr>
            </w:pPr>
            <w:r w:rsidRPr="008E30E2">
              <w:rPr>
                <w:rFonts w:asciiTheme="minorHAnsi" w:hAnsiTheme="minorHAnsi" w:cstheme="minorHAnsi"/>
              </w:rPr>
              <w:t>Rokon értelmű szavak – szókincsbővítés</w:t>
            </w:r>
          </w:p>
          <w:p w:rsidR="005D6797" w:rsidRDefault="001F4A35" w:rsidP="00917963">
            <w:pPr>
              <w:jc w:val="left"/>
              <w:rPr>
                <w:rFonts w:asciiTheme="minorHAnsi" w:hAnsiTheme="minorHAnsi" w:cstheme="minorHAnsi"/>
              </w:rPr>
            </w:pPr>
            <w:r w:rsidRPr="008E30E2">
              <w:rPr>
                <w:rFonts w:asciiTheme="minorHAnsi" w:hAnsiTheme="minorHAnsi" w:cstheme="minorHAnsi"/>
              </w:rPr>
              <w:t>Szóbeli szövegalkotás egyéni élmény alapján</w:t>
            </w:r>
          </w:p>
          <w:p w:rsidR="0081620A" w:rsidRPr="008E30E2" w:rsidRDefault="0081620A" w:rsidP="00917963">
            <w:pPr>
              <w:jc w:val="left"/>
              <w:rPr>
                <w:rFonts w:asciiTheme="minorHAnsi" w:hAnsiTheme="minorHAnsi" w:cstheme="minorHAnsi"/>
              </w:rPr>
            </w:pPr>
            <w:r w:rsidRPr="008E30E2">
              <w:rPr>
                <w:rFonts w:asciiTheme="minorHAnsi" w:eastAsia="Times New Roman" w:hAnsiTheme="minorHAnsi" w:cstheme="minorHAnsi"/>
                <w:bCs/>
                <w:kern w:val="36"/>
                <w:lang w:eastAsia="hu-HU"/>
              </w:rPr>
              <w:t>14–15. o.</w:t>
            </w:r>
          </w:p>
        </w:tc>
        <w:tc>
          <w:tcPr>
            <w:tcW w:w="1431" w:type="pct"/>
            <w:tcBorders>
              <w:top w:val="single" w:sz="4" w:space="0" w:color="auto"/>
              <w:left w:val="single" w:sz="4" w:space="0" w:color="auto"/>
              <w:bottom w:val="single" w:sz="4" w:space="0" w:color="auto"/>
              <w:right w:val="single" w:sz="4" w:space="0" w:color="auto"/>
            </w:tcBorders>
          </w:tcPr>
          <w:p w:rsidR="005D6797" w:rsidRPr="008E30E2" w:rsidRDefault="00BD2F66" w:rsidP="00917963">
            <w:pPr>
              <w:jc w:val="left"/>
              <w:rPr>
                <w:rFonts w:asciiTheme="minorHAnsi" w:hAnsiTheme="minorHAnsi" w:cstheme="minorHAnsi"/>
              </w:rPr>
            </w:pPr>
            <w:r w:rsidRPr="008E30E2">
              <w:rPr>
                <w:rFonts w:asciiTheme="minorHAnsi" w:hAnsiTheme="minorHAnsi" w:cstheme="minorHAnsi"/>
              </w:rPr>
              <w:t>Irodalmi szöveg feldolgozása, állítások igazságtartalmának</w:t>
            </w:r>
            <w:r w:rsidR="001221F1" w:rsidRPr="008E30E2">
              <w:rPr>
                <w:rFonts w:asciiTheme="minorHAnsi" w:hAnsiTheme="minorHAnsi" w:cstheme="minorHAnsi"/>
              </w:rPr>
              <w:t xml:space="preserve"> eldöntése, mondatkiegészítések</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1221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w:t>
            </w:r>
          </w:p>
          <w:p w:rsidR="00166F1F" w:rsidRDefault="00166F1F" w:rsidP="00166F1F">
            <w:pPr>
              <w:jc w:val="left"/>
              <w:rPr>
                <w:rFonts w:asciiTheme="minorHAnsi" w:eastAsia="Times New Roman" w:hAnsiTheme="minorHAnsi" w:cstheme="minorHAnsi"/>
                <w:i/>
                <w:u w:val="single"/>
                <w:lang w:eastAsia="hu-HU"/>
              </w:rPr>
            </w:pPr>
            <w:r w:rsidRPr="00166F1F">
              <w:rPr>
                <w:rFonts w:asciiTheme="minorHAnsi" w:eastAsia="Times New Roman" w:hAnsiTheme="minorHAnsi" w:cstheme="minorHAnsi"/>
                <w:i/>
                <w:u w:val="single"/>
                <w:lang w:eastAsia="hu-HU"/>
              </w:rPr>
              <w:t>Az írónő nevének helyes leírása</w:t>
            </w:r>
          </w:p>
          <w:p w:rsidR="00166F1F" w:rsidRDefault="00166F1F" w:rsidP="00166F1F">
            <w:pPr>
              <w:jc w:val="left"/>
              <w:rPr>
                <w:rFonts w:asciiTheme="minorHAnsi" w:eastAsia="Times New Roman" w:hAnsiTheme="minorHAnsi" w:cstheme="minorHAnsi"/>
                <w:i/>
                <w:u w:val="single"/>
                <w:lang w:eastAsia="hu-HU"/>
              </w:rPr>
            </w:pPr>
            <w:r>
              <w:rPr>
                <w:rFonts w:asciiTheme="minorHAnsi" w:eastAsia="Times New Roman" w:hAnsiTheme="minorHAnsi" w:cstheme="minorHAnsi"/>
                <w:i/>
                <w:u w:val="single"/>
                <w:lang w:eastAsia="hu-HU"/>
              </w:rPr>
              <w:t>SNI: 13/7-szinonimák keresése a megadott szavakon felül</w:t>
            </w:r>
          </w:p>
          <w:p w:rsidR="00166F1F" w:rsidRPr="008E30E2" w:rsidRDefault="00166F1F"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103804" w:rsidRPr="003E3908" w:rsidRDefault="00103804" w:rsidP="00917963">
            <w:pPr>
              <w:spacing w:line="276" w:lineRule="auto"/>
              <w:jc w:val="left"/>
              <w:rPr>
                <w:rFonts w:asciiTheme="minorHAnsi" w:eastAsia="Times New Roman" w:hAnsiTheme="minorHAnsi" w:cstheme="minorHAnsi"/>
                <w:bCs/>
                <w:kern w:val="36"/>
                <w:highlight w:val="yellow"/>
                <w:lang w:eastAsia="hu-HU"/>
              </w:rPr>
            </w:pPr>
            <w:r w:rsidRPr="003E3908">
              <w:rPr>
                <w:rFonts w:asciiTheme="minorHAnsi" w:eastAsia="Times New Roman" w:hAnsiTheme="minorHAnsi" w:cstheme="minorHAnsi"/>
                <w:b/>
                <w:bCs/>
                <w:i/>
                <w:kern w:val="36"/>
                <w:highlight w:val="yellow"/>
                <w:lang w:eastAsia="hu-HU"/>
              </w:rPr>
              <w:t>Janikovszky Éva:</w:t>
            </w:r>
            <w:r w:rsidRPr="003E3908">
              <w:rPr>
                <w:rFonts w:asciiTheme="minorHAnsi" w:eastAsia="Times New Roman" w:hAnsiTheme="minorHAnsi" w:cstheme="minorHAnsi"/>
                <w:b/>
                <w:bCs/>
                <w:kern w:val="36"/>
                <w:highlight w:val="yellow"/>
                <w:lang w:eastAsia="hu-HU"/>
              </w:rPr>
              <w:t xml:space="preserve"> Felelj szépen, ha kérdeznek!</w:t>
            </w:r>
            <w:r w:rsidRPr="003E3908">
              <w:rPr>
                <w:rFonts w:asciiTheme="minorHAnsi" w:eastAsia="Times New Roman" w:hAnsiTheme="minorHAnsi" w:cstheme="minorHAnsi"/>
                <w:bCs/>
                <w:kern w:val="36"/>
                <w:highlight w:val="yellow"/>
                <w:lang w:eastAsia="hu-HU"/>
              </w:rPr>
              <w:t xml:space="preserve"> </w:t>
            </w:r>
          </w:p>
          <w:p w:rsidR="005D6797" w:rsidRDefault="00103804" w:rsidP="0081620A">
            <w:pPr>
              <w:spacing w:line="276" w:lineRule="auto"/>
              <w:jc w:val="left"/>
              <w:rPr>
                <w:rFonts w:asciiTheme="minorHAnsi" w:eastAsia="Times New Roman" w:hAnsiTheme="minorHAnsi" w:cstheme="minorHAnsi"/>
                <w:bCs/>
                <w:kern w:val="36"/>
                <w:lang w:eastAsia="hu-HU"/>
              </w:rPr>
            </w:pPr>
            <w:r w:rsidRPr="003E3908">
              <w:rPr>
                <w:rFonts w:asciiTheme="minorHAnsi" w:eastAsia="Times New Roman" w:hAnsiTheme="minorHAnsi" w:cstheme="minorHAnsi"/>
                <w:b/>
                <w:bCs/>
                <w:kern w:val="36"/>
                <w:highlight w:val="yellow"/>
                <w:lang w:eastAsia="hu-HU"/>
              </w:rPr>
              <w:t>2. rész</w:t>
            </w:r>
            <w:r w:rsidRPr="008E30E2">
              <w:rPr>
                <w:rFonts w:asciiTheme="minorHAnsi" w:eastAsia="Times New Roman" w:hAnsiTheme="minorHAnsi" w:cstheme="minorHAnsi"/>
                <w:b/>
                <w:bCs/>
                <w:kern w:val="36"/>
                <w:lang w:eastAsia="hu-HU"/>
              </w:rPr>
              <w:t xml:space="preserve"> </w:t>
            </w:r>
            <w:r w:rsidR="0081620A" w:rsidRPr="008E30E2">
              <w:rPr>
                <w:rFonts w:asciiTheme="minorHAnsi" w:eastAsia="Times New Roman" w:hAnsiTheme="minorHAnsi" w:cstheme="minorHAnsi"/>
                <w:bCs/>
                <w:kern w:val="36"/>
                <w:lang w:eastAsia="hu-HU"/>
              </w:rPr>
              <w:t xml:space="preserve">– Regényrészlet </w:t>
            </w:r>
          </w:p>
          <w:p w:rsidR="00740884" w:rsidRDefault="00740884" w:rsidP="0081620A">
            <w:pPr>
              <w:spacing w:line="276" w:lineRule="auto"/>
              <w:jc w:val="left"/>
              <w:rPr>
                <w:rFonts w:asciiTheme="minorHAnsi" w:eastAsia="Times New Roman" w:hAnsiTheme="minorHAnsi" w:cstheme="minorHAnsi"/>
                <w:bCs/>
                <w:kern w:val="36"/>
                <w:lang w:eastAsia="hu-HU"/>
              </w:rPr>
            </w:pPr>
          </w:p>
          <w:p w:rsidR="00740884" w:rsidRDefault="00740884" w:rsidP="0081620A">
            <w:pPr>
              <w:spacing w:line="276" w:lineRule="auto"/>
              <w:jc w:val="left"/>
              <w:rPr>
                <w:rFonts w:asciiTheme="minorHAnsi" w:eastAsia="Times New Roman" w:hAnsiTheme="minorHAnsi" w:cstheme="minorHAnsi"/>
                <w:bCs/>
                <w:kern w:val="36"/>
                <w:lang w:eastAsia="hu-HU"/>
              </w:rPr>
            </w:pPr>
          </w:p>
          <w:p w:rsidR="00740884" w:rsidRDefault="0025042A"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740884" w:rsidRPr="008E30E2" w:rsidRDefault="00740884" w:rsidP="0081620A">
            <w:pPr>
              <w:spacing w:line="276" w:lineRule="auto"/>
              <w:jc w:val="left"/>
              <w:rPr>
                <w:rFonts w:asciiTheme="minorHAnsi" w:eastAsia="Times New Roman" w:hAnsiTheme="minorHAnsi" w:cstheme="minorHAnsi"/>
                <w:bCs/>
                <w:kern w:val="36"/>
                <w:lang w:eastAsia="hu-HU"/>
              </w:rPr>
            </w:pPr>
          </w:p>
        </w:tc>
        <w:tc>
          <w:tcPr>
            <w:tcW w:w="1246" w:type="pct"/>
            <w:tcBorders>
              <w:top w:val="single" w:sz="4" w:space="0" w:color="auto"/>
              <w:left w:val="single" w:sz="4" w:space="0" w:color="auto"/>
              <w:bottom w:val="single" w:sz="4" w:space="0" w:color="auto"/>
              <w:right w:val="single" w:sz="4" w:space="0" w:color="auto"/>
            </w:tcBorders>
          </w:tcPr>
          <w:p w:rsidR="001F4A35" w:rsidRPr="008E30E2" w:rsidRDefault="001F4A35" w:rsidP="00917963">
            <w:pPr>
              <w:jc w:val="left"/>
              <w:rPr>
                <w:rFonts w:asciiTheme="minorHAnsi" w:hAnsiTheme="minorHAnsi" w:cstheme="minorHAnsi"/>
              </w:rPr>
            </w:pPr>
            <w:r w:rsidRPr="008E30E2">
              <w:rPr>
                <w:rFonts w:asciiTheme="minorHAnsi" w:hAnsiTheme="minorHAnsi" w:cstheme="minorHAnsi"/>
              </w:rPr>
              <w:t>A történet elképzelt folytatása, egyre bővülő mondat alapján</w:t>
            </w:r>
          </w:p>
          <w:p w:rsidR="001F4A35" w:rsidRPr="008E30E2" w:rsidRDefault="001F4A35" w:rsidP="00917963">
            <w:pPr>
              <w:jc w:val="left"/>
              <w:rPr>
                <w:rFonts w:asciiTheme="minorHAnsi" w:hAnsiTheme="minorHAnsi" w:cstheme="minorHAnsi"/>
              </w:rPr>
            </w:pPr>
            <w:r w:rsidRPr="008E30E2">
              <w:rPr>
                <w:rFonts w:asciiTheme="minorHAnsi" w:hAnsiTheme="minorHAnsi" w:cstheme="minorHAnsi"/>
              </w:rPr>
              <w:t>A mondatok elejének megfogalmazása, mondatbefejezések alapján</w:t>
            </w:r>
          </w:p>
          <w:p w:rsidR="005D6797" w:rsidRPr="008E30E2" w:rsidRDefault="001F4A35" w:rsidP="00917963">
            <w:pPr>
              <w:jc w:val="left"/>
              <w:rPr>
                <w:rFonts w:asciiTheme="minorHAnsi" w:hAnsiTheme="minorHAnsi" w:cstheme="minorHAnsi"/>
              </w:rPr>
            </w:pPr>
            <w:r w:rsidRPr="008E30E2">
              <w:rPr>
                <w:rFonts w:asciiTheme="minorHAnsi" w:hAnsiTheme="minorHAnsi" w:cstheme="minorHAnsi"/>
              </w:rPr>
              <w:t>Véleményalkotás</w:t>
            </w:r>
          </w:p>
          <w:p w:rsidR="0081620A" w:rsidRDefault="001F7CAD" w:rsidP="00917963">
            <w:pPr>
              <w:jc w:val="left"/>
              <w:rPr>
                <w:rFonts w:asciiTheme="minorHAnsi" w:eastAsia="Times New Roman" w:hAnsiTheme="minorHAnsi" w:cstheme="minorHAnsi"/>
                <w:bCs/>
                <w:kern w:val="36"/>
                <w:lang w:eastAsia="hu-HU"/>
              </w:rPr>
            </w:pPr>
            <w:r>
              <w:rPr>
                <w:rFonts w:asciiTheme="minorHAnsi" w:hAnsiTheme="minorHAnsi" w:cstheme="minorHAnsi"/>
                <w:noProof/>
                <w:lang w:eastAsia="hu-HU"/>
              </w:rPr>
              <w:pict>
                <v:shape id="_x0000_s1054" type="#_x0000_t32" style="position:absolute;margin-left:-166.4pt;margin-top:53.15pt;width:769.75pt;height:0;z-index:251681792;mso-position-horizontal-relative:text;mso-position-vertical-relative:text" o:connectortype="straight" strokecolor="#7030a0" strokeweight="3pt"/>
              </w:pict>
            </w:r>
            <w:r w:rsidR="0081620A" w:rsidRPr="008E30E2">
              <w:rPr>
                <w:rFonts w:asciiTheme="minorHAnsi" w:eastAsia="Times New Roman" w:hAnsiTheme="minorHAnsi" w:cstheme="minorHAnsi"/>
                <w:bCs/>
                <w:kern w:val="36"/>
                <w:lang w:eastAsia="hu-HU"/>
              </w:rPr>
              <w:t>16–17. o.</w:t>
            </w:r>
          </w:p>
          <w:p w:rsidR="00740884" w:rsidRPr="008E30E2" w:rsidRDefault="00740884" w:rsidP="0025042A">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 xml:space="preserve">A szereplők által </w:t>
            </w:r>
            <w:proofErr w:type="spellStart"/>
            <w:r w:rsidRPr="008E30E2">
              <w:rPr>
                <w:rFonts w:asciiTheme="minorHAnsi" w:hAnsiTheme="minorHAnsi" w:cstheme="minorHAnsi"/>
              </w:rPr>
              <w:t>megfogalmazottak</w:t>
            </w:r>
            <w:proofErr w:type="spellEnd"/>
            <w:r w:rsidRPr="008E30E2">
              <w:rPr>
                <w:rFonts w:asciiTheme="minorHAnsi" w:hAnsiTheme="minorHAnsi" w:cstheme="minorHAnsi"/>
              </w:rPr>
              <w:t xml:space="preserve"> azonosítása a beszélő személyekkel</w:t>
            </w:r>
          </w:p>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 xml:space="preserve"> </w:t>
            </w:r>
          </w:p>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 xml:space="preserve">Saját emlék vizuális megjelenítése </w:t>
            </w:r>
          </w:p>
          <w:p w:rsidR="005D6797" w:rsidRPr="008E30E2" w:rsidRDefault="0007521B"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A szövegértő olvasás előkészítése. Erkölcsi, esztétikai </w:t>
            </w:r>
            <w:proofErr w:type="gramStart"/>
            <w:r w:rsidRPr="008E30E2">
              <w:rPr>
                <w:rFonts w:asciiTheme="minorHAnsi" w:eastAsia="Times New Roman" w:hAnsiTheme="minorHAnsi" w:cstheme="minorHAnsi"/>
                <w:lang w:eastAsia="hu-HU"/>
              </w:rPr>
              <w:t>kategóriák</w:t>
            </w:r>
            <w:proofErr w:type="gramEnd"/>
            <w:r w:rsidRPr="008E30E2">
              <w:rPr>
                <w:rFonts w:asciiTheme="minorHAnsi" w:eastAsia="Times New Roman" w:hAnsiTheme="minorHAnsi" w:cstheme="minorHAnsi"/>
                <w:lang w:eastAsia="hu-HU"/>
              </w:rPr>
              <w:t xml:space="preserve"> megismerése, ítéletalkotás egyszerű szituációban, szépirodalmi művek alapján, a történetmesélés szabályainak, szerveződésének, logikájának megismerése.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1221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103804" w:rsidRPr="003E3908" w:rsidRDefault="00103804" w:rsidP="00917963">
            <w:pPr>
              <w:spacing w:line="276" w:lineRule="auto"/>
              <w:jc w:val="left"/>
              <w:rPr>
                <w:rFonts w:asciiTheme="minorHAnsi" w:eastAsia="Times New Roman" w:hAnsiTheme="minorHAnsi" w:cstheme="minorHAnsi"/>
                <w:bCs/>
                <w:kern w:val="36"/>
                <w:highlight w:val="yellow"/>
                <w:lang w:eastAsia="hu-HU"/>
              </w:rPr>
            </w:pPr>
            <w:r w:rsidRPr="003E3908">
              <w:rPr>
                <w:rFonts w:asciiTheme="minorHAnsi" w:eastAsia="Times New Roman" w:hAnsiTheme="minorHAnsi" w:cstheme="minorHAnsi"/>
                <w:b/>
                <w:bCs/>
                <w:i/>
                <w:kern w:val="36"/>
                <w:highlight w:val="yellow"/>
                <w:lang w:eastAsia="hu-HU"/>
              </w:rPr>
              <w:t>Janikovszky Éva:</w:t>
            </w:r>
            <w:r w:rsidRPr="003E3908">
              <w:rPr>
                <w:rFonts w:asciiTheme="minorHAnsi" w:eastAsia="Times New Roman" w:hAnsiTheme="minorHAnsi" w:cstheme="minorHAnsi"/>
                <w:b/>
                <w:bCs/>
                <w:kern w:val="36"/>
                <w:highlight w:val="yellow"/>
                <w:lang w:eastAsia="hu-HU"/>
              </w:rPr>
              <w:t xml:space="preserve"> Felelj </w:t>
            </w:r>
            <w:r w:rsidRPr="003E3908">
              <w:rPr>
                <w:rFonts w:asciiTheme="minorHAnsi" w:eastAsia="Times New Roman" w:hAnsiTheme="minorHAnsi" w:cstheme="minorHAnsi"/>
                <w:b/>
                <w:bCs/>
                <w:kern w:val="36"/>
                <w:highlight w:val="yellow"/>
                <w:lang w:eastAsia="hu-HU"/>
              </w:rPr>
              <w:lastRenderedPageBreak/>
              <w:t>szépen, ha kérdeznek!</w:t>
            </w:r>
            <w:r w:rsidRPr="003E3908">
              <w:rPr>
                <w:rFonts w:asciiTheme="minorHAnsi" w:eastAsia="Times New Roman" w:hAnsiTheme="minorHAnsi" w:cstheme="minorHAnsi"/>
                <w:bCs/>
                <w:kern w:val="36"/>
                <w:highlight w:val="yellow"/>
                <w:lang w:eastAsia="hu-HU"/>
              </w:rPr>
              <w:t xml:space="preserve"> </w:t>
            </w:r>
          </w:p>
          <w:p w:rsidR="005D6797" w:rsidRPr="008E30E2" w:rsidRDefault="00103804" w:rsidP="00DE4322">
            <w:pPr>
              <w:spacing w:line="276" w:lineRule="auto"/>
              <w:jc w:val="left"/>
              <w:rPr>
                <w:rFonts w:asciiTheme="minorHAnsi" w:eastAsia="Times New Roman" w:hAnsiTheme="minorHAnsi" w:cstheme="minorHAnsi"/>
                <w:bCs/>
                <w:kern w:val="36"/>
                <w:lang w:eastAsia="hu-HU"/>
              </w:rPr>
            </w:pPr>
            <w:r w:rsidRPr="003E3908">
              <w:rPr>
                <w:rFonts w:asciiTheme="minorHAnsi" w:eastAsia="Times New Roman" w:hAnsiTheme="minorHAnsi" w:cstheme="minorHAnsi"/>
                <w:b/>
                <w:bCs/>
                <w:kern w:val="36"/>
                <w:highlight w:val="yellow"/>
                <w:lang w:eastAsia="hu-HU"/>
              </w:rPr>
              <w:t>3. rész</w:t>
            </w:r>
            <w:r w:rsidRPr="008E30E2">
              <w:rPr>
                <w:rFonts w:asciiTheme="minorHAnsi" w:eastAsia="Times New Roman" w:hAnsiTheme="minorHAnsi" w:cstheme="minorHAnsi"/>
                <w:bCs/>
                <w:kern w:val="36"/>
                <w:lang w:eastAsia="hu-HU"/>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1F4A35" w:rsidRPr="008E30E2" w:rsidRDefault="001F4A35" w:rsidP="00917963">
            <w:pPr>
              <w:jc w:val="left"/>
              <w:rPr>
                <w:rFonts w:asciiTheme="minorHAnsi" w:hAnsiTheme="minorHAnsi" w:cstheme="minorHAnsi"/>
              </w:rPr>
            </w:pPr>
            <w:r w:rsidRPr="008E30E2">
              <w:rPr>
                <w:rFonts w:asciiTheme="minorHAnsi" w:hAnsiTheme="minorHAnsi" w:cstheme="minorHAnsi"/>
              </w:rPr>
              <w:lastRenderedPageBreak/>
              <w:t xml:space="preserve">Tiszta </w:t>
            </w:r>
            <w:proofErr w:type="gramStart"/>
            <w:r w:rsidRPr="008E30E2">
              <w:rPr>
                <w:rFonts w:asciiTheme="minorHAnsi" w:hAnsiTheme="minorHAnsi" w:cstheme="minorHAnsi"/>
              </w:rPr>
              <w:t>artikulációt</w:t>
            </w:r>
            <w:proofErr w:type="gramEnd"/>
            <w:r w:rsidRPr="008E30E2">
              <w:rPr>
                <w:rFonts w:asciiTheme="minorHAnsi" w:hAnsiTheme="minorHAnsi" w:cstheme="minorHAnsi"/>
              </w:rPr>
              <w:t xml:space="preserve"> fejlesztő gyakorlat</w:t>
            </w:r>
          </w:p>
          <w:p w:rsidR="001F4A35" w:rsidRPr="008E30E2" w:rsidRDefault="001F4A35" w:rsidP="00917963">
            <w:pPr>
              <w:jc w:val="left"/>
              <w:rPr>
                <w:rFonts w:asciiTheme="minorHAnsi" w:hAnsiTheme="minorHAnsi" w:cstheme="minorHAnsi"/>
              </w:rPr>
            </w:pPr>
            <w:r w:rsidRPr="008E30E2">
              <w:rPr>
                <w:rFonts w:asciiTheme="minorHAnsi" w:hAnsiTheme="minorHAnsi" w:cstheme="minorHAnsi"/>
              </w:rPr>
              <w:lastRenderedPageBreak/>
              <w:t xml:space="preserve">Szóbeli szövegalkotás: az elképzelt folytatás </w:t>
            </w:r>
          </w:p>
          <w:p w:rsidR="005D6797" w:rsidRDefault="001F4A35" w:rsidP="00917963">
            <w:pPr>
              <w:jc w:val="left"/>
              <w:rPr>
                <w:rFonts w:asciiTheme="minorHAnsi" w:hAnsiTheme="minorHAnsi" w:cstheme="minorHAnsi"/>
              </w:rPr>
            </w:pPr>
            <w:r w:rsidRPr="008E30E2">
              <w:rPr>
                <w:rFonts w:asciiTheme="minorHAnsi" w:hAnsiTheme="minorHAnsi" w:cstheme="minorHAnsi"/>
              </w:rPr>
              <w:t>Saját élmény megfogalmazása</w:t>
            </w:r>
          </w:p>
          <w:p w:rsidR="00DE4322" w:rsidRPr="008E30E2" w:rsidRDefault="00DE4322" w:rsidP="00917963">
            <w:pPr>
              <w:jc w:val="left"/>
              <w:rPr>
                <w:rFonts w:asciiTheme="minorHAnsi" w:hAnsiTheme="minorHAnsi" w:cstheme="minorHAnsi"/>
              </w:rPr>
            </w:pPr>
            <w:r w:rsidRPr="008E30E2">
              <w:rPr>
                <w:rFonts w:asciiTheme="minorHAnsi" w:eastAsia="Times New Roman" w:hAnsiTheme="minorHAnsi" w:cstheme="minorHAnsi"/>
                <w:bCs/>
                <w:kern w:val="36"/>
                <w:lang w:eastAsia="hu-HU"/>
              </w:rPr>
              <w:t>Regényrészlet</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bCs/>
                <w:kern w:val="36"/>
                <w:lang w:eastAsia="hu-HU"/>
              </w:rPr>
              <w:t>18–19.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lastRenderedPageBreak/>
              <w:t>Saját emlék vizuális megjelenítése</w:t>
            </w:r>
          </w:p>
          <w:p w:rsidR="0007521B" w:rsidRPr="008E30E2"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A szövegértő olvasás előkészítése. Erkölcsi, esztétikai </w:t>
            </w:r>
            <w:proofErr w:type="gramStart"/>
            <w:r w:rsidRPr="008E30E2">
              <w:rPr>
                <w:rFonts w:asciiTheme="minorHAnsi" w:eastAsia="Times New Roman" w:hAnsiTheme="minorHAnsi" w:cstheme="minorHAnsi"/>
                <w:lang w:eastAsia="hu-HU"/>
              </w:rPr>
              <w:t>kategóriák</w:t>
            </w:r>
            <w:proofErr w:type="gramEnd"/>
            <w:r w:rsidRPr="008E30E2">
              <w:rPr>
                <w:rFonts w:asciiTheme="minorHAnsi" w:eastAsia="Times New Roman" w:hAnsiTheme="minorHAnsi" w:cstheme="minorHAnsi"/>
                <w:lang w:eastAsia="hu-HU"/>
              </w:rPr>
              <w:t xml:space="preserve"> megismerése, ítéletalkotás egyszerű szituációban, szépirodalmi művek alapján, a történetmesélés szabályainak, szerveződésének, logikájának megismerése.</w:t>
            </w:r>
          </w:p>
          <w:p w:rsidR="005D6797" w:rsidRPr="008E30E2" w:rsidRDefault="0007521B"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w:t>
            </w:r>
            <w:r w:rsidR="00BD2F66" w:rsidRPr="008E30E2">
              <w:rPr>
                <w:rFonts w:asciiTheme="minorHAnsi" w:hAnsiTheme="minorHAnsi" w:cstheme="minorHAnsi"/>
              </w:rPr>
              <w:t>önyvhasználati ismeretek</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1221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Kompetenciafejlesztés: önálló, hatékony </w:t>
            </w:r>
            <w:r w:rsidRPr="008E30E2">
              <w:rPr>
                <w:rFonts w:asciiTheme="minorHAnsi" w:eastAsia="Times New Roman" w:hAnsiTheme="minorHAnsi" w:cstheme="minorHAnsi"/>
                <w:lang w:eastAsia="hu-HU"/>
              </w:rPr>
              <w:lastRenderedPageBreak/>
              <w:t>tanulási stratégiák bemutatása, elsajátítása.</w:t>
            </w:r>
          </w:p>
          <w:p w:rsidR="00166F1F" w:rsidRDefault="00166F1F" w:rsidP="00917963">
            <w:pPr>
              <w:jc w:val="left"/>
              <w:rPr>
                <w:rFonts w:asciiTheme="minorHAnsi" w:eastAsia="Times New Roman" w:hAnsiTheme="minorHAnsi" w:cstheme="minorHAnsi"/>
                <w:lang w:eastAsia="hu-HU"/>
              </w:rPr>
            </w:pPr>
          </w:p>
          <w:p w:rsidR="00166F1F" w:rsidRPr="00166F1F" w:rsidRDefault="00166F1F" w:rsidP="00917963">
            <w:pPr>
              <w:jc w:val="left"/>
              <w:rPr>
                <w:rFonts w:asciiTheme="minorHAnsi" w:eastAsia="Times New Roman" w:hAnsiTheme="minorHAnsi" w:cstheme="minorHAnsi"/>
                <w:b/>
                <w:color w:val="0070C0"/>
                <w:u w:val="single"/>
                <w:lang w:eastAsia="hu-HU"/>
              </w:rPr>
            </w:pPr>
            <w:r>
              <w:rPr>
                <w:rFonts w:asciiTheme="minorHAnsi" w:eastAsia="Times New Roman" w:hAnsiTheme="minorHAnsi" w:cstheme="minorHAnsi"/>
                <w:b/>
                <w:color w:val="0070C0"/>
                <w:u w:val="single"/>
                <w:lang w:eastAsia="hu-HU"/>
              </w:rPr>
              <w:t>Dramat</w:t>
            </w:r>
            <w:r w:rsidRPr="00166F1F">
              <w:rPr>
                <w:rFonts w:asciiTheme="minorHAnsi" w:eastAsia="Times New Roman" w:hAnsiTheme="minorHAnsi" w:cstheme="minorHAnsi"/>
                <w:b/>
                <w:color w:val="0070C0"/>
                <w:u w:val="single"/>
                <w:lang w:eastAsia="hu-HU"/>
              </w:rPr>
              <w:t>izálás</w:t>
            </w:r>
          </w:p>
          <w:p w:rsidR="00166F1F" w:rsidRPr="00166F1F" w:rsidRDefault="00166F1F" w:rsidP="00166F1F">
            <w:pPr>
              <w:jc w:val="left"/>
              <w:rPr>
                <w:rFonts w:asciiTheme="minorHAnsi" w:eastAsia="Times New Roman" w:hAnsiTheme="minorHAnsi" w:cstheme="minorHAnsi"/>
                <w:i/>
                <w:u w:val="single"/>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3E3908" w:rsidRDefault="00103804" w:rsidP="00DE4322">
            <w:pPr>
              <w:spacing w:line="276" w:lineRule="auto"/>
              <w:jc w:val="left"/>
              <w:rPr>
                <w:rFonts w:asciiTheme="minorHAnsi" w:hAnsiTheme="minorHAnsi" w:cstheme="minorHAnsi"/>
                <w:b/>
                <w:highlight w:val="yellow"/>
              </w:rPr>
            </w:pPr>
            <w:r w:rsidRPr="003E3908">
              <w:rPr>
                <w:rFonts w:asciiTheme="minorHAnsi" w:hAnsiTheme="minorHAnsi" w:cstheme="minorHAnsi"/>
                <w:b/>
                <w:i/>
                <w:highlight w:val="yellow"/>
              </w:rPr>
              <w:t>Zelk Zoltán</w:t>
            </w:r>
            <w:r w:rsidRPr="003E3908">
              <w:rPr>
                <w:rFonts w:asciiTheme="minorHAnsi" w:hAnsiTheme="minorHAnsi" w:cstheme="minorHAnsi"/>
                <w:b/>
                <w:highlight w:val="yellow"/>
              </w:rPr>
              <w:t xml:space="preserve">: Este jó </w:t>
            </w:r>
          </w:p>
          <w:p w:rsidR="00166F1F" w:rsidRPr="00166F1F" w:rsidRDefault="00166F1F" w:rsidP="00DE4322">
            <w:pPr>
              <w:spacing w:line="276" w:lineRule="auto"/>
              <w:jc w:val="left"/>
              <w:rPr>
                <w:rFonts w:asciiTheme="minorHAnsi" w:hAnsiTheme="minorHAnsi" w:cstheme="minorHAnsi"/>
                <w:color w:val="FF0000"/>
              </w:rPr>
            </w:pPr>
            <w:proofErr w:type="gramStart"/>
            <w:r w:rsidRPr="003E3908">
              <w:rPr>
                <w:rFonts w:asciiTheme="minorHAnsi" w:hAnsiTheme="minorHAnsi" w:cstheme="minorHAnsi"/>
                <w:b/>
                <w:color w:val="FF0000"/>
                <w:highlight w:val="yellow"/>
              </w:rPr>
              <w:t>memoriter</w:t>
            </w:r>
            <w:proofErr w:type="gramEnd"/>
            <w:r w:rsidRPr="003E3908">
              <w:rPr>
                <w:rFonts w:asciiTheme="minorHAnsi" w:hAnsiTheme="minorHAnsi" w:cstheme="minorHAnsi"/>
                <w:b/>
                <w:color w:val="FF0000"/>
                <w:highlight w:val="yellow"/>
              </w:rPr>
              <w:t>: szorgalmi</w:t>
            </w:r>
          </w:p>
        </w:tc>
        <w:tc>
          <w:tcPr>
            <w:tcW w:w="1246" w:type="pct"/>
            <w:tcBorders>
              <w:top w:val="single" w:sz="4" w:space="0" w:color="auto"/>
              <w:left w:val="single" w:sz="4" w:space="0" w:color="auto"/>
              <w:bottom w:val="single" w:sz="4" w:space="0" w:color="auto"/>
              <w:right w:val="single" w:sz="4" w:space="0" w:color="auto"/>
            </w:tcBorders>
          </w:tcPr>
          <w:p w:rsidR="001F4A35" w:rsidRPr="008E30E2" w:rsidRDefault="001F4A35" w:rsidP="00917963">
            <w:pPr>
              <w:jc w:val="left"/>
              <w:rPr>
                <w:rFonts w:asciiTheme="minorHAnsi" w:hAnsiTheme="minorHAnsi" w:cstheme="minorHAnsi"/>
              </w:rPr>
            </w:pPr>
            <w:proofErr w:type="spellStart"/>
            <w:r w:rsidRPr="008E30E2">
              <w:rPr>
                <w:rFonts w:asciiTheme="minorHAnsi" w:hAnsiTheme="minorHAnsi" w:cstheme="minorHAnsi"/>
              </w:rPr>
              <w:t>Ráhangolódás</w:t>
            </w:r>
            <w:proofErr w:type="spellEnd"/>
            <w:r w:rsidRPr="008E30E2">
              <w:rPr>
                <w:rFonts w:asciiTheme="minorHAnsi" w:hAnsiTheme="minorHAnsi" w:cstheme="minorHAnsi"/>
              </w:rPr>
              <w:t xml:space="preserve"> grafikai szervezővel – </w:t>
            </w:r>
            <w:r w:rsidRPr="008E30E2">
              <w:rPr>
                <w:rFonts w:asciiTheme="minorHAnsi" w:hAnsiTheme="minorHAnsi" w:cstheme="minorHAnsi"/>
                <w:i/>
              </w:rPr>
              <w:t xml:space="preserve">ötsoros </w:t>
            </w:r>
            <w:r w:rsidRPr="008E30E2">
              <w:rPr>
                <w:rFonts w:asciiTheme="minorHAnsi" w:hAnsiTheme="minorHAnsi" w:cstheme="minorHAnsi"/>
              </w:rPr>
              <w:t>alkotás</w:t>
            </w:r>
          </w:p>
          <w:p w:rsidR="005D6797" w:rsidRDefault="001F4A35" w:rsidP="00917963">
            <w:pPr>
              <w:jc w:val="left"/>
              <w:rPr>
                <w:rFonts w:asciiTheme="minorHAnsi" w:hAnsiTheme="minorHAnsi" w:cstheme="minorHAnsi"/>
              </w:rPr>
            </w:pPr>
            <w:r w:rsidRPr="008E30E2">
              <w:rPr>
                <w:rFonts w:asciiTheme="minorHAnsi" w:hAnsiTheme="minorHAnsi" w:cstheme="minorHAnsi"/>
              </w:rPr>
              <w:t>Megkezdett mon</w:t>
            </w:r>
            <w:r w:rsidR="0081620A" w:rsidRPr="008E30E2">
              <w:rPr>
                <w:rFonts w:asciiTheme="minorHAnsi" w:hAnsiTheme="minorHAnsi" w:cstheme="minorHAnsi"/>
              </w:rPr>
              <w:t>datok befejezése, mondatalkotás</w:t>
            </w:r>
          </w:p>
          <w:p w:rsidR="00DE4322" w:rsidRPr="008E30E2" w:rsidRDefault="00DE432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20–21. o.</w:t>
            </w:r>
          </w:p>
        </w:tc>
        <w:tc>
          <w:tcPr>
            <w:tcW w:w="1431" w:type="pct"/>
            <w:tcBorders>
              <w:top w:val="single" w:sz="4" w:space="0" w:color="auto"/>
              <w:left w:val="single" w:sz="4" w:space="0" w:color="auto"/>
              <w:bottom w:val="single" w:sz="4" w:space="0" w:color="auto"/>
              <w:right w:val="single" w:sz="4" w:space="0" w:color="auto"/>
            </w:tcBorders>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166F1F">
              <w:rPr>
                <w:rFonts w:asciiTheme="minorHAnsi" w:hAnsiTheme="minorHAnsi" w:cstheme="minorHAnsi"/>
              </w:rPr>
              <w:t xml:space="preserve">ése a versfeldolgozás </w:t>
            </w:r>
            <w:proofErr w:type="gramStart"/>
            <w:r w:rsidR="00166F1F">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Hangulati elemek megfogalmazása</w:t>
            </w:r>
          </w:p>
          <w:p w:rsidR="005D6797" w:rsidRPr="008E30E2" w:rsidRDefault="007D55F3"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920271" w:rsidRPr="008E30E2">
              <w:rPr>
                <w:rFonts w:asciiTheme="minorHAnsi" w:eastAsia="Times New Roman" w:hAnsiTheme="minorHAnsi" w:cstheme="minorHAnsi"/>
                <w:lang w:eastAsia="hu-HU"/>
              </w:rPr>
              <w:t xml:space="preserve">Anyanyelvi </w:t>
            </w:r>
            <w:proofErr w:type="gramStart"/>
            <w:r w:rsidR="00920271" w:rsidRPr="008E30E2">
              <w:rPr>
                <w:rFonts w:asciiTheme="minorHAnsi" w:eastAsia="Times New Roman" w:hAnsiTheme="minorHAnsi" w:cstheme="minorHAnsi"/>
                <w:lang w:eastAsia="hu-HU"/>
              </w:rPr>
              <w:t>kompetencia</w:t>
            </w:r>
            <w:proofErr w:type="gramEnd"/>
            <w:r w:rsidR="00920271"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A74CE1" w:rsidRDefault="00A74CE1" w:rsidP="00A74CE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74CE1" w:rsidRPr="00410C24" w:rsidRDefault="00410C24" w:rsidP="00917963">
            <w:pPr>
              <w:jc w:val="left"/>
              <w:rPr>
                <w:rFonts w:asciiTheme="minorHAnsi" w:eastAsia="Times New Roman" w:hAnsiTheme="minorHAnsi" w:cstheme="minorHAnsi"/>
                <w:color w:val="FF0000"/>
                <w:lang w:eastAsia="hu-HU"/>
              </w:rPr>
            </w:pPr>
            <w:r w:rsidRPr="00410C24">
              <w:rPr>
                <w:rFonts w:asciiTheme="minorHAnsi" w:eastAsia="Times New Roman" w:hAnsiTheme="minorHAnsi" w:cstheme="minorHAnsi"/>
                <w:color w:val="FF0000"/>
                <w:lang w:eastAsia="hu-HU"/>
              </w:rPr>
              <w:t>szerzője, verssor, szótagszám</w:t>
            </w:r>
          </w:p>
          <w:p w:rsidR="00166F1F" w:rsidRPr="008E30E2" w:rsidRDefault="00166F1F"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103804" w:rsidP="00DE4322">
            <w:pPr>
              <w:spacing w:line="276" w:lineRule="auto"/>
              <w:jc w:val="left"/>
              <w:rPr>
                <w:rFonts w:asciiTheme="minorHAnsi" w:hAnsiTheme="minorHAnsi" w:cstheme="minorHAnsi"/>
              </w:rPr>
            </w:pPr>
            <w:r w:rsidRPr="008E30E2">
              <w:rPr>
                <w:rFonts w:asciiTheme="minorHAnsi" w:hAnsiTheme="minorHAnsi" w:cstheme="minorHAnsi"/>
                <w:b/>
              </w:rPr>
              <w:t>Farsang</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1F4A35" w:rsidP="00917963">
            <w:pPr>
              <w:jc w:val="left"/>
              <w:rPr>
                <w:rFonts w:asciiTheme="minorHAnsi" w:hAnsiTheme="minorHAnsi" w:cstheme="minorHAnsi"/>
              </w:rPr>
            </w:pPr>
            <w:r w:rsidRPr="008E30E2">
              <w:rPr>
                <w:rFonts w:asciiTheme="minorHAnsi" w:hAnsiTheme="minorHAnsi" w:cstheme="minorHAnsi"/>
              </w:rPr>
              <w:t>Memóriafejlesztő gyakorlat</w:t>
            </w:r>
          </w:p>
          <w:p w:rsidR="00DE4322" w:rsidRPr="008E30E2" w:rsidRDefault="00DE4322"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D2F66" w:rsidRPr="008E30E2" w:rsidRDefault="00BD2F6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BD2F66" w:rsidRPr="008E30E2" w:rsidRDefault="00BD2F66"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p w:rsidR="005D6797" w:rsidRPr="008E30E2" w:rsidRDefault="007D55F3"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D56DF4"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A74CE1" w:rsidRPr="00A74CE1" w:rsidRDefault="00A74CE1" w:rsidP="00A74CE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74CE1" w:rsidRDefault="00A74CE1" w:rsidP="00917963">
            <w:pPr>
              <w:jc w:val="left"/>
              <w:rPr>
                <w:rFonts w:asciiTheme="minorHAnsi" w:eastAsia="Times New Roman" w:hAnsiTheme="minorHAnsi" w:cstheme="minorHAnsi"/>
                <w:b/>
                <w:color w:val="833C0B" w:themeColor="accent2" w:themeShade="80"/>
                <w:lang w:eastAsia="hu-HU"/>
              </w:rPr>
            </w:pPr>
            <w:r w:rsidRPr="00A74CE1">
              <w:rPr>
                <w:rFonts w:asciiTheme="minorHAnsi" w:eastAsia="Times New Roman" w:hAnsiTheme="minorHAnsi" w:cstheme="minorHAnsi"/>
                <w:b/>
                <w:color w:val="833C0B" w:themeColor="accent2" w:themeShade="80"/>
                <w:lang w:eastAsia="hu-HU"/>
              </w:rPr>
              <w:t>MOHÁCS-Busójárás</w:t>
            </w:r>
          </w:p>
          <w:p w:rsidR="00410C24" w:rsidRPr="00A74CE1" w:rsidRDefault="00410C24" w:rsidP="00917963">
            <w:pPr>
              <w:jc w:val="left"/>
              <w:rPr>
                <w:rFonts w:asciiTheme="minorHAnsi" w:eastAsia="Times New Roman" w:hAnsiTheme="minorHAnsi" w:cstheme="minorHAnsi"/>
                <w:color w:val="833C0B" w:themeColor="accent2" w:themeShade="80"/>
                <w:lang w:eastAsia="hu-HU"/>
              </w:rPr>
            </w:pPr>
            <w:r>
              <w:rPr>
                <w:rFonts w:asciiTheme="minorHAnsi" w:eastAsia="Times New Roman" w:hAnsiTheme="minorHAnsi" w:cstheme="minorHAnsi"/>
                <w:b/>
                <w:color w:val="833C0B" w:themeColor="accent2" w:themeShade="80"/>
                <w:lang w:eastAsia="hu-HU"/>
              </w:rPr>
              <w:t>negyvennapos böjt, húshagyó kedd</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noProof/>
                <w:lang w:eastAsia="hu-HU"/>
              </w:rPr>
              <w:pict>
                <v:shape id="_x0000_s1055" type="#_x0000_t32" style="position:absolute;left:0;text-align:left;margin-left:0;margin-top:64.8pt;width:761pt;height:.5pt;z-index:251682816;mso-position-horizontal-relative:text;mso-position-vertical-relative:text" o:connectortype="straight" strokecolor="#7030a0" strokeweight="3pt"/>
              </w:pict>
            </w:r>
          </w:p>
        </w:tc>
        <w:tc>
          <w:tcPr>
            <w:tcW w:w="831" w:type="pct"/>
            <w:tcBorders>
              <w:top w:val="single" w:sz="4" w:space="0" w:color="auto"/>
              <w:left w:val="single" w:sz="4" w:space="0" w:color="auto"/>
              <w:bottom w:val="single" w:sz="4" w:space="0" w:color="auto"/>
              <w:right w:val="single" w:sz="4" w:space="0" w:color="auto"/>
            </w:tcBorders>
          </w:tcPr>
          <w:p w:rsidR="005D6797" w:rsidRDefault="00103804" w:rsidP="00DE4322">
            <w:pPr>
              <w:spacing w:line="276" w:lineRule="auto"/>
              <w:jc w:val="left"/>
              <w:rPr>
                <w:rFonts w:asciiTheme="minorHAnsi" w:hAnsiTheme="minorHAnsi" w:cstheme="minorHAnsi"/>
              </w:rPr>
            </w:pPr>
            <w:r w:rsidRPr="008E30E2">
              <w:rPr>
                <w:rFonts w:asciiTheme="minorHAnsi" w:hAnsiTheme="minorHAnsi" w:cstheme="minorHAnsi"/>
                <w:b/>
              </w:rPr>
              <w:t>Farsangi plakát</w:t>
            </w:r>
            <w:r w:rsidRPr="008E30E2">
              <w:rPr>
                <w:rFonts w:asciiTheme="minorHAnsi" w:hAnsiTheme="minorHAnsi" w:cstheme="minorHAnsi"/>
              </w:rPr>
              <w:t xml:space="preserve"> </w:t>
            </w:r>
          </w:p>
          <w:p w:rsidR="00DE4322" w:rsidRDefault="00DE4322" w:rsidP="00DE4322">
            <w:pPr>
              <w:spacing w:line="276" w:lineRule="auto"/>
              <w:jc w:val="left"/>
              <w:rPr>
                <w:rFonts w:asciiTheme="minorHAnsi" w:hAnsiTheme="minorHAnsi" w:cstheme="minorHAnsi"/>
              </w:rPr>
            </w:pPr>
            <w:r>
              <w:rPr>
                <w:rFonts w:asciiTheme="minorHAnsi" w:hAnsiTheme="minorHAnsi" w:cstheme="minorHAnsi"/>
              </w:rPr>
              <w:t>DFHT-KIP</w:t>
            </w:r>
          </w:p>
          <w:p w:rsidR="00740884" w:rsidRDefault="0025042A" w:rsidP="00740884">
            <w:pPr>
              <w:jc w:val="left"/>
              <w:rPr>
                <w:rFonts w:asciiTheme="minorHAnsi" w:hAnsiTheme="minorHAnsi" w:cstheme="minorHAnsi"/>
                <w:b/>
                <w:color w:val="0070C0"/>
              </w:rPr>
            </w:pPr>
            <w:r>
              <w:rPr>
                <w:rFonts w:asciiTheme="minorHAnsi" w:hAnsiTheme="minorHAnsi" w:cstheme="minorHAnsi"/>
                <w:b/>
                <w:color w:val="0070C0"/>
              </w:rPr>
              <w:t>+ 1</w:t>
            </w:r>
            <w:r w:rsidR="00740884" w:rsidRPr="004A63D8">
              <w:rPr>
                <w:rFonts w:asciiTheme="minorHAnsi" w:hAnsiTheme="minorHAnsi" w:cstheme="minorHAnsi"/>
                <w:b/>
                <w:color w:val="0070C0"/>
              </w:rPr>
              <w:t xml:space="preserve"> óra gyakorló</w:t>
            </w:r>
          </w:p>
          <w:p w:rsidR="00740884" w:rsidRPr="008E30E2" w:rsidRDefault="00740884" w:rsidP="00DE4322">
            <w:pPr>
              <w:spacing w:line="276" w:lineRule="auto"/>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5D6797" w:rsidRDefault="001F4A35" w:rsidP="00917963">
            <w:pPr>
              <w:jc w:val="left"/>
              <w:rPr>
                <w:rFonts w:asciiTheme="minorHAnsi" w:hAnsiTheme="minorHAnsi" w:cstheme="minorHAnsi"/>
              </w:rPr>
            </w:pPr>
            <w:r w:rsidRPr="008E30E2">
              <w:rPr>
                <w:rFonts w:asciiTheme="minorHAnsi" w:hAnsiTheme="minorHAnsi" w:cstheme="minorHAnsi"/>
              </w:rPr>
              <w:t>Memóriafejlesztő gyakorlat</w:t>
            </w:r>
          </w:p>
          <w:p w:rsidR="00DE4322" w:rsidRPr="008E30E2" w:rsidRDefault="00DE4322"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81620A" w:rsidRDefault="0081620A" w:rsidP="00917963">
            <w:pPr>
              <w:jc w:val="left"/>
              <w:rPr>
                <w:rFonts w:asciiTheme="minorHAnsi" w:hAnsiTheme="minorHAnsi" w:cstheme="minorHAnsi"/>
              </w:rPr>
            </w:pPr>
            <w:r w:rsidRPr="008E30E2">
              <w:rPr>
                <w:rFonts w:asciiTheme="minorHAnsi" w:hAnsiTheme="minorHAnsi" w:cstheme="minorHAnsi"/>
              </w:rPr>
              <w:t>22–23. o.</w:t>
            </w:r>
          </w:p>
          <w:p w:rsidR="00740884" w:rsidRPr="008E30E2" w:rsidRDefault="00740884" w:rsidP="0025042A">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5D6797" w:rsidRPr="008E30E2" w:rsidRDefault="00BD2F66" w:rsidP="00917963">
            <w:pPr>
              <w:jc w:val="left"/>
              <w:rPr>
                <w:rFonts w:asciiTheme="minorHAnsi" w:eastAsia="Times New Roman" w:hAnsiTheme="minorHAnsi" w:cstheme="minorHAnsi"/>
                <w:lang w:eastAsia="hu-HU"/>
              </w:rPr>
            </w:pPr>
            <w:r w:rsidRPr="008E30E2">
              <w:rPr>
                <w:rFonts w:asciiTheme="minorHAnsi" w:hAnsiTheme="minorHAnsi" w:cstheme="minorHAnsi"/>
              </w:rPr>
              <w:t>A plakát műfaji sajátosságainak megfigyeltetése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740884" w:rsidRPr="008E30E2" w:rsidRDefault="00740884"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103804" w:rsidP="00DE4322">
            <w:pPr>
              <w:spacing w:line="276" w:lineRule="auto"/>
              <w:jc w:val="left"/>
              <w:rPr>
                <w:rFonts w:asciiTheme="minorHAnsi" w:hAnsiTheme="minorHAnsi" w:cstheme="minorHAnsi"/>
              </w:rPr>
            </w:pPr>
            <w:r w:rsidRPr="00740711">
              <w:rPr>
                <w:rFonts w:asciiTheme="minorHAnsi" w:hAnsiTheme="minorHAnsi" w:cstheme="minorHAnsi"/>
                <w:b/>
                <w:noProof/>
                <w:highlight w:val="yellow"/>
                <w:lang w:eastAsia="hu-HU"/>
              </w:rPr>
              <w:t>Időjós-e a medve?</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1F4A35" w:rsidP="00917963">
            <w:pPr>
              <w:jc w:val="left"/>
              <w:rPr>
                <w:rFonts w:asciiTheme="minorHAnsi" w:hAnsiTheme="minorHAnsi" w:cstheme="minorHAnsi"/>
              </w:rPr>
            </w:pPr>
            <w:r w:rsidRPr="008E30E2">
              <w:rPr>
                <w:rFonts w:asciiTheme="minorHAnsi" w:hAnsiTheme="minorHAnsi" w:cstheme="minorHAnsi"/>
              </w:rPr>
              <w:t>Szókincsfejlesztő gyakorlat, hibakeresés</w:t>
            </w:r>
          </w:p>
          <w:p w:rsidR="00DE4322" w:rsidRPr="008E30E2" w:rsidRDefault="00DE4322"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24–25.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D2F66" w:rsidRPr="008E30E2" w:rsidRDefault="00BD2F6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BD2F66"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A74CE1" w:rsidRDefault="00A74CE1" w:rsidP="00A74CE1">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74CE1" w:rsidRPr="00A74CE1" w:rsidRDefault="00A74CE1" w:rsidP="00917963">
            <w:pPr>
              <w:jc w:val="left"/>
              <w:rPr>
                <w:rFonts w:asciiTheme="minorHAnsi" w:eastAsia="Times New Roman" w:hAnsiTheme="minorHAnsi" w:cstheme="minorHAnsi"/>
                <w:b/>
                <w:color w:val="833C0B" w:themeColor="accent2" w:themeShade="80"/>
                <w:lang w:eastAsia="hu-HU"/>
              </w:rPr>
            </w:pPr>
            <w:r w:rsidRPr="00A74CE1">
              <w:rPr>
                <w:rFonts w:asciiTheme="minorHAnsi" w:eastAsia="Times New Roman" w:hAnsiTheme="minorHAnsi" w:cstheme="minorHAnsi"/>
                <w:b/>
                <w:color w:val="833C0B" w:themeColor="accent2" w:themeShade="80"/>
                <w:lang w:eastAsia="hu-HU"/>
              </w:rPr>
              <w:t>népi hiedelem</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D61264" w:rsidRDefault="00103804" w:rsidP="00DE4322">
            <w:pPr>
              <w:shd w:val="clear" w:color="auto" w:fill="FFFFFF"/>
              <w:jc w:val="left"/>
              <w:rPr>
                <w:rFonts w:asciiTheme="minorHAnsi" w:hAnsiTheme="minorHAnsi" w:cstheme="minorHAnsi"/>
                <w:highlight w:val="yellow"/>
                <w:shd w:val="clear" w:color="auto" w:fill="FFFFFF"/>
              </w:rPr>
            </w:pPr>
            <w:r w:rsidRPr="00D61264">
              <w:rPr>
                <w:rFonts w:asciiTheme="minorHAnsi" w:hAnsiTheme="minorHAnsi" w:cstheme="minorHAnsi"/>
                <w:b/>
                <w:highlight w:val="yellow"/>
                <w:shd w:val="clear" w:color="auto" w:fill="FFFFFF"/>
              </w:rPr>
              <w:t>A Veresegyházi Medverezervátumban</w:t>
            </w:r>
            <w:r w:rsidRPr="00D61264">
              <w:rPr>
                <w:rFonts w:asciiTheme="minorHAnsi" w:hAnsiTheme="minorHAnsi" w:cstheme="minorHAnsi"/>
                <w:highlight w:val="yellow"/>
                <w:shd w:val="clear" w:color="auto" w:fill="FFFFFF"/>
              </w:rPr>
              <w:t xml:space="preserve"> </w:t>
            </w:r>
          </w:p>
          <w:p w:rsidR="00DE4322" w:rsidRDefault="00DE4322" w:rsidP="00DE4322">
            <w:pPr>
              <w:shd w:val="clear" w:color="auto" w:fill="FFFFFF"/>
              <w:jc w:val="left"/>
              <w:rPr>
                <w:rFonts w:asciiTheme="minorHAnsi" w:hAnsiTheme="minorHAnsi" w:cstheme="minorHAnsi"/>
                <w:shd w:val="clear" w:color="auto" w:fill="FFFFFF"/>
              </w:rPr>
            </w:pPr>
            <w:proofErr w:type="gramStart"/>
            <w:r w:rsidRPr="00D61264">
              <w:rPr>
                <w:rFonts w:asciiTheme="minorHAnsi" w:hAnsiTheme="minorHAnsi" w:cstheme="minorHAnsi"/>
                <w:highlight w:val="yellow"/>
                <w:shd w:val="clear" w:color="auto" w:fill="FFFFFF"/>
              </w:rPr>
              <w:t>komplex</w:t>
            </w:r>
            <w:proofErr w:type="gramEnd"/>
          </w:p>
          <w:p w:rsidR="00A74CE1" w:rsidRDefault="00A74CE1" w:rsidP="00DE4322">
            <w:pPr>
              <w:shd w:val="clear" w:color="auto" w:fill="FFFFFF"/>
              <w:jc w:val="left"/>
              <w:rPr>
                <w:rFonts w:asciiTheme="minorHAnsi" w:hAnsiTheme="minorHAnsi" w:cstheme="minorHAnsi"/>
                <w:shd w:val="clear" w:color="auto" w:fill="FFFFFF"/>
              </w:rPr>
            </w:pPr>
          </w:p>
          <w:p w:rsidR="00A74CE1" w:rsidRPr="00A74CE1" w:rsidRDefault="001F7CAD" w:rsidP="00DE4322">
            <w:pPr>
              <w:shd w:val="clear" w:color="auto" w:fill="FFFFFF"/>
              <w:jc w:val="left"/>
              <w:rPr>
                <w:rFonts w:asciiTheme="minorHAnsi" w:hAnsiTheme="minorHAnsi" w:cstheme="minorHAnsi"/>
                <w:b/>
                <w:color w:val="0070C0"/>
                <w:shd w:val="clear" w:color="auto" w:fill="FFFFFF"/>
              </w:rPr>
            </w:pPr>
            <w:r>
              <w:rPr>
                <w:rFonts w:asciiTheme="minorHAnsi" w:hAnsiTheme="minorHAnsi" w:cstheme="minorHAnsi"/>
                <w:b/>
                <w:noProof/>
                <w:color w:val="0070C0"/>
                <w:lang w:eastAsia="hu-HU"/>
              </w:rPr>
              <w:pict>
                <v:shape id="_x0000_s1061" type="#_x0000_t32" style="position:absolute;margin-left:77.1pt;margin-top:25.6pt;width:2pt;height:126.5pt;flip:x y;z-index:251687936" o:connectortype="straight" strokecolor="#a8d08d [1945]" strokeweight="2.25pt">
                  <v:stroke endarrow="block"/>
                </v:shape>
              </w:pict>
            </w:r>
            <w:r w:rsidR="00A74CE1" w:rsidRPr="00A74CE1">
              <w:rPr>
                <w:rFonts w:asciiTheme="minorHAnsi" w:hAnsiTheme="minorHAnsi" w:cstheme="minorHAnsi"/>
                <w:b/>
                <w:color w:val="0070C0"/>
                <w:shd w:val="clear" w:color="auto" w:fill="FFFFFF"/>
              </w:rPr>
              <w:t xml:space="preserve">+ gyakorló óra </w:t>
            </w:r>
            <w:proofErr w:type="gramStart"/>
            <w:r w:rsidR="00A74CE1" w:rsidRPr="00A74CE1">
              <w:rPr>
                <w:rFonts w:asciiTheme="minorHAnsi" w:hAnsiTheme="minorHAnsi" w:cstheme="minorHAnsi"/>
                <w:b/>
                <w:color w:val="0070C0"/>
                <w:shd w:val="clear" w:color="auto" w:fill="FFFFFF"/>
              </w:rPr>
              <w:t xml:space="preserve">( </w:t>
            </w:r>
            <w:proofErr w:type="spellStart"/>
            <w:r w:rsidR="00A74CE1" w:rsidRPr="00A74CE1">
              <w:rPr>
                <w:rFonts w:asciiTheme="minorHAnsi" w:hAnsiTheme="minorHAnsi" w:cstheme="minorHAnsi"/>
                <w:b/>
                <w:color w:val="0070C0"/>
                <w:shd w:val="clear" w:color="auto" w:fill="FFFFFF"/>
              </w:rPr>
              <w:t>sz.e</w:t>
            </w:r>
            <w:proofErr w:type="spellEnd"/>
            <w:proofErr w:type="gramEnd"/>
            <w:r w:rsidR="00A74CE1" w:rsidRPr="00A74CE1">
              <w:rPr>
                <w:rFonts w:asciiTheme="minorHAnsi" w:hAnsiTheme="minorHAnsi" w:cstheme="minorHAnsi"/>
                <w:b/>
                <w:color w:val="0070C0"/>
                <w:shd w:val="clear" w:color="auto" w:fill="FFFFFF"/>
              </w:rPr>
              <w:t>.)</w:t>
            </w:r>
          </w:p>
        </w:tc>
        <w:tc>
          <w:tcPr>
            <w:tcW w:w="1246" w:type="pct"/>
            <w:tcBorders>
              <w:top w:val="single" w:sz="4" w:space="0" w:color="auto"/>
              <w:left w:val="single" w:sz="4" w:space="0" w:color="auto"/>
              <w:bottom w:val="single" w:sz="4" w:space="0" w:color="auto"/>
              <w:right w:val="single" w:sz="4" w:space="0" w:color="auto"/>
            </w:tcBorders>
          </w:tcPr>
          <w:p w:rsidR="001F4A35" w:rsidRPr="008E30E2" w:rsidRDefault="001F4A35" w:rsidP="00917963">
            <w:pPr>
              <w:jc w:val="left"/>
              <w:rPr>
                <w:rFonts w:asciiTheme="minorHAnsi" w:hAnsiTheme="minorHAnsi" w:cstheme="minorHAnsi"/>
              </w:rPr>
            </w:pPr>
            <w:proofErr w:type="spellStart"/>
            <w:r w:rsidRPr="008E30E2">
              <w:rPr>
                <w:rFonts w:asciiTheme="minorHAnsi" w:hAnsiTheme="minorHAnsi" w:cstheme="minorHAnsi"/>
              </w:rPr>
              <w:lastRenderedPageBreak/>
              <w:t>Ráhangolódás</w:t>
            </w:r>
            <w:proofErr w:type="spellEnd"/>
            <w:r w:rsidRPr="008E30E2">
              <w:rPr>
                <w:rFonts w:asciiTheme="minorHAnsi" w:hAnsiTheme="minorHAnsi" w:cstheme="minorHAnsi"/>
              </w:rPr>
              <w:t xml:space="preserve"> grafikai szervezővel – </w:t>
            </w:r>
            <w:r w:rsidRPr="008E30E2">
              <w:rPr>
                <w:rFonts w:asciiTheme="minorHAnsi" w:hAnsiTheme="minorHAnsi" w:cstheme="minorHAnsi"/>
                <w:i/>
              </w:rPr>
              <w:t xml:space="preserve">ötsoros </w:t>
            </w:r>
            <w:r w:rsidRPr="008E30E2">
              <w:rPr>
                <w:rFonts w:asciiTheme="minorHAnsi" w:hAnsiTheme="minorHAnsi" w:cstheme="minorHAnsi"/>
              </w:rPr>
              <w:t>alkotás</w:t>
            </w:r>
          </w:p>
          <w:p w:rsidR="001F4A35" w:rsidRPr="008E30E2" w:rsidRDefault="001F4A35" w:rsidP="00917963">
            <w:pPr>
              <w:jc w:val="left"/>
              <w:rPr>
                <w:rFonts w:asciiTheme="minorHAnsi" w:hAnsiTheme="minorHAnsi" w:cstheme="minorHAnsi"/>
              </w:rPr>
            </w:pPr>
            <w:r w:rsidRPr="008E30E2">
              <w:rPr>
                <w:rFonts w:asciiTheme="minorHAnsi" w:hAnsiTheme="minorHAnsi" w:cstheme="minorHAnsi"/>
              </w:rPr>
              <w:t>Megkezdett mondatok befejezése kötő</w:t>
            </w:r>
            <w:r w:rsidRPr="008E30E2">
              <w:rPr>
                <w:rFonts w:asciiTheme="minorHAnsi" w:hAnsiTheme="minorHAnsi" w:cstheme="minorHAnsi"/>
              </w:rPr>
              <w:lastRenderedPageBreak/>
              <w:t>szavak segítségével, mondatalkotás.</w:t>
            </w:r>
          </w:p>
          <w:p w:rsidR="005D6797" w:rsidRDefault="001F4A35" w:rsidP="00917963">
            <w:pPr>
              <w:jc w:val="left"/>
              <w:rPr>
                <w:rFonts w:asciiTheme="minorHAnsi" w:hAnsiTheme="minorHAnsi" w:cstheme="minorHAnsi"/>
              </w:rPr>
            </w:pPr>
            <w:r w:rsidRPr="008E30E2">
              <w:rPr>
                <w:rFonts w:asciiTheme="minorHAnsi" w:hAnsiTheme="minorHAnsi" w:cstheme="minorHAnsi"/>
              </w:rPr>
              <w:t>Szóbeli szövegalkotás</w:t>
            </w:r>
          </w:p>
          <w:p w:rsidR="00DE4322" w:rsidRPr="008E30E2" w:rsidRDefault="00DE4322" w:rsidP="00917963">
            <w:pPr>
              <w:jc w:val="left"/>
              <w:rPr>
                <w:rFonts w:asciiTheme="minorHAnsi" w:hAnsiTheme="minorHAnsi" w:cstheme="minorHAnsi"/>
              </w:rPr>
            </w:pPr>
            <w:r>
              <w:rPr>
                <w:rFonts w:asciiTheme="minorHAnsi" w:hAnsiTheme="minorHAnsi" w:cstheme="minorHAnsi"/>
                <w:shd w:val="clear" w:color="auto" w:fill="FFFFFF"/>
              </w:rPr>
              <w:t>R</w:t>
            </w:r>
            <w:r w:rsidRPr="008E30E2">
              <w:rPr>
                <w:rFonts w:asciiTheme="minorHAnsi" w:hAnsiTheme="minorHAnsi" w:cstheme="minorHAnsi"/>
                <w:shd w:val="clear" w:color="auto" w:fill="FFFFFF"/>
              </w:rPr>
              <w:t>iport</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26–29. o.</w:t>
            </w:r>
          </w:p>
        </w:tc>
        <w:tc>
          <w:tcPr>
            <w:tcW w:w="1431" w:type="pct"/>
            <w:tcBorders>
              <w:top w:val="single" w:sz="4" w:space="0" w:color="auto"/>
              <w:left w:val="single" w:sz="4" w:space="0" w:color="auto"/>
              <w:bottom w:val="single" w:sz="4" w:space="0" w:color="auto"/>
              <w:right w:val="single" w:sz="4" w:space="0" w:color="auto"/>
            </w:tcBorders>
          </w:tcPr>
          <w:p w:rsidR="00BD2F66" w:rsidRPr="008E30E2" w:rsidRDefault="00BD2F66" w:rsidP="00917963">
            <w:pPr>
              <w:jc w:val="left"/>
              <w:rPr>
                <w:rFonts w:asciiTheme="minorHAnsi" w:hAnsiTheme="minorHAnsi" w:cstheme="minorHAnsi"/>
                <w:bCs/>
              </w:rPr>
            </w:pPr>
            <w:r w:rsidRPr="008E30E2">
              <w:rPr>
                <w:rFonts w:asciiTheme="minorHAnsi" w:hAnsiTheme="minorHAnsi" w:cstheme="minorHAnsi"/>
                <w:bCs/>
              </w:rPr>
              <w:lastRenderedPageBreak/>
              <w:t>A riport műfaji sajátosságainak megfigyelése</w:t>
            </w:r>
          </w:p>
          <w:p w:rsidR="005D6797" w:rsidRPr="008E30E2" w:rsidRDefault="00BD2F66" w:rsidP="00917963">
            <w:pPr>
              <w:jc w:val="left"/>
              <w:rPr>
                <w:rFonts w:asciiTheme="minorHAnsi" w:hAnsiTheme="minorHAnsi" w:cstheme="minorHAnsi"/>
                <w:bCs/>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3B7C2D" w:rsidRPr="003B7C2D" w:rsidRDefault="003B7C2D" w:rsidP="00917963">
            <w:pPr>
              <w:jc w:val="left"/>
              <w:rPr>
                <w:rFonts w:asciiTheme="minorHAnsi" w:eastAsia="Times New Roman" w:hAnsiTheme="minorHAnsi" w:cstheme="minorHAnsi"/>
                <w:b/>
                <w:color w:val="C00000"/>
                <w:lang w:eastAsia="hu-HU"/>
              </w:rPr>
            </w:pPr>
            <w:r w:rsidRPr="003B7C2D">
              <w:rPr>
                <w:rFonts w:asciiTheme="minorHAnsi" w:eastAsia="Times New Roman" w:hAnsiTheme="minorHAnsi" w:cstheme="minorHAnsi"/>
                <w:b/>
                <w:color w:val="C00000"/>
                <w:lang w:eastAsia="hu-HU"/>
              </w:rPr>
              <w:lastRenderedPageBreak/>
              <w:t xml:space="preserve">számegyenes( 1998), Veresegyház, Gödöllő-térkép, </w:t>
            </w:r>
            <w:proofErr w:type="gramStart"/>
            <w:r w:rsidRPr="003B7C2D">
              <w:rPr>
                <w:rFonts w:asciiTheme="minorHAnsi" w:eastAsia="Times New Roman" w:hAnsiTheme="minorHAnsi" w:cstheme="minorHAnsi"/>
                <w:b/>
                <w:color w:val="C00000"/>
                <w:lang w:eastAsia="hu-HU"/>
              </w:rPr>
              <w:t>produkálni</w:t>
            </w:r>
            <w:proofErr w:type="gramEnd"/>
            <w:r w:rsidRPr="003B7C2D">
              <w:rPr>
                <w:rFonts w:asciiTheme="minorHAnsi" w:eastAsia="Times New Roman" w:hAnsiTheme="minorHAnsi" w:cstheme="minorHAnsi"/>
                <w:b/>
                <w:color w:val="C00000"/>
                <w:lang w:eastAsia="hu-HU"/>
              </w:rPr>
              <w:t xml:space="preserve">, </w:t>
            </w:r>
            <w:proofErr w:type="spellStart"/>
            <w:r w:rsidRPr="003B7C2D">
              <w:rPr>
                <w:rFonts w:asciiTheme="minorHAnsi" w:eastAsia="Times New Roman" w:hAnsiTheme="minorHAnsi" w:cstheme="minorHAnsi"/>
                <w:b/>
                <w:color w:val="C00000"/>
                <w:lang w:eastAsia="hu-HU"/>
              </w:rPr>
              <w:t>gyertyaszentelő,intézmény</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103804" w:rsidP="00DE4322">
            <w:pPr>
              <w:jc w:val="left"/>
              <w:rPr>
                <w:rFonts w:asciiTheme="minorHAnsi" w:hAnsiTheme="minorHAnsi" w:cstheme="minorHAnsi"/>
                <w:b/>
              </w:rPr>
            </w:pPr>
            <w:r w:rsidRPr="00746A58">
              <w:rPr>
                <w:rFonts w:asciiTheme="minorHAnsi" w:hAnsiTheme="minorHAnsi" w:cstheme="minorHAnsi"/>
                <w:b/>
                <w:highlight w:val="yellow"/>
              </w:rPr>
              <w:t>Házi kedvencek</w:t>
            </w:r>
            <w:r w:rsidRPr="008E30E2">
              <w:rPr>
                <w:rFonts w:asciiTheme="minorHAnsi" w:hAnsiTheme="minorHAnsi" w:cstheme="minorHAnsi"/>
                <w:b/>
              </w:rPr>
              <w:t xml:space="preserve"> </w:t>
            </w:r>
          </w:p>
          <w:p w:rsidR="00DE4322" w:rsidRDefault="00DE4322" w:rsidP="00DE4322">
            <w:pPr>
              <w:jc w:val="left"/>
              <w:rPr>
                <w:rFonts w:asciiTheme="minorHAnsi" w:hAnsiTheme="minorHAnsi" w:cstheme="minorHAnsi"/>
              </w:rPr>
            </w:pPr>
            <w:r w:rsidRPr="007C19DB">
              <w:rPr>
                <w:rFonts w:asciiTheme="minorHAnsi" w:hAnsiTheme="minorHAnsi" w:cstheme="minorHAnsi"/>
              </w:rPr>
              <w:t>DFHT-KIP</w:t>
            </w:r>
          </w:p>
          <w:p w:rsidR="00A74CE1" w:rsidRPr="003B7C2D" w:rsidRDefault="00A74CE1" w:rsidP="00DE4322">
            <w:pPr>
              <w:jc w:val="left"/>
              <w:rPr>
                <w:rFonts w:asciiTheme="minorHAnsi" w:hAnsiTheme="minorHAnsi" w:cstheme="minorHAnsi"/>
                <w:b/>
                <w:color w:val="FF3399"/>
              </w:rPr>
            </w:pPr>
            <w:r w:rsidRPr="003B7C2D">
              <w:rPr>
                <w:rFonts w:asciiTheme="minorHAnsi" w:hAnsiTheme="minorHAnsi" w:cstheme="minorHAnsi"/>
                <w:b/>
                <w:color w:val="FF3399"/>
              </w:rPr>
              <w:t>önálló munka</w:t>
            </w:r>
            <w:r w:rsidR="003B7C2D">
              <w:rPr>
                <w:rFonts w:asciiTheme="minorHAnsi" w:hAnsiTheme="minorHAnsi" w:cstheme="minorHAnsi"/>
                <w:b/>
                <w:color w:val="FF3399"/>
              </w:rPr>
              <w:t>-értékelés</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A55BFD" w:rsidP="00917963">
            <w:pPr>
              <w:jc w:val="left"/>
              <w:rPr>
                <w:rFonts w:asciiTheme="minorHAnsi" w:hAnsiTheme="minorHAnsi" w:cstheme="minorHAnsi"/>
              </w:rPr>
            </w:pPr>
            <w:r w:rsidRPr="008E30E2">
              <w:rPr>
                <w:rFonts w:asciiTheme="minorHAnsi" w:hAnsiTheme="minorHAnsi" w:cstheme="minorHAnsi"/>
              </w:rPr>
              <w:t>Jelkereső, hangsúlygyakorlat, szinonimakeresés</w:t>
            </w:r>
          </w:p>
          <w:p w:rsidR="00DE4322" w:rsidRPr="008E30E2" w:rsidRDefault="00DE4322"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30–31.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D2F66" w:rsidRPr="008E30E2" w:rsidRDefault="00BD2F6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BD2F66"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3B7C2D" w:rsidRPr="003B7C2D" w:rsidRDefault="003B7C2D" w:rsidP="00917963">
            <w:pPr>
              <w:jc w:val="left"/>
              <w:rPr>
                <w:rFonts w:asciiTheme="minorHAnsi" w:eastAsia="Times New Roman" w:hAnsiTheme="minorHAnsi" w:cstheme="minorHAnsi"/>
                <w:b/>
                <w:color w:val="C00000"/>
                <w:lang w:eastAsia="hu-HU"/>
              </w:rPr>
            </w:pPr>
            <w:proofErr w:type="spellStart"/>
            <w:r w:rsidRPr="003B7C2D">
              <w:rPr>
                <w:rFonts w:asciiTheme="minorHAnsi" w:eastAsia="Times New Roman" w:hAnsiTheme="minorHAnsi" w:cstheme="minorHAnsi"/>
                <w:b/>
                <w:color w:val="C00000"/>
                <w:lang w:eastAsia="hu-HU"/>
              </w:rPr>
              <w:t>örömforrás</w:t>
            </w:r>
            <w:proofErr w:type="gramStart"/>
            <w:r w:rsidRPr="003B7C2D">
              <w:rPr>
                <w:rFonts w:asciiTheme="minorHAnsi" w:eastAsia="Times New Roman" w:hAnsiTheme="minorHAnsi" w:cstheme="minorHAnsi"/>
                <w:b/>
                <w:color w:val="C00000"/>
                <w:lang w:eastAsia="hu-HU"/>
              </w:rPr>
              <w:t>,felelősség</w:t>
            </w:r>
            <w:proofErr w:type="gramEnd"/>
            <w:r w:rsidRPr="003B7C2D">
              <w:rPr>
                <w:rFonts w:asciiTheme="minorHAnsi" w:eastAsia="Times New Roman" w:hAnsiTheme="minorHAnsi" w:cstheme="minorHAnsi"/>
                <w:b/>
                <w:color w:val="C00000"/>
                <w:lang w:eastAsia="hu-HU"/>
              </w:rPr>
              <w:t>,élettér</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69146E" w:rsidRDefault="00103804" w:rsidP="00DE4322">
            <w:pPr>
              <w:jc w:val="left"/>
              <w:rPr>
                <w:rFonts w:asciiTheme="minorHAnsi" w:hAnsiTheme="minorHAnsi" w:cstheme="minorHAnsi"/>
                <w:highlight w:val="yellow"/>
              </w:rPr>
            </w:pPr>
            <w:r w:rsidRPr="0069146E">
              <w:rPr>
                <w:rFonts w:asciiTheme="minorHAnsi" w:hAnsiTheme="minorHAnsi" w:cstheme="minorHAnsi"/>
                <w:b/>
                <w:highlight w:val="yellow"/>
              </w:rPr>
              <w:t>A hűséges barát</w:t>
            </w:r>
            <w:r w:rsidRPr="0069146E">
              <w:rPr>
                <w:rFonts w:asciiTheme="minorHAnsi" w:hAnsiTheme="minorHAnsi" w:cstheme="minorHAnsi"/>
                <w:highlight w:val="yellow"/>
              </w:rPr>
              <w:t xml:space="preserve"> </w:t>
            </w:r>
          </w:p>
          <w:p w:rsidR="00DE4322" w:rsidRDefault="00DE4322" w:rsidP="00DE4322">
            <w:pPr>
              <w:jc w:val="left"/>
              <w:rPr>
                <w:rFonts w:asciiTheme="minorHAnsi" w:hAnsiTheme="minorHAnsi" w:cstheme="minorHAnsi"/>
              </w:rPr>
            </w:pPr>
            <w:proofErr w:type="gramStart"/>
            <w:r w:rsidRPr="0069146E">
              <w:rPr>
                <w:rFonts w:asciiTheme="minorHAnsi" w:hAnsiTheme="minorHAnsi" w:cstheme="minorHAnsi"/>
                <w:highlight w:val="yellow"/>
              </w:rPr>
              <w:t>komplex</w:t>
            </w:r>
            <w:proofErr w:type="gramEnd"/>
          </w:p>
          <w:p w:rsidR="00A74CE1" w:rsidRDefault="00A74CE1" w:rsidP="00DE4322">
            <w:pPr>
              <w:jc w:val="left"/>
              <w:rPr>
                <w:rFonts w:asciiTheme="minorHAnsi" w:hAnsiTheme="minorHAnsi" w:cstheme="minorHAnsi"/>
              </w:rPr>
            </w:pPr>
          </w:p>
          <w:p w:rsidR="00A74CE1" w:rsidRDefault="00A74CE1" w:rsidP="00DE4322">
            <w:pPr>
              <w:jc w:val="left"/>
              <w:rPr>
                <w:rFonts w:asciiTheme="minorHAnsi" w:hAnsiTheme="minorHAnsi" w:cstheme="minorHAnsi"/>
              </w:rPr>
            </w:pPr>
          </w:p>
          <w:p w:rsidR="00A74CE1" w:rsidRDefault="00A74CE1" w:rsidP="00DE4322">
            <w:pPr>
              <w:jc w:val="left"/>
              <w:rPr>
                <w:rFonts w:asciiTheme="minorHAnsi" w:hAnsiTheme="minorHAnsi" w:cstheme="minorHAnsi"/>
              </w:rPr>
            </w:pPr>
          </w:p>
          <w:p w:rsidR="00A74CE1" w:rsidRPr="008E30E2" w:rsidRDefault="001F7CAD" w:rsidP="00DE4322">
            <w:pPr>
              <w:jc w:val="left"/>
              <w:rPr>
                <w:rFonts w:asciiTheme="minorHAnsi" w:hAnsiTheme="minorHAnsi" w:cstheme="minorHAnsi"/>
              </w:rPr>
            </w:pPr>
            <w:r>
              <w:rPr>
                <w:rFonts w:asciiTheme="minorHAnsi" w:hAnsiTheme="minorHAnsi" w:cstheme="minorHAnsi"/>
                <w:b/>
                <w:noProof/>
                <w:lang w:eastAsia="hu-HU"/>
              </w:rPr>
              <w:pict>
                <v:shape id="_x0000_s1060" type="#_x0000_t32" style="position:absolute;margin-left:-40.9pt;margin-top:12.5pt;width:761pt;height:.5pt;z-index:251686912;mso-position-horizontal-relative:text;mso-position-vertical-relative:text"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55BFD" w:rsidRPr="008E30E2" w:rsidRDefault="00A55BFD"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w:t>
            </w:r>
          </w:p>
          <w:p w:rsidR="005D6797" w:rsidRDefault="00A55BFD" w:rsidP="00917963">
            <w:pPr>
              <w:jc w:val="left"/>
              <w:rPr>
                <w:rFonts w:asciiTheme="minorHAnsi" w:hAnsiTheme="minorHAnsi" w:cstheme="minorHAnsi"/>
              </w:rPr>
            </w:pPr>
            <w:r w:rsidRPr="008E30E2">
              <w:rPr>
                <w:rFonts w:asciiTheme="minorHAnsi" w:hAnsiTheme="minorHAnsi" w:cstheme="minorHAnsi"/>
              </w:rPr>
              <w:t>Látószögnövelő gyakorlat egyre bővülő mondattal</w:t>
            </w:r>
          </w:p>
          <w:p w:rsidR="00DE4322" w:rsidRPr="008E30E2" w:rsidRDefault="00DE4322"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32–33.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BD2F66" w:rsidRPr="008E30E2" w:rsidRDefault="00BD2F66"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BD2F66"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3B7C2D" w:rsidRPr="003B7C2D" w:rsidRDefault="003B7C2D" w:rsidP="00917963">
            <w:pPr>
              <w:jc w:val="left"/>
              <w:rPr>
                <w:rFonts w:asciiTheme="minorHAnsi" w:eastAsia="Times New Roman" w:hAnsiTheme="minorHAnsi" w:cstheme="minorHAnsi"/>
                <w:b/>
                <w:color w:val="C00000"/>
                <w:lang w:eastAsia="hu-HU"/>
              </w:rPr>
            </w:pPr>
            <w:r w:rsidRPr="003B7C2D">
              <w:rPr>
                <w:rFonts w:asciiTheme="minorHAnsi" w:eastAsia="Times New Roman" w:hAnsiTheme="minorHAnsi" w:cstheme="minorHAnsi"/>
                <w:b/>
                <w:color w:val="C00000"/>
                <w:lang w:eastAsia="hu-HU"/>
              </w:rPr>
              <w:t>évezredek óta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A74CE1" w:rsidRDefault="00A74CE1" w:rsidP="00DE4322">
            <w:pPr>
              <w:jc w:val="left"/>
              <w:rPr>
                <w:rFonts w:asciiTheme="minorHAnsi" w:hAnsiTheme="minorHAnsi" w:cstheme="minorHAnsi"/>
                <w:b/>
              </w:rPr>
            </w:pPr>
          </w:p>
          <w:p w:rsidR="003B7C2D" w:rsidRDefault="003B7C2D" w:rsidP="00DE4322">
            <w:pPr>
              <w:jc w:val="left"/>
              <w:rPr>
                <w:rFonts w:asciiTheme="minorHAnsi" w:hAnsiTheme="minorHAnsi" w:cstheme="minorHAnsi"/>
                <w:b/>
              </w:rPr>
            </w:pPr>
          </w:p>
          <w:p w:rsidR="00A74CE1" w:rsidRDefault="00103804" w:rsidP="00DE4322">
            <w:pPr>
              <w:jc w:val="left"/>
              <w:rPr>
                <w:rFonts w:asciiTheme="minorHAnsi" w:hAnsiTheme="minorHAnsi" w:cstheme="minorHAnsi"/>
                <w:b/>
              </w:rPr>
            </w:pPr>
            <w:r w:rsidRPr="008E30E2">
              <w:rPr>
                <w:rFonts w:asciiTheme="minorHAnsi" w:hAnsiTheme="minorHAnsi" w:cstheme="minorHAnsi"/>
                <w:b/>
              </w:rPr>
              <w:t xml:space="preserve">Petőfi Sándor: Anyám </w:t>
            </w:r>
          </w:p>
          <w:p w:rsidR="005D6797" w:rsidRDefault="00103804" w:rsidP="00DE4322">
            <w:pPr>
              <w:jc w:val="left"/>
              <w:rPr>
                <w:rFonts w:asciiTheme="minorHAnsi" w:hAnsiTheme="minorHAnsi" w:cstheme="minorHAnsi"/>
                <w:b/>
              </w:rPr>
            </w:pPr>
            <w:r w:rsidRPr="008E30E2">
              <w:rPr>
                <w:rFonts w:asciiTheme="minorHAnsi" w:hAnsiTheme="minorHAnsi" w:cstheme="minorHAnsi"/>
                <w:b/>
              </w:rPr>
              <w:t xml:space="preserve">tyúkja </w:t>
            </w:r>
          </w:p>
          <w:p w:rsidR="003B7C2D" w:rsidRPr="003B7C2D" w:rsidRDefault="003B7C2D" w:rsidP="00DE4322">
            <w:pPr>
              <w:jc w:val="left"/>
              <w:rPr>
                <w:rFonts w:asciiTheme="minorHAnsi" w:hAnsiTheme="minorHAnsi" w:cstheme="minorHAnsi"/>
                <w:color w:val="FF0000"/>
              </w:rPr>
            </w:pPr>
            <w:r w:rsidRPr="003B7C2D">
              <w:rPr>
                <w:rFonts w:asciiTheme="minorHAnsi" w:hAnsiTheme="minorHAnsi" w:cstheme="minorHAnsi"/>
                <w:b/>
                <w:color w:val="FF0000"/>
              </w:rPr>
              <w:t xml:space="preserve">kötelező </w:t>
            </w:r>
            <w:proofErr w:type="gramStart"/>
            <w:r w:rsidRPr="003B7C2D">
              <w:rPr>
                <w:rFonts w:asciiTheme="minorHAnsi" w:hAnsiTheme="minorHAnsi" w:cstheme="minorHAnsi"/>
                <w:b/>
                <w:color w:val="FF0000"/>
              </w:rPr>
              <w:t>memoriter</w:t>
            </w:r>
            <w:proofErr w:type="gramEnd"/>
          </w:p>
        </w:tc>
        <w:tc>
          <w:tcPr>
            <w:tcW w:w="1246" w:type="pct"/>
            <w:tcBorders>
              <w:top w:val="single" w:sz="4" w:space="0" w:color="auto"/>
              <w:left w:val="single" w:sz="4" w:space="0" w:color="auto"/>
              <w:bottom w:val="single" w:sz="4" w:space="0" w:color="auto"/>
              <w:right w:val="single" w:sz="4" w:space="0" w:color="auto"/>
            </w:tcBorders>
          </w:tcPr>
          <w:p w:rsidR="003B7C2D" w:rsidRDefault="003B7C2D" w:rsidP="00917963">
            <w:pPr>
              <w:jc w:val="left"/>
              <w:rPr>
                <w:rFonts w:asciiTheme="minorHAnsi" w:hAnsiTheme="minorHAnsi" w:cstheme="minorHAnsi"/>
              </w:rPr>
            </w:pPr>
          </w:p>
          <w:p w:rsidR="003B7C2D" w:rsidRDefault="003B7C2D" w:rsidP="00917963">
            <w:pPr>
              <w:jc w:val="left"/>
              <w:rPr>
                <w:rFonts w:asciiTheme="minorHAnsi" w:hAnsiTheme="minorHAnsi" w:cstheme="minorHAnsi"/>
              </w:rPr>
            </w:pPr>
          </w:p>
          <w:p w:rsidR="00DE4322" w:rsidRDefault="00A55BFD" w:rsidP="00917963">
            <w:pPr>
              <w:jc w:val="left"/>
              <w:rPr>
                <w:rFonts w:asciiTheme="minorHAnsi" w:hAnsiTheme="minorHAnsi" w:cstheme="minorHAnsi"/>
              </w:rPr>
            </w:pPr>
            <w:r w:rsidRPr="008E30E2">
              <w:rPr>
                <w:rFonts w:asciiTheme="minorHAnsi" w:hAnsiTheme="minorHAnsi" w:cstheme="minorHAnsi"/>
              </w:rPr>
              <w:t>Szóbeli szövegalkotás</w:t>
            </w:r>
          </w:p>
          <w:p w:rsidR="00DE4322" w:rsidRPr="008E30E2" w:rsidRDefault="00DE432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34–35. o.</w:t>
            </w:r>
          </w:p>
        </w:tc>
        <w:tc>
          <w:tcPr>
            <w:tcW w:w="1431" w:type="pct"/>
            <w:tcBorders>
              <w:top w:val="single" w:sz="4" w:space="0" w:color="auto"/>
              <w:left w:val="single" w:sz="4" w:space="0" w:color="auto"/>
              <w:bottom w:val="single" w:sz="4" w:space="0" w:color="auto"/>
              <w:right w:val="single" w:sz="4" w:space="0" w:color="auto"/>
            </w:tcBorders>
          </w:tcPr>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spellStart"/>
            <w:r w:rsidRPr="008E30E2">
              <w:rPr>
                <w:rFonts w:asciiTheme="minorHAnsi" w:hAnsiTheme="minorHAnsi" w:cstheme="minorHAnsi"/>
              </w:rPr>
              <w:t>hierarchi-ája</w:t>
            </w:r>
            <w:proofErr w:type="spellEnd"/>
            <w:r w:rsidRPr="008E30E2">
              <w:rPr>
                <w:rFonts w:asciiTheme="minorHAnsi" w:hAnsiTheme="minorHAnsi" w:cstheme="minorHAnsi"/>
              </w:rPr>
              <w:t xml:space="preserve"> szerint</w:t>
            </w:r>
          </w:p>
          <w:p w:rsidR="00BD2F66" w:rsidRPr="008E30E2" w:rsidRDefault="00BD2F66" w:rsidP="00917963">
            <w:pPr>
              <w:jc w:val="left"/>
              <w:rPr>
                <w:rFonts w:asciiTheme="minorHAnsi" w:hAnsiTheme="minorHAnsi" w:cstheme="minorHAnsi"/>
              </w:rPr>
            </w:pPr>
            <w:r w:rsidRPr="008E30E2">
              <w:rPr>
                <w:rFonts w:asciiTheme="minorHAnsi" w:hAnsiTheme="minorHAnsi" w:cstheme="minorHAnsi"/>
              </w:rPr>
              <w:t>Hangulati elemek megfogalmazása</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5D6797" w:rsidRDefault="003B7C2D" w:rsidP="00917963">
            <w:pPr>
              <w:jc w:val="left"/>
              <w:rPr>
                <w:rFonts w:asciiTheme="minorHAnsi" w:eastAsia="Times New Roman" w:hAnsiTheme="minorHAnsi" w:cstheme="minorHAnsi"/>
                <w:b/>
                <w:color w:val="C00000"/>
                <w:lang w:eastAsia="hu-HU"/>
              </w:rPr>
            </w:pPr>
            <w:r w:rsidRPr="003B7C2D">
              <w:rPr>
                <w:rFonts w:asciiTheme="minorHAnsi" w:eastAsia="Times New Roman" w:hAnsiTheme="minorHAnsi" w:cstheme="minorHAnsi"/>
                <w:b/>
                <w:color w:val="C00000"/>
                <w:lang w:eastAsia="hu-HU"/>
              </w:rPr>
              <w:t>kend, kendermag, megbecsülje, iparkodjék, cseléd, jószág</w:t>
            </w:r>
          </w:p>
          <w:p w:rsidR="00CB38A5" w:rsidRDefault="00CB38A5" w:rsidP="00CB38A5">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CB38A5" w:rsidRPr="003B7C2D" w:rsidRDefault="00CB38A5" w:rsidP="00917963">
            <w:pPr>
              <w:jc w:val="left"/>
              <w:rPr>
                <w:rFonts w:asciiTheme="minorHAnsi" w:eastAsia="Times New Roman" w:hAnsiTheme="minorHAnsi" w:cstheme="minorHAnsi"/>
                <w:b/>
                <w:color w:val="C00000"/>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103804" w:rsidRDefault="005D6797" w:rsidP="00917963">
            <w:pPr>
              <w:jc w:val="left"/>
              <w:rPr>
                <w:rFonts w:asciiTheme="minorHAnsi" w:hAnsiTheme="minorHAnsi" w:cstheme="minorHAnsi"/>
                <w:b/>
              </w:rPr>
            </w:pPr>
            <w:r w:rsidRPr="008E30E2">
              <w:rPr>
                <w:rFonts w:asciiTheme="minorHAnsi" w:eastAsia="Times New Roman" w:hAnsiTheme="minorHAnsi" w:cstheme="minorHAnsi"/>
                <w:b/>
                <w:lang w:eastAsia="hu-HU"/>
              </w:rPr>
              <w:t xml:space="preserve"> </w:t>
            </w:r>
            <w:r w:rsidR="00103804" w:rsidRPr="008E30E2">
              <w:rPr>
                <w:rFonts w:asciiTheme="minorHAnsi" w:hAnsiTheme="minorHAnsi" w:cstheme="minorHAnsi"/>
                <w:b/>
              </w:rPr>
              <w:t xml:space="preserve">Hervay Gizella: </w:t>
            </w:r>
            <w:r w:rsidR="00103804" w:rsidRPr="008E30E2">
              <w:rPr>
                <w:rFonts w:asciiTheme="minorHAnsi" w:hAnsiTheme="minorHAnsi" w:cstheme="minorHAnsi"/>
                <w:b/>
              </w:rPr>
              <w:br/>
              <w:t>Óra-mese</w:t>
            </w:r>
          </w:p>
          <w:p w:rsidR="00DE4322" w:rsidRDefault="00DE4322" w:rsidP="00917963">
            <w:pPr>
              <w:jc w:val="left"/>
              <w:rPr>
                <w:rFonts w:asciiTheme="minorHAnsi" w:hAnsiTheme="minorHAnsi" w:cstheme="minorHAnsi"/>
              </w:rPr>
            </w:pPr>
            <w:proofErr w:type="gramStart"/>
            <w:r w:rsidRPr="00DE4322">
              <w:rPr>
                <w:rFonts w:asciiTheme="minorHAnsi" w:hAnsiTheme="minorHAnsi" w:cstheme="minorHAnsi"/>
              </w:rPr>
              <w:t>komplex</w:t>
            </w:r>
            <w:proofErr w:type="gramEnd"/>
          </w:p>
          <w:p w:rsidR="003B7C2D" w:rsidRPr="003B7C2D" w:rsidRDefault="001F7CAD" w:rsidP="00917963">
            <w:pPr>
              <w:jc w:val="left"/>
              <w:rPr>
                <w:rFonts w:asciiTheme="minorHAnsi" w:hAnsiTheme="minorHAnsi" w:cstheme="minorHAnsi"/>
                <w:b/>
                <w:color w:val="0070C0"/>
              </w:rPr>
            </w:pPr>
            <w:r>
              <w:rPr>
                <w:rFonts w:asciiTheme="minorHAnsi" w:hAnsiTheme="minorHAnsi" w:cstheme="minorHAnsi"/>
                <w:b/>
                <w:noProof/>
                <w:lang w:eastAsia="hu-HU"/>
              </w:rPr>
              <w:pict>
                <v:shape id="_x0000_s1063" type="#_x0000_t32" style="position:absolute;margin-left:55.55pt;margin-top:11.65pt;width:35.55pt;height:301.15pt;flip:x y;z-index:251689984" o:connectortype="straight" strokecolor="#a8d08d [1945]" strokeweight="2.25pt">
                  <v:stroke endarrow="block"/>
                </v:shape>
              </w:pict>
            </w:r>
            <w:r w:rsidR="003B7C2D" w:rsidRPr="003B7C2D">
              <w:rPr>
                <w:rFonts w:asciiTheme="minorHAnsi" w:hAnsiTheme="minorHAnsi" w:cstheme="minorHAnsi"/>
                <w:b/>
                <w:color w:val="0070C0"/>
              </w:rPr>
              <w:t>+ 1 gyakorló óra</w:t>
            </w:r>
          </w:p>
          <w:p w:rsidR="003B7C2D" w:rsidRPr="008E30E2" w:rsidRDefault="003B7C2D" w:rsidP="00917963">
            <w:pPr>
              <w:jc w:val="left"/>
              <w:rPr>
                <w:rFonts w:asciiTheme="minorHAnsi" w:hAnsiTheme="minorHAnsi" w:cstheme="minorHAnsi"/>
                <w:b/>
              </w:rPr>
            </w:pP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A55BFD" w:rsidRPr="008E30E2" w:rsidRDefault="00A55BFD" w:rsidP="00917963">
            <w:pPr>
              <w:jc w:val="left"/>
              <w:rPr>
                <w:rFonts w:asciiTheme="minorHAnsi" w:hAnsiTheme="minorHAnsi" w:cstheme="minorHAnsi"/>
              </w:rPr>
            </w:pPr>
            <w:r w:rsidRPr="008E30E2">
              <w:rPr>
                <w:rFonts w:asciiTheme="minorHAnsi" w:hAnsiTheme="minorHAnsi" w:cstheme="minorHAnsi"/>
              </w:rPr>
              <w:t>Szinonimakereső gyakorlat</w:t>
            </w:r>
          </w:p>
          <w:p w:rsidR="00A55BFD" w:rsidRPr="008E30E2" w:rsidRDefault="00A55BFD" w:rsidP="00917963">
            <w:pPr>
              <w:jc w:val="left"/>
              <w:rPr>
                <w:rFonts w:asciiTheme="minorHAnsi" w:hAnsiTheme="minorHAnsi" w:cstheme="minorHAnsi"/>
              </w:rPr>
            </w:pPr>
            <w:r w:rsidRPr="008E30E2">
              <w:rPr>
                <w:rFonts w:asciiTheme="minorHAnsi" w:hAnsiTheme="minorHAnsi" w:cstheme="minorHAnsi"/>
              </w:rPr>
              <w:t xml:space="preserve">Párbeszéd megfigyelése, szereplőkkel történő azonosítása </w:t>
            </w:r>
          </w:p>
          <w:p w:rsidR="005D6797" w:rsidRDefault="00A55BFD" w:rsidP="00917963">
            <w:pPr>
              <w:jc w:val="left"/>
              <w:rPr>
                <w:rFonts w:asciiTheme="minorHAnsi" w:hAnsiTheme="minorHAnsi" w:cstheme="minorHAnsi"/>
              </w:rPr>
            </w:pPr>
            <w:r w:rsidRPr="008E30E2">
              <w:rPr>
                <w:rFonts w:asciiTheme="minorHAnsi" w:hAnsiTheme="minorHAnsi" w:cstheme="minorHAnsi"/>
              </w:rPr>
              <w:t>Saját vélemény megfogalmazása</w:t>
            </w:r>
          </w:p>
          <w:p w:rsidR="00DE4322" w:rsidRPr="008E30E2" w:rsidRDefault="00DE4322"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36–39.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044F65" w:rsidRPr="008E30E2" w:rsidRDefault="00044F65" w:rsidP="00917963">
            <w:pPr>
              <w:jc w:val="left"/>
              <w:rPr>
                <w:rFonts w:asciiTheme="minorHAnsi" w:hAnsiTheme="minorHAnsi" w:cstheme="minorHAnsi"/>
              </w:rPr>
            </w:pPr>
            <w:r w:rsidRPr="008E30E2">
              <w:rPr>
                <w:rFonts w:asciiTheme="minorHAnsi" w:hAnsiTheme="minorHAnsi" w:cstheme="minorHAnsi"/>
              </w:rPr>
              <w:t>Szépirodalmi szöveg feldolgozása, állítások igazságtartalmának eldöntése, mondatkiegészítések</w:t>
            </w:r>
          </w:p>
          <w:p w:rsidR="00044F65"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p w:rsidR="005D6797" w:rsidRPr="008E30E2" w:rsidRDefault="00044F65" w:rsidP="00917963">
            <w:pPr>
              <w:jc w:val="left"/>
              <w:rPr>
                <w:rFonts w:asciiTheme="minorHAnsi" w:hAnsiTheme="minorHAnsi" w:cstheme="minorHAnsi"/>
              </w:rPr>
            </w:pPr>
            <w:r w:rsidRPr="008E30E2">
              <w:rPr>
                <w:rFonts w:asciiTheme="minorHAnsi" w:hAnsiTheme="minorHAnsi" w:cstheme="minorHAnsi"/>
              </w:rPr>
              <w:t>Könyvhasználati ismeretek</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9C1AEC"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CB38A5" w:rsidRPr="00CB38A5" w:rsidRDefault="00CB38A5" w:rsidP="00917963">
            <w:pPr>
              <w:jc w:val="left"/>
              <w:rPr>
                <w:rFonts w:asciiTheme="minorHAnsi" w:eastAsia="Times New Roman" w:hAnsiTheme="minorHAnsi" w:cstheme="minorHAnsi"/>
                <w:b/>
                <w:color w:val="C00000"/>
                <w:lang w:eastAsia="hu-HU"/>
              </w:rPr>
            </w:pPr>
            <w:r w:rsidRPr="00CB38A5">
              <w:rPr>
                <w:rFonts w:asciiTheme="minorHAnsi" w:eastAsia="Times New Roman" w:hAnsiTheme="minorHAnsi" w:cstheme="minorHAnsi"/>
                <w:b/>
                <w:color w:val="C00000"/>
                <w:lang w:eastAsia="hu-HU"/>
              </w:rPr>
              <w:t>toporzékolt,</w:t>
            </w:r>
            <w:r>
              <w:rPr>
                <w:rFonts w:asciiTheme="minorHAnsi" w:eastAsia="Times New Roman" w:hAnsiTheme="minorHAnsi" w:cstheme="minorHAnsi"/>
                <w:b/>
                <w:color w:val="C00000"/>
                <w:lang w:eastAsia="hu-HU"/>
              </w:rPr>
              <w:t xml:space="preserve"> </w:t>
            </w:r>
            <w:r w:rsidRPr="00CB38A5">
              <w:rPr>
                <w:rFonts w:asciiTheme="minorHAnsi" w:eastAsia="Times New Roman" w:hAnsiTheme="minorHAnsi" w:cstheme="minorHAnsi"/>
                <w:b/>
                <w:color w:val="C00000"/>
                <w:lang w:eastAsia="hu-HU"/>
              </w:rPr>
              <w:t>számtankönyv</w:t>
            </w:r>
          </w:p>
          <w:p w:rsidR="00CB38A5" w:rsidRDefault="00CB38A5" w:rsidP="00CB38A5">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CB38A5" w:rsidRPr="008E30E2" w:rsidRDefault="00CB38A5"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103804" w:rsidP="00DE4322">
            <w:pPr>
              <w:jc w:val="left"/>
              <w:rPr>
                <w:rFonts w:asciiTheme="minorHAnsi" w:hAnsiTheme="minorHAnsi" w:cstheme="minorHAnsi"/>
              </w:rPr>
            </w:pPr>
            <w:r w:rsidRPr="00B37BD4">
              <w:rPr>
                <w:rFonts w:asciiTheme="minorHAnsi" w:hAnsiTheme="minorHAnsi" w:cstheme="minorHAnsi"/>
                <w:b/>
                <w:highlight w:val="yellow"/>
              </w:rPr>
              <w:t>Zelk Zoltán: A három nyúl 1. rész</w:t>
            </w:r>
            <w:r w:rsidRPr="008E30E2">
              <w:rPr>
                <w:rFonts w:asciiTheme="minorHAnsi" w:hAnsiTheme="minorHAnsi" w:cstheme="minorHAnsi"/>
                <w:b/>
              </w:rPr>
              <w:t xml:space="preserve"> </w:t>
            </w:r>
          </w:p>
        </w:tc>
        <w:tc>
          <w:tcPr>
            <w:tcW w:w="1246" w:type="pct"/>
            <w:tcBorders>
              <w:top w:val="single" w:sz="4" w:space="0" w:color="auto"/>
              <w:left w:val="single" w:sz="4" w:space="0" w:color="auto"/>
              <w:bottom w:val="single" w:sz="4" w:space="0" w:color="auto"/>
              <w:right w:val="single" w:sz="4" w:space="0" w:color="auto"/>
            </w:tcBorders>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Szinonimakereső gyakorlat</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 xml:space="preserve">Párbeszéd megfigyelése, szereplőkkel történő azonosítása </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Szereplők összekapcsolása a cselekede</w:t>
            </w:r>
            <w:r w:rsidRPr="008E30E2">
              <w:rPr>
                <w:rFonts w:asciiTheme="minorHAnsi" w:hAnsiTheme="minorHAnsi" w:cstheme="minorHAnsi"/>
              </w:rPr>
              <w:lastRenderedPageBreak/>
              <w:t>teikkel</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Saját vélemény megfogalmazása</w:t>
            </w:r>
          </w:p>
          <w:p w:rsidR="005D6797" w:rsidRDefault="00484CEC" w:rsidP="00917963">
            <w:pPr>
              <w:jc w:val="left"/>
              <w:rPr>
                <w:rFonts w:asciiTheme="minorHAnsi" w:hAnsiTheme="minorHAnsi" w:cstheme="minorHAnsi"/>
              </w:rPr>
            </w:pPr>
            <w:r w:rsidRPr="008E30E2">
              <w:rPr>
                <w:rFonts w:asciiTheme="minorHAnsi" w:hAnsiTheme="minorHAnsi" w:cstheme="minorHAnsi"/>
              </w:rPr>
              <w:t>A megtörtént események alapján következtetés a mese folytatására</w:t>
            </w:r>
          </w:p>
          <w:p w:rsidR="00DE4322" w:rsidRPr="008E30E2" w:rsidRDefault="00DE432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erses mese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40–41. o.</w:t>
            </w:r>
          </w:p>
        </w:tc>
        <w:tc>
          <w:tcPr>
            <w:tcW w:w="1431" w:type="pct"/>
            <w:tcBorders>
              <w:top w:val="single" w:sz="4" w:space="0" w:color="auto"/>
              <w:left w:val="single" w:sz="4" w:space="0" w:color="auto"/>
              <w:bottom w:val="single" w:sz="4" w:space="0" w:color="auto"/>
              <w:right w:val="single" w:sz="4" w:space="0" w:color="auto"/>
            </w:tcBorders>
          </w:tcPr>
          <w:p w:rsidR="00044F65" w:rsidRPr="008E30E2" w:rsidRDefault="00044F65" w:rsidP="00917963">
            <w:pPr>
              <w:jc w:val="left"/>
              <w:rPr>
                <w:rFonts w:asciiTheme="minorHAnsi" w:hAnsiTheme="minorHAnsi" w:cstheme="minorHAnsi"/>
              </w:rPr>
            </w:pPr>
            <w:r w:rsidRPr="008E30E2">
              <w:rPr>
                <w:rFonts w:asciiTheme="minorHAnsi" w:hAnsiTheme="minorHAnsi" w:cstheme="minorHAnsi"/>
              </w:rPr>
              <w:lastRenderedPageBreak/>
              <w:t>Szépirodalmi szöveg, verses mese feldolgozása, állítások igazságtartalmának eldöntése, mondatkiegészítések</w:t>
            </w:r>
          </w:p>
          <w:p w:rsidR="005D6797" w:rsidRPr="008E30E2" w:rsidRDefault="00044F65" w:rsidP="00917963">
            <w:pPr>
              <w:spacing w:line="276" w:lineRule="auto"/>
              <w:jc w:val="left"/>
              <w:rPr>
                <w:rFonts w:asciiTheme="minorHAnsi" w:hAnsiTheme="minorHAnsi" w:cstheme="minorHAnsi"/>
              </w:rPr>
            </w:pPr>
            <w:r w:rsidRPr="008E30E2">
              <w:rPr>
                <w:rFonts w:asciiTheme="minorHAnsi" w:hAnsiTheme="minorHAnsi" w:cstheme="minorHAnsi"/>
              </w:rPr>
              <w:t xml:space="preserve">A </w:t>
            </w:r>
            <w:r w:rsidRPr="008E30E2">
              <w:rPr>
                <w:rFonts w:asciiTheme="minorHAnsi" w:hAnsiTheme="minorHAnsi" w:cstheme="minorHAnsi"/>
                <w:i/>
              </w:rPr>
              <w:t xml:space="preserve">rémhír </w:t>
            </w:r>
            <w:r w:rsidRPr="008E30E2">
              <w:rPr>
                <w:rFonts w:asciiTheme="minorHAnsi" w:hAnsiTheme="minorHAnsi" w:cstheme="minorHAnsi"/>
              </w:rPr>
              <w:t>jelentésére való következtetés, a je</w:t>
            </w:r>
            <w:r w:rsidRPr="008E30E2">
              <w:rPr>
                <w:rFonts w:asciiTheme="minorHAnsi" w:hAnsiTheme="minorHAnsi" w:cstheme="minorHAnsi"/>
              </w:rPr>
              <w:lastRenderedPageBreak/>
              <w:t>lentés kiválasztása</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Verses mese, mint irodalmi műfaj. Kompetenciafejlesztés: esztétikai, művészeti tudatosság fejlesztése. Képzőművészet, irodalom kapcsolata.</w:t>
            </w:r>
          </w:p>
          <w:p w:rsidR="00CB38A5" w:rsidRDefault="00CB38A5" w:rsidP="00917963">
            <w:pPr>
              <w:jc w:val="left"/>
              <w:rPr>
                <w:rFonts w:asciiTheme="minorHAnsi" w:eastAsia="Times New Roman" w:hAnsiTheme="minorHAnsi" w:cstheme="minorHAnsi"/>
                <w:lang w:eastAsia="hu-HU"/>
              </w:rPr>
            </w:pPr>
          </w:p>
          <w:p w:rsidR="00CB38A5" w:rsidRDefault="00CB38A5" w:rsidP="00917963">
            <w:pPr>
              <w:jc w:val="left"/>
              <w:rPr>
                <w:rFonts w:asciiTheme="minorHAnsi" w:eastAsia="Times New Roman" w:hAnsiTheme="minorHAnsi" w:cstheme="minorHAnsi"/>
                <w:lang w:eastAsia="hu-HU"/>
              </w:rPr>
            </w:pPr>
          </w:p>
          <w:p w:rsidR="00CB38A5" w:rsidRPr="00CB38A5" w:rsidRDefault="00CB38A5" w:rsidP="00917963">
            <w:pPr>
              <w:jc w:val="left"/>
              <w:rPr>
                <w:rFonts w:asciiTheme="minorHAnsi" w:eastAsia="Times New Roman" w:hAnsiTheme="minorHAnsi" w:cstheme="minorHAnsi"/>
                <w:b/>
                <w:color w:val="2F5496" w:themeColor="accent5" w:themeShade="BF"/>
                <w:lang w:eastAsia="hu-HU"/>
              </w:rPr>
            </w:pPr>
            <w:r w:rsidRPr="00CB38A5">
              <w:rPr>
                <w:rFonts w:asciiTheme="minorHAnsi" w:eastAsia="Times New Roman" w:hAnsiTheme="minorHAnsi" w:cstheme="minorHAnsi"/>
                <w:b/>
                <w:color w:val="2F5496" w:themeColor="accent5" w:themeShade="BF"/>
                <w:lang w:eastAsia="hu-HU"/>
              </w:rPr>
              <w:t>Dramatizálás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103804" w:rsidP="00DE4322">
            <w:pPr>
              <w:jc w:val="left"/>
              <w:rPr>
                <w:rFonts w:asciiTheme="minorHAnsi" w:hAnsiTheme="minorHAnsi" w:cstheme="minorHAnsi"/>
              </w:rPr>
            </w:pPr>
            <w:r w:rsidRPr="00B37BD4">
              <w:rPr>
                <w:rFonts w:asciiTheme="minorHAnsi" w:hAnsiTheme="minorHAnsi" w:cstheme="minorHAnsi"/>
                <w:b/>
                <w:highlight w:val="yellow"/>
              </w:rPr>
              <w:t>Zelk Zoltán: A három nyúl</w:t>
            </w:r>
            <w:r w:rsidRPr="00B37BD4">
              <w:rPr>
                <w:rFonts w:asciiTheme="minorHAnsi" w:hAnsiTheme="minorHAnsi" w:cstheme="minorHAnsi"/>
                <w:highlight w:val="yellow"/>
              </w:rPr>
              <w:t xml:space="preserve"> </w:t>
            </w:r>
            <w:r w:rsidRPr="00B37BD4">
              <w:rPr>
                <w:rFonts w:asciiTheme="minorHAnsi" w:hAnsiTheme="minorHAnsi" w:cstheme="minorHAnsi"/>
                <w:b/>
                <w:highlight w:val="yellow"/>
              </w:rPr>
              <w:t>2. rész</w:t>
            </w:r>
            <w:r w:rsidRPr="008E30E2">
              <w:rPr>
                <w:rFonts w:asciiTheme="minorHAnsi" w:hAnsiTheme="minorHAnsi" w:cstheme="minorHAnsi"/>
              </w:rPr>
              <w:t xml:space="preserve"> </w:t>
            </w:r>
          </w:p>
          <w:p w:rsidR="00CB38A5" w:rsidRDefault="00CB38A5" w:rsidP="00DE4322">
            <w:pPr>
              <w:jc w:val="left"/>
              <w:rPr>
                <w:rFonts w:asciiTheme="minorHAnsi" w:hAnsiTheme="minorHAnsi" w:cstheme="minorHAnsi"/>
              </w:rPr>
            </w:pPr>
          </w:p>
          <w:p w:rsidR="00CB38A5" w:rsidRDefault="00CB38A5" w:rsidP="00DE4322">
            <w:pPr>
              <w:jc w:val="left"/>
              <w:rPr>
                <w:rFonts w:asciiTheme="minorHAnsi" w:hAnsiTheme="minorHAnsi" w:cstheme="minorHAnsi"/>
              </w:rPr>
            </w:pPr>
          </w:p>
          <w:p w:rsidR="00CB38A5" w:rsidRDefault="00CB38A5" w:rsidP="00DE4322">
            <w:pPr>
              <w:jc w:val="left"/>
              <w:rPr>
                <w:rFonts w:asciiTheme="minorHAnsi" w:hAnsiTheme="minorHAnsi" w:cstheme="minorHAnsi"/>
              </w:rPr>
            </w:pPr>
          </w:p>
          <w:p w:rsidR="00CB38A5" w:rsidRDefault="00CB38A5" w:rsidP="00DE4322">
            <w:pPr>
              <w:jc w:val="left"/>
              <w:rPr>
                <w:rFonts w:asciiTheme="minorHAnsi" w:hAnsiTheme="minorHAnsi" w:cstheme="minorHAnsi"/>
              </w:rPr>
            </w:pPr>
          </w:p>
          <w:p w:rsidR="00CB38A5" w:rsidRPr="008E30E2" w:rsidRDefault="00CB38A5" w:rsidP="00DE4322">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Szinonimakereső gyakorlat</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 xml:space="preserve">Párbeszéd megfigyelése, szereplőkkel történő azonosítása </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Szereplők összekapcsolása a cselekedeteikkel</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Saját vélemény megfogalmazása</w:t>
            </w:r>
          </w:p>
          <w:p w:rsidR="005D6797" w:rsidRDefault="00484CEC" w:rsidP="00917963">
            <w:pPr>
              <w:jc w:val="left"/>
              <w:rPr>
                <w:rFonts w:asciiTheme="minorHAnsi" w:hAnsiTheme="minorHAnsi" w:cstheme="minorHAnsi"/>
              </w:rPr>
            </w:pPr>
            <w:r w:rsidRPr="008E30E2">
              <w:rPr>
                <w:rFonts w:asciiTheme="minorHAnsi" w:hAnsiTheme="minorHAnsi" w:cstheme="minorHAnsi"/>
              </w:rPr>
              <w:t>A megtörtént események alapján következtetés a mese folytatására</w:t>
            </w:r>
          </w:p>
          <w:p w:rsidR="00DE4322" w:rsidRPr="008E30E2" w:rsidRDefault="00DE432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erses mese feldolgozása</w:t>
            </w:r>
          </w:p>
          <w:p w:rsidR="0081620A" w:rsidRDefault="0081620A" w:rsidP="00917963">
            <w:pPr>
              <w:jc w:val="left"/>
              <w:rPr>
                <w:rFonts w:asciiTheme="minorHAnsi" w:hAnsiTheme="minorHAnsi" w:cstheme="minorHAnsi"/>
              </w:rPr>
            </w:pPr>
            <w:r w:rsidRPr="008E30E2">
              <w:rPr>
                <w:rFonts w:asciiTheme="minorHAnsi" w:hAnsiTheme="minorHAnsi" w:cstheme="minorHAnsi"/>
              </w:rPr>
              <w:t>42–43. o.</w:t>
            </w:r>
          </w:p>
          <w:p w:rsidR="00CB38A5" w:rsidRPr="008E30E2" w:rsidRDefault="00CB38A5" w:rsidP="00917963">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044F65" w:rsidRPr="008E30E2" w:rsidRDefault="00044F65" w:rsidP="00917963">
            <w:pPr>
              <w:jc w:val="left"/>
              <w:rPr>
                <w:rFonts w:asciiTheme="minorHAnsi" w:hAnsiTheme="minorHAnsi" w:cstheme="minorHAnsi"/>
              </w:rPr>
            </w:pPr>
            <w:r w:rsidRPr="008E30E2">
              <w:rPr>
                <w:rFonts w:asciiTheme="minorHAnsi" w:hAnsiTheme="minorHAnsi" w:cstheme="minorHAnsi"/>
              </w:rPr>
              <w:t>Szépirodalmi szöveg, verses mese feldolgozása, állítások igazságtartalmának eldöntése, mondatkiegészítések</w:t>
            </w:r>
          </w:p>
          <w:p w:rsidR="005D6797" w:rsidRPr="008E30E2" w:rsidRDefault="00044F65" w:rsidP="00917963">
            <w:pPr>
              <w:spacing w:line="276" w:lineRule="auto"/>
              <w:jc w:val="left"/>
              <w:rPr>
                <w:rFonts w:asciiTheme="minorHAnsi" w:hAnsiTheme="minorHAnsi" w:cstheme="minorHAnsi"/>
              </w:rPr>
            </w:pPr>
            <w:r w:rsidRPr="008E30E2">
              <w:rPr>
                <w:rFonts w:asciiTheme="minorHAnsi" w:hAnsiTheme="minorHAnsi" w:cstheme="minorHAnsi"/>
              </w:rPr>
              <w:t xml:space="preserve">A </w:t>
            </w:r>
            <w:r w:rsidRPr="008E30E2">
              <w:rPr>
                <w:rFonts w:asciiTheme="minorHAnsi" w:hAnsiTheme="minorHAnsi" w:cstheme="minorHAnsi"/>
                <w:i/>
              </w:rPr>
              <w:t xml:space="preserve">rémhír </w:t>
            </w:r>
            <w:r w:rsidRPr="008E30E2">
              <w:rPr>
                <w:rFonts w:asciiTheme="minorHAnsi" w:hAnsiTheme="minorHAnsi" w:cstheme="minorHAnsi"/>
              </w:rPr>
              <w:t>jelentésére való következtetés, a jelentés kiválasztása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Verses mese, mint irodalmi műfaj. Kompetenciafejlesztés: esztétikai, művészeti tudatosság fejlesztése. Képzőművészet, irodalom kapcsolata.</w:t>
            </w:r>
          </w:p>
          <w:p w:rsidR="00CB38A5" w:rsidRDefault="00CB38A5" w:rsidP="00917963">
            <w:pPr>
              <w:jc w:val="left"/>
              <w:rPr>
                <w:rFonts w:asciiTheme="minorHAnsi" w:eastAsia="Times New Roman" w:hAnsiTheme="minorHAnsi" w:cstheme="minorHAnsi"/>
                <w:lang w:eastAsia="hu-HU"/>
              </w:rPr>
            </w:pPr>
          </w:p>
          <w:p w:rsidR="00CB38A5" w:rsidRDefault="00CB38A5" w:rsidP="00917963">
            <w:pPr>
              <w:jc w:val="left"/>
              <w:rPr>
                <w:rFonts w:asciiTheme="minorHAnsi" w:eastAsia="Times New Roman" w:hAnsiTheme="minorHAnsi" w:cstheme="minorHAnsi"/>
                <w:lang w:eastAsia="hu-HU"/>
              </w:rPr>
            </w:pPr>
          </w:p>
          <w:p w:rsidR="00CB38A5" w:rsidRPr="00CB38A5" w:rsidRDefault="00CB38A5" w:rsidP="00917963">
            <w:pPr>
              <w:jc w:val="left"/>
              <w:rPr>
                <w:rFonts w:asciiTheme="minorHAnsi" w:hAnsiTheme="minorHAnsi" w:cstheme="minorHAnsi"/>
                <w:b/>
                <w:color w:val="2F5496" w:themeColor="accent5" w:themeShade="BF"/>
              </w:rPr>
            </w:pPr>
            <w:r w:rsidRPr="00CB38A5">
              <w:rPr>
                <w:rFonts w:asciiTheme="minorHAnsi" w:eastAsia="Times New Roman" w:hAnsiTheme="minorHAnsi" w:cstheme="minorHAnsi"/>
                <w:b/>
                <w:color w:val="2F5496" w:themeColor="accent5" w:themeShade="BF"/>
                <w:lang w:eastAsia="hu-HU"/>
              </w:rPr>
              <w:t>Dramatizálás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62" type="#_x0000_t32" style="position:absolute;left:0;text-align:left;margin-left:-6.7pt;margin-top:-14.6pt;width:761pt;height:.5pt;z-index:251688960;mso-position-horizontal-relative:text;mso-position-vertical-relative:text" o:connectortype="straight" strokecolor="#7030a0" strokeweight="3pt"/>
              </w:pict>
            </w:r>
            <w:r w:rsidR="0025042A">
              <w:rPr>
                <w:rFonts w:asciiTheme="minorHAnsi" w:hAnsiTheme="minorHAnsi" w:cstheme="minorHAnsi"/>
                <w:b/>
              </w:rPr>
              <w:t xml:space="preserve">          </w:t>
            </w: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Default="0025042A" w:rsidP="0025042A">
            <w:pPr>
              <w:pStyle w:val="Listaszerbekezds"/>
              <w:ind w:left="227"/>
              <w:rPr>
                <w:rFonts w:asciiTheme="minorHAnsi" w:hAnsiTheme="minorHAnsi" w:cstheme="minorHAnsi"/>
                <w:b/>
              </w:rPr>
            </w:pPr>
          </w:p>
          <w:p w:rsidR="0025042A" w:rsidRPr="008E30E2" w:rsidRDefault="0025042A" w:rsidP="0025042A">
            <w:pPr>
              <w:pStyle w:val="Listaszerbekezds"/>
              <w:ind w:left="227"/>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CB38A5" w:rsidRPr="00C5357F" w:rsidRDefault="00103804" w:rsidP="00DE4322">
            <w:pPr>
              <w:jc w:val="left"/>
              <w:rPr>
                <w:rFonts w:asciiTheme="minorHAnsi" w:hAnsiTheme="minorHAnsi" w:cstheme="minorHAnsi"/>
                <w:b/>
                <w:highlight w:val="yellow"/>
              </w:rPr>
            </w:pPr>
            <w:r w:rsidRPr="00C5357F">
              <w:rPr>
                <w:rFonts w:asciiTheme="minorHAnsi" w:hAnsiTheme="minorHAnsi" w:cstheme="minorHAnsi"/>
                <w:b/>
                <w:highlight w:val="yellow"/>
              </w:rPr>
              <w:t>Zelk Zoltán: A három nyúl</w:t>
            </w:r>
          </w:p>
          <w:p w:rsidR="005D6797" w:rsidRDefault="00CB38A5" w:rsidP="00DE4322">
            <w:pPr>
              <w:jc w:val="left"/>
              <w:rPr>
                <w:rFonts w:asciiTheme="minorHAnsi" w:hAnsiTheme="minorHAnsi" w:cstheme="minorHAnsi"/>
                <w:b/>
              </w:rPr>
            </w:pPr>
            <w:r w:rsidRPr="00C5357F">
              <w:rPr>
                <w:rFonts w:asciiTheme="minorHAnsi" w:hAnsiTheme="minorHAnsi" w:cstheme="minorHAnsi"/>
                <w:b/>
                <w:highlight w:val="yellow"/>
              </w:rPr>
              <w:t>3</w:t>
            </w:r>
            <w:proofErr w:type="gramStart"/>
            <w:r w:rsidRPr="00C5357F">
              <w:rPr>
                <w:rFonts w:asciiTheme="minorHAnsi" w:hAnsiTheme="minorHAnsi" w:cstheme="minorHAnsi"/>
                <w:b/>
                <w:highlight w:val="yellow"/>
              </w:rPr>
              <w:t>.rész</w:t>
            </w:r>
            <w:proofErr w:type="gramEnd"/>
            <w:r w:rsidR="00103804" w:rsidRPr="008E30E2">
              <w:rPr>
                <w:rFonts w:asciiTheme="minorHAnsi" w:hAnsiTheme="minorHAnsi" w:cstheme="minorHAnsi"/>
                <w:b/>
              </w:rPr>
              <w:t xml:space="preserve"> </w:t>
            </w:r>
          </w:p>
          <w:p w:rsidR="00CB38A5" w:rsidRDefault="00CB38A5" w:rsidP="00DE4322">
            <w:pPr>
              <w:jc w:val="left"/>
              <w:rPr>
                <w:rFonts w:asciiTheme="minorHAnsi" w:hAnsiTheme="minorHAnsi" w:cstheme="minorHAnsi"/>
              </w:rPr>
            </w:pPr>
          </w:p>
          <w:p w:rsidR="00DE4322" w:rsidRPr="00DE4322" w:rsidRDefault="00DE4322" w:rsidP="00DE4322">
            <w:pPr>
              <w:jc w:val="left"/>
              <w:rPr>
                <w:rFonts w:asciiTheme="minorHAnsi" w:hAnsiTheme="minorHAnsi" w:cstheme="minorHAnsi"/>
              </w:rPr>
            </w:pPr>
            <w:r w:rsidRPr="00DE4322">
              <w:rPr>
                <w:rFonts w:asciiTheme="minorHAnsi" w:hAnsiTheme="minorHAnsi" w:cstheme="minorHAnsi"/>
              </w:rPr>
              <w:t>DFHT-KIP</w:t>
            </w:r>
          </w:p>
        </w:tc>
        <w:tc>
          <w:tcPr>
            <w:tcW w:w="1246" w:type="pct"/>
            <w:tcBorders>
              <w:top w:val="single" w:sz="4" w:space="0" w:color="auto"/>
              <w:left w:val="single" w:sz="4" w:space="0" w:color="auto"/>
              <w:bottom w:val="single" w:sz="4" w:space="0" w:color="auto"/>
              <w:right w:val="single" w:sz="4" w:space="0" w:color="auto"/>
            </w:tcBorders>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Szinonimakereső gyakorlat</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 xml:space="preserve">Párbeszéd megfigyelése, szereplőkkel történő azonosítása </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Szereplők összekapcsolása a cselekedeteikkel</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Saját vélemény megfogalmazása</w:t>
            </w:r>
          </w:p>
          <w:p w:rsidR="005D6797" w:rsidRDefault="00484CEC" w:rsidP="00917963">
            <w:pPr>
              <w:jc w:val="left"/>
              <w:rPr>
                <w:rFonts w:asciiTheme="minorHAnsi" w:hAnsiTheme="minorHAnsi" w:cstheme="minorHAnsi"/>
              </w:rPr>
            </w:pPr>
            <w:r w:rsidRPr="008E30E2">
              <w:rPr>
                <w:rFonts w:asciiTheme="minorHAnsi" w:hAnsiTheme="minorHAnsi" w:cstheme="minorHAnsi"/>
              </w:rPr>
              <w:t>A megtörtént események alapján következtetés a mese folytatására</w:t>
            </w:r>
          </w:p>
          <w:p w:rsidR="00DE4322" w:rsidRPr="008E30E2" w:rsidRDefault="00DE432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erses mese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44–45. o.</w:t>
            </w:r>
          </w:p>
        </w:tc>
        <w:tc>
          <w:tcPr>
            <w:tcW w:w="1431" w:type="pct"/>
            <w:tcBorders>
              <w:top w:val="single" w:sz="4" w:space="0" w:color="auto"/>
              <w:left w:val="single" w:sz="4" w:space="0" w:color="auto"/>
              <w:bottom w:val="single" w:sz="4" w:space="0" w:color="auto"/>
              <w:right w:val="single" w:sz="4" w:space="0" w:color="auto"/>
            </w:tcBorders>
          </w:tcPr>
          <w:p w:rsidR="00044F65" w:rsidRPr="008E30E2" w:rsidRDefault="005D6797" w:rsidP="00917963">
            <w:pPr>
              <w:jc w:val="left"/>
              <w:rPr>
                <w:rFonts w:asciiTheme="minorHAnsi" w:hAnsiTheme="minorHAnsi" w:cstheme="minorHAnsi"/>
              </w:rPr>
            </w:pPr>
            <w:r w:rsidRPr="008E30E2">
              <w:rPr>
                <w:rFonts w:asciiTheme="minorHAnsi" w:hAnsiTheme="minorHAnsi" w:cstheme="minorHAnsi"/>
              </w:rPr>
              <w:t>.</w:t>
            </w:r>
            <w:r w:rsidR="00044F65" w:rsidRPr="008E30E2">
              <w:rPr>
                <w:rFonts w:asciiTheme="minorHAnsi" w:hAnsiTheme="minorHAnsi" w:cstheme="minorHAnsi"/>
              </w:rPr>
              <w:t xml:space="preserve"> Szépirodalmi szöveg, verses mese feldolgozása, állítások igazságtartalmának eldöntése, mondatkiegészítések</w:t>
            </w:r>
          </w:p>
          <w:p w:rsidR="005D6797" w:rsidRPr="008E30E2" w:rsidRDefault="00044F65" w:rsidP="00917963">
            <w:pPr>
              <w:spacing w:line="276" w:lineRule="auto"/>
              <w:jc w:val="left"/>
              <w:rPr>
                <w:rFonts w:asciiTheme="minorHAnsi" w:hAnsiTheme="minorHAnsi" w:cstheme="minorHAnsi"/>
              </w:rPr>
            </w:pPr>
            <w:r w:rsidRPr="008E30E2">
              <w:rPr>
                <w:rFonts w:asciiTheme="minorHAnsi" w:hAnsiTheme="minorHAnsi" w:cstheme="minorHAnsi"/>
              </w:rPr>
              <w:t xml:space="preserve">A </w:t>
            </w:r>
            <w:r w:rsidRPr="008E30E2">
              <w:rPr>
                <w:rFonts w:asciiTheme="minorHAnsi" w:hAnsiTheme="minorHAnsi" w:cstheme="minorHAnsi"/>
                <w:i/>
              </w:rPr>
              <w:t xml:space="preserve">rémhír </w:t>
            </w:r>
            <w:r w:rsidRPr="008E30E2">
              <w:rPr>
                <w:rFonts w:asciiTheme="minorHAnsi" w:hAnsiTheme="minorHAnsi" w:cstheme="minorHAnsi"/>
              </w:rPr>
              <w:t>jelentésére való következtetés, a jelentés kiválasztása</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9C1AEC" w:rsidP="00917963">
            <w:pPr>
              <w:jc w:val="left"/>
              <w:rPr>
                <w:rFonts w:asciiTheme="minorHAnsi" w:hAnsiTheme="minorHAnsi" w:cstheme="minorHAnsi"/>
              </w:rPr>
            </w:pPr>
            <w:r w:rsidRPr="008E30E2">
              <w:rPr>
                <w:rFonts w:asciiTheme="minorHAnsi" w:eastAsia="Times New Roman" w:hAnsiTheme="minorHAnsi" w:cstheme="minorHAnsi"/>
                <w:lang w:eastAsia="hu-HU"/>
              </w:rPr>
              <w:t>Verses mese, mint irodalmi műfaj. Kompetenciafejlesztés: esztétikai, művészeti tudatosság fejlesztése. Képzőművészet, irodalom kapcsolata.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58" type="#_x0000_t32" style="position:absolute;left:0;text-align:left;margin-left:7pt;margin-top:1.45pt;width:752pt;height:70.3pt;flip:y;z-index:251684864;mso-position-horizontal-relative:text;mso-position-vertical-relative:text" o:connectortype="straight" strokecolor="#7030a0" strokeweight="2.25pt"/>
              </w:pic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5042A" w:rsidRDefault="0025042A" w:rsidP="00917963">
            <w:pPr>
              <w:jc w:val="left"/>
              <w:rPr>
                <w:rFonts w:asciiTheme="minorHAnsi" w:hAnsiTheme="minorHAnsi" w:cstheme="minorHAnsi"/>
                <w:b/>
              </w:rPr>
            </w:pPr>
          </w:p>
          <w:p w:rsidR="0025042A" w:rsidRDefault="001F7CAD" w:rsidP="00917963">
            <w:pPr>
              <w:jc w:val="left"/>
              <w:rPr>
                <w:rFonts w:asciiTheme="minorHAnsi" w:hAnsiTheme="minorHAnsi" w:cstheme="minorHAnsi"/>
                <w:b/>
              </w:rPr>
            </w:pPr>
            <w:r>
              <w:rPr>
                <w:rFonts w:asciiTheme="minorHAnsi" w:hAnsiTheme="minorHAnsi" w:cstheme="minorHAnsi"/>
                <w:b/>
                <w:noProof/>
                <w:lang w:eastAsia="hu-HU"/>
              </w:rPr>
              <w:pict>
                <v:shape id="_x0000_s1059" type="#_x0000_t32" style="position:absolute;margin-left:78.6pt;margin-top:3.7pt;width:58.5pt;height:26pt;flip:y;z-index:251685888" o:connectortype="straight">
                  <v:stroke endarrow="block"/>
                </v:shape>
              </w:pict>
            </w:r>
          </w:p>
          <w:p w:rsidR="00103804" w:rsidRPr="00C5357F" w:rsidRDefault="00103804" w:rsidP="00917963">
            <w:pPr>
              <w:jc w:val="left"/>
              <w:rPr>
                <w:rFonts w:asciiTheme="minorHAnsi" w:hAnsiTheme="minorHAnsi" w:cstheme="minorHAnsi"/>
                <w:b/>
                <w:highlight w:val="yellow"/>
              </w:rPr>
            </w:pPr>
            <w:r w:rsidRPr="00C5357F">
              <w:rPr>
                <w:rFonts w:asciiTheme="minorHAnsi" w:hAnsiTheme="minorHAnsi" w:cstheme="minorHAnsi"/>
                <w:b/>
                <w:highlight w:val="yellow"/>
              </w:rPr>
              <w:t xml:space="preserve">Illik? Nem illik? </w:t>
            </w:r>
          </w:p>
          <w:p w:rsidR="005D6797" w:rsidRDefault="00103804" w:rsidP="0081620A">
            <w:pPr>
              <w:jc w:val="left"/>
              <w:rPr>
                <w:rFonts w:asciiTheme="minorHAnsi" w:hAnsiTheme="minorHAnsi" w:cstheme="minorHAnsi"/>
              </w:rPr>
            </w:pPr>
            <w:r w:rsidRPr="00C5357F">
              <w:rPr>
                <w:rFonts w:asciiTheme="minorHAnsi" w:hAnsiTheme="minorHAnsi" w:cstheme="minorHAnsi"/>
                <w:b/>
                <w:iCs/>
                <w:highlight w:val="yellow"/>
              </w:rPr>
              <w:t xml:space="preserve">Csukás István: </w:t>
            </w:r>
            <w:r w:rsidRPr="00C5357F">
              <w:rPr>
                <w:rFonts w:asciiTheme="minorHAnsi" w:hAnsiTheme="minorHAnsi" w:cstheme="minorHAnsi"/>
                <w:iCs/>
                <w:highlight w:val="yellow"/>
              </w:rPr>
              <w:t>– Itt a ke</w:t>
            </w:r>
            <w:r w:rsidRPr="00C5357F">
              <w:rPr>
                <w:rFonts w:asciiTheme="minorHAnsi" w:hAnsiTheme="minorHAnsi" w:cstheme="minorHAnsi"/>
                <w:iCs/>
                <w:highlight w:val="yellow"/>
              </w:rPr>
              <w:lastRenderedPageBreak/>
              <w:t>zem, nem disznóláb/részlet/</w:t>
            </w:r>
            <w:r w:rsidRPr="008E30E2">
              <w:rPr>
                <w:rFonts w:asciiTheme="minorHAnsi" w:hAnsiTheme="minorHAnsi" w:cstheme="minorHAnsi"/>
                <w:b/>
                <w:iCs/>
              </w:rPr>
              <w:t xml:space="preserve"> </w:t>
            </w:r>
            <w:r w:rsidRPr="008E30E2">
              <w:rPr>
                <w:rFonts w:asciiTheme="minorHAnsi" w:hAnsiTheme="minorHAnsi" w:cstheme="minorHAnsi"/>
                <w:b/>
              </w:rPr>
              <w:t xml:space="preserve">– </w:t>
            </w:r>
            <w:r w:rsidRPr="00C5357F">
              <w:rPr>
                <w:rFonts w:asciiTheme="minorHAnsi" w:hAnsiTheme="minorHAnsi" w:cstheme="minorHAnsi"/>
                <w:b/>
                <w:highlight w:val="yellow"/>
              </w:rPr>
              <w:t>Szép köszönésnek szép a felelete</w:t>
            </w:r>
            <w:r w:rsidRPr="00C5357F">
              <w:rPr>
                <w:rFonts w:asciiTheme="minorHAnsi" w:hAnsiTheme="minorHAnsi" w:cstheme="minorHAnsi"/>
                <w:highlight w:val="yellow"/>
              </w:rPr>
              <w:t xml:space="preserve"> – szövegfeldolgozás</w:t>
            </w:r>
            <w:r w:rsidRPr="008E30E2">
              <w:rPr>
                <w:rFonts w:asciiTheme="minorHAnsi" w:hAnsiTheme="minorHAnsi" w:cstheme="minorHAnsi"/>
              </w:rPr>
              <w:t xml:space="preserve"> </w:t>
            </w:r>
          </w:p>
          <w:p w:rsidR="00CB38A5" w:rsidRDefault="00CB38A5" w:rsidP="0081620A">
            <w:pPr>
              <w:jc w:val="left"/>
              <w:rPr>
                <w:rFonts w:asciiTheme="minorHAnsi" w:hAnsiTheme="minorHAnsi" w:cstheme="minorHAnsi"/>
              </w:rPr>
            </w:pPr>
          </w:p>
          <w:p w:rsidR="00CB38A5" w:rsidRPr="008E30E2" w:rsidRDefault="00CB38A5" w:rsidP="0081620A">
            <w:pPr>
              <w:jc w:val="left"/>
              <w:rPr>
                <w:rFonts w:asciiTheme="minorHAnsi" w:hAnsiTheme="minorHAnsi" w:cstheme="minorHAnsi"/>
                <w:b/>
                <w:iCs/>
              </w:rPr>
            </w:pPr>
            <w:r w:rsidRPr="00CB38A5">
              <w:rPr>
                <w:rFonts w:asciiTheme="minorHAnsi" w:hAnsiTheme="minorHAnsi" w:cstheme="minorHAnsi"/>
                <w:highlight w:val="magenta"/>
              </w:rPr>
              <w:t>FELMÉRÉS</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5042A" w:rsidRDefault="0025042A" w:rsidP="00917963">
            <w:pPr>
              <w:jc w:val="left"/>
              <w:rPr>
                <w:rFonts w:asciiTheme="minorHAnsi" w:hAnsiTheme="minorHAnsi" w:cstheme="minorHAnsi"/>
              </w:rPr>
            </w:pPr>
          </w:p>
          <w:p w:rsidR="0025042A" w:rsidRDefault="0025042A" w:rsidP="00917963">
            <w:pPr>
              <w:jc w:val="left"/>
              <w:rPr>
                <w:rFonts w:asciiTheme="minorHAnsi" w:hAnsiTheme="minorHAnsi" w:cstheme="minorHAnsi"/>
              </w:rPr>
            </w:pPr>
            <w:r>
              <w:rPr>
                <w:rFonts w:asciiTheme="minorHAnsi" w:hAnsiTheme="minorHAnsi" w:cstheme="minorHAnsi"/>
              </w:rPr>
              <w:t xml:space="preserve">     </w:t>
            </w:r>
            <w:proofErr w:type="spellStart"/>
            <w:proofErr w:type="gramStart"/>
            <w:r w:rsidRPr="00A81702">
              <w:rPr>
                <w:rFonts w:asciiTheme="minorHAnsi" w:hAnsiTheme="minorHAnsi" w:cstheme="minorHAnsi"/>
                <w:highlight w:val="yellow"/>
              </w:rPr>
              <w:t>Lsd</w:t>
            </w:r>
            <w:proofErr w:type="spellEnd"/>
            <w:r w:rsidRPr="00A81702">
              <w:rPr>
                <w:rFonts w:asciiTheme="minorHAnsi" w:hAnsiTheme="minorHAnsi" w:cstheme="minorHAnsi"/>
                <w:highlight w:val="yellow"/>
              </w:rPr>
              <w:t xml:space="preserve"> .becsatolás</w:t>
            </w:r>
            <w:proofErr w:type="gramEnd"/>
            <w:r w:rsidRPr="00A81702">
              <w:rPr>
                <w:rFonts w:asciiTheme="minorHAnsi" w:hAnsiTheme="minorHAnsi" w:cstheme="minorHAnsi"/>
                <w:highlight w:val="yellow"/>
              </w:rPr>
              <w:t xml:space="preserve"> I.</w:t>
            </w:r>
            <w:r w:rsidR="00A81702" w:rsidRPr="00A81702">
              <w:rPr>
                <w:rFonts w:asciiTheme="minorHAnsi" w:hAnsiTheme="minorHAnsi" w:cstheme="minorHAnsi"/>
                <w:highlight w:val="yellow"/>
              </w:rPr>
              <w:t>kötet</w:t>
            </w:r>
          </w:p>
          <w:p w:rsidR="00484CEC" w:rsidRPr="008E30E2" w:rsidRDefault="00484CEC" w:rsidP="00917963">
            <w:pPr>
              <w:jc w:val="left"/>
              <w:rPr>
                <w:rFonts w:asciiTheme="minorHAnsi" w:hAnsiTheme="minorHAnsi" w:cstheme="minorHAnsi"/>
              </w:rPr>
            </w:pPr>
            <w:proofErr w:type="spellStart"/>
            <w:r w:rsidRPr="008E30E2">
              <w:rPr>
                <w:rFonts w:asciiTheme="minorHAnsi" w:hAnsiTheme="minorHAnsi" w:cstheme="minorHAnsi"/>
              </w:rPr>
              <w:t>Ráhangolódás</w:t>
            </w:r>
            <w:proofErr w:type="spellEnd"/>
            <w:r w:rsidRPr="008E30E2">
              <w:rPr>
                <w:rFonts w:asciiTheme="minorHAnsi" w:hAnsiTheme="minorHAnsi" w:cstheme="minorHAnsi"/>
              </w:rPr>
              <w:t xml:space="preserve"> grafikai szervezővel – </w:t>
            </w:r>
            <w:r w:rsidRPr="008E30E2">
              <w:rPr>
                <w:rFonts w:asciiTheme="minorHAnsi" w:hAnsiTheme="minorHAnsi" w:cstheme="minorHAnsi"/>
                <w:i/>
              </w:rPr>
              <w:t xml:space="preserve">szélsziporka </w:t>
            </w:r>
            <w:r w:rsidRPr="008E30E2">
              <w:rPr>
                <w:rFonts w:asciiTheme="minorHAnsi" w:hAnsiTheme="minorHAnsi" w:cstheme="minorHAnsi"/>
              </w:rPr>
              <w:t>alkotása</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lastRenderedPageBreak/>
              <w:t>Megkezdett mondatok befejezése, mondatalkotás</w:t>
            </w:r>
          </w:p>
          <w:p w:rsidR="005D6797" w:rsidRPr="008E30E2" w:rsidRDefault="00484CEC" w:rsidP="00917963">
            <w:pPr>
              <w:jc w:val="left"/>
              <w:rPr>
                <w:rFonts w:asciiTheme="minorHAnsi" w:hAnsiTheme="minorHAnsi" w:cstheme="minorHAnsi"/>
              </w:rPr>
            </w:pPr>
            <w:r w:rsidRPr="008E30E2">
              <w:rPr>
                <w:rFonts w:asciiTheme="minorHAnsi" w:hAnsiTheme="minorHAnsi" w:cstheme="minorHAnsi"/>
              </w:rPr>
              <w:t xml:space="preserve">Kapcsolatfelvételi formák </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46–49.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5042A" w:rsidRDefault="0025042A" w:rsidP="00917963">
            <w:pPr>
              <w:jc w:val="left"/>
              <w:rPr>
                <w:rFonts w:asciiTheme="minorHAnsi" w:hAnsiTheme="minorHAnsi" w:cstheme="minorHAnsi"/>
              </w:rPr>
            </w:pPr>
          </w:p>
          <w:p w:rsidR="0025042A" w:rsidRDefault="0025042A" w:rsidP="00917963">
            <w:pPr>
              <w:jc w:val="left"/>
              <w:rPr>
                <w:rFonts w:asciiTheme="minorHAnsi" w:hAnsiTheme="minorHAnsi" w:cstheme="minorHAnsi"/>
              </w:rPr>
            </w:pPr>
          </w:p>
          <w:p w:rsidR="00044F65" w:rsidRPr="008E30E2" w:rsidRDefault="00044F65"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w:t>
            </w:r>
            <w:r w:rsidRPr="008E30E2">
              <w:rPr>
                <w:rFonts w:asciiTheme="minorHAnsi" w:hAnsiTheme="minorHAnsi" w:cstheme="minorHAnsi"/>
              </w:rPr>
              <w:lastRenderedPageBreak/>
              <w:t xml:space="preserve">tudatosítása </w:t>
            </w:r>
          </w:p>
          <w:p w:rsidR="00044F65" w:rsidRPr="008E30E2" w:rsidRDefault="00044F65" w:rsidP="00917963">
            <w:pPr>
              <w:jc w:val="left"/>
              <w:rPr>
                <w:rFonts w:asciiTheme="minorHAnsi" w:hAnsiTheme="minorHAnsi" w:cstheme="minorHAnsi"/>
              </w:rPr>
            </w:pPr>
            <w:r w:rsidRPr="008E30E2">
              <w:rPr>
                <w:rFonts w:asciiTheme="minorHAnsi" w:hAnsiTheme="minorHAnsi" w:cstheme="minorHAnsi"/>
              </w:rPr>
              <w:t>Köszönési formák csoportosítása</w:t>
            </w:r>
          </w:p>
          <w:p w:rsidR="005D6797" w:rsidRPr="008E30E2" w:rsidRDefault="00044F65" w:rsidP="00917963">
            <w:pPr>
              <w:spacing w:line="276" w:lineRule="auto"/>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5042A" w:rsidRDefault="0025042A" w:rsidP="00917963">
            <w:pPr>
              <w:jc w:val="left"/>
              <w:rPr>
                <w:rFonts w:asciiTheme="minorHAnsi" w:eastAsia="Times New Roman" w:hAnsiTheme="minorHAnsi" w:cstheme="minorHAnsi"/>
                <w:lang w:eastAsia="hu-HU"/>
              </w:rPr>
            </w:pPr>
          </w:p>
          <w:p w:rsidR="0025042A" w:rsidRDefault="0025042A" w:rsidP="00917963">
            <w:pPr>
              <w:jc w:val="left"/>
              <w:rPr>
                <w:rFonts w:asciiTheme="minorHAnsi" w:eastAsia="Times New Roman" w:hAnsiTheme="minorHAnsi" w:cstheme="minorHAnsi"/>
                <w:lang w:eastAsia="hu-HU"/>
              </w:rPr>
            </w:pPr>
          </w:p>
          <w:p w:rsidR="005D6797" w:rsidRPr="008E30E2" w:rsidRDefault="005A59F1"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Információfeldolgozással, rendszerezéssel kapcsolatos technikák elsajátítása. </w:t>
            </w:r>
            <w:r w:rsidRPr="008E30E2">
              <w:rPr>
                <w:rFonts w:asciiTheme="minorHAnsi" w:eastAsia="Times New Roman" w:hAnsiTheme="minorHAnsi" w:cstheme="minorHAnsi"/>
                <w:lang w:eastAsia="hu-HU"/>
              </w:rPr>
              <w:lastRenderedPageBreak/>
              <w:t>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5000" w:type="pct"/>
            <w:gridSpan w:val="7"/>
            <w:tcBorders>
              <w:top w:val="single" w:sz="4" w:space="0" w:color="auto"/>
              <w:left w:val="single" w:sz="4" w:space="0" w:color="auto"/>
              <w:bottom w:val="single" w:sz="4" w:space="0" w:color="auto"/>
              <w:right w:val="single" w:sz="4" w:space="0" w:color="auto"/>
            </w:tcBorders>
            <w:vAlign w:val="center"/>
          </w:tcPr>
          <w:p w:rsidR="00103804" w:rsidRPr="008E30E2" w:rsidRDefault="00103804" w:rsidP="00A96ABE">
            <w:pPr>
              <w:pStyle w:val="Listaszerbekezds"/>
              <w:ind w:left="227"/>
              <w:rPr>
                <w:rFonts w:asciiTheme="minorHAnsi" w:hAnsiTheme="minorHAnsi" w:cstheme="minorHAnsi"/>
                <w:b/>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val="restart"/>
            <w:tcBorders>
              <w:top w:val="single" w:sz="4" w:space="0" w:color="auto"/>
              <w:left w:val="single" w:sz="4" w:space="0" w:color="auto"/>
              <w:right w:val="single" w:sz="4" w:space="0" w:color="auto"/>
            </w:tcBorders>
            <w:shd w:val="clear" w:color="auto" w:fill="auto"/>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272560" w:rsidRPr="00DF6634" w:rsidRDefault="00272560" w:rsidP="00917963">
            <w:pPr>
              <w:jc w:val="left"/>
              <w:rPr>
                <w:rFonts w:asciiTheme="minorHAnsi" w:hAnsiTheme="minorHAnsi" w:cstheme="minorHAnsi"/>
                <w:b/>
                <w:highlight w:val="yellow"/>
              </w:rPr>
            </w:pPr>
            <w:r w:rsidRPr="00DF6634">
              <w:rPr>
                <w:rFonts w:asciiTheme="minorHAnsi" w:hAnsiTheme="minorHAnsi" w:cstheme="minorHAnsi"/>
                <w:b/>
                <w:highlight w:val="yellow"/>
              </w:rPr>
              <w:t xml:space="preserve">Szövegről szövegre </w:t>
            </w:r>
          </w:p>
          <w:p w:rsidR="00272560" w:rsidRPr="00DF6634" w:rsidRDefault="00272560" w:rsidP="00917963">
            <w:pPr>
              <w:jc w:val="left"/>
              <w:rPr>
                <w:rFonts w:asciiTheme="minorHAnsi" w:hAnsiTheme="minorHAnsi" w:cstheme="minorHAnsi"/>
                <w:i/>
                <w:highlight w:val="yellow"/>
              </w:rPr>
            </w:pPr>
            <w:r w:rsidRPr="00DF6634">
              <w:rPr>
                <w:rFonts w:asciiTheme="minorHAnsi" w:hAnsiTheme="minorHAnsi" w:cstheme="minorHAnsi"/>
                <w:i/>
                <w:highlight w:val="yellow"/>
              </w:rPr>
              <w:t xml:space="preserve">Olvasás munkatankönyv II. </w:t>
            </w:r>
          </w:p>
          <w:p w:rsidR="00272560" w:rsidRPr="008E30E2" w:rsidRDefault="00272560" w:rsidP="00DE4322">
            <w:pPr>
              <w:jc w:val="left"/>
              <w:rPr>
                <w:rFonts w:asciiTheme="minorHAnsi" w:hAnsiTheme="minorHAnsi" w:cstheme="minorHAnsi"/>
              </w:rPr>
            </w:pPr>
            <w:r w:rsidRPr="00DF6634">
              <w:rPr>
                <w:rFonts w:asciiTheme="minorHAnsi" w:hAnsiTheme="minorHAnsi" w:cstheme="minorHAnsi"/>
                <w:b/>
                <w:highlight w:val="yellow"/>
              </w:rPr>
              <w:t>A témakör bevezetése</w:t>
            </w:r>
            <w:r w:rsidRPr="00DF6634">
              <w:rPr>
                <w:rFonts w:asciiTheme="minorHAnsi" w:hAnsiTheme="minorHAnsi" w:cstheme="minorHAnsi"/>
                <w:highlight w:val="yellow"/>
              </w:rPr>
              <w:t xml:space="preserve"> –</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Egyéni élmények meghallgatása a témakörrel kapcsolatban</w:t>
            </w:r>
          </w:p>
          <w:p w:rsidR="00272560" w:rsidRDefault="00272560" w:rsidP="00917963">
            <w:pPr>
              <w:jc w:val="left"/>
              <w:rPr>
                <w:rFonts w:asciiTheme="minorHAnsi" w:hAnsiTheme="minorHAnsi" w:cstheme="minorHAnsi"/>
              </w:rPr>
            </w:pPr>
            <w:r w:rsidRPr="008E30E2">
              <w:rPr>
                <w:rFonts w:asciiTheme="minorHAnsi" w:hAnsiTheme="minorHAnsi" w:cstheme="minorHAnsi"/>
              </w:rPr>
              <w:t>Szövegalkotás</w:t>
            </w:r>
          </w:p>
          <w:p w:rsidR="00DE4322" w:rsidRPr="008E30E2" w:rsidRDefault="00DE4322" w:rsidP="00917963">
            <w:pPr>
              <w:jc w:val="left"/>
              <w:rPr>
                <w:rFonts w:asciiTheme="minorHAnsi" w:hAnsiTheme="minorHAnsi" w:cstheme="minorHAnsi"/>
              </w:rPr>
            </w:pPr>
            <w:r>
              <w:rPr>
                <w:rFonts w:asciiTheme="minorHAnsi" w:hAnsiTheme="minorHAnsi" w:cstheme="minorHAnsi"/>
              </w:rPr>
              <w:t>G</w:t>
            </w:r>
            <w:r w:rsidRPr="008E30E2">
              <w:rPr>
                <w:rFonts w:asciiTheme="minorHAnsi" w:hAnsiTheme="minorHAnsi" w:cstheme="minorHAnsi"/>
              </w:rPr>
              <w:t>ondolattérkép</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51. o.</w:t>
            </w:r>
          </w:p>
        </w:tc>
        <w:tc>
          <w:tcPr>
            <w:tcW w:w="1431" w:type="pct"/>
            <w:tcBorders>
              <w:top w:val="single" w:sz="4" w:space="0" w:color="auto"/>
              <w:left w:val="single" w:sz="4" w:space="0" w:color="auto"/>
              <w:bottom w:val="single" w:sz="4" w:space="0" w:color="auto"/>
              <w:right w:val="single" w:sz="4" w:space="0" w:color="auto"/>
            </w:tcBorders>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A rendszerszemlélet fejlesztése a gondolattérkép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w:t>
            </w:r>
          </w:p>
          <w:p w:rsidR="00272560" w:rsidRPr="008E30E2" w:rsidRDefault="00272560" w:rsidP="00917963">
            <w:pPr>
              <w:spacing w:line="276" w:lineRule="auto"/>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 (Gondolattérkép.)</w:t>
            </w:r>
          </w:p>
          <w:p w:rsidR="00DA0A2E" w:rsidRDefault="00DA0A2E" w:rsidP="00917963">
            <w:pPr>
              <w:jc w:val="left"/>
              <w:rPr>
                <w:rFonts w:asciiTheme="minorHAnsi" w:eastAsia="Times New Roman" w:hAnsiTheme="minorHAnsi" w:cstheme="minorHAnsi"/>
                <w:lang w:eastAsia="hu-HU"/>
              </w:rPr>
            </w:pPr>
          </w:p>
          <w:p w:rsidR="00DA0A2E" w:rsidRDefault="00DA0A2E" w:rsidP="00917963">
            <w:pPr>
              <w:jc w:val="left"/>
              <w:rPr>
                <w:rFonts w:asciiTheme="minorHAnsi" w:eastAsia="Times New Roman" w:hAnsiTheme="minorHAnsi" w:cstheme="minorHAnsi"/>
                <w:b/>
                <w:color w:val="C00000"/>
                <w:lang w:eastAsia="hu-HU"/>
              </w:rPr>
            </w:pPr>
            <w:r w:rsidRPr="00DA0A2E">
              <w:rPr>
                <w:rFonts w:asciiTheme="minorHAnsi" w:eastAsia="Times New Roman" w:hAnsiTheme="minorHAnsi" w:cstheme="minorHAnsi"/>
                <w:b/>
                <w:color w:val="C00000"/>
                <w:lang w:eastAsia="hu-HU"/>
              </w:rPr>
              <w:t xml:space="preserve">trágyázás, </w:t>
            </w:r>
            <w:proofErr w:type="spellStart"/>
            <w:r w:rsidRPr="00DA0A2E">
              <w:rPr>
                <w:rFonts w:asciiTheme="minorHAnsi" w:eastAsia="Times New Roman" w:hAnsiTheme="minorHAnsi" w:cstheme="minorHAnsi"/>
                <w:b/>
                <w:color w:val="C00000"/>
                <w:lang w:eastAsia="hu-HU"/>
              </w:rPr>
              <w:t>csípősek</w:t>
            </w:r>
            <w:proofErr w:type="spellEnd"/>
            <w:r w:rsidRPr="00DA0A2E">
              <w:rPr>
                <w:rFonts w:asciiTheme="minorHAnsi" w:eastAsia="Times New Roman" w:hAnsiTheme="minorHAnsi" w:cstheme="minorHAnsi"/>
                <w:b/>
                <w:color w:val="C00000"/>
                <w:lang w:eastAsia="hu-HU"/>
              </w:rPr>
              <w:t xml:space="preserve"> a hajnalok</w:t>
            </w:r>
          </w:p>
          <w:p w:rsidR="00DA0A2E" w:rsidRDefault="00DA0A2E" w:rsidP="00DA0A2E">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A0A2E" w:rsidRPr="00DA0A2E" w:rsidRDefault="00DA0A2E" w:rsidP="00917963">
            <w:pPr>
              <w:jc w:val="left"/>
              <w:rPr>
                <w:rFonts w:asciiTheme="minorHAnsi" w:eastAsia="Times New Roman" w:hAnsiTheme="minorHAnsi" w:cstheme="minorHAnsi"/>
                <w:b/>
                <w:color w:val="C00000"/>
                <w:lang w:eastAsia="hu-HU"/>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tcBorders>
              <w:left w:val="single" w:sz="4" w:space="0" w:color="auto"/>
              <w:bottom w:val="single" w:sz="4" w:space="0" w:color="auto"/>
              <w:right w:val="single" w:sz="4" w:space="0" w:color="auto"/>
            </w:tcBorders>
            <w:shd w:val="clear" w:color="auto" w:fill="auto"/>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1F31D0" w:rsidRDefault="00272560" w:rsidP="00DE4322">
            <w:pPr>
              <w:jc w:val="left"/>
              <w:rPr>
                <w:rFonts w:asciiTheme="minorHAnsi" w:eastAsia="Times New Roman" w:hAnsiTheme="minorHAnsi" w:cstheme="minorHAnsi"/>
                <w:b/>
                <w:highlight w:val="yellow"/>
                <w:lang w:eastAsia="hu-HU"/>
              </w:rPr>
            </w:pPr>
            <w:r w:rsidRPr="001F31D0">
              <w:rPr>
                <w:rFonts w:asciiTheme="minorHAnsi" w:eastAsia="Times New Roman" w:hAnsiTheme="minorHAnsi" w:cstheme="minorHAnsi"/>
                <w:b/>
                <w:highlight w:val="yellow"/>
                <w:lang w:eastAsia="hu-HU"/>
              </w:rPr>
              <w:t xml:space="preserve"> </w:t>
            </w:r>
            <w:r w:rsidRPr="001F31D0">
              <w:rPr>
                <w:rFonts w:asciiTheme="minorHAnsi" w:hAnsiTheme="minorHAnsi" w:cstheme="minorHAnsi"/>
                <w:b/>
                <w:color w:val="FF0000"/>
                <w:highlight w:val="yellow"/>
              </w:rPr>
              <w:t>Szilágyi Domokos</w:t>
            </w:r>
            <w:r w:rsidRPr="001F31D0">
              <w:rPr>
                <w:rFonts w:asciiTheme="minorHAnsi" w:hAnsiTheme="minorHAnsi" w:cstheme="minorHAnsi"/>
                <w:b/>
                <w:highlight w:val="yellow"/>
              </w:rPr>
              <w:t>: Tavasz</w:t>
            </w:r>
            <w:r w:rsidRPr="001F31D0">
              <w:rPr>
                <w:rFonts w:asciiTheme="minorHAnsi" w:hAnsiTheme="minorHAnsi" w:cstheme="minorHAnsi"/>
                <w:highlight w:val="yellow"/>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Ritmikus szemmozgás fejlesztése, szókincsfejlesztés</w:t>
            </w:r>
          </w:p>
          <w:p w:rsidR="00272560" w:rsidRDefault="00272560" w:rsidP="00917963">
            <w:pPr>
              <w:jc w:val="left"/>
              <w:rPr>
                <w:rFonts w:asciiTheme="minorHAnsi" w:hAnsiTheme="minorHAnsi" w:cstheme="minorHAnsi"/>
              </w:rPr>
            </w:pPr>
            <w:r w:rsidRPr="008E30E2">
              <w:rPr>
                <w:rFonts w:asciiTheme="minorHAnsi" w:hAnsiTheme="minorHAnsi" w:cstheme="minorHAnsi"/>
              </w:rPr>
              <w:t>Szóbeli szövegalkotás a szóhalmaz felhasználásával, ok-okozati összefüggések megfogalmazása</w:t>
            </w:r>
          </w:p>
          <w:p w:rsidR="00DE4322" w:rsidRPr="008E30E2" w:rsidRDefault="00DE4322"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272560" w:rsidRPr="008E30E2" w:rsidRDefault="00272560" w:rsidP="00917963">
            <w:pPr>
              <w:jc w:val="left"/>
              <w:rPr>
                <w:rFonts w:asciiTheme="minorHAnsi" w:eastAsia="Times New Roman" w:hAnsiTheme="minorHAnsi" w:cstheme="minorHAnsi"/>
                <w:lang w:eastAsia="hu-HU"/>
              </w:rPr>
            </w:pPr>
            <w:r w:rsidRPr="008E30E2">
              <w:rPr>
                <w:rFonts w:asciiTheme="minorHAnsi" w:hAnsiTheme="minorHAnsi" w:cstheme="minorHAnsi"/>
              </w:rPr>
              <w:t>52–53.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DA0A2E">
              <w:rPr>
                <w:rFonts w:asciiTheme="minorHAnsi" w:hAnsiTheme="minorHAnsi" w:cstheme="minorHAnsi"/>
              </w:rPr>
              <w:t xml:space="preserve">ése a versfeldolgozás </w:t>
            </w:r>
            <w:proofErr w:type="gramStart"/>
            <w:r w:rsidR="00DA0A2E">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vers témája alapján saját élmény vizuális megközelítése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DA0A2E" w:rsidRDefault="00DA0A2E" w:rsidP="00917963">
            <w:pPr>
              <w:jc w:val="left"/>
              <w:rPr>
                <w:rFonts w:asciiTheme="minorHAnsi" w:eastAsia="Times New Roman" w:hAnsiTheme="minorHAnsi" w:cstheme="minorHAnsi"/>
                <w:lang w:eastAsia="hu-HU"/>
              </w:rPr>
            </w:pPr>
          </w:p>
          <w:p w:rsidR="00DA0A2E" w:rsidRDefault="00DA0A2E" w:rsidP="00DA0A2E">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A0A2E" w:rsidRPr="008E30E2" w:rsidRDefault="00DA0A2E"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1F7CAD" w:rsidP="00DE4322">
            <w:pPr>
              <w:jc w:val="left"/>
              <w:rPr>
                <w:rFonts w:asciiTheme="minorHAnsi" w:hAnsiTheme="minorHAnsi" w:cstheme="minorHAnsi"/>
                <w:b/>
              </w:rPr>
            </w:pPr>
            <w:r>
              <w:rPr>
                <w:rFonts w:asciiTheme="minorHAnsi" w:hAnsiTheme="minorHAnsi" w:cstheme="minorHAnsi"/>
                <w:b/>
                <w:noProof/>
                <w:lang w:eastAsia="hu-HU"/>
              </w:rPr>
              <w:pict>
                <v:shape id="_x0000_s1064" type="#_x0000_t32" style="position:absolute;margin-left:.55pt;margin-top:2.5pt;width:56.5pt;height:28pt;flip:y;z-index:251691008;mso-position-horizontal-relative:text;mso-position-vertical-relative:text" o:connectortype="straight" strokecolor="black [3213]" strokeweight="2.25pt"/>
              </w:pict>
            </w:r>
            <w:r w:rsidR="00103804" w:rsidRPr="008E30E2">
              <w:rPr>
                <w:rFonts w:asciiTheme="minorHAnsi" w:hAnsiTheme="minorHAnsi" w:cstheme="minorHAnsi"/>
                <w:b/>
              </w:rPr>
              <w:t xml:space="preserve">Ki hogyan olvas? </w:t>
            </w:r>
          </w:p>
          <w:p w:rsidR="00F6040B" w:rsidRDefault="00F6040B" w:rsidP="00DE4322">
            <w:pPr>
              <w:jc w:val="left"/>
              <w:rPr>
                <w:rFonts w:asciiTheme="minorHAnsi" w:hAnsiTheme="minorHAnsi" w:cstheme="minorHAnsi"/>
              </w:rPr>
            </w:pPr>
            <w:r w:rsidRPr="00F6040B">
              <w:rPr>
                <w:rFonts w:asciiTheme="minorHAnsi" w:hAnsiTheme="minorHAnsi" w:cstheme="minorHAnsi"/>
              </w:rPr>
              <w:t>DFHT</w:t>
            </w:r>
          </w:p>
          <w:p w:rsidR="00DA0A2E" w:rsidRDefault="00DA0A2E" w:rsidP="00DE4322">
            <w:pPr>
              <w:jc w:val="left"/>
              <w:rPr>
                <w:rFonts w:asciiTheme="minorHAnsi" w:hAnsiTheme="minorHAnsi" w:cstheme="minorHAnsi"/>
              </w:rPr>
            </w:pPr>
          </w:p>
          <w:p w:rsidR="00DA0A2E" w:rsidRDefault="00DA0A2E" w:rsidP="00DE4322">
            <w:pPr>
              <w:jc w:val="left"/>
              <w:rPr>
                <w:rFonts w:asciiTheme="minorHAnsi" w:hAnsiTheme="minorHAnsi" w:cstheme="minorHAnsi"/>
                <w:b/>
                <w:color w:val="FF0000"/>
              </w:rPr>
            </w:pPr>
            <w:r w:rsidRPr="00AE460C">
              <w:rPr>
                <w:rFonts w:asciiTheme="minorHAnsi" w:hAnsiTheme="minorHAnsi" w:cstheme="minorHAnsi"/>
                <w:b/>
                <w:color w:val="FF0000"/>
                <w:highlight w:val="yellow"/>
              </w:rPr>
              <w:t>SZÖVEGÉRTŐ OLVASÁS ÓRA</w:t>
            </w:r>
          </w:p>
          <w:p w:rsidR="00DA0A2E" w:rsidRPr="00DA0A2E" w:rsidRDefault="00DA0A2E" w:rsidP="00DE4322">
            <w:pPr>
              <w:jc w:val="left"/>
              <w:rPr>
                <w:rFonts w:asciiTheme="minorHAnsi" w:hAnsiTheme="minorHAnsi" w:cstheme="minorHAnsi"/>
                <w:b/>
                <w:color w:val="0070C0"/>
                <w:sz w:val="24"/>
                <w:szCs w:val="24"/>
              </w:rPr>
            </w:pPr>
          </w:p>
          <w:p w:rsidR="00DA0A2E" w:rsidRPr="00DA0A2E" w:rsidRDefault="00DA0A2E" w:rsidP="00DE4322">
            <w:pPr>
              <w:jc w:val="left"/>
              <w:rPr>
                <w:rFonts w:asciiTheme="minorHAnsi" w:hAnsiTheme="minorHAnsi" w:cstheme="minorHAnsi"/>
                <w:b/>
                <w:color w:val="0070C0"/>
                <w:sz w:val="24"/>
                <w:szCs w:val="24"/>
              </w:rPr>
            </w:pPr>
            <w:r w:rsidRPr="00DA0A2E">
              <w:rPr>
                <w:rFonts w:asciiTheme="minorHAnsi" w:hAnsiTheme="minorHAnsi" w:cstheme="minorHAnsi"/>
                <w:b/>
                <w:color w:val="0070C0"/>
                <w:sz w:val="24"/>
                <w:szCs w:val="24"/>
              </w:rPr>
              <w:t>+1 gyakorló óra</w:t>
            </w:r>
          </w:p>
          <w:p w:rsidR="00DA0A2E" w:rsidRPr="00DA0A2E" w:rsidRDefault="00DA0A2E" w:rsidP="00DE4322">
            <w:pPr>
              <w:jc w:val="left"/>
              <w:rPr>
                <w:rFonts w:asciiTheme="minorHAnsi" w:hAnsiTheme="minorHAnsi" w:cstheme="minorHAnsi"/>
                <w:b/>
                <w:color w:val="FF0000"/>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484CEC" w:rsidP="00917963">
            <w:pPr>
              <w:jc w:val="left"/>
              <w:rPr>
                <w:rFonts w:asciiTheme="minorHAnsi" w:hAnsiTheme="minorHAnsi" w:cstheme="minorHAnsi"/>
              </w:rPr>
            </w:pPr>
            <w:r w:rsidRPr="008E30E2">
              <w:rPr>
                <w:rFonts w:asciiTheme="minorHAnsi" w:hAnsiTheme="minorHAnsi" w:cstheme="minorHAnsi"/>
              </w:rPr>
              <w:t>A mesében megtalálható nyelvi, erkölcsi értékek megfogalmazása</w:t>
            </w:r>
          </w:p>
          <w:p w:rsidR="00DE4322" w:rsidRPr="008E30E2" w:rsidRDefault="00DE4322" w:rsidP="00917963">
            <w:pPr>
              <w:jc w:val="left"/>
              <w:rPr>
                <w:rFonts w:asciiTheme="minorHAnsi" w:hAnsiTheme="minorHAnsi" w:cstheme="minorHAnsi"/>
              </w:rPr>
            </w:pPr>
            <w:r>
              <w:rPr>
                <w:rFonts w:asciiTheme="minorHAnsi" w:hAnsiTheme="minorHAnsi" w:cstheme="minorHAnsi"/>
              </w:rPr>
              <w:t>D</w:t>
            </w:r>
            <w:r w:rsidRPr="008E30E2">
              <w:rPr>
                <w:rFonts w:asciiTheme="minorHAnsi" w:hAnsiTheme="minorHAnsi" w:cstheme="minorHAnsi"/>
              </w:rPr>
              <w:t>okumentumtípusú szöveg</w:t>
            </w:r>
            <w:r w:rsidRPr="008E30E2">
              <w:rPr>
                <w:rFonts w:asciiTheme="minorHAnsi" w:hAnsiTheme="minorHAnsi" w:cstheme="minorHAnsi"/>
                <w:b/>
              </w:rPr>
              <w:t xml:space="preserve"> </w:t>
            </w:r>
            <w:r w:rsidRPr="008E30E2">
              <w:rPr>
                <w:rFonts w:asciiTheme="minorHAnsi" w:hAnsiTheme="minorHAnsi" w:cstheme="minorHAnsi"/>
              </w:rPr>
              <w:t>–</w:t>
            </w:r>
            <w:r w:rsidRPr="008E30E2">
              <w:rPr>
                <w:rFonts w:asciiTheme="minorHAnsi" w:hAnsiTheme="minorHAnsi" w:cstheme="minorHAnsi"/>
                <w:b/>
              </w:rPr>
              <w:t xml:space="preserve"> </w:t>
            </w:r>
            <w:r w:rsidRPr="008E30E2">
              <w:rPr>
                <w:rFonts w:asciiTheme="minorHAnsi" w:hAnsiTheme="minorHAnsi" w:cstheme="minorHAnsi"/>
              </w:rPr>
              <w:t>Ötletek a</w:t>
            </w:r>
            <w:r w:rsidRPr="008E30E2">
              <w:rPr>
                <w:rFonts w:asciiTheme="minorHAnsi" w:hAnsiTheme="minorHAnsi" w:cstheme="minorHAnsi"/>
                <w:b/>
              </w:rPr>
              <w:t xml:space="preserve"> </w:t>
            </w:r>
            <w:r w:rsidRPr="008E30E2">
              <w:rPr>
                <w:rFonts w:asciiTheme="minorHAnsi" w:hAnsiTheme="minorHAnsi" w:cstheme="minorHAnsi"/>
              </w:rPr>
              <w:t>szépirodalmi szövegfeldolgozáshoz</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54.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AB5D80" w:rsidRPr="008E30E2" w:rsidRDefault="00AB5D80" w:rsidP="00917963">
            <w:pPr>
              <w:jc w:val="left"/>
              <w:rPr>
                <w:rFonts w:asciiTheme="minorHAnsi" w:hAnsiTheme="minorHAnsi" w:cstheme="minorHAnsi"/>
              </w:rPr>
            </w:pPr>
            <w:r w:rsidRPr="008E30E2">
              <w:rPr>
                <w:rFonts w:asciiTheme="minorHAnsi" w:hAnsiTheme="minorHAnsi" w:cstheme="minorHAnsi"/>
              </w:rPr>
              <w:t>Epikai művek dekódolásának nyomon követése</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0E1FE3" w:rsidRDefault="005A59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0E1FE3" w:rsidRDefault="000E1FE3" w:rsidP="00917963">
            <w:pPr>
              <w:jc w:val="left"/>
              <w:rPr>
                <w:rFonts w:asciiTheme="minorHAnsi" w:eastAsia="Times New Roman" w:hAnsiTheme="minorHAnsi" w:cstheme="minorHAnsi"/>
                <w:lang w:eastAsia="hu-HU"/>
              </w:rPr>
            </w:pPr>
          </w:p>
          <w:p w:rsidR="005D6797" w:rsidRPr="000E1FE3" w:rsidRDefault="005D6797" w:rsidP="00917963">
            <w:pPr>
              <w:jc w:val="left"/>
              <w:rPr>
                <w:rFonts w:asciiTheme="minorHAnsi" w:eastAsia="Times New Roman" w:hAnsiTheme="minorHAnsi" w:cstheme="minorHAnsi"/>
                <w:b/>
                <w:color w:val="C00000"/>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A96ABE">
            <w:pPr>
              <w:pStyle w:val="Listaszerbekezds"/>
              <w:numPr>
                <w:ilvl w:val="0"/>
                <w:numId w:val="6"/>
              </w:numPr>
              <w:ind w:left="227"/>
              <w:jc w:val="center"/>
              <w:rPr>
                <w:rFonts w:asciiTheme="minorHAnsi" w:hAnsiTheme="minorHAnsi" w:cstheme="minorHAnsi"/>
                <w:b/>
              </w:rPr>
            </w:pPr>
            <w:r>
              <w:rPr>
                <w:rFonts w:asciiTheme="minorHAnsi" w:hAnsiTheme="minorHAnsi" w:cstheme="minorHAnsi"/>
                <w:b/>
                <w:noProof/>
                <w:lang w:eastAsia="hu-HU"/>
              </w:rPr>
              <w:pict>
                <v:shape id="_x0000_s1065" type="#_x0000_t32" style="position:absolute;left:0;text-align:left;margin-left:-3.2pt;margin-top:-35.65pt;width:761pt;height:.5pt;z-index:251692032;mso-position-horizontal-relative:text;mso-position-vertical-relative:text" o:connectortype="straight" strokecolor="#7030a0" strokeweight="3pt"/>
              </w:pict>
            </w:r>
          </w:p>
        </w:tc>
        <w:tc>
          <w:tcPr>
            <w:tcW w:w="831" w:type="pct"/>
            <w:tcBorders>
              <w:top w:val="single" w:sz="4" w:space="0" w:color="auto"/>
              <w:left w:val="single" w:sz="4" w:space="0" w:color="auto"/>
              <w:bottom w:val="single" w:sz="4" w:space="0" w:color="auto"/>
              <w:right w:val="single" w:sz="4" w:space="0" w:color="auto"/>
            </w:tcBorders>
          </w:tcPr>
          <w:p w:rsidR="005E030E" w:rsidRPr="008E30E2" w:rsidRDefault="005E030E" w:rsidP="00917963">
            <w:pPr>
              <w:jc w:val="left"/>
              <w:rPr>
                <w:rFonts w:asciiTheme="minorHAnsi" w:hAnsiTheme="minorHAnsi" w:cstheme="minorHAnsi"/>
                <w:b/>
                <w:bCs/>
              </w:rPr>
            </w:pPr>
            <w:r w:rsidRPr="001F31D0">
              <w:rPr>
                <w:rFonts w:asciiTheme="minorHAnsi" w:hAnsiTheme="minorHAnsi" w:cstheme="minorHAnsi"/>
                <w:b/>
                <w:bCs/>
                <w:highlight w:val="yellow"/>
              </w:rPr>
              <w:t>József Attila:</w:t>
            </w:r>
            <w:r w:rsidRPr="001F31D0">
              <w:rPr>
                <w:rFonts w:asciiTheme="minorHAnsi" w:hAnsiTheme="minorHAnsi" w:cstheme="minorHAnsi"/>
                <w:b/>
                <w:bCs/>
                <w:i/>
                <w:highlight w:val="yellow"/>
              </w:rPr>
              <w:t xml:space="preserve"> </w:t>
            </w:r>
            <w:r w:rsidRPr="001F31D0">
              <w:rPr>
                <w:rFonts w:asciiTheme="minorHAnsi" w:hAnsiTheme="minorHAnsi" w:cstheme="minorHAnsi"/>
                <w:b/>
                <w:bCs/>
                <w:highlight w:val="yellow"/>
              </w:rPr>
              <w:t>Hangya</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Megkezdett mondatok befejezése kötőszavak segítségével, mondatalkotás</w:t>
            </w:r>
          </w:p>
          <w:p w:rsidR="005D6797" w:rsidRDefault="00484CEC" w:rsidP="00917963">
            <w:pPr>
              <w:jc w:val="left"/>
              <w:rPr>
                <w:rFonts w:asciiTheme="minorHAnsi" w:hAnsiTheme="minorHAnsi" w:cstheme="minorHAnsi"/>
              </w:rPr>
            </w:pPr>
            <w:r w:rsidRPr="008E30E2">
              <w:rPr>
                <w:rFonts w:asciiTheme="minorHAnsi" w:hAnsiTheme="minorHAnsi" w:cstheme="minorHAnsi"/>
              </w:rPr>
              <w:t>Szóbeli szövegalkotás</w:t>
            </w:r>
          </w:p>
          <w:p w:rsidR="00F6040B" w:rsidRPr="008E30E2" w:rsidRDefault="00F6040B"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lastRenderedPageBreak/>
              <w:t>55. o.</w:t>
            </w:r>
          </w:p>
        </w:tc>
        <w:tc>
          <w:tcPr>
            <w:tcW w:w="1431" w:type="pct"/>
            <w:tcBorders>
              <w:top w:val="single" w:sz="4" w:space="0" w:color="auto"/>
              <w:left w:val="single" w:sz="4" w:space="0" w:color="auto"/>
              <w:bottom w:val="single" w:sz="4" w:space="0" w:color="auto"/>
              <w:right w:val="single" w:sz="4" w:space="0" w:color="auto"/>
            </w:tcBorders>
          </w:tcPr>
          <w:p w:rsidR="00AB5D80" w:rsidRPr="008E30E2" w:rsidRDefault="00AB5D80" w:rsidP="00917963">
            <w:pPr>
              <w:jc w:val="left"/>
              <w:rPr>
                <w:rFonts w:asciiTheme="minorHAnsi" w:hAnsiTheme="minorHAnsi" w:cstheme="minorHAnsi"/>
              </w:rPr>
            </w:pPr>
            <w:r w:rsidRPr="008E30E2">
              <w:rPr>
                <w:rFonts w:asciiTheme="minorHAnsi" w:hAnsiTheme="minorHAnsi" w:cstheme="minorHAnsi"/>
              </w:rPr>
              <w:lastRenderedPageBreak/>
              <w:t>Kreatív-produktív vers-befogadás előkészít</w:t>
            </w:r>
            <w:r w:rsidR="000E1FE3">
              <w:rPr>
                <w:rFonts w:asciiTheme="minorHAnsi" w:hAnsiTheme="minorHAnsi" w:cstheme="minorHAnsi"/>
              </w:rPr>
              <w:t xml:space="preserve">ése a versfeldolgozás </w:t>
            </w:r>
            <w:proofErr w:type="gramStart"/>
            <w:r w:rsidR="000E1FE3">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AB5D80" w:rsidRPr="008E30E2" w:rsidRDefault="00AB5D80" w:rsidP="00917963">
            <w:pPr>
              <w:jc w:val="left"/>
              <w:rPr>
                <w:rFonts w:asciiTheme="minorHAnsi" w:hAnsiTheme="minorHAnsi" w:cstheme="minorHAnsi"/>
              </w:rPr>
            </w:pPr>
            <w:r w:rsidRPr="008E30E2">
              <w:rPr>
                <w:rFonts w:asciiTheme="minorHAnsi" w:hAnsiTheme="minorHAnsi" w:cstheme="minorHAnsi"/>
              </w:rPr>
              <w:t>A vers témája alapján saját élmény vizuális megközelítése</w:t>
            </w:r>
          </w:p>
          <w:p w:rsidR="005D6797" w:rsidRPr="008E30E2" w:rsidRDefault="00AB5D80" w:rsidP="00917963">
            <w:pPr>
              <w:spacing w:line="276" w:lineRule="auto"/>
              <w:jc w:val="left"/>
              <w:rPr>
                <w:rFonts w:asciiTheme="minorHAnsi" w:hAnsiTheme="minorHAnsi" w:cstheme="minorHAnsi"/>
              </w:rPr>
            </w:pPr>
            <w:r w:rsidRPr="008E30E2">
              <w:rPr>
                <w:rFonts w:asciiTheme="minorHAnsi" w:hAnsiTheme="minorHAnsi" w:cstheme="minorHAnsi"/>
              </w:rPr>
              <w:lastRenderedPageBreak/>
              <w:t>A vers beszélője és a vers szereplői közti viszony megfigyeltetése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0E1FE3" w:rsidRPr="008E30E2" w:rsidRDefault="000E1FE3" w:rsidP="00917963">
            <w:pPr>
              <w:jc w:val="left"/>
              <w:rPr>
                <w:rFonts w:asciiTheme="minorHAnsi" w:eastAsia="Times New Roman" w:hAnsiTheme="minorHAnsi" w:cstheme="minorHAnsi"/>
                <w:lang w:eastAsia="hu-HU"/>
              </w:rPr>
            </w:pPr>
            <w:r w:rsidRPr="000E1FE3">
              <w:rPr>
                <w:rFonts w:asciiTheme="minorHAnsi" w:eastAsia="Times New Roman" w:hAnsiTheme="minorHAnsi" w:cstheme="minorHAnsi"/>
                <w:b/>
                <w:color w:val="C00000"/>
                <w:lang w:eastAsia="hu-HU"/>
              </w:rPr>
              <w:lastRenderedPageBreak/>
              <w:t>hangyabáb,</w:t>
            </w:r>
            <w:r>
              <w:rPr>
                <w:rFonts w:asciiTheme="minorHAnsi" w:eastAsia="Times New Roman" w:hAnsiTheme="minorHAnsi" w:cstheme="minorHAnsi"/>
                <w:b/>
                <w:color w:val="C00000"/>
                <w:lang w:eastAsia="hu-HU"/>
              </w:rPr>
              <w:t xml:space="preserve"> </w:t>
            </w:r>
            <w:proofErr w:type="spellStart"/>
            <w:r w:rsidRPr="000E1FE3">
              <w:rPr>
                <w:rFonts w:asciiTheme="minorHAnsi" w:eastAsia="Times New Roman" w:hAnsiTheme="minorHAnsi" w:cstheme="minorHAnsi"/>
                <w:b/>
                <w:color w:val="C00000"/>
                <w:lang w:eastAsia="hu-HU"/>
              </w:rPr>
              <w:t>fúdd</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F6040B" w:rsidRPr="008E30E2" w:rsidRDefault="005E030E" w:rsidP="00F6040B">
            <w:pPr>
              <w:jc w:val="left"/>
              <w:rPr>
                <w:rFonts w:asciiTheme="minorHAnsi" w:hAnsiTheme="minorHAnsi" w:cstheme="minorHAnsi"/>
              </w:rPr>
            </w:pPr>
            <w:r w:rsidRPr="00BB4D66">
              <w:rPr>
                <w:rFonts w:asciiTheme="minorHAnsi" w:hAnsiTheme="minorHAnsi" w:cstheme="minorHAnsi"/>
                <w:b/>
                <w:highlight w:val="yellow"/>
              </w:rPr>
              <w:t>Nemes Nagy Ágnes: Tavaszi felhők</w:t>
            </w:r>
            <w:r w:rsidRPr="008E30E2">
              <w:rPr>
                <w:rFonts w:asciiTheme="minorHAnsi" w:hAnsiTheme="minorHAnsi" w:cstheme="minorHAnsi"/>
                <w:b/>
              </w:rPr>
              <w:t xml:space="preserve"> </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484CEC" w:rsidP="00917963">
            <w:pPr>
              <w:jc w:val="left"/>
              <w:rPr>
                <w:rFonts w:asciiTheme="minorHAnsi" w:hAnsiTheme="minorHAnsi" w:cstheme="minorHAnsi"/>
                <w:i/>
              </w:rPr>
            </w:pPr>
            <w:r w:rsidRPr="008E30E2">
              <w:rPr>
                <w:rFonts w:asciiTheme="minorHAnsi" w:hAnsiTheme="minorHAnsi" w:cstheme="minorHAnsi"/>
              </w:rPr>
              <w:t xml:space="preserve">Írásbeli szövegalkotás – </w:t>
            </w:r>
            <w:r w:rsidRPr="008E30E2">
              <w:rPr>
                <w:rFonts w:asciiTheme="minorHAnsi" w:hAnsiTheme="minorHAnsi" w:cstheme="minorHAnsi"/>
                <w:i/>
              </w:rPr>
              <w:t>szélsziporka</w:t>
            </w:r>
          </w:p>
          <w:p w:rsidR="00F6040B" w:rsidRPr="008E30E2" w:rsidRDefault="00F6040B" w:rsidP="00F6040B">
            <w:pPr>
              <w:jc w:val="left"/>
              <w:rPr>
                <w:rFonts w:asciiTheme="minorHAnsi" w:hAnsiTheme="minorHAnsi" w:cstheme="minorHAnsi"/>
                <w: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56–57.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AB5D80" w:rsidRPr="008E30E2" w:rsidRDefault="00AB5D80" w:rsidP="00917963">
            <w:pPr>
              <w:jc w:val="left"/>
              <w:rPr>
                <w:rFonts w:asciiTheme="minorHAnsi" w:hAnsiTheme="minorHAnsi" w:cstheme="minorHAnsi"/>
              </w:rPr>
            </w:pPr>
            <w:r w:rsidRPr="008E30E2">
              <w:rPr>
                <w:rFonts w:asciiTheme="minorHAnsi" w:hAnsiTheme="minorHAnsi" w:cstheme="minorHAnsi"/>
              </w:rPr>
              <w:t>Kreatív-produktív vers-befogadás előkészít</w:t>
            </w:r>
            <w:r w:rsidR="000E1FE3">
              <w:rPr>
                <w:rFonts w:asciiTheme="minorHAnsi" w:hAnsiTheme="minorHAnsi" w:cstheme="minorHAnsi"/>
              </w:rPr>
              <w:t xml:space="preserve">ése a versfeldolgozás </w:t>
            </w:r>
            <w:proofErr w:type="gramStart"/>
            <w:r w:rsidR="000E1FE3">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w:t>
            </w:r>
          </w:p>
          <w:p w:rsidR="00AB5D80" w:rsidRPr="008E30E2" w:rsidRDefault="00AB5D80" w:rsidP="00917963">
            <w:pPr>
              <w:jc w:val="left"/>
              <w:rPr>
                <w:rFonts w:asciiTheme="minorHAnsi" w:hAnsiTheme="minorHAnsi" w:cstheme="minorHAnsi"/>
              </w:rPr>
            </w:pPr>
            <w:r w:rsidRPr="008E30E2">
              <w:rPr>
                <w:rFonts w:asciiTheme="minorHAnsi" w:hAnsiTheme="minorHAnsi" w:cstheme="minorHAnsi"/>
              </w:rPr>
              <w:t>A vers témája alapján saját élmény vizuális megközelítése</w:t>
            </w:r>
          </w:p>
          <w:p w:rsidR="005D6797" w:rsidRPr="008E30E2" w:rsidRDefault="00AB5D80" w:rsidP="00917963">
            <w:pPr>
              <w:spacing w:line="276" w:lineRule="auto"/>
              <w:jc w:val="left"/>
              <w:rPr>
                <w:rFonts w:asciiTheme="minorHAnsi" w:hAnsiTheme="minorHAnsi" w:cstheme="minorHAnsi"/>
              </w:rPr>
            </w:pPr>
            <w:r w:rsidRPr="008E30E2">
              <w:rPr>
                <w:rFonts w:asciiTheme="minorHAnsi" w:hAnsiTheme="minorHAnsi" w:cstheme="minorHAnsi"/>
              </w:rPr>
              <w:t>A vers beszélője és a vers szereplői közti viszony megfigyeltetése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w:t>
            </w:r>
            <w:r w:rsidR="000E1FE3">
              <w:rPr>
                <w:rFonts w:asciiTheme="minorHAnsi" w:eastAsia="Times New Roman" w:hAnsiTheme="minorHAnsi" w:cstheme="minorHAnsi"/>
                <w:lang w:eastAsia="hu-HU"/>
              </w:rPr>
              <w:t>-</w:t>
            </w:r>
            <w:r w:rsidR="000E1FE3" w:rsidRPr="000E1FE3">
              <w:rPr>
                <w:rFonts w:asciiTheme="minorHAnsi" w:eastAsia="Times New Roman" w:hAnsiTheme="minorHAnsi" w:cstheme="minorHAnsi"/>
                <w:b/>
                <w:color w:val="FF3300"/>
                <w:u w:val="single"/>
                <w:lang w:eastAsia="hu-HU"/>
              </w:rPr>
              <w:t>ritmusgyakorlat-versmondás</w:t>
            </w:r>
            <w:r w:rsidRPr="008E30E2">
              <w:rPr>
                <w:rFonts w:asciiTheme="minorHAnsi" w:eastAsia="Times New Roman" w:hAnsiTheme="minorHAnsi" w:cstheme="minorHAnsi"/>
                <w:lang w:eastAsia="hu-HU"/>
              </w:rPr>
              <w:t xml:space="preserve"> Művészeti, esztétikai nevelés.</w:t>
            </w:r>
          </w:p>
          <w:p w:rsidR="000E1FE3" w:rsidRPr="000E1FE3" w:rsidRDefault="000E1FE3" w:rsidP="00917963">
            <w:pPr>
              <w:jc w:val="left"/>
              <w:rPr>
                <w:rFonts w:asciiTheme="minorHAnsi" w:eastAsia="Times New Roman" w:hAnsiTheme="minorHAnsi" w:cstheme="minorHAnsi"/>
                <w:b/>
                <w:color w:val="C00000"/>
                <w:lang w:eastAsia="hu-HU"/>
              </w:rPr>
            </w:pPr>
            <w:r w:rsidRPr="000E1FE3">
              <w:rPr>
                <w:rFonts w:asciiTheme="minorHAnsi" w:eastAsia="Times New Roman" w:hAnsiTheme="minorHAnsi" w:cstheme="minorHAnsi"/>
                <w:b/>
                <w:color w:val="C00000"/>
                <w:lang w:eastAsia="hu-HU"/>
              </w:rPr>
              <w:t>pamacs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BE67AC" w:rsidRDefault="005E030E" w:rsidP="00F6040B">
            <w:pPr>
              <w:jc w:val="left"/>
              <w:rPr>
                <w:rFonts w:asciiTheme="minorHAnsi" w:hAnsiTheme="minorHAnsi" w:cstheme="minorHAnsi"/>
                <w:iCs/>
                <w:highlight w:val="yellow"/>
              </w:rPr>
            </w:pPr>
            <w:r w:rsidRPr="00BE67AC">
              <w:rPr>
                <w:rFonts w:asciiTheme="minorHAnsi" w:hAnsiTheme="minorHAnsi" w:cstheme="minorHAnsi"/>
                <w:b/>
                <w:iCs/>
                <w:highlight w:val="yellow"/>
              </w:rPr>
              <w:t>A tavasz színei</w:t>
            </w:r>
            <w:r w:rsidRPr="00BE67AC">
              <w:rPr>
                <w:rFonts w:asciiTheme="minorHAnsi" w:hAnsiTheme="minorHAnsi" w:cstheme="minorHAnsi"/>
                <w:iCs/>
                <w:highlight w:val="yellow"/>
              </w:rPr>
              <w:t xml:space="preserve"> </w:t>
            </w:r>
          </w:p>
          <w:p w:rsidR="000E1FE3" w:rsidRPr="000E1FE3" w:rsidRDefault="000E1FE3" w:rsidP="00F6040B">
            <w:pPr>
              <w:jc w:val="left"/>
              <w:rPr>
                <w:rFonts w:asciiTheme="minorHAnsi" w:hAnsiTheme="minorHAnsi" w:cstheme="minorHAnsi"/>
                <w:b/>
                <w:iCs/>
                <w:color w:val="00B050"/>
              </w:rPr>
            </w:pPr>
            <w:r w:rsidRPr="00BE67AC">
              <w:rPr>
                <w:rFonts w:asciiTheme="minorHAnsi" w:hAnsiTheme="minorHAnsi" w:cstheme="minorHAnsi"/>
                <w:iCs/>
                <w:highlight w:val="yellow"/>
              </w:rPr>
              <w:t xml:space="preserve"> </w:t>
            </w:r>
            <w:r w:rsidRPr="00BE67AC">
              <w:rPr>
                <w:rFonts w:asciiTheme="minorHAnsi" w:hAnsiTheme="minorHAnsi" w:cstheme="minorHAnsi"/>
                <w:b/>
                <w:iCs/>
                <w:color w:val="00B050"/>
                <w:highlight w:val="yellow"/>
              </w:rPr>
              <w:t>gyakorló órán is</w:t>
            </w:r>
          </w:p>
        </w:tc>
        <w:tc>
          <w:tcPr>
            <w:tcW w:w="1246" w:type="pct"/>
            <w:tcBorders>
              <w:top w:val="single" w:sz="4" w:space="0" w:color="auto"/>
              <w:left w:val="single" w:sz="4" w:space="0" w:color="auto"/>
              <w:bottom w:val="single" w:sz="4" w:space="0" w:color="auto"/>
              <w:right w:val="single" w:sz="4" w:space="0" w:color="auto"/>
            </w:tcBorders>
          </w:tcPr>
          <w:p w:rsidR="005D6797" w:rsidRDefault="00484CEC" w:rsidP="00917963">
            <w:pPr>
              <w:jc w:val="left"/>
              <w:rPr>
                <w:rFonts w:asciiTheme="minorHAnsi" w:hAnsiTheme="minorHAnsi" w:cstheme="minorHAnsi"/>
              </w:rPr>
            </w:pPr>
            <w:r w:rsidRPr="008E30E2">
              <w:rPr>
                <w:rFonts w:asciiTheme="minorHAnsi" w:hAnsiTheme="minorHAnsi" w:cstheme="minorHAnsi"/>
              </w:rPr>
              <w:t>Mondatkiegészítések egyéni vélemény alapján</w:t>
            </w:r>
          </w:p>
          <w:p w:rsidR="00F6040B" w:rsidRPr="008E30E2" w:rsidRDefault="00F6040B" w:rsidP="00917963">
            <w:pPr>
              <w:jc w:val="left"/>
              <w:rPr>
                <w:rFonts w:asciiTheme="minorHAnsi" w:hAnsiTheme="minorHAnsi" w:cstheme="minorHAnsi"/>
              </w:rPr>
            </w:pPr>
            <w:r>
              <w:rPr>
                <w:rFonts w:asciiTheme="minorHAnsi" w:hAnsiTheme="minorHAnsi" w:cstheme="minorHAnsi"/>
                <w:iCs/>
              </w:rPr>
              <w:t>I</w:t>
            </w:r>
            <w:r w:rsidRPr="008E30E2">
              <w:rPr>
                <w:rFonts w:asciiTheme="minorHAnsi" w:hAnsiTheme="minorHAnsi" w:cstheme="minorHAnsi"/>
                <w:iCs/>
              </w:rPr>
              <w:t>smeret</w:t>
            </w:r>
            <w:r w:rsidR="000E1FE3">
              <w:rPr>
                <w:rFonts w:asciiTheme="minorHAnsi" w:hAnsiTheme="minorHAnsi" w:cstheme="minorHAnsi"/>
                <w:iCs/>
              </w:rPr>
              <w:t xml:space="preserve"> </w:t>
            </w:r>
            <w:r w:rsidRPr="008E30E2">
              <w:rPr>
                <w:rFonts w:asciiTheme="minorHAnsi" w:hAnsiTheme="minorHAnsi" w:cstheme="minorHAnsi"/>
                <w:iCs/>
              </w:rPr>
              <w:t>tartalmú szöveg</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iCs/>
              </w:rPr>
              <w:t>58–59. o.</w:t>
            </w:r>
          </w:p>
        </w:tc>
        <w:tc>
          <w:tcPr>
            <w:tcW w:w="1431" w:type="pct"/>
            <w:tcBorders>
              <w:top w:val="single" w:sz="4" w:space="0" w:color="auto"/>
              <w:left w:val="single" w:sz="4" w:space="0" w:color="auto"/>
              <w:bottom w:val="single" w:sz="4" w:space="0" w:color="auto"/>
              <w:right w:val="single" w:sz="4" w:space="0" w:color="auto"/>
            </w:tcBorders>
          </w:tcPr>
          <w:p w:rsidR="00AB5D80" w:rsidRPr="008E30E2" w:rsidRDefault="00AB5D80" w:rsidP="00917963">
            <w:pPr>
              <w:jc w:val="left"/>
              <w:rPr>
                <w:rFonts w:asciiTheme="minorHAnsi" w:hAnsiTheme="minorHAnsi" w:cstheme="minorHAnsi"/>
                <w:bCs/>
              </w:rPr>
            </w:pPr>
            <w:r w:rsidRPr="008E30E2">
              <w:rPr>
                <w:rFonts w:asciiTheme="minorHAnsi" w:hAnsiTheme="minorHAnsi" w:cstheme="minorHAnsi"/>
                <w:bCs/>
              </w:rPr>
              <w:t>Az ismeret</w:t>
            </w:r>
            <w:r w:rsidR="000E1FE3">
              <w:rPr>
                <w:rFonts w:asciiTheme="minorHAnsi" w:hAnsiTheme="minorHAnsi" w:cstheme="minorHAnsi"/>
                <w:bCs/>
              </w:rPr>
              <w:t xml:space="preserve"> </w:t>
            </w:r>
            <w:r w:rsidRPr="008E30E2">
              <w:rPr>
                <w:rFonts w:asciiTheme="minorHAnsi" w:hAnsiTheme="minorHAnsi" w:cstheme="minorHAnsi"/>
                <w:bCs/>
              </w:rPr>
              <w:t xml:space="preserve">tartalmú szövegbefogadás technikáinak alkalmazása </w:t>
            </w:r>
          </w:p>
          <w:p w:rsidR="005D6797" w:rsidRPr="008E30E2" w:rsidRDefault="00AB5D80"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0E1FE3" w:rsidRDefault="000E1FE3" w:rsidP="00917963">
            <w:pPr>
              <w:jc w:val="left"/>
              <w:rPr>
                <w:rFonts w:asciiTheme="minorHAnsi" w:eastAsia="Times New Roman" w:hAnsiTheme="minorHAnsi" w:cstheme="minorHAnsi"/>
                <w:b/>
                <w:lang w:eastAsia="hu-HU"/>
              </w:rPr>
            </w:pPr>
            <w:proofErr w:type="spellStart"/>
            <w:r w:rsidRPr="000E1FE3">
              <w:rPr>
                <w:rFonts w:asciiTheme="minorHAnsi" w:eastAsia="Times New Roman" w:hAnsiTheme="minorHAnsi" w:cstheme="minorHAnsi"/>
                <w:b/>
                <w:highlight w:val="yellow"/>
                <w:lang w:eastAsia="hu-HU"/>
              </w:rPr>
              <w:t>Genialy</w:t>
            </w:r>
            <w:proofErr w:type="spellEnd"/>
          </w:p>
          <w:p w:rsidR="000E1FE3" w:rsidRPr="000E1FE3" w:rsidRDefault="000E1FE3" w:rsidP="00917963">
            <w:pPr>
              <w:jc w:val="left"/>
              <w:rPr>
                <w:rFonts w:asciiTheme="minorHAnsi" w:eastAsia="Times New Roman" w:hAnsiTheme="minorHAnsi" w:cstheme="minorHAnsi"/>
                <w:b/>
                <w:color w:val="C00000"/>
                <w:lang w:eastAsia="hu-HU"/>
              </w:rPr>
            </w:pPr>
            <w:r w:rsidRPr="000E1FE3">
              <w:rPr>
                <w:rFonts w:asciiTheme="minorHAnsi" w:eastAsia="Times New Roman" w:hAnsiTheme="minorHAnsi" w:cstheme="minorHAnsi"/>
                <w:b/>
                <w:color w:val="C00000"/>
                <w:lang w:eastAsia="hu-HU"/>
              </w:rPr>
              <w:t>nemesítés</w:t>
            </w:r>
            <w:r>
              <w:rPr>
                <w:rFonts w:asciiTheme="minorHAnsi" w:eastAsia="Times New Roman" w:hAnsiTheme="minorHAnsi" w:cstheme="minorHAnsi"/>
                <w:b/>
                <w:color w:val="C00000"/>
                <w:lang w:eastAsia="hu-HU"/>
              </w:rPr>
              <w:t xml:space="preserve">, </w:t>
            </w:r>
            <w:proofErr w:type="spellStart"/>
            <w:r>
              <w:rPr>
                <w:rFonts w:asciiTheme="minorHAnsi" w:eastAsia="Times New Roman" w:hAnsiTheme="minorHAnsi" w:cstheme="minorHAnsi"/>
                <w:b/>
                <w:color w:val="C00000"/>
                <w:lang w:eastAsia="hu-HU"/>
              </w:rPr>
              <w:t>virágtenger</w:t>
            </w:r>
            <w:proofErr w:type="gramStart"/>
            <w:r>
              <w:rPr>
                <w:rFonts w:asciiTheme="minorHAnsi" w:eastAsia="Times New Roman" w:hAnsiTheme="minorHAnsi" w:cstheme="minorHAnsi"/>
                <w:b/>
                <w:color w:val="C00000"/>
                <w:lang w:eastAsia="hu-HU"/>
              </w:rPr>
              <w:t>,népszerű</w:t>
            </w:r>
            <w:proofErr w:type="spellEnd"/>
            <w:proofErr w:type="gram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5E030E" w:rsidP="00F6040B">
            <w:pPr>
              <w:jc w:val="left"/>
              <w:rPr>
                <w:rFonts w:asciiTheme="minorHAnsi" w:hAnsiTheme="minorHAnsi" w:cstheme="minorHAnsi"/>
                <w:b/>
                <w:iCs/>
              </w:rPr>
            </w:pPr>
            <w:r w:rsidRPr="008E30E2">
              <w:rPr>
                <w:rFonts w:asciiTheme="minorHAnsi" w:hAnsiTheme="minorHAnsi" w:cstheme="minorHAnsi"/>
                <w:b/>
                <w:iCs/>
              </w:rPr>
              <w:t xml:space="preserve">Tavasz az állatvilágban </w:t>
            </w:r>
          </w:p>
          <w:p w:rsidR="00F6040B" w:rsidRDefault="00F6040B" w:rsidP="00F6040B">
            <w:pPr>
              <w:jc w:val="left"/>
              <w:rPr>
                <w:rFonts w:asciiTheme="minorHAnsi" w:hAnsiTheme="minorHAnsi" w:cstheme="minorHAnsi"/>
                <w:iCs/>
              </w:rPr>
            </w:pPr>
            <w:r w:rsidRPr="00F6040B">
              <w:rPr>
                <w:rFonts w:asciiTheme="minorHAnsi" w:hAnsiTheme="minorHAnsi" w:cstheme="minorHAnsi"/>
                <w:iCs/>
              </w:rPr>
              <w:t>DFHT-KIP</w:t>
            </w:r>
          </w:p>
          <w:p w:rsidR="000E1FE3" w:rsidRDefault="000E1FE3" w:rsidP="00F6040B">
            <w:pPr>
              <w:jc w:val="left"/>
              <w:rPr>
                <w:rFonts w:asciiTheme="minorHAnsi" w:hAnsiTheme="minorHAnsi" w:cstheme="minorHAnsi"/>
                <w:iCs/>
              </w:rPr>
            </w:pPr>
          </w:p>
          <w:p w:rsidR="000E1FE3" w:rsidRDefault="000E1FE3" w:rsidP="00F6040B">
            <w:pPr>
              <w:jc w:val="left"/>
              <w:rPr>
                <w:rFonts w:asciiTheme="minorHAnsi" w:hAnsiTheme="minorHAnsi" w:cstheme="minorHAnsi"/>
                <w:b/>
                <w:iCs/>
                <w:color w:val="0070C0"/>
              </w:rPr>
            </w:pPr>
            <w:r w:rsidRPr="000E1FE3">
              <w:rPr>
                <w:rFonts w:asciiTheme="minorHAnsi" w:hAnsiTheme="minorHAnsi" w:cstheme="minorHAnsi"/>
                <w:b/>
                <w:iCs/>
                <w:color w:val="0070C0"/>
              </w:rPr>
              <w:t>+ 1 gyakorló óra</w:t>
            </w:r>
          </w:p>
          <w:p w:rsidR="000E1FE3" w:rsidRPr="000E1FE3" w:rsidRDefault="000E1FE3" w:rsidP="00F6040B">
            <w:pPr>
              <w:jc w:val="left"/>
              <w:rPr>
                <w:rFonts w:asciiTheme="minorHAnsi" w:hAnsiTheme="minorHAnsi" w:cstheme="minorHAnsi"/>
                <w:b/>
                <w:iCs/>
              </w:rPr>
            </w:pPr>
            <w:r w:rsidRPr="000E1FE3">
              <w:rPr>
                <w:rFonts w:asciiTheme="minorHAnsi" w:hAnsiTheme="minorHAnsi" w:cstheme="minorHAnsi"/>
                <w:b/>
                <w:iCs/>
                <w:highlight w:val="green"/>
              </w:rPr>
              <w:t xml:space="preserve">( A tavasz </w:t>
            </w:r>
            <w:proofErr w:type="gramStart"/>
            <w:r w:rsidRPr="000E1FE3">
              <w:rPr>
                <w:rFonts w:asciiTheme="minorHAnsi" w:hAnsiTheme="minorHAnsi" w:cstheme="minorHAnsi"/>
                <w:b/>
                <w:iCs/>
                <w:highlight w:val="green"/>
              </w:rPr>
              <w:t>színei )</w:t>
            </w:r>
            <w:proofErr w:type="gramEnd"/>
          </w:p>
          <w:p w:rsidR="000E1FE3" w:rsidRPr="00F6040B" w:rsidRDefault="001F7CAD" w:rsidP="00F6040B">
            <w:pPr>
              <w:jc w:val="left"/>
              <w:rPr>
                <w:rFonts w:asciiTheme="minorHAnsi" w:hAnsiTheme="minorHAnsi" w:cstheme="minorHAnsi"/>
                <w:iCs/>
              </w:rPr>
            </w:pPr>
            <w:r>
              <w:rPr>
                <w:rFonts w:asciiTheme="minorHAnsi" w:hAnsiTheme="minorHAnsi" w:cstheme="minorHAnsi"/>
                <w:b/>
                <w:iCs/>
                <w:noProof/>
                <w:lang w:eastAsia="hu-HU"/>
              </w:rPr>
              <w:pict>
                <v:shape id="_x0000_s1066" type="#_x0000_t32" style="position:absolute;margin-left:-29.15pt;margin-top:11.85pt;width:761pt;height:.5pt;z-index:251693056;mso-position-horizontal-relative:text;mso-position-vertical-relative:text" o:connectortype="straight" strokecolor="#7030a0" strokeweight="3pt"/>
              </w:pic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Ritmikus szemmozgás fejlesztése</w:t>
            </w:r>
          </w:p>
          <w:p w:rsidR="005D6797" w:rsidRDefault="00484CEC" w:rsidP="00917963">
            <w:pPr>
              <w:jc w:val="left"/>
              <w:rPr>
                <w:rFonts w:asciiTheme="minorHAnsi" w:hAnsiTheme="minorHAnsi" w:cstheme="minorHAnsi"/>
              </w:rPr>
            </w:pPr>
            <w:r w:rsidRPr="008E30E2">
              <w:rPr>
                <w:rFonts w:asciiTheme="minorHAnsi" w:hAnsiTheme="minorHAnsi" w:cstheme="minorHAnsi"/>
              </w:rPr>
              <w:t xml:space="preserve">Szókincsfejlesztés szinonimákkal </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iCs/>
              </w:rPr>
              <w:t>I</w:t>
            </w:r>
            <w:r w:rsidRPr="008E30E2">
              <w:rPr>
                <w:rFonts w:asciiTheme="minorHAnsi" w:hAnsiTheme="minorHAnsi" w:cstheme="minorHAnsi"/>
                <w:iCs/>
              </w:rPr>
              <w:t>smerettartalmú</w:t>
            </w:r>
            <w:proofErr w:type="spellEnd"/>
            <w:r w:rsidRPr="008E30E2">
              <w:rPr>
                <w:rFonts w:asciiTheme="minorHAnsi" w:hAnsiTheme="minorHAnsi" w:cstheme="minorHAnsi"/>
                <w:iCs/>
              </w:rPr>
              <w:t xml:space="preserve"> szöveg</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iCs/>
              </w:rPr>
              <w:t>60–61.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AB5D80" w:rsidRPr="008E30E2" w:rsidRDefault="00AB5D80" w:rsidP="00917963">
            <w:pPr>
              <w:jc w:val="left"/>
              <w:rPr>
                <w:rFonts w:asciiTheme="minorHAnsi" w:hAnsiTheme="minorHAnsi" w:cstheme="minorHAnsi"/>
                <w:bCs/>
              </w:rPr>
            </w:pPr>
            <w:r w:rsidRPr="008E30E2">
              <w:rPr>
                <w:rFonts w:asciiTheme="minorHAnsi" w:hAnsiTheme="minorHAnsi" w:cstheme="minorHAnsi"/>
                <w:bCs/>
              </w:rPr>
              <w:t>Az ismeret</w:t>
            </w:r>
            <w:r w:rsidR="000E1FE3">
              <w:rPr>
                <w:rFonts w:asciiTheme="minorHAnsi" w:hAnsiTheme="minorHAnsi" w:cstheme="minorHAnsi"/>
                <w:bCs/>
              </w:rPr>
              <w:t xml:space="preserve"> </w:t>
            </w:r>
            <w:r w:rsidRPr="008E30E2">
              <w:rPr>
                <w:rFonts w:asciiTheme="minorHAnsi" w:hAnsiTheme="minorHAnsi" w:cstheme="minorHAnsi"/>
                <w:bCs/>
              </w:rPr>
              <w:t xml:space="preserve">tartalmú szövegbefogadás technikáinak alkalmazása </w:t>
            </w:r>
          </w:p>
          <w:p w:rsidR="005D6797" w:rsidRDefault="00AB5D80" w:rsidP="00917963">
            <w:pPr>
              <w:jc w:val="left"/>
              <w:rPr>
                <w:rFonts w:asciiTheme="minorHAnsi" w:hAnsiTheme="minorHAnsi" w:cstheme="minorHAnsi"/>
                <w:bCs/>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p w:rsidR="000E1FE3" w:rsidRDefault="000E1FE3" w:rsidP="00917963">
            <w:pPr>
              <w:jc w:val="left"/>
              <w:rPr>
                <w:rFonts w:asciiTheme="minorHAnsi" w:hAnsiTheme="minorHAnsi" w:cstheme="minorHAnsi"/>
                <w:bCs/>
              </w:rPr>
            </w:pPr>
          </w:p>
          <w:p w:rsidR="000E1FE3" w:rsidRPr="008E30E2" w:rsidRDefault="000E1FE3" w:rsidP="00917963">
            <w:pPr>
              <w:jc w:val="left"/>
              <w:rPr>
                <w:rFonts w:asciiTheme="minorHAnsi" w:hAnsiTheme="minorHAnsi" w:cstheme="minorHAnsi"/>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225F32"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0E1FE3" w:rsidRDefault="000E1FE3" w:rsidP="00917963">
            <w:pPr>
              <w:jc w:val="left"/>
              <w:rPr>
                <w:rFonts w:asciiTheme="minorHAnsi" w:eastAsia="Times New Roman" w:hAnsiTheme="minorHAnsi" w:cstheme="minorHAnsi"/>
                <w:lang w:eastAsia="hu-HU"/>
              </w:rPr>
            </w:pPr>
          </w:p>
          <w:p w:rsidR="000E1FE3" w:rsidRDefault="000E1FE3" w:rsidP="000E1FE3">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0E1FE3" w:rsidRPr="008E30E2" w:rsidRDefault="000E1FE3"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0F4905" w:rsidRDefault="000F4905" w:rsidP="000F4905">
            <w:pPr>
              <w:pStyle w:val="Listaszerbekezds"/>
              <w:numPr>
                <w:ilvl w:val="0"/>
                <w:numId w:val="6"/>
              </w:numPr>
              <w:ind w:left="227"/>
              <w:rPr>
                <w:rFonts w:asciiTheme="minorHAnsi" w:hAnsiTheme="minorHAnsi" w:cstheme="minorHAnsi"/>
                <w:b/>
              </w:rPr>
            </w:pPr>
          </w:p>
          <w:p w:rsidR="005D6797" w:rsidRPr="000F4905" w:rsidRDefault="000F4905" w:rsidP="000F4905">
            <w:pPr>
              <w:ind w:left="-133"/>
              <w:rPr>
                <w:rFonts w:asciiTheme="minorHAnsi" w:hAnsiTheme="minorHAnsi" w:cstheme="minorHAnsi"/>
                <w:b/>
              </w:rPr>
            </w:pPr>
            <w:r w:rsidRPr="000F4905">
              <w:rPr>
                <w:rFonts w:asciiTheme="minorHAnsi" w:hAnsiTheme="minorHAnsi" w:cstheme="minorHAnsi"/>
                <w:b/>
              </w:rPr>
              <w:t>90</w:t>
            </w:r>
            <w:r>
              <w:rPr>
                <w:rFonts w:asciiTheme="minorHAnsi" w:hAnsiTheme="minorHAnsi" w:cstheme="minorHAnsi"/>
                <w:b/>
              </w:rPr>
              <w:t>.</w:t>
            </w:r>
          </w:p>
          <w:p w:rsidR="000F4905" w:rsidRPr="000F4905" w:rsidRDefault="000F4905" w:rsidP="000F4905">
            <w:pPr>
              <w:ind w:left="-133"/>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5E030E" w:rsidP="00F6040B">
            <w:pPr>
              <w:jc w:val="left"/>
              <w:rPr>
                <w:rFonts w:asciiTheme="minorHAnsi" w:hAnsiTheme="minorHAnsi" w:cstheme="minorHAnsi"/>
              </w:rPr>
            </w:pPr>
            <w:r w:rsidRPr="008E30E2">
              <w:rPr>
                <w:rFonts w:asciiTheme="minorHAnsi" w:hAnsiTheme="minorHAnsi" w:cstheme="minorHAnsi"/>
                <w:b/>
              </w:rPr>
              <w:t xml:space="preserve">Tompa Mihály: A pitypang meséje </w:t>
            </w:r>
          </w:p>
        </w:tc>
        <w:tc>
          <w:tcPr>
            <w:tcW w:w="1246" w:type="pct"/>
            <w:tcBorders>
              <w:top w:val="single" w:sz="4" w:space="0" w:color="auto"/>
              <w:left w:val="single" w:sz="4" w:space="0" w:color="auto"/>
              <w:bottom w:val="single" w:sz="4" w:space="0" w:color="auto"/>
              <w:right w:val="single" w:sz="4" w:space="0" w:color="auto"/>
            </w:tcBorders>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 xml:space="preserve">Ritmikus szemmozgás fejlesztése </w:t>
            </w:r>
          </w:p>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 xml:space="preserve">Hangsúlygyakorlat – az új szavak </w:t>
            </w:r>
            <w:proofErr w:type="spellStart"/>
            <w:r w:rsidRPr="008E30E2">
              <w:rPr>
                <w:rFonts w:asciiTheme="minorHAnsi" w:hAnsiTheme="minorHAnsi" w:cstheme="minorHAnsi"/>
              </w:rPr>
              <w:t>nyomatékosítása</w:t>
            </w:r>
            <w:proofErr w:type="spellEnd"/>
            <w:r w:rsidRPr="008E30E2">
              <w:rPr>
                <w:rFonts w:asciiTheme="minorHAnsi" w:hAnsiTheme="minorHAnsi" w:cstheme="minorHAnsi"/>
              </w:rPr>
              <w:t xml:space="preserve"> a bővülő mondatokban </w:t>
            </w:r>
          </w:p>
          <w:p w:rsidR="005D6797" w:rsidRDefault="00484CEC" w:rsidP="00917963">
            <w:pPr>
              <w:jc w:val="left"/>
              <w:rPr>
                <w:rFonts w:asciiTheme="minorHAnsi" w:hAnsiTheme="minorHAnsi" w:cstheme="minorHAnsi"/>
              </w:rPr>
            </w:pPr>
            <w:r w:rsidRPr="008E30E2">
              <w:rPr>
                <w:rFonts w:asciiTheme="minorHAnsi" w:hAnsiTheme="minorHAnsi" w:cstheme="minorHAnsi"/>
              </w:rPr>
              <w:t>Felkészülés utáni hangos olvasás meghallgatása</w:t>
            </w:r>
          </w:p>
          <w:p w:rsidR="00F6040B" w:rsidRPr="008E30E2" w:rsidRDefault="00F6040B" w:rsidP="00917963">
            <w:pPr>
              <w:jc w:val="left"/>
              <w:rPr>
                <w:rFonts w:asciiTheme="minorHAnsi" w:hAnsiTheme="minorHAnsi" w:cstheme="minorHAnsi"/>
              </w:rPr>
            </w:pPr>
            <w:r>
              <w:rPr>
                <w:rFonts w:asciiTheme="minorHAnsi" w:hAnsiTheme="minorHAnsi" w:cstheme="minorHAnsi"/>
              </w:rPr>
              <w:t>S</w:t>
            </w:r>
            <w:r w:rsidRPr="008E30E2">
              <w:rPr>
                <w:rFonts w:asciiTheme="minorHAnsi" w:hAnsiTheme="minorHAnsi" w:cstheme="minorHAnsi"/>
              </w:rPr>
              <w:t>zépirodalmi szöveg</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64–67. o.</w:t>
            </w:r>
          </w:p>
        </w:tc>
        <w:tc>
          <w:tcPr>
            <w:tcW w:w="1431" w:type="pct"/>
            <w:tcBorders>
              <w:top w:val="single" w:sz="4" w:space="0" w:color="auto"/>
              <w:left w:val="single" w:sz="4" w:space="0" w:color="auto"/>
              <w:bottom w:val="single" w:sz="4" w:space="0" w:color="auto"/>
              <w:right w:val="single" w:sz="4" w:space="0" w:color="auto"/>
            </w:tcBorders>
          </w:tcPr>
          <w:p w:rsidR="00AB5D80" w:rsidRPr="008E30E2" w:rsidRDefault="00AB5D80" w:rsidP="00917963">
            <w:pPr>
              <w:jc w:val="left"/>
              <w:rPr>
                <w:rFonts w:asciiTheme="minorHAnsi" w:hAnsiTheme="minorHAnsi" w:cstheme="minorHAnsi"/>
              </w:rPr>
            </w:pPr>
            <w:r w:rsidRPr="008E30E2">
              <w:rPr>
                <w:rFonts w:asciiTheme="minorHAnsi" w:hAnsiTheme="minorHAnsi" w:cstheme="minorHAnsi"/>
              </w:rPr>
              <w:t xml:space="preserve">Epikai művek dekódolásának nyomon követése </w:t>
            </w:r>
          </w:p>
          <w:p w:rsidR="00AB5D80" w:rsidRPr="008E30E2" w:rsidRDefault="00AB5D80" w:rsidP="00917963">
            <w:pPr>
              <w:jc w:val="left"/>
              <w:rPr>
                <w:rFonts w:asciiTheme="minorHAnsi" w:hAnsiTheme="minorHAnsi" w:cstheme="minorHAnsi"/>
              </w:rPr>
            </w:pPr>
            <w:r w:rsidRPr="008E30E2">
              <w:rPr>
                <w:rFonts w:asciiTheme="minorHAnsi" w:hAnsiTheme="minorHAnsi" w:cstheme="minorHAnsi"/>
              </w:rPr>
              <w:t>Szépirodalmi szöveg feldolgozása, állítások igazságtartalmának eldöntése, időrend</w:t>
            </w:r>
          </w:p>
          <w:p w:rsidR="005D6797" w:rsidRPr="008E30E2" w:rsidRDefault="00AB5D80" w:rsidP="00917963">
            <w:pPr>
              <w:jc w:val="left"/>
              <w:rPr>
                <w:rFonts w:asciiTheme="minorHAnsi" w:hAnsiTheme="minorHAnsi" w:cstheme="minorHAnsi"/>
              </w:rPr>
            </w:pPr>
            <w:r w:rsidRPr="008E30E2">
              <w:rPr>
                <w:rFonts w:asciiTheme="minorHAnsi" w:hAnsiTheme="minorHAnsi" w:cstheme="minorHAnsi"/>
              </w:rPr>
              <w:t>Az írásjeleknek megfelelő helyes hangsúlyozás</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pitypang</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1F7CAD" w:rsidP="000F4905">
            <w:pPr>
              <w:pStyle w:val="Listaszerbekezds"/>
              <w:numPr>
                <w:ilvl w:val="0"/>
                <w:numId w:val="6"/>
              </w:numPr>
              <w:ind w:left="227"/>
              <w:rPr>
                <w:rFonts w:asciiTheme="minorHAnsi" w:hAnsiTheme="minorHAnsi" w:cstheme="minorHAnsi"/>
                <w:b/>
              </w:rPr>
            </w:pPr>
            <w:r>
              <w:rPr>
                <w:rFonts w:asciiTheme="minorHAnsi" w:hAnsiTheme="minorHAnsi" w:cstheme="minorHAnsi"/>
                <w:b/>
                <w:noProof/>
                <w:lang w:eastAsia="hu-HU"/>
              </w:rPr>
              <w:pict>
                <v:shape id="_x0000_s1072" type="#_x0000_t32" style="position:absolute;left:0;text-align:left;margin-left:-3pt;margin-top:6.4pt;width:20pt;height:0;z-index:251697152;mso-position-horizontal-relative:text;mso-position-vertical-relative:text" o:connectortype="straight" strokeweight="3pt"/>
              </w:pict>
            </w:r>
            <w:r>
              <w:rPr>
                <w:rFonts w:asciiTheme="minorHAnsi" w:hAnsiTheme="minorHAnsi" w:cstheme="minorHAnsi"/>
                <w:b/>
                <w:noProof/>
                <w:lang w:eastAsia="hu-HU"/>
              </w:rPr>
              <w:pict>
                <v:shape id="_x0000_s1071" type="#_x0000_t32" style="position:absolute;left:0;text-align:left;margin-left:5.5pt;margin-top:-30.15pt;width:749.5pt;height:78pt;flip:y;z-index:251696128;mso-position-horizontal-relative:text;mso-position-vertical-relative:text" o:connectortype="straight" strokeweight="2.25pt"/>
              </w:pic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E030E" w:rsidRPr="008E30E2" w:rsidRDefault="005E030E" w:rsidP="00917963">
            <w:pPr>
              <w:jc w:val="left"/>
              <w:rPr>
                <w:rFonts w:asciiTheme="minorHAnsi" w:hAnsiTheme="minorHAnsi" w:cstheme="minorHAnsi"/>
                <w:b/>
                <w:i/>
              </w:rPr>
            </w:pPr>
            <w:proofErr w:type="spellStart"/>
            <w:r w:rsidRPr="008E30E2">
              <w:rPr>
                <w:rFonts w:asciiTheme="minorHAnsi" w:hAnsiTheme="minorHAnsi" w:cstheme="minorHAnsi"/>
                <w:b/>
              </w:rPr>
              <w:t>Devecsery</w:t>
            </w:r>
            <w:proofErr w:type="spellEnd"/>
            <w:r w:rsidRPr="008E30E2">
              <w:rPr>
                <w:rFonts w:asciiTheme="minorHAnsi" w:hAnsiTheme="minorHAnsi" w:cstheme="minorHAnsi"/>
                <w:b/>
              </w:rPr>
              <w:t xml:space="preserve"> László: Pitypang </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484CEC" w:rsidRPr="008E30E2" w:rsidRDefault="00484CEC" w:rsidP="00917963">
            <w:pPr>
              <w:jc w:val="left"/>
              <w:rPr>
                <w:rFonts w:asciiTheme="minorHAnsi" w:hAnsiTheme="minorHAnsi" w:cstheme="minorHAnsi"/>
              </w:rPr>
            </w:pPr>
            <w:r w:rsidRPr="008E30E2">
              <w:rPr>
                <w:rFonts w:asciiTheme="minorHAnsi" w:hAnsiTheme="minorHAnsi" w:cstheme="minorHAnsi"/>
              </w:rPr>
              <w:t xml:space="preserve">Írásbeli szövegalkotás – </w:t>
            </w:r>
            <w:r w:rsidRPr="008E30E2">
              <w:rPr>
                <w:rFonts w:asciiTheme="minorHAnsi" w:hAnsiTheme="minorHAnsi" w:cstheme="minorHAnsi"/>
                <w:i/>
              </w:rPr>
              <w:t>szélsziporka</w:t>
            </w:r>
            <w:r w:rsidRPr="008E30E2">
              <w:rPr>
                <w:rFonts w:asciiTheme="minorHAnsi" w:hAnsiTheme="minorHAnsi" w:cstheme="minorHAnsi"/>
              </w:rPr>
              <w:t xml:space="preserve"> </w:t>
            </w:r>
          </w:p>
          <w:p w:rsidR="005D6797" w:rsidRDefault="0020678F" w:rsidP="00917963">
            <w:pPr>
              <w:jc w:val="left"/>
              <w:rPr>
                <w:rFonts w:asciiTheme="minorHAnsi" w:hAnsiTheme="minorHAnsi" w:cstheme="minorHAnsi"/>
              </w:rPr>
            </w:pPr>
            <w:r w:rsidRPr="008E30E2">
              <w:rPr>
                <w:rFonts w:asciiTheme="minorHAnsi" w:hAnsiTheme="minorHAnsi" w:cstheme="minorHAnsi"/>
              </w:rPr>
              <w:t>ötsoros</w:t>
            </w:r>
          </w:p>
          <w:p w:rsidR="00F6040B" w:rsidRPr="008E30E2" w:rsidRDefault="00F6040B"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68.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AB5D80" w:rsidRPr="008E30E2" w:rsidRDefault="00AB5D80"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spellStart"/>
            <w:r w:rsidRPr="008E30E2">
              <w:rPr>
                <w:rFonts w:asciiTheme="minorHAnsi" w:hAnsiTheme="minorHAnsi" w:cstheme="minorHAnsi"/>
              </w:rPr>
              <w:t>hierarchi-ája</w:t>
            </w:r>
            <w:proofErr w:type="spellEnd"/>
            <w:r w:rsidRPr="008E30E2">
              <w:rPr>
                <w:rFonts w:asciiTheme="minorHAnsi" w:hAnsiTheme="minorHAnsi" w:cstheme="minorHAnsi"/>
              </w:rPr>
              <w:t xml:space="preserve"> szerint </w:t>
            </w:r>
          </w:p>
          <w:p w:rsidR="00AB5D80" w:rsidRPr="008E30E2" w:rsidRDefault="00AB5D80" w:rsidP="00917963">
            <w:pPr>
              <w:spacing w:line="276" w:lineRule="auto"/>
              <w:jc w:val="left"/>
              <w:rPr>
                <w:rFonts w:asciiTheme="minorHAnsi" w:hAnsiTheme="minorHAnsi" w:cstheme="minorHAnsi"/>
              </w:rPr>
            </w:pPr>
            <w:r w:rsidRPr="008E30E2">
              <w:rPr>
                <w:rFonts w:asciiTheme="minorHAnsi" w:hAnsiTheme="minorHAnsi" w:cstheme="minorHAnsi"/>
              </w:rPr>
              <w:t>A vers beszélője és a vers szereplői közti viszony megfigyeltetése</w:t>
            </w:r>
          </w:p>
          <w:p w:rsidR="005D6797" w:rsidRPr="008E30E2" w:rsidRDefault="00AB5D80" w:rsidP="00917963">
            <w:pPr>
              <w:jc w:val="left"/>
              <w:rPr>
                <w:rFonts w:asciiTheme="minorHAnsi" w:hAnsiTheme="minorHAnsi" w:cstheme="minorHAnsi"/>
              </w:rPr>
            </w:pPr>
            <w:r w:rsidRPr="008E30E2">
              <w:rPr>
                <w:rFonts w:asciiTheme="minorHAnsi" w:hAnsiTheme="minorHAnsi" w:cstheme="minorHAnsi"/>
              </w:rPr>
              <w:t>A vers témája alapján sajá</w:t>
            </w:r>
            <w:r w:rsidR="008927B9" w:rsidRPr="008E30E2">
              <w:rPr>
                <w:rFonts w:asciiTheme="minorHAnsi" w:hAnsiTheme="minorHAnsi" w:cstheme="minorHAnsi"/>
              </w:rPr>
              <w:t>t élmény vizuális megközelítése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483F63" w:rsidRDefault="00483F63" w:rsidP="00483F63">
            <w:pPr>
              <w:rPr>
                <w:rFonts w:asciiTheme="minorHAnsi" w:hAnsiTheme="minorHAnsi" w:cstheme="minorHAnsi"/>
                <w:b/>
              </w:rPr>
            </w:pPr>
            <w:r w:rsidRPr="00483F63">
              <w:rPr>
                <w:rFonts w:asciiTheme="minorHAnsi" w:hAnsiTheme="minorHAnsi" w:cstheme="minorHAnsi"/>
                <w:b/>
              </w:rPr>
              <w:lastRenderedPageBreak/>
              <w:t>94.</w:t>
            </w:r>
          </w:p>
        </w:tc>
        <w:tc>
          <w:tcPr>
            <w:tcW w:w="831" w:type="pct"/>
            <w:tcBorders>
              <w:top w:val="single" w:sz="4" w:space="0" w:color="auto"/>
              <w:left w:val="single" w:sz="4" w:space="0" w:color="auto"/>
              <w:bottom w:val="single" w:sz="4" w:space="0" w:color="auto"/>
              <w:right w:val="single" w:sz="4" w:space="0" w:color="auto"/>
            </w:tcBorders>
          </w:tcPr>
          <w:p w:rsidR="005E030E" w:rsidRPr="008E30E2" w:rsidRDefault="005E030E" w:rsidP="00917963">
            <w:pPr>
              <w:jc w:val="left"/>
              <w:rPr>
                <w:rFonts w:asciiTheme="minorHAnsi" w:hAnsiTheme="minorHAnsi" w:cstheme="minorHAnsi"/>
                <w:b/>
                <w:i/>
              </w:rPr>
            </w:pPr>
            <w:proofErr w:type="spellStart"/>
            <w:r w:rsidRPr="008E30E2">
              <w:rPr>
                <w:rFonts w:asciiTheme="minorHAnsi" w:hAnsiTheme="minorHAnsi" w:cstheme="minorHAnsi"/>
                <w:b/>
              </w:rPr>
              <w:t>Devecsery</w:t>
            </w:r>
            <w:proofErr w:type="spellEnd"/>
            <w:r w:rsidRPr="008E30E2">
              <w:rPr>
                <w:rFonts w:asciiTheme="minorHAnsi" w:hAnsiTheme="minorHAnsi" w:cstheme="minorHAnsi"/>
                <w:b/>
              </w:rPr>
              <w:t xml:space="preserve"> László: Húsvét</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5D6797" w:rsidRDefault="0020678F"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és időtartam-gyakorlat</w:t>
            </w:r>
          </w:p>
          <w:p w:rsidR="00F6040B" w:rsidRPr="008E30E2" w:rsidRDefault="00F6040B" w:rsidP="00917963">
            <w:pPr>
              <w:jc w:val="left"/>
              <w:rPr>
                <w:rFonts w:asciiTheme="minorHAnsi" w:eastAsia="Times New Roman" w:hAnsiTheme="minorHAnsi" w:cstheme="minorHAnsi"/>
                <w:lang w:eastAsia="hu-HU"/>
              </w:rPr>
            </w:pPr>
            <w:r>
              <w:rPr>
                <w:rFonts w:asciiTheme="minorHAnsi" w:hAnsiTheme="minorHAnsi" w:cstheme="minorHAnsi"/>
              </w:rPr>
              <w:t>V</w:t>
            </w:r>
            <w:r w:rsidRPr="008E30E2">
              <w:rPr>
                <w:rFonts w:asciiTheme="minorHAnsi" w:hAnsiTheme="minorHAnsi" w:cstheme="minorHAnsi"/>
              </w:rPr>
              <w:t>ersfeldolgozás</w:t>
            </w:r>
          </w:p>
          <w:p w:rsidR="005D6797"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69. o.</w:t>
            </w:r>
          </w:p>
        </w:tc>
        <w:tc>
          <w:tcPr>
            <w:tcW w:w="1431" w:type="pct"/>
            <w:tcBorders>
              <w:top w:val="single" w:sz="4" w:space="0" w:color="auto"/>
              <w:left w:val="single" w:sz="4" w:space="0" w:color="auto"/>
              <w:bottom w:val="single" w:sz="4" w:space="0" w:color="auto"/>
              <w:right w:val="single" w:sz="4" w:space="0" w:color="auto"/>
            </w:tcBorders>
          </w:tcPr>
          <w:p w:rsidR="008927B9" w:rsidRPr="008E30E2" w:rsidRDefault="008927B9" w:rsidP="00917963">
            <w:pPr>
              <w:spacing w:line="276" w:lineRule="auto"/>
              <w:jc w:val="left"/>
              <w:rPr>
                <w:rFonts w:asciiTheme="minorHAnsi" w:hAnsiTheme="minorHAnsi" w:cstheme="minorHAnsi"/>
              </w:rPr>
            </w:pPr>
            <w:r w:rsidRPr="008E30E2">
              <w:rPr>
                <w:rFonts w:asciiTheme="minorHAnsi" w:hAnsiTheme="minorHAnsi" w:cstheme="minorHAnsi"/>
              </w:rPr>
              <w:t>Kreatív-produktív vers-befogadás előkészít</w:t>
            </w:r>
            <w:r w:rsidR="00D800B7">
              <w:rPr>
                <w:rFonts w:asciiTheme="minorHAnsi" w:hAnsiTheme="minorHAnsi" w:cstheme="minorHAnsi"/>
              </w:rPr>
              <w:t xml:space="preserve">ése a versfeldolgozás </w:t>
            </w:r>
            <w:proofErr w:type="gramStart"/>
            <w:r w:rsidR="00D800B7">
              <w:rPr>
                <w:rFonts w:asciiTheme="minorHAnsi" w:hAnsiTheme="minorHAnsi" w:cstheme="minorHAnsi"/>
              </w:rPr>
              <w:t>hierarchi</w:t>
            </w:r>
            <w:r w:rsidRPr="008E30E2">
              <w:rPr>
                <w:rFonts w:asciiTheme="minorHAnsi" w:hAnsiTheme="minorHAnsi" w:cstheme="minorHAnsi"/>
              </w:rPr>
              <w:t>ája</w:t>
            </w:r>
            <w:proofErr w:type="gramEnd"/>
            <w:r w:rsidRPr="008E30E2">
              <w:rPr>
                <w:rFonts w:asciiTheme="minorHAnsi" w:hAnsiTheme="minorHAnsi" w:cstheme="minorHAnsi"/>
              </w:rPr>
              <w:t xml:space="preserve"> szerint </w:t>
            </w:r>
          </w:p>
          <w:p w:rsidR="008927B9" w:rsidRPr="008E30E2" w:rsidRDefault="008927B9" w:rsidP="00917963">
            <w:pPr>
              <w:spacing w:line="276" w:lineRule="auto"/>
              <w:jc w:val="left"/>
              <w:rPr>
                <w:rFonts w:asciiTheme="minorHAnsi" w:hAnsiTheme="minorHAnsi" w:cstheme="minorHAnsi"/>
              </w:rPr>
            </w:pPr>
            <w:r w:rsidRPr="008E30E2">
              <w:rPr>
                <w:rFonts w:asciiTheme="minorHAnsi" w:hAnsiTheme="minorHAnsi" w:cstheme="minorHAnsi"/>
              </w:rPr>
              <w:t xml:space="preserve">A vers beszélője és a vers szereplői közti viszony megfigyeltetése </w:t>
            </w:r>
          </w:p>
          <w:p w:rsidR="008927B9" w:rsidRPr="008E30E2" w:rsidRDefault="008927B9" w:rsidP="00917963">
            <w:pPr>
              <w:spacing w:line="276" w:lineRule="auto"/>
              <w:jc w:val="left"/>
              <w:rPr>
                <w:rFonts w:asciiTheme="minorHAnsi" w:hAnsiTheme="minorHAnsi" w:cstheme="minorHAnsi"/>
              </w:rPr>
            </w:pPr>
            <w:r w:rsidRPr="008E30E2">
              <w:rPr>
                <w:rFonts w:asciiTheme="minorHAnsi" w:hAnsiTheme="minorHAnsi" w:cstheme="minorHAnsi"/>
              </w:rPr>
              <w:t>A téma alapján saját élmény vizuális megközelítése</w:t>
            </w:r>
          </w:p>
          <w:p w:rsidR="005D6797" w:rsidRPr="008E30E2" w:rsidRDefault="008927B9" w:rsidP="00917963">
            <w:pPr>
              <w:jc w:val="left"/>
              <w:rPr>
                <w:rFonts w:asciiTheme="minorHAnsi" w:hAnsiTheme="minorHAnsi" w:cstheme="minorHAnsi"/>
                <w:i/>
              </w:rPr>
            </w:pPr>
            <w:r w:rsidRPr="008E30E2">
              <w:rPr>
                <w:rFonts w:asciiTheme="minorHAnsi" w:hAnsiTheme="minorHAnsi" w:cstheme="minorHAnsi"/>
              </w:rPr>
              <w:t xml:space="preserve">Az egymást követő azonos betűvel kezdődő szavak megfigyeltetése – betűrím </w:t>
            </w:r>
            <w:r w:rsidR="001221F1" w:rsidRPr="008E30E2">
              <w:rPr>
                <w:rFonts w:asciiTheme="minorHAnsi" w:hAnsiTheme="minorHAnsi" w:cstheme="minorHAnsi"/>
                <w:i/>
              </w:rPr>
              <w:t>(</w:t>
            </w:r>
            <w:proofErr w:type="gramStart"/>
            <w:r w:rsidR="001221F1" w:rsidRPr="008E30E2">
              <w:rPr>
                <w:rFonts w:asciiTheme="minorHAnsi" w:hAnsiTheme="minorHAnsi" w:cstheme="minorHAnsi"/>
                <w:i/>
              </w:rPr>
              <w:t>alliteráció</w:t>
            </w:r>
            <w:proofErr w:type="gramEnd"/>
            <w:r w:rsidR="001221F1" w:rsidRPr="008E30E2">
              <w:rPr>
                <w:rFonts w:asciiTheme="minorHAnsi" w:hAnsiTheme="minorHAnsi" w:cstheme="minorHAnsi"/>
                <w:i/>
              </w:rPr>
              <w:t>)</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D800B7" w:rsidRPr="00D800B7" w:rsidRDefault="00D800B7" w:rsidP="00917963">
            <w:pPr>
              <w:jc w:val="left"/>
              <w:rPr>
                <w:rFonts w:asciiTheme="minorHAnsi" w:eastAsia="Times New Roman" w:hAnsiTheme="minorHAnsi" w:cstheme="minorHAnsi"/>
                <w:color w:val="FF0000"/>
                <w:lang w:eastAsia="hu-HU"/>
              </w:rPr>
            </w:pPr>
            <w:r w:rsidRPr="00D800B7">
              <w:rPr>
                <w:rFonts w:asciiTheme="minorHAnsi" w:eastAsia="Times New Roman" w:hAnsiTheme="minorHAnsi" w:cstheme="minorHAnsi"/>
                <w:color w:val="FF0000"/>
                <w:lang w:eastAsia="hu-HU"/>
              </w:rPr>
              <w:t>Cigány népszokások</w:t>
            </w:r>
            <w:r>
              <w:rPr>
                <w:rFonts w:asciiTheme="minorHAnsi" w:eastAsia="Times New Roman" w:hAnsiTheme="minorHAnsi" w:cstheme="minorHAnsi"/>
                <w:color w:val="FF0000"/>
                <w:lang w:eastAsia="hu-HU"/>
              </w:rPr>
              <w:t>, hiedelmek</w:t>
            </w:r>
          </w:p>
          <w:p w:rsidR="00D800B7" w:rsidRDefault="00D800B7" w:rsidP="00917963">
            <w:pPr>
              <w:jc w:val="left"/>
              <w:rPr>
                <w:rFonts w:asciiTheme="minorHAnsi" w:eastAsia="Times New Roman" w:hAnsiTheme="minorHAnsi" w:cstheme="minorHAnsi"/>
                <w:lang w:eastAsia="hu-HU"/>
              </w:rPr>
            </w:pP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0F4905" w:rsidRDefault="000F4905" w:rsidP="000F4905">
            <w:pPr>
              <w:rPr>
                <w:rFonts w:asciiTheme="minorHAnsi" w:hAnsiTheme="minorHAnsi" w:cstheme="minorHAnsi"/>
                <w:b/>
              </w:rPr>
            </w:pPr>
            <w:r>
              <w:rPr>
                <w:rFonts w:asciiTheme="minorHAnsi" w:hAnsiTheme="minorHAnsi" w:cstheme="minorHAnsi"/>
                <w:b/>
              </w:rPr>
              <w:t>91.</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5E030E" w:rsidP="00F6040B">
            <w:pPr>
              <w:jc w:val="left"/>
              <w:rPr>
                <w:rFonts w:asciiTheme="minorHAnsi" w:hAnsiTheme="minorHAnsi" w:cstheme="minorHAnsi"/>
                <w:b/>
              </w:rPr>
            </w:pPr>
            <w:proofErr w:type="spellStart"/>
            <w:r w:rsidRPr="008E30E2">
              <w:rPr>
                <w:rFonts w:asciiTheme="minorHAnsi" w:hAnsiTheme="minorHAnsi" w:cstheme="minorHAnsi"/>
                <w:b/>
              </w:rPr>
              <w:t>Kányádi</w:t>
            </w:r>
            <w:proofErr w:type="spellEnd"/>
            <w:r w:rsidRPr="008E30E2">
              <w:rPr>
                <w:rFonts w:asciiTheme="minorHAnsi" w:hAnsiTheme="minorHAnsi" w:cstheme="minorHAnsi"/>
                <w:b/>
              </w:rPr>
              <w:t xml:space="preserve"> Sándor: Meddig ér a rigófütty </w:t>
            </w:r>
          </w:p>
          <w:p w:rsidR="00483F63" w:rsidRPr="00483F63" w:rsidRDefault="00483F63" w:rsidP="00F6040B">
            <w:pPr>
              <w:jc w:val="left"/>
              <w:rPr>
                <w:rFonts w:asciiTheme="minorHAnsi" w:hAnsiTheme="minorHAnsi" w:cstheme="minorHAnsi"/>
                <w:color w:val="0070C0"/>
              </w:rPr>
            </w:pPr>
            <w:r w:rsidRPr="00483F63">
              <w:rPr>
                <w:rFonts w:asciiTheme="minorHAnsi" w:hAnsiTheme="minorHAnsi" w:cstheme="minorHAnsi"/>
                <w:b/>
                <w:color w:val="0070C0"/>
              </w:rPr>
              <w:t>+ 1 óra gyakorló</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20678F"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és időtartam-gyakorlat</w:t>
            </w:r>
          </w:p>
          <w:p w:rsidR="00F6040B" w:rsidRPr="008E30E2" w:rsidRDefault="00F6040B"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70–73.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8927B9" w:rsidRPr="008E30E2" w:rsidRDefault="008927B9" w:rsidP="00917963">
            <w:pPr>
              <w:jc w:val="left"/>
              <w:rPr>
                <w:rFonts w:asciiTheme="minorHAnsi" w:hAnsiTheme="minorHAnsi" w:cstheme="minorHAnsi"/>
              </w:rPr>
            </w:pPr>
            <w:r w:rsidRPr="008E30E2">
              <w:rPr>
                <w:rFonts w:asciiTheme="minorHAnsi" w:hAnsiTheme="minorHAnsi" w:cstheme="minorHAnsi"/>
              </w:rPr>
              <w:t xml:space="preserve">Epikai művek dekódolásának nyomon követése </w:t>
            </w:r>
          </w:p>
          <w:p w:rsidR="008927B9" w:rsidRPr="008E30E2" w:rsidRDefault="008927B9" w:rsidP="00917963">
            <w:pPr>
              <w:jc w:val="left"/>
              <w:rPr>
                <w:rFonts w:asciiTheme="minorHAnsi" w:hAnsiTheme="minorHAnsi" w:cstheme="minorHAnsi"/>
              </w:rPr>
            </w:pPr>
            <w:r w:rsidRPr="008E30E2">
              <w:rPr>
                <w:rFonts w:asciiTheme="minorHAnsi" w:hAnsiTheme="minorHAnsi" w:cstheme="minorHAnsi"/>
              </w:rPr>
              <w:t>Szépirodalmi szöveg feldolgozása, állítások igazságtartalmának eldöntése, időrend</w:t>
            </w:r>
          </w:p>
          <w:p w:rsidR="005D6797" w:rsidRPr="008E30E2" w:rsidRDefault="008927B9" w:rsidP="00917963">
            <w:pPr>
              <w:jc w:val="left"/>
              <w:rPr>
                <w:rFonts w:asciiTheme="minorHAnsi" w:eastAsia="Times New Roman" w:hAnsiTheme="minorHAnsi" w:cstheme="minorHAnsi"/>
                <w:lang w:eastAsia="hu-HU"/>
              </w:rPr>
            </w:pPr>
            <w:r w:rsidRPr="008E30E2">
              <w:rPr>
                <w:rFonts w:asciiTheme="minorHAnsi" w:hAnsiTheme="minorHAnsi" w:cstheme="minorHAnsi"/>
              </w:rPr>
              <w:t>Az írásjeleknek megfelelő helyes hangsúlyozás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Esztétikai és művészeti tudatosság fejlesztése, mese mondanivalójának megfogalmazása. Érzések, vélemények megfogalmazása az olvasottak alapján.</w:t>
            </w:r>
          </w:p>
          <w:p w:rsidR="00410C24"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 xml:space="preserve">rekettyebokor, pödörgetni, </w:t>
            </w:r>
            <w:proofErr w:type="spellStart"/>
            <w:r>
              <w:rPr>
                <w:rFonts w:asciiTheme="minorHAnsi" w:eastAsia="Times New Roman" w:hAnsiTheme="minorHAnsi" w:cstheme="minorHAnsi"/>
                <w:b/>
                <w:color w:val="C45911" w:themeColor="accent2" w:themeShade="BF"/>
                <w:lang w:eastAsia="hu-HU"/>
              </w:rPr>
              <w:t>pelyhedző</w:t>
            </w:r>
            <w:proofErr w:type="gramStart"/>
            <w:r>
              <w:rPr>
                <w:rFonts w:asciiTheme="minorHAnsi" w:eastAsia="Times New Roman" w:hAnsiTheme="minorHAnsi" w:cstheme="minorHAnsi"/>
                <w:b/>
                <w:color w:val="C45911" w:themeColor="accent2" w:themeShade="BF"/>
                <w:lang w:eastAsia="hu-HU"/>
              </w:rPr>
              <w:t>,bölcs</w:t>
            </w:r>
            <w:proofErr w:type="gramEnd"/>
            <w:r>
              <w:rPr>
                <w:rFonts w:asciiTheme="minorHAnsi" w:eastAsia="Times New Roman" w:hAnsiTheme="minorHAnsi" w:cstheme="minorHAnsi"/>
                <w:b/>
                <w:color w:val="C45911" w:themeColor="accent2" w:themeShade="BF"/>
                <w:lang w:eastAsia="hu-HU"/>
              </w:rPr>
              <w:t>,szusszan</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483F63" w:rsidRDefault="001F7CAD" w:rsidP="00483F63">
            <w:pPr>
              <w:rPr>
                <w:rFonts w:asciiTheme="minorHAnsi" w:hAnsiTheme="minorHAnsi" w:cstheme="minorHAnsi"/>
                <w:b/>
              </w:rPr>
            </w:pPr>
            <w:r>
              <w:rPr>
                <w:noProof/>
                <w:lang w:eastAsia="hu-HU"/>
              </w:rPr>
              <w:pict>
                <v:shape id="_x0000_s1073" type="#_x0000_t87" style="position:absolute;left:0;text-align:left;margin-left:17.75pt;margin-top:-7.65pt;width:10.5pt;height:56pt;z-index:251698176;mso-position-horizontal-relative:text;mso-position-vertical-relative:text" filled="t" fillcolor="#ed7d31 [3205]" strokecolor="#f2f2f2 [3041]" strokeweight="3pt">
                  <v:shadow on="t" type="perspective" color="#823b0b [1605]" opacity=".5" offset="1pt" offset2="-1pt"/>
                </v:shape>
              </w:pict>
            </w:r>
            <w:r w:rsidR="00483F63" w:rsidRPr="00483F63">
              <w:rPr>
                <w:rFonts w:asciiTheme="minorHAnsi" w:hAnsiTheme="minorHAnsi" w:cstheme="minorHAnsi"/>
                <w:b/>
              </w:rPr>
              <w:t>92.</w:t>
            </w:r>
            <w:r w:rsidR="00483F63">
              <w:rPr>
                <w:rFonts w:asciiTheme="minorHAnsi" w:hAnsiTheme="minorHAnsi" w:cstheme="minorHAnsi"/>
                <w:b/>
              </w:rPr>
              <w:t>-93.</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Default="005E030E" w:rsidP="00F6040B">
            <w:pPr>
              <w:spacing w:line="259" w:lineRule="auto"/>
              <w:jc w:val="left"/>
              <w:rPr>
                <w:rFonts w:asciiTheme="minorHAnsi" w:hAnsiTheme="minorHAnsi" w:cstheme="minorHAnsi"/>
                <w:b/>
              </w:rPr>
            </w:pPr>
            <w:r w:rsidRPr="00C40358">
              <w:rPr>
                <w:rFonts w:asciiTheme="minorHAnsi" w:hAnsiTheme="minorHAnsi" w:cstheme="minorHAnsi"/>
                <w:b/>
                <w:highlight w:val="yellow"/>
              </w:rPr>
              <w:t>A forradalom és a márciusi ifjak – Megemlékezés márc. 15-ről</w:t>
            </w:r>
            <w:r w:rsidRPr="008E30E2">
              <w:rPr>
                <w:rFonts w:asciiTheme="minorHAnsi" w:hAnsiTheme="minorHAnsi" w:cstheme="minorHAnsi"/>
                <w:b/>
              </w:rPr>
              <w:t xml:space="preserve"> </w:t>
            </w:r>
          </w:p>
          <w:p w:rsidR="00483F63" w:rsidRPr="00483F63" w:rsidRDefault="00483F63" w:rsidP="00F6040B">
            <w:pPr>
              <w:spacing w:line="259" w:lineRule="auto"/>
              <w:jc w:val="left"/>
              <w:rPr>
                <w:rFonts w:asciiTheme="minorHAnsi" w:hAnsiTheme="minorHAnsi" w:cstheme="minorHAnsi"/>
                <w:b/>
                <w:i/>
                <w:color w:val="FF0000"/>
              </w:rPr>
            </w:pPr>
            <w:r w:rsidRPr="00C40358">
              <w:rPr>
                <w:rFonts w:asciiTheme="minorHAnsi" w:hAnsiTheme="minorHAnsi" w:cstheme="minorHAnsi"/>
                <w:b/>
                <w:color w:val="FF0000"/>
                <w:highlight w:val="yellow"/>
              </w:rPr>
              <w:t>Petőfi Sándor: Nemzeti dal-memoriter</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A megismert ünnepnapok kiemelése adott halmazból, az ünnepnapokhoz a megfelelő időpont keresése</w:t>
            </w:r>
          </w:p>
          <w:p w:rsidR="005D6797" w:rsidRDefault="0020678F" w:rsidP="00917963">
            <w:pPr>
              <w:jc w:val="left"/>
              <w:rPr>
                <w:rFonts w:asciiTheme="minorHAnsi" w:hAnsiTheme="minorHAnsi" w:cstheme="minorHAnsi"/>
              </w:rPr>
            </w:pPr>
            <w:r w:rsidRPr="008E30E2">
              <w:rPr>
                <w:rFonts w:asciiTheme="minorHAnsi" w:hAnsiTheme="minorHAnsi" w:cstheme="minorHAnsi"/>
              </w:rPr>
              <w:t>Szóbeli szövegalkotás a szabadságról</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62–63.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8927B9" w:rsidRPr="008E30E2" w:rsidRDefault="008927B9"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8927B9"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color w:val="FF0000"/>
                <w:lang w:eastAsia="hu-HU"/>
              </w:rPr>
            </w:pPr>
            <w:r w:rsidRPr="008E30E2">
              <w:rPr>
                <w:rFonts w:asciiTheme="minorHAnsi" w:eastAsia="Times New Roman" w:hAnsiTheme="minorHAnsi" w:cstheme="minorHAnsi"/>
                <w:lang w:eastAsia="hu-HU"/>
              </w:rPr>
              <w:t xml:space="preserve">Információfeldolgozás. Ünnepek szerepe a mindennapokban. </w:t>
            </w:r>
            <w:r w:rsidRPr="00D800B7">
              <w:rPr>
                <w:rFonts w:asciiTheme="minorHAnsi" w:eastAsia="Times New Roman" w:hAnsiTheme="minorHAnsi" w:cstheme="minorHAnsi"/>
                <w:color w:val="FF0000"/>
                <w:lang w:eastAsia="hu-HU"/>
              </w:rPr>
              <w:t>Országhoz, nemzethez való tartozás érzésének segítése közös szokások, ünnepek által.</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483F63" w:rsidRDefault="001F7CAD" w:rsidP="00483F63">
            <w:pPr>
              <w:rPr>
                <w:rFonts w:asciiTheme="minorHAnsi" w:hAnsiTheme="minorHAnsi" w:cstheme="minorHAnsi"/>
                <w:b/>
              </w:rPr>
            </w:pPr>
            <w:r>
              <w:rPr>
                <w:rFonts w:asciiTheme="minorHAnsi" w:hAnsiTheme="minorHAnsi" w:cstheme="minorHAnsi"/>
                <w:b/>
                <w:noProof/>
                <w:lang w:eastAsia="hu-HU"/>
              </w:rPr>
              <w:pict>
                <v:shape id="_x0000_s1076" type="#_x0000_t87" style="position:absolute;left:0;text-align:left;margin-left:19pt;margin-top:14pt;width:7.15pt;height:152pt;z-index:251700224;mso-position-horizontal-relative:text;mso-position-vertical-relative:text" filled="t" fillcolor="#70ad47 [3209]" strokecolor="#f2f2f2 [3041]" strokeweight="3pt">
                  <v:shadow on="t" type="perspective" color="#375623 [1609]" opacity=".5" offset="1pt" offset2="-1pt"/>
                </v:shape>
              </w:pict>
            </w:r>
            <w:r w:rsidR="00483F63">
              <w:rPr>
                <w:rFonts w:asciiTheme="minorHAnsi" w:hAnsiTheme="minorHAnsi" w:cstheme="minorHAnsi"/>
                <w:b/>
              </w:rPr>
              <w:t>95.</w:t>
            </w:r>
          </w:p>
        </w:tc>
        <w:tc>
          <w:tcPr>
            <w:tcW w:w="831" w:type="pct"/>
            <w:tcBorders>
              <w:top w:val="single" w:sz="4" w:space="0" w:color="auto"/>
              <w:left w:val="single" w:sz="4" w:space="0" w:color="auto"/>
              <w:bottom w:val="single" w:sz="4" w:space="0" w:color="auto"/>
              <w:right w:val="single" w:sz="4" w:space="0" w:color="auto"/>
            </w:tcBorders>
          </w:tcPr>
          <w:p w:rsidR="005D6797" w:rsidRDefault="00FB41EE" w:rsidP="00F6040B">
            <w:pPr>
              <w:jc w:val="left"/>
              <w:rPr>
                <w:rFonts w:asciiTheme="minorHAnsi" w:hAnsiTheme="minorHAnsi" w:cstheme="minorHAnsi"/>
              </w:rPr>
            </w:pPr>
            <w:r w:rsidRPr="008E30E2">
              <w:rPr>
                <w:rFonts w:asciiTheme="minorHAnsi" w:hAnsiTheme="minorHAnsi" w:cstheme="minorHAnsi"/>
                <w:b/>
              </w:rPr>
              <w:t>Mit ünneplünk húsvétkor?</w:t>
            </w:r>
            <w:r w:rsidRPr="008E30E2">
              <w:rPr>
                <w:rFonts w:asciiTheme="minorHAnsi" w:hAnsiTheme="minorHAnsi" w:cstheme="minorHAnsi"/>
              </w:rPr>
              <w:t xml:space="preserve"> </w:t>
            </w:r>
          </w:p>
          <w:p w:rsidR="00F6040B" w:rsidRPr="008E30E2" w:rsidRDefault="00F6040B" w:rsidP="00F6040B">
            <w:pPr>
              <w:jc w:val="left"/>
              <w:rPr>
                <w:rFonts w:asciiTheme="minorHAnsi" w:hAnsiTheme="minorHAnsi" w:cstheme="minorHAnsi"/>
              </w:rPr>
            </w:pPr>
            <w:r>
              <w:rPr>
                <w:rFonts w:asciiTheme="minorHAnsi" w:hAnsiTheme="minorHAnsi" w:cstheme="minorHAnsi"/>
              </w:rPr>
              <w:t>DFHT-KIP</w:t>
            </w:r>
          </w:p>
        </w:tc>
        <w:tc>
          <w:tcPr>
            <w:tcW w:w="1246" w:type="pct"/>
            <w:tcBorders>
              <w:top w:val="single" w:sz="4" w:space="0" w:color="auto"/>
              <w:left w:val="single" w:sz="4" w:space="0" w:color="auto"/>
              <w:bottom w:val="single" w:sz="4" w:space="0" w:color="auto"/>
              <w:right w:val="single" w:sz="4" w:space="0" w:color="auto"/>
            </w:tcBorders>
          </w:tcPr>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 xml:space="preserve">Időtartam, </w:t>
            </w:r>
            <w:proofErr w:type="gramStart"/>
            <w:r w:rsidRPr="008E30E2">
              <w:rPr>
                <w:rFonts w:asciiTheme="minorHAnsi" w:hAnsiTheme="minorHAnsi" w:cstheme="minorHAnsi"/>
              </w:rPr>
              <w:t>artikulációs</w:t>
            </w:r>
            <w:proofErr w:type="gramEnd"/>
            <w:r w:rsidRPr="008E30E2">
              <w:rPr>
                <w:rFonts w:asciiTheme="minorHAnsi" w:hAnsiTheme="minorHAnsi" w:cstheme="minorHAnsi"/>
              </w:rPr>
              <w:t>, jelkereső gyakorlat</w:t>
            </w:r>
          </w:p>
          <w:p w:rsidR="0020678F" w:rsidRDefault="0020678F" w:rsidP="00917963">
            <w:pPr>
              <w:jc w:val="left"/>
              <w:rPr>
                <w:rFonts w:asciiTheme="minorHAnsi" w:hAnsiTheme="minorHAnsi" w:cstheme="minorHAnsi"/>
              </w:rPr>
            </w:pPr>
            <w:r w:rsidRPr="008E30E2">
              <w:rPr>
                <w:rFonts w:asciiTheme="minorHAnsi" w:hAnsiTheme="minorHAnsi" w:cstheme="minorHAnsi"/>
              </w:rPr>
              <w:t>Kötetlen beszélgetés a hagyományokról</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5D6797"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74–75. o.</w:t>
            </w:r>
          </w:p>
        </w:tc>
        <w:tc>
          <w:tcPr>
            <w:tcW w:w="1431" w:type="pct"/>
            <w:tcBorders>
              <w:top w:val="single" w:sz="4" w:space="0" w:color="auto"/>
              <w:left w:val="single" w:sz="4" w:space="0" w:color="auto"/>
              <w:bottom w:val="single" w:sz="4" w:space="0" w:color="auto"/>
              <w:right w:val="single" w:sz="4" w:space="0" w:color="auto"/>
            </w:tcBorders>
          </w:tcPr>
          <w:p w:rsidR="008927B9" w:rsidRPr="008E30E2" w:rsidRDefault="008927B9"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8927B9"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483F63" w:rsidRDefault="00483F63" w:rsidP="00483F63">
            <w:pPr>
              <w:rPr>
                <w:rFonts w:asciiTheme="minorHAnsi" w:hAnsiTheme="minorHAnsi" w:cstheme="minorHAnsi"/>
                <w:b/>
              </w:rPr>
            </w:pPr>
            <w:r>
              <w:rPr>
                <w:rFonts w:asciiTheme="minorHAnsi" w:hAnsiTheme="minorHAnsi" w:cstheme="minorHAnsi"/>
                <w:b/>
              </w:rPr>
              <w:t>96.</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FB41EE" w:rsidRPr="008E30E2" w:rsidRDefault="00FB41EE" w:rsidP="00917963">
            <w:pPr>
              <w:jc w:val="left"/>
              <w:rPr>
                <w:rFonts w:asciiTheme="minorHAnsi" w:hAnsiTheme="minorHAnsi" w:cstheme="minorHAnsi"/>
              </w:rPr>
            </w:pPr>
            <w:r w:rsidRPr="008E30E2">
              <w:rPr>
                <w:rFonts w:asciiTheme="minorHAnsi" w:hAnsiTheme="minorHAnsi" w:cstheme="minorHAnsi"/>
                <w:b/>
              </w:rPr>
              <w:t>Mi kerül az asztalra húsvét idején?</w:t>
            </w:r>
            <w:r w:rsidRPr="008E30E2">
              <w:rPr>
                <w:rFonts w:asciiTheme="minorHAnsi" w:hAnsiTheme="minorHAnsi" w:cstheme="minorHAnsi"/>
              </w:rPr>
              <w:t xml:space="preserve"> </w:t>
            </w:r>
          </w:p>
          <w:p w:rsidR="005D6797" w:rsidRPr="008E30E2" w:rsidRDefault="005D6797"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20678F" w:rsidP="00917963">
            <w:pPr>
              <w:jc w:val="left"/>
              <w:rPr>
                <w:rFonts w:asciiTheme="minorHAnsi" w:hAnsiTheme="minorHAnsi" w:cstheme="minorHAnsi"/>
              </w:rPr>
            </w:pPr>
            <w:r w:rsidRPr="008E30E2">
              <w:rPr>
                <w:rFonts w:asciiTheme="minorHAnsi" w:hAnsiTheme="minorHAnsi" w:cstheme="minorHAnsi"/>
              </w:rPr>
              <w:t xml:space="preserve">Hangsúlygyakorlat – az új szavak </w:t>
            </w:r>
            <w:proofErr w:type="spellStart"/>
            <w:r w:rsidRPr="008E30E2">
              <w:rPr>
                <w:rFonts w:asciiTheme="minorHAnsi" w:hAnsiTheme="minorHAnsi" w:cstheme="minorHAnsi"/>
              </w:rPr>
              <w:t>nyomatékosítása</w:t>
            </w:r>
            <w:proofErr w:type="spellEnd"/>
            <w:r w:rsidRPr="008E30E2">
              <w:rPr>
                <w:rFonts w:asciiTheme="minorHAnsi" w:hAnsiTheme="minorHAnsi" w:cstheme="minorHAnsi"/>
              </w:rPr>
              <w:t xml:space="preserve"> a bővülő mondatokban</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76–77.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8927B9" w:rsidRPr="008E30E2" w:rsidRDefault="008927B9"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8927B9"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D56DF4"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D800B7" w:rsidRPr="00D800B7" w:rsidRDefault="00D800B7" w:rsidP="00917963">
            <w:pPr>
              <w:jc w:val="left"/>
              <w:rPr>
                <w:rFonts w:asciiTheme="minorHAnsi" w:eastAsia="Times New Roman" w:hAnsiTheme="minorHAnsi" w:cstheme="minorHAnsi"/>
                <w:b/>
                <w:color w:val="FF0000"/>
                <w:lang w:eastAsia="hu-HU"/>
              </w:rPr>
            </w:pPr>
            <w:r w:rsidRPr="00D800B7">
              <w:rPr>
                <w:rFonts w:asciiTheme="minorHAnsi" w:eastAsia="Times New Roman" w:hAnsiTheme="minorHAnsi" w:cstheme="minorHAnsi"/>
                <w:b/>
                <w:color w:val="FF0000"/>
                <w:lang w:eastAsia="hu-HU"/>
              </w:rPr>
              <w:t>Húsvét: Cigány népszokások, az ünnep fontossága</w:t>
            </w:r>
            <w:proofErr w:type="gramStart"/>
            <w:r w:rsidRPr="00D800B7">
              <w:rPr>
                <w:rFonts w:asciiTheme="minorHAnsi" w:eastAsia="Times New Roman" w:hAnsiTheme="minorHAnsi" w:cstheme="minorHAnsi"/>
                <w:b/>
                <w:color w:val="FF0000"/>
                <w:lang w:eastAsia="hu-HU"/>
              </w:rPr>
              <w:t>….</w:t>
            </w:r>
            <w:proofErr w:type="gram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Default="00591CD8" w:rsidP="00591CD8">
            <w:pPr>
              <w:rPr>
                <w:rFonts w:asciiTheme="minorHAnsi" w:hAnsiTheme="minorHAnsi" w:cstheme="minorHAnsi"/>
                <w:b/>
              </w:rPr>
            </w:pPr>
            <w:r>
              <w:rPr>
                <w:rFonts w:asciiTheme="minorHAnsi" w:hAnsiTheme="minorHAnsi" w:cstheme="minorHAnsi"/>
                <w:b/>
              </w:rPr>
              <w:lastRenderedPageBreak/>
              <w:t>97.</w:t>
            </w: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Pr="00591CD8" w:rsidRDefault="00591CD8" w:rsidP="00591CD8">
            <w:pP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FB41EE" w:rsidRPr="008E30E2" w:rsidRDefault="00FB41EE" w:rsidP="00917963">
            <w:pPr>
              <w:jc w:val="left"/>
              <w:rPr>
                <w:rFonts w:asciiTheme="minorHAnsi" w:hAnsiTheme="minorHAnsi" w:cstheme="minorHAnsi"/>
              </w:rPr>
            </w:pPr>
            <w:bookmarkStart w:id="0" w:name="_GoBack"/>
            <w:r w:rsidRPr="001F7CAD">
              <w:rPr>
                <w:rFonts w:asciiTheme="minorHAnsi" w:hAnsiTheme="minorHAnsi" w:cstheme="minorHAnsi"/>
                <w:b/>
                <w:highlight w:val="yellow"/>
              </w:rPr>
              <w:t>Recept: kókuszgolyó</w:t>
            </w:r>
            <w:r w:rsidRPr="008E30E2">
              <w:rPr>
                <w:rFonts w:asciiTheme="minorHAnsi" w:hAnsiTheme="minorHAnsi" w:cstheme="minorHAnsi"/>
                <w:b/>
              </w:rPr>
              <w:t xml:space="preserve"> </w:t>
            </w:r>
          </w:p>
          <w:bookmarkEnd w:id="0"/>
          <w:p w:rsidR="00FB41EE" w:rsidRPr="008E30E2" w:rsidRDefault="00FB41EE" w:rsidP="00917963">
            <w:pPr>
              <w:jc w:val="left"/>
              <w:rPr>
                <w:rFonts w:asciiTheme="minorHAnsi" w:hAnsiTheme="minorHAnsi" w:cstheme="minorHAnsi"/>
              </w:rPr>
            </w:pPr>
            <w:r w:rsidRPr="008E30E2">
              <w:rPr>
                <w:rFonts w:asciiTheme="minorHAnsi" w:hAnsiTheme="minorHAnsi" w:cstheme="minorHAnsi"/>
                <w:b/>
              </w:rPr>
              <w:t>Locsolóversek</w:t>
            </w:r>
            <w:r w:rsidRPr="008E30E2">
              <w:rPr>
                <w:rFonts w:asciiTheme="minorHAnsi" w:hAnsiTheme="minorHAnsi" w:cstheme="minorHAnsi"/>
              </w:rPr>
              <w:t xml:space="preserve"> – népköltés</w:t>
            </w:r>
          </w:p>
          <w:p w:rsidR="005D6797" w:rsidRDefault="00FB41EE" w:rsidP="00917963">
            <w:pPr>
              <w:jc w:val="left"/>
              <w:rPr>
                <w:rFonts w:asciiTheme="minorHAnsi" w:hAnsiTheme="minorHAnsi" w:cstheme="minorHAnsi"/>
              </w:rPr>
            </w:pPr>
            <w:r w:rsidRPr="008E30E2">
              <w:rPr>
                <w:rFonts w:asciiTheme="minorHAnsi" w:hAnsiTheme="minorHAnsi" w:cstheme="minorHAnsi"/>
              </w:rPr>
              <w:t xml:space="preserve">Illem </w:t>
            </w:r>
          </w:p>
          <w:p w:rsidR="00F6040B" w:rsidRPr="008E30E2" w:rsidRDefault="00F6040B" w:rsidP="00917963">
            <w:pPr>
              <w:jc w:val="left"/>
              <w:rPr>
                <w:rFonts w:asciiTheme="minorHAnsi" w:hAnsiTheme="minorHAnsi" w:cstheme="minorHAnsi"/>
              </w:rPr>
            </w:pPr>
            <w:proofErr w:type="gramStart"/>
            <w:r>
              <w:rPr>
                <w:rFonts w:asciiTheme="minorHAnsi" w:hAnsiTheme="minorHAnsi" w:cstheme="minorHAnsi"/>
              </w:rPr>
              <w:t>komplex</w:t>
            </w:r>
            <w:proofErr w:type="gramEnd"/>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0678F" w:rsidRDefault="0020678F" w:rsidP="00917963">
            <w:pPr>
              <w:jc w:val="left"/>
              <w:rPr>
                <w:rFonts w:asciiTheme="minorHAnsi" w:hAnsiTheme="minorHAnsi" w:cstheme="minorHAnsi"/>
              </w:rPr>
            </w:pPr>
            <w:r w:rsidRPr="008E30E2">
              <w:rPr>
                <w:rFonts w:asciiTheme="minorHAnsi" w:hAnsiTheme="minorHAnsi" w:cstheme="minorHAnsi"/>
              </w:rPr>
              <w:t>Ritmikus szemmozgás fejlesztése</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Szóbeli szövegalkotás, mondatbefejezések</w:t>
            </w:r>
          </w:p>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A locsolóversek olvasása, tanulása</w:t>
            </w:r>
          </w:p>
          <w:p w:rsidR="005D6797" w:rsidRPr="008E30E2" w:rsidRDefault="0081620A" w:rsidP="00917963">
            <w:pPr>
              <w:jc w:val="left"/>
              <w:rPr>
                <w:rFonts w:asciiTheme="minorHAnsi" w:hAnsiTheme="minorHAnsi" w:cstheme="minorHAnsi"/>
              </w:rPr>
            </w:pPr>
            <w:r w:rsidRPr="008E30E2">
              <w:rPr>
                <w:rFonts w:asciiTheme="minorHAnsi" w:hAnsiTheme="minorHAnsi" w:cstheme="minorHAnsi"/>
              </w:rPr>
              <w:t>78–79.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8927B9" w:rsidRPr="008E30E2" w:rsidRDefault="008927B9" w:rsidP="00917963">
            <w:pPr>
              <w:jc w:val="left"/>
              <w:rPr>
                <w:rFonts w:asciiTheme="minorHAnsi" w:hAnsiTheme="minorHAnsi" w:cstheme="minorHAnsi"/>
              </w:rPr>
            </w:pPr>
            <w:r w:rsidRPr="008E30E2">
              <w:rPr>
                <w:rFonts w:asciiTheme="minorHAnsi" w:hAnsiTheme="minorHAnsi" w:cstheme="minorHAnsi"/>
              </w:rPr>
              <w:t>Dokumentumtípusú szöveg feldolgozása</w:t>
            </w:r>
          </w:p>
          <w:p w:rsidR="005D6797" w:rsidRPr="008E30E2" w:rsidRDefault="008927B9" w:rsidP="00917963">
            <w:pPr>
              <w:jc w:val="left"/>
              <w:rPr>
                <w:rFonts w:asciiTheme="minorHAnsi" w:eastAsia="Times New Roman" w:hAnsiTheme="minorHAnsi" w:cstheme="minorHAnsi"/>
                <w:lang w:eastAsia="hu-HU"/>
              </w:rPr>
            </w:pPr>
            <w:r w:rsidRPr="008E30E2">
              <w:rPr>
                <w:rFonts w:asciiTheme="minorHAnsi" w:hAnsiTheme="minorHAnsi" w:cstheme="minorHAnsi"/>
              </w:rPr>
              <w:t>A szöveg felépítése a recept műfaji sajátosságainak megfelelően, a szöveg dekódolása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410C24" w:rsidRPr="008E30E2" w:rsidRDefault="00410C24" w:rsidP="00917963">
            <w:pPr>
              <w:jc w:val="left"/>
              <w:rPr>
                <w:rFonts w:asciiTheme="minorHAnsi" w:eastAsia="Times New Roman" w:hAnsiTheme="minorHAnsi" w:cstheme="minorHAnsi"/>
                <w:lang w:eastAsia="hu-HU"/>
              </w:rPr>
            </w:pPr>
            <w:proofErr w:type="spellStart"/>
            <w:proofErr w:type="gramStart"/>
            <w:r>
              <w:rPr>
                <w:rFonts w:asciiTheme="minorHAnsi" w:eastAsia="Times New Roman" w:hAnsiTheme="minorHAnsi" w:cstheme="minorHAnsi"/>
                <w:b/>
                <w:color w:val="C45911" w:themeColor="accent2" w:themeShade="BF"/>
                <w:lang w:eastAsia="hu-HU"/>
              </w:rPr>
              <w:t>massza</w:t>
            </w:r>
            <w:proofErr w:type="gramEnd"/>
            <w:r>
              <w:rPr>
                <w:rFonts w:asciiTheme="minorHAnsi" w:eastAsia="Times New Roman" w:hAnsiTheme="minorHAnsi" w:cstheme="minorHAnsi"/>
                <w:b/>
                <w:color w:val="C45911" w:themeColor="accent2" w:themeShade="BF"/>
                <w:lang w:eastAsia="hu-HU"/>
              </w:rPr>
              <w:t>,hempergesd</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Default="001F7CAD" w:rsidP="00591CD8">
            <w:pPr>
              <w:rPr>
                <w:rFonts w:asciiTheme="minorHAnsi" w:hAnsiTheme="minorHAnsi" w:cstheme="minorHAnsi"/>
                <w:b/>
              </w:rPr>
            </w:pPr>
            <w:r>
              <w:rPr>
                <w:noProof/>
                <w:lang w:eastAsia="hu-HU"/>
              </w:rPr>
              <w:pict>
                <v:shape id="_x0000_s1074" type="#_x0000_t32" style="position:absolute;left:0;text-align:left;margin-left:27pt;margin-top:-22.2pt;width:692.5pt;height:.5pt;z-index:251699200;mso-position-horizontal-relative:text;mso-position-vertical-relative:text" o:connectortype="straight" strokeweight="2.25pt"/>
              </w:pict>
            </w: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p>
          <w:p w:rsidR="00591CD8" w:rsidRDefault="00591CD8" w:rsidP="00591CD8">
            <w:pPr>
              <w:rPr>
                <w:rFonts w:asciiTheme="minorHAnsi" w:hAnsiTheme="minorHAnsi" w:cstheme="minorHAnsi"/>
                <w:b/>
              </w:rPr>
            </w:pPr>
            <w:r>
              <w:rPr>
                <w:rFonts w:asciiTheme="minorHAnsi" w:hAnsiTheme="minorHAnsi" w:cstheme="minorHAnsi"/>
                <w:b/>
              </w:rPr>
              <w:t>98.</w:t>
            </w:r>
          </w:p>
          <w:p w:rsidR="00591CD8" w:rsidRPr="00591CD8" w:rsidRDefault="00591CD8" w:rsidP="00591CD8">
            <w:pPr>
              <w:rPr>
                <w:rFonts w:asciiTheme="minorHAnsi" w:hAnsiTheme="minorHAnsi" w:cstheme="minorHAnsi"/>
                <w:b/>
              </w:rPr>
            </w:pPr>
            <w:r>
              <w:rPr>
                <w:rFonts w:asciiTheme="minorHAnsi" w:hAnsiTheme="minorHAnsi" w:cstheme="minorHAnsi"/>
                <w:b/>
              </w:rPr>
              <w:t>99.</w:t>
            </w:r>
          </w:p>
        </w:tc>
        <w:tc>
          <w:tcPr>
            <w:tcW w:w="831" w:type="pct"/>
            <w:tcBorders>
              <w:top w:val="single" w:sz="4" w:space="0" w:color="auto"/>
              <w:left w:val="single" w:sz="4" w:space="0" w:color="auto"/>
              <w:bottom w:val="single" w:sz="4" w:space="0" w:color="auto"/>
              <w:right w:val="single" w:sz="4" w:space="0" w:color="auto"/>
            </w:tcBorders>
          </w:tcPr>
          <w:p w:rsidR="00D800B7" w:rsidRDefault="00D800B7" w:rsidP="00917963">
            <w:pPr>
              <w:jc w:val="left"/>
              <w:rPr>
                <w:rFonts w:asciiTheme="minorHAnsi" w:hAnsiTheme="minorHAnsi" w:cstheme="minorHAnsi"/>
                <w:b/>
              </w:rPr>
            </w:pPr>
          </w:p>
          <w:p w:rsidR="00FB41EE" w:rsidRPr="008E30E2" w:rsidRDefault="00FB41EE" w:rsidP="00917963">
            <w:pPr>
              <w:jc w:val="left"/>
              <w:rPr>
                <w:rFonts w:asciiTheme="minorHAnsi" w:hAnsiTheme="minorHAnsi" w:cstheme="minorHAnsi"/>
                <w:b/>
              </w:rPr>
            </w:pPr>
            <w:r w:rsidRPr="008E30E2">
              <w:rPr>
                <w:rFonts w:asciiTheme="minorHAnsi" w:hAnsiTheme="minorHAnsi" w:cstheme="minorHAnsi"/>
                <w:b/>
              </w:rPr>
              <w:t>Csukás István: Itt a kezem, nem disznóláb (részletek)</w:t>
            </w:r>
          </w:p>
          <w:p w:rsidR="005D6797" w:rsidRDefault="00FB41EE" w:rsidP="00F6040B">
            <w:pPr>
              <w:jc w:val="left"/>
              <w:rPr>
                <w:rFonts w:asciiTheme="minorHAnsi" w:hAnsiTheme="minorHAnsi" w:cstheme="minorHAnsi"/>
                <w:b/>
              </w:rPr>
            </w:pPr>
            <w:r w:rsidRPr="008E30E2">
              <w:rPr>
                <w:rFonts w:asciiTheme="minorHAnsi" w:hAnsiTheme="minorHAnsi" w:cstheme="minorHAnsi"/>
                <w:b/>
              </w:rPr>
              <w:t xml:space="preserve"> Jó étvágyat! </w:t>
            </w:r>
          </w:p>
          <w:p w:rsidR="00591CD8" w:rsidRDefault="00591CD8" w:rsidP="00F6040B">
            <w:pPr>
              <w:jc w:val="left"/>
              <w:rPr>
                <w:rFonts w:asciiTheme="minorHAnsi" w:hAnsiTheme="minorHAnsi" w:cstheme="minorHAnsi"/>
                <w:b/>
              </w:rPr>
            </w:pPr>
          </w:p>
          <w:p w:rsidR="00591CD8" w:rsidRDefault="00591CD8" w:rsidP="00F6040B">
            <w:pPr>
              <w:jc w:val="left"/>
              <w:rPr>
                <w:rFonts w:asciiTheme="minorHAnsi" w:hAnsiTheme="minorHAnsi" w:cstheme="minorHAnsi"/>
                <w:b/>
              </w:rPr>
            </w:pPr>
          </w:p>
          <w:p w:rsidR="00591CD8" w:rsidRPr="00591CD8" w:rsidRDefault="00591CD8" w:rsidP="00F6040B">
            <w:pPr>
              <w:jc w:val="left"/>
              <w:rPr>
                <w:rFonts w:asciiTheme="minorHAnsi" w:hAnsiTheme="minorHAnsi" w:cstheme="minorHAnsi"/>
                <w:b/>
                <w:highlight w:val="lightGray"/>
              </w:rPr>
            </w:pPr>
            <w:r w:rsidRPr="00591CD8">
              <w:rPr>
                <w:rFonts w:asciiTheme="minorHAnsi" w:hAnsiTheme="minorHAnsi" w:cstheme="minorHAnsi"/>
                <w:b/>
                <w:highlight w:val="lightGray"/>
              </w:rPr>
              <w:t>Összefoglalás</w:t>
            </w:r>
          </w:p>
          <w:p w:rsidR="00591CD8" w:rsidRPr="008E30E2" w:rsidRDefault="00591CD8" w:rsidP="00F6040B">
            <w:pPr>
              <w:jc w:val="left"/>
              <w:rPr>
                <w:rFonts w:asciiTheme="minorHAnsi" w:hAnsiTheme="minorHAnsi" w:cstheme="minorHAnsi"/>
              </w:rPr>
            </w:pPr>
            <w:r w:rsidRPr="00591CD8">
              <w:rPr>
                <w:rFonts w:asciiTheme="minorHAnsi" w:hAnsiTheme="minorHAnsi" w:cstheme="minorHAnsi"/>
                <w:b/>
                <w:highlight w:val="lightGray"/>
              </w:rPr>
              <w:t>Témakörből: Felmérés</w:t>
            </w:r>
          </w:p>
        </w:tc>
        <w:tc>
          <w:tcPr>
            <w:tcW w:w="1246" w:type="pct"/>
            <w:tcBorders>
              <w:top w:val="single" w:sz="4" w:space="0" w:color="auto"/>
              <w:left w:val="single" w:sz="4" w:space="0" w:color="auto"/>
              <w:bottom w:val="single" w:sz="4" w:space="0" w:color="auto"/>
              <w:right w:val="single" w:sz="4" w:space="0" w:color="auto"/>
            </w:tcBorders>
          </w:tcPr>
          <w:p w:rsidR="0020678F" w:rsidRPr="008E30E2" w:rsidRDefault="0020678F" w:rsidP="00917963">
            <w:pPr>
              <w:jc w:val="left"/>
              <w:rPr>
                <w:rFonts w:asciiTheme="minorHAnsi" w:hAnsiTheme="minorHAnsi" w:cstheme="minorHAnsi"/>
                <w:i/>
              </w:rPr>
            </w:pPr>
            <w:r w:rsidRPr="008E30E2">
              <w:rPr>
                <w:rFonts w:asciiTheme="minorHAnsi" w:hAnsiTheme="minorHAnsi" w:cstheme="minorHAnsi"/>
              </w:rPr>
              <w:t xml:space="preserve">Írásbeli szövegalkotás – </w:t>
            </w:r>
            <w:r w:rsidRPr="008E30E2">
              <w:rPr>
                <w:rFonts w:asciiTheme="minorHAnsi" w:hAnsiTheme="minorHAnsi" w:cstheme="minorHAnsi"/>
                <w:i/>
              </w:rPr>
              <w:t>fent-lent találkozó vers</w:t>
            </w:r>
          </w:p>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Beszélgetés az étkezés illemszabályairól</w:t>
            </w:r>
          </w:p>
          <w:p w:rsidR="005D6797" w:rsidRDefault="0020678F" w:rsidP="00917963">
            <w:pPr>
              <w:jc w:val="left"/>
              <w:rPr>
                <w:rFonts w:asciiTheme="minorHAnsi" w:hAnsiTheme="minorHAnsi" w:cstheme="minorHAnsi"/>
              </w:rPr>
            </w:pPr>
            <w:r w:rsidRPr="008E30E2">
              <w:rPr>
                <w:rFonts w:asciiTheme="minorHAnsi" w:hAnsiTheme="minorHAnsi" w:cstheme="minorHAnsi"/>
              </w:rPr>
              <w:t>Hiányos mondatok kiegészítése</w:t>
            </w:r>
          </w:p>
          <w:p w:rsidR="00591CD8" w:rsidRDefault="00591CD8" w:rsidP="00591CD8">
            <w:pPr>
              <w:rPr>
                <w:b/>
                <w:color w:val="000000" w:themeColor="text1"/>
                <w:u w:val="single"/>
              </w:rPr>
            </w:pPr>
            <w:r w:rsidRPr="00591CD8">
              <w:rPr>
                <w:b/>
                <w:color w:val="000000" w:themeColor="text1"/>
                <w:highlight w:val="yellow"/>
                <w:u w:val="single"/>
              </w:rPr>
              <w:t>A húsvéti étkezési szokásokba beépítve</w:t>
            </w:r>
          </w:p>
          <w:p w:rsidR="00591CD8" w:rsidRDefault="00591CD8" w:rsidP="00591CD8">
            <w:pPr>
              <w:rPr>
                <w:b/>
                <w:color w:val="000000" w:themeColor="text1"/>
                <w:u w:val="single"/>
              </w:rPr>
            </w:pPr>
          </w:p>
          <w:p w:rsidR="00591CD8" w:rsidRDefault="00591CD8" w:rsidP="00591CD8">
            <w:pPr>
              <w:rPr>
                <w:b/>
                <w:color w:val="000000" w:themeColor="text1"/>
                <w:u w:val="single"/>
              </w:rPr>
            </w:pPr>
          </w:p>
          <w:p w:rsidR="00591CD8" w:rsidRDefault="00591CD8" w:rsidP="00591CD8">
            <w:pPr>
              <w:rPr>
                <w:b/>
                <w:color w:val="000000" w:themeColor="text1"/>
                <w:u w:val="single"/>
              </w:rPr>
            </w:pPr>
          </w:p>
          <w:p w:rsidR="00591CD8" w:rsidRDefault="00591CD8" w:rsidP="00591CD8">
            <w:pPr>
              <w:rPr>
                <w:b/>
                <w:color w:val="000000" w:themeColor="text1"/>
                <w:u w:val="single"/>
              </w:rPr>
            </w:pPr>
          </w:p>
          <w:p w:rsidR="00591CD8" w:rsidRDefault="00591CD8" w:rsidP="00591CD8">
            <w:pPr>
              <w:rPr>
                <w:b/>
                <w:color w:val="000000" w:themeColor="text1"/>
                <w:u w:val="single"/>
              </w:rPr>
            </w:pPr>
          </w:p>
          <w:p w:rsidR="00591CD8" w:rsidRPr="00393963" w:rsidRDefault="00591CD8" w:rsidP="00591CD8">
            <w:pPr>
              <w:rPr>
                <w:b/>
                <w:color w:val="000000" w:themeColor="text1"/>
                <w:u w:val="single"/>
              </w:rPr>
            </w:pPr>
          </w:p>
          <w:p w:rsidR="00591CD8" w:rsidRDefault="00591CD8" w:rsidP="00591CD8"/>
          <w:p w:rsidR="0081620A" w:rsidRPr="008E30E2" w:rsidRDefault="0081620A" w:rsidP="00917963">
            <w:pPr>
              <w:jc w:val="left"/>
              <w:rPr>
                <w:rFonts w:asciiTheme="minorHAnsi" w:hAnsiTheme="minorHAnsi" w:cstheme="minorHAnsi"/>
              </w:rPr>
            </w:pPr>
          </w:p>
        </w:tc>
        <w:tc>
          <w:tcPr>
            <w:tcW w:w="1431" w:type="pct"/>
            <w:tcBorders>
              <w:top w:val="single" w:sz="4" w:space="0" w:color="auto"/>
              <w:left w:val="single" w:sz="4" w:space="0" w:color="auto"/>
              <w:bottom w:val="single" w:sz="4" w:space="0" w:color="auto"/>
              <w:right w:val="single" w:sz="4" w:space="0" w:color="auto"/>
            </w:tcBorders>
          </w:tcPr>
          <w:p w:rsidR="008927B9" w:rsidRPr="008E30E2" w:rsidRDefault="008927B9"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tudatosítása </w:t>
            </w:r>
          </w:p>
          <w:p w:rsidR="008927B9" w:rsidRPr="008E30E2" w:rsidRDefault="008927B9" w:rsidP="00917963">
            <w:pPr>
              <w:spacing w:line="276" w:lineRule="auto"/>
              <w:jc w:val="left"/>
              <w:rPr>
                <w:rFonts w:asciiTheme="minorHAnsi" w:hAnsiTheme="minorHAnsi" w:cstheme="minorHAnsi"/>
              </w:rPr>
            </w:pPr>
            <w:r w:rsidRPr="008E30E2">
              <w:rPr>
                <w:rFonts w:asciiTheme="minorHAnsi" w:hAnsiTheme="minorHAnsi" w:cstheme="minorHAnsi"/>
              </w:rPr>
              <w:t xml:space="preserve">Az étkezés illemtani ismérvei </w:t>
            </w:r>
          </w:p>
          <w:p w:rsidR="00591CD8" w:rsidRPr="008E30E2" w:rsidRDefault="00591CD8" w:rsidP="00591CD8">
            <w:pPr>
              <w:spacing w:line="276" w:lineRule="auto"/>
              <w:jc w:val="left"/>
              <w:rPr>
                <w:rFonts w:asciiTheme="minorHAnsi" w:hAnsiTheme="minorHAnsi" w:cstheme="minorHAnsi"/>
              </w:rPr>
            </w:pP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410C24" w:rsidRDefault="00410C24" w:rsidP="00917963">
            <w:pPr>
              <w:jc w:val="left"/>
              <w:rPr>
                <w:rFonts w:asciiTheme="minorHAnsi" w:eastAsia="Times New Roman" w:hAnsiTheme="minorHAnsi" w:cstheme="minorHAnsi"/>
                <w:lang w:eastAsia="hu-HU"/>
              </w:rPr>
            </w:pPr>
          </w:p>
          <w:p w:rsidR="00410C24"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habzsol</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5000" w:type="pct"/>
            <w:gridSpan w:val="7"/>
            <w:tcBorders>
              <w:top w:val="single" w:sz="4" w:space="0" w:color="auto"/>
              <w:left w:val="single" w:sz="4" w:space="0" w:color="auto"/>
              <w:bottom w:val="single" w:sz="4" w:space="0" w:color="auto"/>
              <w:right w:val="single" w:sz="4" w:space="0" w:color="auto"/>
            </w:tcBorders>
            <w:shd w:val="clear" w:color="auto" w:fill="auto"/>
            <w:vAlign w:val="center"/>
          </w:tcPr>
          <w:p w:rsidR="00FB41EE" w:rsidRPr="00A96ABE" w:rsidRDefault="00FB41EE" w:rsidP="00A96ABE">
            <w:pPr>
              <w:ind w:left="227"/>
              <w:rPr>
                <w:rFonts w:asciiTheme="minorHAnsi" w:hAnsiTheme="minorHAnsi" w:cstheme="minorHAnsi"/>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val="restart"/>
            <w:tcBorders>
              <w:top w:val="single" w:sz="4" w:space="0" w:color="auto"/>
              <w:left w:val="single" w:sz="4" w:space="0" w:color="auto"/>
              <w:right w:val="single" w:sz="4" w:space="0" w:color="auto"/>
            </w:tcBorders>
            <w:shd w:val="clear" w:color="auto" w:fill="auto"/>
            <w:vAlign w:val="center"/>
          </w:tcPr>
          <w:p w:rsidR="00272560" w:rsidRPr="00591CD8" w:rsidRDefault="00591CD8" w:rsidP="00591CD8">
            <w:pPr>
              <w:rPr>
                <w:rFonts w:asciiTheme="minorHAnsi" w:hAnsiTheme="minorHAnsi" w:cstheme="minorHAnsi"/>
                <w:b/>
              </w:rPr>
            </w:pPr>
            <w:r>
              <w:rPr>
                <w:rFonts w:asciiTheme="minorHAnsi" w:hAnsiTheme="minorHAnsi" w:cstheme="minorHAnsi"/>
                <w:b/>
              </w:rPr>
              <w:t>100.</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b/>
              </w:rPr>
              <w:t>A témakör bevezetése</w:t>
            </w:r>
            <w:r w:rsidRPr="008E30E2">
              <w:rPr>
                <w:rFonts w:asciiTheme="minorHAnsi" w:hAnsiTheme="minorHAnsi" w:cstheme="minorHAnsi"/>
              </w:rPr>
              <w:t xml:space="preserve"> – </w:t>
            </w:r>
          </w:p>
          <w:p w:rsidR="00272560" w:rsidRPr="008E30E2" w:rsidRDefault="00272560"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Egyéni élmények meghallgatása a témakörrel kapcsolatban.</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Szövegalkotás</w:t>
            </w:r>
          </w:p>
          <w:p w:rsidR="00272560" w:rsidRDefault="00272560" w:rsidP="00917963">
            <w:pPr>
              <w:jc w:val="left"/>
              <w:rPr>
                <w:rFonts w:asciiTheme="minorHAnsi" w:hAnsiTheme="minorHAnsi" w:cstheme="minorHAnsi"/>
              </w:rPr>
            </w:pPr>
            <w:r w:rsidRPr="008E30E2">
              <w:rPr>
                <w:rFonts w:asciiTheme="minorHAnsi" w:hAnsiTheme="minorHAnsi" w:cstheme="minorHAnsi"/>
              </w:rPr>
              <w:t>Népi bölcsességek helyes összerakása – a jelentés megfogalmazása</w:t>
            </w:r>
          </w:p>
          <w:p w:rsidR="00F6040B" w:rsidRPr="008E30E2" w:rsidRDefault="00F6040B" w:rsidP="00917963">
            <w:pPr>
              <w:jc w:val="left"/>
              <w:rPr>
                <w:rFonts w:asciiTheme="minorHAnsi" w:hAnsiTheme="minorHAnsi" w:cstheme="minorHAnsi"/>
              </w:rPr>
            </w:pPr>
            <w:r>
              <w:rPr>
                <w:rFonts w:asciiTheme="minorHAnsi" w:hAnsiTheme="minorHAnsi" w:cstheme="minorHAnsi"/>
              </w:rPr>
              <w:t>G</w:t>
            </w:r>
            <w:r w:rsidRPr="008E30E2">
              <w:rPr>
                <w:rFonts w:asciiTheme="minorHAnsi" w:hAnsiTheme="minorHAnsi" w:cstheme="minorHAnsi"/>
              </w:rPr>
              <w:t>ondolattérkép</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85.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A rendszerszemlélet fejlesztése a gondolattérkép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w:t>
            </w:r>
          </w:p>
          <w:p w:rsidR="00272560" w:rsidRPr="008E30E2" w:rsidRDefault="00272560" w:rsidP="00917963">
            <w:pPr>
              <w:spacing w:line="276" w:lineRule="auto"/>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 (Gondolattérkép.)</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Default="00410C24" w:rsidP="00917963">
            <w:pPr>
              <w:jc w:val="left"/>
              <w:rPr>
                <w:rFonts w:asciiTheme="minorHAnsi" w:eastAsia="Times New Roman" w:hAnsiTheme="minorHAnsi" w:cstheme="minorHAnsi"/>
                <w:b/>
                <w:color w:val="C45911" w:themeColor="accent2" w:themeShade="BF"/>
                <w:lang w:eastAsia="hu-HU"/>
              </w:rPr>
            </w:pPr>
            <w:r>
              <w:rPr>
                <w:rFonts w:asciiTheme="minorHAnsi" w:eastAsia="Times New Roman" w:hAnsiTheme="minorHAnsi" w:cstheme="minorHAnsi"/>
                <w:b/>
                <w:color w:val="C45911" w:themeColor="accent2" w:themeShade="BF"/>
                <w:lang w:eastAsia="hu-HU"/>
              </w:rPr>
              <w:t xml:space="preserve">csörgedező, csobogó, </w:t>
            </w:r>
          </w:p>
          <w:p w:rsidR="00410C24"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fakopáncs=harkály</w:t>
            </w: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1723"/>
        </w:trPr>
        <w:tc>
          <w:tcPr>
            <w:tcW w:w="230" w:type="pct"/>
            <w:vMerge/>
            <w:tcBorders>
              <w:left w:val="single" w:sz="4" w:space="0" w:color="auto"/>
              <w:bottom w:val="single" w:sz="4" w:space="0" w:color="auto"/>
              <w:right w:val="single" w:sz="4" w:space="0" w:color="auto"/>
            </w:tcBorders>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F6040B">
            <w:pPr>
              <w:spacing w:line="276" w:lineRule="auto"/>
              <w:jc w:val="left"/>
              <w:rPr>
                <w:rFonts w:asciiTheme="minorHAnsi" w:hAnsiTheme="minorHAnsi" w:cstheme="minorHAnsi"/>
                <w:shd w:val="clear" w:color="auto" w:fill="FFFFFF"/>
              </w:rPr>
            </w:pPr>
            <w:r w:rsidRPr="008E30E2">
              <w:rPr>
                <w:rFonts w:asciiTheme="minorHAnsi" w:hAnsiTheme="minorHAnsi" w:cstheme="minorHAnsi"/>
                <w:b/>
                <w:bCs/>
              </w:rPr>
              <w:t>Weöres Sándor</w:t>
            </w:r>
            <w:r w:rsidRPr="008E30E2">
              <w:rPr>
                <w:rFonts w:asciiTheme="minorHAnsi" w:hAnsiTheme="minorHAnsi" w:cstheme="minorHAnsi"/>
                <w:b/>
              </w:rPr>
              <w:t xml:space="preserve">: </w:t>
            </w:r>
            <w:r w:rsidRPr="008E30E2">
              <w:rPr>
                <w:rFonts w:asciiTheme="minorHAnsi" w:hAnsiTheme="minorHAnsi" w:cstheme="minorHAnsi"/>
                <w:b/>
                <w:bCs/>
              </w:rPr>
              <w:t>Barangolók</w:t>
            </w:r>
            <w:r w:rsidRPr="008E30E2">
              <w:rPr>
                <w:rFonts w:asciiTheme="minorHAnsi" w:hAnsiTheme="minorHAnsi" w:cstheme="minorHAnsi"/>
                <w:b/>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Írásbeli szövegalkotás – </w:t>
            </w:r>
            <w:r w:rsidRPr="008E30E2">
              <w:rPr>
                <w:rFonts w:asciiTheme="minorHAnsi" w:hAnsiTheme="minorHAnsi" w:cstheme="minorHAnsi"/>
                <w:i/>
              </w:rPr>
              <w:t>szélsziporka</w:t>
            </w:r>
            <w:r w:rsidRPr="008E30E2">
              <w:rPr>
                <w:rFonts w:asciiTheme="minorHAnsi" w:hAnsiTheme="minorHAnsi" w:cstheme="minorHAnsi"/>
              </w:rPr>
              <w:t xml:space="preserve"> alkotása</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Szóbeli szövegalkotás – mondatbefejezések a kötőszavak szerint</w:t>
            </w:r>
          </w:p>
          <w:p w:rsidR="00272560" w:rsidRDefault="00272560" w:rsidP="00917963">
            <w:pPr>
              <w:jc w:val="left"/>
              <w:rPr>
                <w:rFonts w:asciiTheme="minorHAnsi" w:hAnsiTheme="minorHAnsi" w:cstheme="minorHAnsi"/>
              </w:rPr>
            </w:pPr>
            <w:r w:rsidRPr="008E30E2">
              <w:rPr>
                <w:rFonts w:asciiTheme="minorHAnsi" w:hAnsiTheme="minorHAnsi" w:cstheme="minorHAnsi"/>
              </w:rPr>
              <w:t>Egyéni véleményalkotás</w:t>
            </w:r>
          </w:p>
          <w:p w:rsidR="00F6040B" w:rsidRPr="008E30E2" w:rsidRDefault="00F6040B" w:rsidP="00917963">
            <w:pPr>
              <w:jc w:val="left"/>
              <w:rPr>
                <w:rFonts w:asciiTheme="minorHAnsi" w:hAnsiTheme="minorHAnsi" w:cstheme="minorHAnsi"/>
              </w:rPr>
            </w:pPr>
            <w:r>
              <w:rPr>
                <w:rFonts w:asciiTheme="minorHAnsi" w:hAnsiTheme="minorHAnsi" w:cstheme="minorHAnsi"/>
                <w:shd w:val="clear" w:color="auto" w:fill="FFFFFF"/>
              </w:rPr>
              <w:t>V</w:t>
            </w:r>
            <w:r w:rsidRPr="008E30E2">
              <w:rPr>
                <w:rFonts w:asciiTheme="minorHAnsi" w:hAnsiTheme="minorHAnsi" w:cstheme="minorHAnsi"/>
                <w:shd w:val="clear" w:color="auto" w:fill="FFFFFF"/>
              </w:rPr>
              <w:t>ersfeldolgozás</w:t>
            </w:r>
          </w:p>
          <w:p w:rsidR="00272560" w:rsidRPr="008E30E2" w:rsidRDefault="00272560" w:rsidP="00917963">
            <w:pPr>
              <w:jc w:val="left"/>
              <w:rPr>
                <w:rFonts w:asciiTheme="minorHAnsi" w:eastAsia="Times New Roman" w:hAnsiTheme="minorHAnsi" w:cstheme="minorHAnsi"/>
                <w:lang w:eastAsia="hu-HU"/>
              </w:rPr>
            </w:pPr>
            <w:r w:rsidRPr="008E30E2">
              <w:rPr>
                <w:rFonts w:asciiTheme="minorHAnsi" w:hAnsiTheme="minorHAnsi" w:cstheme="minorHAnsi"/>
                <w:shd w:val="clear" w:color="auto" w:fill="FFFFFF"/>
              </w:rPr>
              <w:t>86.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spellStart"/>
            <w:r w:rsidRPr="008E30E2">
              <w:rPr>
                <w:rFonts w:asciiTheme="minorHAnsi" w:hAnsiTheme="minorHAnsi" w:cstheme="minorHAnsi"/>
              </w:rPr>
              <w:t>hierarchi-ája</w:t>
            </w:r>
            <w:proofErr w:type="spellEnd"/>
            <w:r w:rsidRPr="008E30E2">
              <w:rPr>
                <w:rFonts w:asciiTheme="minorHAnsi" w:hAnsiTheme="minorHAnsi" w:cstheme="minorHAnsi"/>
              </w:rPr>
              <w:t xml:space="preserve"> szerint </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vers üzenetének megfejtése, kibontása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fűzfa -berek</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591CD8" w:rsidRDefault="00591CD8" w:rsidP="00591CD8">
            <w:pPr>
              <w:rPr>
                <w:rFonts w:asciiTheme="minorHAnsi" w:hAnsiTheme="minorHAnsi" w:cstheme="minorHAnsi"/>
                <w:b/>
              </w:rPr>
            </w:pPr>
            <w:r>
              <w:rPr>
                <w:rFonts w:asciiTheme="minorHAnsi" w:hAnsiTheme="minorHAnsi" w:cstheme="minorHAnsi"/>
                <w:b/>
              </w:rPr>
              <w:lastRenderedPageBreak/>
              <w:t>101.</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FB41EE" w:rsidP="00F6040B">
            <w:pPr>
              <w:spacing w:line="276" w:lineRule="auto"/>
              <w:jc w:val="left"/>
              <w:rPr>
                <w:rFonts w:asciiTheme="minorHAnsi" w:hAnsiTheme="minorHAnsi" w:cstheme="minorHAnsi"/>
                <w:shd w:val="clear" w:color="auto" w:fill="FFFFFF"/>
              </w:rPr>
            </w:pPr>
            <w:r w:rsidRPr="008E30E2">
              <w:rPr>
                <w:rFonts w:asciiTheme="minorHAnsi" w:hAnsiTheme="minorHAnsi" w:cstheme="minorHAnsi"/>
                <w:b/>
                <w:shd w:val="clear" w:color="auto" w:fill="FFFFFF"/>
              </w:rPr>
              <w:t>Hogyan tanulunk verset?</w:t>
            </w:r>
            <w:r w:rsidRPr="008E30E2">
              <w:rPr>
                <w:rFonts w:asciiTheme="minorHAnsi" w:hAnsiTheme="minorHAnsi" w:cstheme="minorHAnsi"/>
                <w:shd w:val="clear" w:color="auto" w:fill="FFFFFF"/>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20678F" w:rsidP="00917963">
            <w:pPr>
              <w:jc w:val="left"/>
              <w:rPr>
                <w:rFonts w:asciiTheme="minorHAnsi" w:hAnsiTheme="minorHAnsi" w:cstheme="minorHAnsi"/>
              </w:rPr>
            </w:pPr>
            <w:r w:rsidRPr="008E30E2">
              <w:rPr>
                <w:rFonts w:asciiTheme="minorHAnsi" w:hAnsiTheme="minorHAnsi" w:cstheme="minorHAnsi"/>
              </w:rPr>
              <w:t>Szóbeli mondat- és szövegalkotás</w:t>
            </w:r>
          </w:p>
          <w:p w:rsidR="00F6040B" w:rsidRPr="008E30E2" w:rsidRDefault="00F6040B" w:rsidP="00917963">
            <w:pPr>
              <w:jc w:val="left"/>
              <w:rPr>
                <w:rFonts w:asciiTheme="minorHAnsi" w:hAnsiTheme="minorHAnsi" w:cstheme="minorHAnsi"/>
              </w:rPr>
            </w:pPr>
            <w:r>
              <w:rPr>
                <w:rFonts w:asciiTheme="minorHAnsi" w:hAnsiTheme="minorHAnsi" w:cstheme="minorHAnsi"/>
                <w:shd w:val="clear" w:color="auto" w:fill="FFFFFF"/>
              </w:rPr>
              <w:t>D</w:t>
            </w:r>
            <w:r w:rsidRPr="008E30E2">
              <w:rPr>
                <w:rFonts w:asciiTheme="minorHAnsi" w:hAnsiTheme="minorHAnsi" w:cstheme="minorHAnsi"/>
                <w:shd w:val="clear" w:color="auto" w:fill="FFFFFF"/>
              </w:rPr>
              <w:t>okumentumtípusú szöveg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shd w:val="clear" w:color="auto" w:fill="FFFFFF"/>
              </w:rPr>
              <w:t>87.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8927B9" w:rsidRPr="008E30E2" w:rsidRDefault="008927B9" w:rsidP="00917963">
            <w:pPr>
              <w:jc w:val="left"/>
              <w:rPr>
                <w:rFonts w:asciiTheme="minorHAnsi" w:hAnsiTheme="minorHAnsi" w:cstheme="minorHAnsi"/>
              </w:rPr>
            </w:pPr>
            <w:r w:rsidRPr="008E30E2">
              <w:rPr>
                <w:rFonts w:asciiTheme="minorHAnsi" w:hAnsiTheme="minorHAnsi" w:cstheme="minorHAnsi"/>
              </w:rPr>
              <w:t>A lírai művek dekódolásának követése, módja</w:t>
            </w:r>
          </w:p>
          <w:p w:rsidR="005D6797" w:rsidRPr="008E30E2" w:rsidRDefault="008927B9" w:rsidP="00917963">
            <w:pPr>
              <w:jc w:val="left"/>
              <w:rPr>
                <w:rFonts w:asciiTheme="minorHAnsi" w:hAnsiTheme="minorHAnsi" w:cstheme="minorHAnsi"/>
              </w:rPr>
            </w:pPr>
            <w:r w:rsidRPr="008E30E2">
              <w:rPr>
                <w:rFonts w:asciiTheme="minorHAnsi" w:hAnsiTheme="minorHAnsi" w:cstheme="minorHAnsi"/>
              </w:rPr>
              <w:t>Szövegértés fejlesztése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5A59F1"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Információfeldolgozással, rendszerezéssel kapcsolatos technikák elsajátítása. </w:t>
            </w:r>
            <w:r w:rsidRPr="00410C24">
              <w:rPr>
                <w:rFonts w:asciiTheme="minorHAnsi" w:eastAsia="Times New Roman" w:hAnsiTheme="minorHAnsi" w:cstheme="minorHAnsi"/>
                <w:b/>
                <w:i/>
                <w:color w:val="FF0000"/>
                <w:lang w:eastAsia="hu-HU"/>
              </w:rPr>
              <w:t>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591CD8" w:rsidRDefault="00591CD8" w:rsidP="00591CD8">
            <w:pPr>
              <w:rPr>
                <w:rFonts w:asciiTheme="minorHAnsi" w:hAnsiTheme="minorHAnsi" w:cstheme="minorHAnsi"/>
                <w:b/>
              </w:rPr>
            </w:pPr>
            <w:r>
              <w:rPr>
                <w:rFonts w:asciiTheme="minorHAnsi" w:hAnsiTheme="minorHAnsi" w:cstheme="minorHAnsi"/>
                <w:b/>
              </w:rPr>
              <w:t>102.</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FB41EE" w:rsidP="00F6040B">
            <w:pPr>
              <w:spacing w:line="276" w:lineRule="auto"/>
              <w:jc w:val="left"/>
              <w:rPr>
                <w:rFonts w:asciiTheme="minorHAnsi" w:hAnsiTheme="minorHAnsi" w:cstheme="minorHAnsi"/>
                <w:shd w:val="clear" w:color="auto" w:fill="FFFFFF"/>
              </w:rPr>
            </w:pPr>
            <w:r w:rsidRPr="008E30E2">
              <w:rPr>
                <w:rFonts w:asciiTheme="minorHAnsi" w:hAnsiTheme="minorHAnsi" w:cstheme="minorHAnsi"/>
                <w:b/>
                <w:shd w:val="clear" w:color="auto" w:fill="FFFFFF"/>
              </w:rPr>
              <w:t>Az erdő</w:t>
            </w:r>
            <w:r w:rsidRPr="008E30E2">
              <w:rPr>
                <w:rFonts w:asciiTheme="minorHAnsi" w:hAnsiTheme="minorHAnsi" w:cstheme="minorHAnsi"/>
                <w:shd w:val="clear" w:color="auto" w:fill="FFFFFF"/>
              </w:rPr>
              <w:t xml:space="preserve"> </w:t>
            </w:r>
          </w:p>
        </w:tc>
        <w:tc>
          <w:tcPr>
            <w:tcW w:w="1246" w:type="pct"/>
            <w:tcBorders>
              <w:top w:val="single" w:sz="4" w:space="0" w:color="auto"/>
              <w:left w:val="single" w:sz="4" w:space="0" w:color="auto"/>
              <w:bottom w:val="single" w:sz="4" w:space="0" w:color="auto"/>
              <w:right w:val="single" w:sz="4" w:space="0" w:color="auto"/>
            </w:tcBorders>
          </w:tcPr>
          <w:p w:rsidR="0020678F" w:rsidRPr="008E30E2" w:rsidRDefault="0020678F"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 adott logikai gondolkodási struktúra alapján</w:t>
            </w:r>
          </w:p>
          <w:p w:rsidR="005D6797" w:rsidRDefault="0020678F" w:rsidP="00917963">
            <w:pPr>
              <w:jc w:val="left"/>
              <w:rPr>
                <w:rFonts w:asciiTheme="minorHAnsi" w:hAnsiTheme="minorHAnsi" w:cstheme="minorHAnsi"/>
              </w:rPr>
            </w:pPr>
            <w:r w:rsidRPr="008E30E2">
              <w:rPr>
                <w:rFonts w:asciiTheme="minorHAnsi" w:hAnsiTheme="minorHAnsi" w:cstheme="minorHAnsi"/>
              </w:rPr>
              <w:t xml:space="preserve">Jelkeresés, szósor olvasása adott magánhangzópárokkal </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shd w:val="clear" w:color="auto" w:fill="FFFFFF"/>
              </w:rPr>
              <w:t>I</w:t>
            </w:r>
            <w:r w:rsidRPr="008E30E2">
              <w:rPr>
                <w:rFonts w:asciiTheme="minorHAnsi" w:hAnsiTheme="minorHAnsi" w:cstheme="minorHAnsi"/>
                <w:shd w:val="clear" w:color="auto" w:fill="FFFFFF"/>
              </w:rPr>
              <w:t>smerettartalmú</w:t>
            </w:r>
            <w:proofErr w:type="spellEnd"/>
            <w:r w:rsidRPr="008E30E2">
              <w:rPr>
                <w:rFonts w:asciiTheme="minorHAnsi" w:hAnsiTheme="minorHAnsi" w:cstheme="minorHAnsi"/>
                <w:shd w:val="clear" w:color="auto" w:fill="FFFFFF"/>
              </w:rPr>
              <w:t xml:space="preserve"> szöveg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shd w:val="clear" w:color="auto" w:fill="FFFFFF"/>
              </w:rPr>
              <w:t>88–89. o.</w:t>
            </w:r>
          </w:p>
        </w:tc>
        <w:tc>
          <w:tcPr>
            <w:tcW w:w="1431" w:type="pct"/>
            <w:tcBorders>
              <w:top w:val="single" w:sz="4" w:space="0" w:color="auto"/>
              <w:left w:val="single" w:sz="4" w:space="0" w:color="auto"/>
              <w:bottom w:val="single" w:sz="4" w:space="0" w:color="auto"/>
              <w:right w:val="single" w:sz="4" w:space="0" w:color="auto"/>
            </w:tcBorders>
          </w:tcPr>
          <w:p w:rsidR="008927B9" w:rsidRPr="008E30E2" w:rsidRDefault="008927B9"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8927B9"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410C24"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energia, oxigén</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591CD8" w:rsidRDefault="00591CD8" w:rsidP="00591CD8">
            <w:pPr>
              <w:rPr>
                <w:rFonts w:asciiTheme="minorHAnsi" w:hAnsiTheme="minorHAnsi" w:cstheme="minorHAnsi"/>
                <w:b/>
              </w:rPr>
            </w:pPr>
            <w:r>
              <w:rPr>
                <w:rFonts w:asciiTheme="minorHAnsi" w:hAnsiTheme="minorHAnsi" w:cstheme="minorHAnsi"/>
                <w:b/>
              </w:rPr>
              <w:t>103.</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FB41EE" w:rsidP="00F6040B">
            <w:pPr>
              <w:jc w:val="left"/>
              <w:rPr>
                <w:rFonts w:asciiTheme="minorHAnsi" w:hAnsiTheme="minorHAnsi" w:cstheme="minorHAnsi"/>
              </w:rPr>
            </w:pPr>
            <w:r w:rsidRPr="008E30E2">
              <w:rPr>
                <w:rFonts w:asciiTheme="minorHAnsi" w:hAnsiTheme="minorHAnsi" w:cstheme="minorHAnsi"/>
                <w:b/>
                <w:bCs/>
                <w:i/>
                <w:iCs/>
              </w:rPr>
              <w:t>Zelk Zoltán:</w:t>
            </w:r>
            <w:r w:rsidRPr="008E30E2">
              <w:rPr>
                <w:rFonts w:asciiTheme="minorHAnsi" w:hAnsiTheme="minorHAnsi" w:cstheme="minorHAnsi"/>
                <w:b/>
                <w:bCs/>
                <w:iCs/>
              </w:rPr>
              <w:t xml:space="preserve"> A tölgyfa születésnapja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0678F" w:rsidRPr="008E30E2" w:rsidRDefault="0020678F"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w:t>
            </w:r>
          </w:p>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szószerkezetekkel</w:t>
            </w:r>
          </w:p>
          <w:p w:rsidR="0081620A" w:rsidRPr="008E30E2" w:rsidRDefault="0020678F" w:rsidP="00917963">
            <w:pPr>
              <w:jc w:val="left"/>
              <w:rPr>
                <w:rFonts w:asciiTheme="minorHAnsi" w:hAnsiTheme="minorHAnsi" w:cstheme="minorHAnsi"/>
              </w:rPr>
            </w:pPr>
            <w:r w:rsidRPr="008E30E2">
              <w:rPr>
                <w:rFonts w:asciiTheme="minorHAnsi" w:hAnsiTheme="minorHAnsi" w:cstheme="minorHAnsi"/>
              </w:rPr>
              <w:t>Ritmikus szemmozgást fejlesztő gyakorlatok</w:t>
            </w:r>
          </w:p>
          <w:p w:rsidR="0020678F" w:rsidRPr="008E30E2" w:rsidRDefault="0020678F" w:rsidP="00917963">
            <w:pPr>
              <w:jc w:val="left"/>
              <w:rPr>
                <w:rFonts w:asciiTheme="minorHAnsi" w:hAnsiTheme="minorHAnsi" w:cstheme="minorHAnsi"/>
                <w:i/>
              </w:rPr>
            </w:pPr>
            <w:r w:rsidRPr="008E30E2">
              <w:rPr>
                <w:rFonts w:asciiTheme="minorHAnsi" w:hAnsiTheme="minorHAnsi" w:cstheme="minorHAnsi"/>
              </w:rPr>
              <w:t xml:space="preserve">Írásbeli szövegalkotás – </w:t>
            </w:r>
            <w:r w:rsidRPr="008E30E2">
              <w:rPr>
                <w:rFonts w:asciiTheme="minorHAnsi" w:hAnsiTheme="minorHAnsi" w:cstheme="minorHAnsi"/>
                <w:i/>
              </w:rPr>
              <w:t>ötsoros</w:t>
            </w:r>
          </w:p>
          <w:p w:rsidR="0020678F" w:rsidRPr="008E30E2" w:rsidRDefault="0020678F" w:rsidP="00917963">
            <w:pPr>
              <w:jc w:val="left"/>
              <w:rPr>
                <w:rFonts w:asciiTheme="minorHAnsi" w:hAnsiTheme="minorHAnsi" w:cstheme="minorHAnsi"/>
              </w:rPr>
            </w:pPr>
            <w:r w:rsidRPr="008E30E2">
              <w:rPr>
                <w:rFonts w:asciiTheme="minorHAnsi" w:hAnsiTheme="minorHAnsi" w:cstheme="minorHAnsi"/>
              </w:rPr>
              <w:t>Feltételezések megfogalmazása a szövegről</w:t>
            </w:r>
          </w:p>
          <w:p w:rsidR="005D6797" w:rsidRDefault="0020678F" w:rsidP="00917963">
            <w:pPr>
              <w:jc w:val="left"/>
              <w:rPr>
                <w:rFonts w:asciiTheme="minorHAnsi" w:hAnsiTheme="minorHAnsi" w:cstheme="minorHAnsi"/>
              </w:rPr>
            </w:pPr>
            <w:r w:rsidRPr="008E30E2">
              <w:rPr>
                <w:rFonts w:asciiTheme="minorHAnsi" w:hAnsiTheme="minorHAnsi" w:cstheme="minorHAnsi"/>
              </w:rPr>
              <w:t>Következtetések megfogalmazása a tartalmi feldolgozást követően</w:t>
            </w:r>
          </w:p>
          <w:p w:rsidR="00F6040B" w:rsidRPr="008E30E2" w:rsidRDefault="00F6040B" w:rsidP="00917963">
            <w:pPr>
              <w:jc w:val="left"/>
              <w:rPr>
                <w:rFonts w:asciiTheme="minorHAnsi" w:hAnsiTheme="minorHAnsi" w:cstheme="minorHAnsi"/>
              </w:rPr>
            </w:pPr>
            <w:r>
              <w:rPr>
                <w:rFonts w:asciiTheme="minorHAnsi" w:hAnsiTheme="minorHAnsi" w:cstheme="minorHAnsi"/>
                <w:bCs/>
                <w:iCs/>
              </w:rPr>
              <w:t>M</w:t>
            </w:r>
            <w:r w:rsidRPr="008E30E2">
              <w:rPr>
                <w:rFonts w:asciiTheme="minorHAnsi" w:hAnsiTheme="minorHAnsi" w:cstheme="minorHAnsi"/>
                <w:bCs/>
                <w:iCs/>
              </w:rPr>
              <w:t>esefeldolgozás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bCs/>
                <w:iCs/>
              </w:rPr>
              <w:t>90–93.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 xml:space="preserve">Epikai művek dekódolásának nyomon követése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Szépirodalmi szöveg feldolgozása, 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Következtetések levonása</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olvasástechnikai gyakorlatok. Olvasási kedv fejlesztése, magabiztosabb, pontosabb olvasás elsajátítása.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Default="00D800B7" w:rsidP="00917963">
            <w:pPr>
              <w:jc w:val="left"/>
              <w:rPr>
                <w:rFonts w:asciiTheme="minorHAnsi" w:eastAsia="Times New Roman" w:hAnsiTheme="minorHAnsi" w:cstheme="minorHAnsi"/>
                <w:lang w:eastAsia="hu-HU"/>
              </w:rPr>
            </w:pPr>
          </w:p>
          <w:p w:rsidR="00410C24" w:rsidRDefault="00410C24" w:rsidP="00917963">
            <w:pPr>
              <w:jc w:val="left"/>
              <w:rPr>
                <w:rFonts w:asciiTheme="minorHAnsi" w:eastAsia="Times New Roman" w:hAnsiTheme="minorHAnsi" w:cstheme="minorHAnsi"/>
                <w:b/>
                <w:color w:val="C45911" w:themeColor="accent2" w:themeShade="BF"/>
                <w:lang w:eastAsia="hu-HU"/>
              </w:rPr>
            </w:pPr>
            <w:proofErr w:type="gramStart"/>
            <w:r>
              <w:rPr>
                <w:rFonts w:asciiTheme="minorHAnsi" w:eastAsia="Times New Roman" w:hAnsiTheme="minorHAnsi" w:cstheme="minorHAnsi"/>
                <w:b/>
                <w:color w:val="C45911" w:themeColor="accent2" w:themeShade="BF"/>
                <w:lang w:eastAsia="hu-HU"/>
              </w:rPr>
              <w:t>kalendárium</w:t>
            </w:r>
            <w:proofErr w:type="gramEnd"/>
            <w:r>
              <w:rPr>
                <w:rFonts w:asciiTheme="minorHAnsi" w:eastAsia="Times New Roman" w:hAnsiTheme="minorHAnsi" w:cstheme="minorHAnsi"/>
                <w:b/>
                <w:color w:val="C45911" w:themeColor="accent2" w:themeShade="BF"/>
                <w:lang w:eastAsia="hu-HU"/>
              </w:rPr>
              <w:t>, indítvány,</w:t>
            </w:r>
          </w:p>
          <w:p w:rsidR="00410C24" w:rsidRPr="008E30E2" w:rsidRDefault="00410C24"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tiszteletre méltó</w:t>
            </w:r>
            <w:r w:rsidR="00AA56FA">
              <w:rPr>
                <w:rFonts w:asciiTheme="minorHAnsi" w:eastAsia="Times New Roman" w:hAnsiTheme="minorHAnsi" w:cstheme="minorHAnsi"/>
                <w:b/>
                <w:color w:val="C45911" w:themeColor="accent2" w:themeShade="BF"/>
                <w:lang w:eastAsia="hu-HU"/>
              </w:rPr>
              <w:t xml:space="preserve">, </w:t>
            </w:r>
            <w:proofErr w:type="spellStart"/>
            <w:r w:rsidR="00AA56FA">
              <w:rPr>
                <w:rFonts w:asciiTheme="minorHAnsi" w:eastAsia="Times New Roman" w:hAnsiTheme="minorHAnsi" w:cstheme="minorHAnsi"/>
                <w:b/>
                <w:color w:val="C45911" w:themeColor="accent2" w:themeShade="BF"/>
                <w:lang w:eastAsia="hu-HU"/>
              </w:rPr>
              <w:t>odalopóztak</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591CD8" w:rsidRDefault="00591CD8" w:rsidP="00591CD8">
            <w:pPr>
              <w:rPr>
                <w:rFonts w:asciiTheme="minorHAnsi" w:hAnsiTheme="minorHAnsi" w:cstheme="minorHAnsi"/>
                <w:b/>
              </w:rPr>
            </w:pPr>
            <w:r>
              <w:rPr>
                <w:rFonts w:asciiTheme="minorHAnsi" w:hAnsiTheme="minorHAnsi" w:cstheme="minorHAnsi"/>
                <w:b/>
              </w:rPr>
              <w:t>104.</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FB41EE" w:rsidRPr="008E30E2" w:rsidRDefault="00FB41EE" w:rsidP="00917963">
            <w:pPr>
              <w:jc w:val="left"/>
              <w:rPr>
                <w:rFonts w:asciiTheme="minorHAnsi" w:hAnsiTheme="minorHAnsi" w:cstheme="minorHAnsi"/>
                <w:b/>
                <w:shd w:val="clear" w:color="auto" w:fill="FFFFFF"/>
              </w:rPr>
            </w:pPr>
            <w:r w:rsidRPr="008E30E2">
              <w:rPr>
                <w:rFonts w:asciiTheme="minorHAnsi" w:hAnsiTheme="minorHAnsi" w:cstheme="minorHAnsi"/>
                <w:b/>
              </w:rPr>
              <w:t xml:space="preserve">Mészöly Miklós: A hegy meg az árnyéka </w:t>
            </w:r>
          </w:p>
          <w:p w:rsidR="005D6797" w:rsidRPr="008E30E2" w:rsidRDefault="005D6797" w:rsidP="00F6040B">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 xml:space="preserve">Ritmikus szemmozgást fejlesztő gyakorlatok, azonos helyesírási </w:t>
            </w:r>
            <w:proofErr w:type="gramStart"/>
            <w:r w:rsidRPr="008E30E2">
              <w:rPr>
                <w:rFonts w:asciiTheme="minorHAnsi" w:hAnsiTheme="minorHAnsi" w:cstheme="minorHAnsi"/>
              </w:rPr>
              <w:t>problémát</w:t>
            </w:r>
            <w:proofErr w:type="gramEnd"/>
            <w:r w:rsidRPr="008E30E2">
              <w:rPr>
                <w:rFonts w:asciiTheme="minorHAnsi" w:hAnsiTheme="minorHAnsi" w:cstheme="minorHAnsi"/>
              </w:rPr>
              <w:t xml:space="preserve"> tartalmazó szavakkal</w:t>
            </w:r>
          </w:p>
          <w:p w:rsidR="005D6797" w:rsidRDefault="000E65DB" w:rsidP="00917963">
            <w:pPr>
              <w:jc w:val="left"/>
              <w:rPr>
                <w:rFonts w:asciiTheme="minorHAnsi" w:hAnsiTheme="minorHAnsi" w:cstheme="minorHAnsi"/>
              </w:rPr>
            </w:pPr>
            <w:r w:rsidRPr="008E30E2">
              <w:rPr>
                <w:rFonts w:asciiTheme="minorHAnsi" w:hAnsiTheme="minorHAnsi" w:cstheme="minorHAnsi"/>
              </w:rPr>
              <w:t xml:space="preserve">Hangsúly és látószögnövelő </w:t>
            </w:r>
            <w:proofErr w:type="gramStart"/>
            <w:r w:rsidRPr="008E30E2">
              <w:rPr>
                <w:rFonts w:asciiTheme="minorHAnsi" w:hAnsiTheme="minorHAnsi" w:cstheme="minorHAnsi"/>
              </w:rPr>
              <w:t>gyakorlat bővülő</w:t>
            </w:r>
            <w:proofErr w:type="gramEnd"/>
            <w:r w:rsidRPr="008E30E2">
              <w:rPr>
                <w:rFonts w:asciiTheme="minorHAnsi" w:hAnsiTheme="minorHAnsi" w:cstheme="minorHAnsi"/>
              </w:rPr>
              <w:t xml:space="preserve"> mondatokkal</w:t>
            </w:r>
          </w:p>
          <w:p w:rsidR="00F6040B" w:rsidRPr="008E30E2" w:rsidRDefault="00F6040B" w:rsidP="00F6040B">
            <w:pPr>
              <w:jc w:val="left"/>
              <w:rPr>
                <w:rFonts w:asciiTheme="minorHAnsi" w:hAnsiTheme="minorHAnsi" w:cstheme="minorHAnsi"/>
                <w:bCs/>
                <w:iCs/>
              </w:rPr>
            </w:pPr>
            <w:r>
              <w:rPr>
                <w:rFonts w:asciiTheme="minorHAnsi" w:hAnsiTheme="minorHAnsi" w:cstheme="minorHAnsi"/>
                <w:bCs/>
                <w:iCs/>
              </w:rPr>
              <w:t>M</w:t>
            </w:r>
            <w:r w:rsidRPr="008E30E2">
              <w:rPr>
                <w:rFonts w:asciiTheme="minorHAnsi" w:hAnsiTheme="minorHAnsi" w:cstheme="minorHAnsi"/>
                <w:bCs/>
                <w:iCs/>
              </w:rPr>
              <w:t>esefeldolgozás</w:t>
            </w:r>
          </w:p>
          <w:p w:rsidR="00F6040B" w:rsidRPr="008E30E2" w:rsidRDefault="00F6040B" w:rsidP="00917963">
            <w:pPr>
              <w:jc w:val="left"/>
              <w:rPr>
                <w:rFonts w:asciiTheme="minorHAnsi" w:hAnsiTheme="minorHAnsi" w:cstheme="minorHAnsi"/>
              </w:rPr>
            </w:pPr>
          </w:p>
          <w:p w:rsidR="0081620A" w:rsidRPr="008E30E2" w:rsidRDefault="0081620A" w:rsidP="00917963">
            <w:pPr>
              <w:jc w:val="left"/>
              <w:rPr>
                <w:rFonts w:asciiTheme="minorHAnsi" w:hAnsiTheme="minorHAnsi" w:cstheme="minorHAnsi"/>
              </w:rPr>
            </w:pPr>
            <w:r w:rsidRPr="008E30E2">
              <w:rPr>
                <w:rFonts w:asciiTheme="minorHAnsi" w:hAnsiTheme="minorHAnsi" w:cstheme="minorHAnsi"/>
                <w:bCs/>
                <w:iCs/>
              </w:rPr>
              <w:t>94–97.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 xml:space="preserve">Epikai művek dekódolásának nyomon követése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Szépirodalmi szöveg feldolgozása, 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Állítások igazságtartalmának eldöntése</w:t>
            </w:r>
          </w:p>
          <w:p w:rsidR="005D6797" w:rsidRPr="008E30E2" w:rsidRDefault="009D0235" w:rsidP="00917963">
            <w:pPr>
              <w:jc w:val="left"/>
              <w:rPr>
                <w:rFonts w:asciiTheme="minorHAnsi" w:hAnsiTheme="minorHAnsi" w:cstheme="minorHAnsi"/>
                <w:b/>
              </w:rPr>
            </w:pPr>
            <w:r w:rsidRPr="008E30E2">
              <w:rPr>
                <w:rFonts w:asciiTheme="minorHAnsi" w:hAnsiTheme="minorHAnsi" w:cstheme="minorHAnsi"/>
              </w:rPr>
              <w:t>Következtetések levonása, véleményalkotás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AA56FA" w:rsidP="00917963">
            <w:pPr>
              <w:jc w:val="left"/>
              <w:rPr>
                <w:rFonts w:asciiTheme="minorHAnsi" w:eastAsia="Times New Roman" w:hAnsiTheme="minorHAnsi" w:cstheme="minorHAnsi"/>
                <w:lang w:eastAsia="hu-HU"/>
              </w:rPr>
            </w:pPr>
            <w:proofErr w:type="spellStart"/>
            <w:r>
              <w:rPr>
                <w:rFonts w:asciiTheme="minorHAnsi" w:eastAsia="Times New Roman" w:hAnsiTheme="minorHAnsi" w:cstheme="minorHAnsi"/>
                <w:b/>
                <w:color w:val="C45911" w:themeColor="accent2" w:themeShade="BF"/>
                <w:lang w:eastAsia="hu-HU"/>
              </w:rPr>
              <w:t>csupál</w:t>
            </w:r>
            <w:proofErr w:type="spellEnd"/>
            <w:r>
              <w:rPr>
                <w:rFonts w:asciiTheme="minorHAnsi" w:eastAsia="Times New Roman" w:hAnsiTheme="minorHAnsi" w:cstheme="minorHAnsi"/>
                <w:b/>
                <w:color w:val="C45911" w:themeColor="accent2" w:themeShade="BF"/>
                <w:lang w:eastAsia="hu-HU"/>
              </w:rPr>
              <w:t>, takaros, meredek,</w:t>
            </w: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val="restart"/>
            <w:tcBorders>
              <w:top w:val="single" w:sz="4" w:space="0" w:color="auto"/>
              <w:left w:val="single" w:sz="4" w:space="0" w:color="auto"/>
              <w:right w:val="single" w:sz="4" w:space="0" w:color="auto"/>
            </w:tcBorders>
            <w:shd w:val="clear" w:color="auto" w:fill="auto"/>
          </w:tcPr>
          <w:p w:rsidR="004F431E" w:rsidRDefault="004F431E" w:rsidP="00917963">
            <w:pPr>
              <w:jc w:val="left"/>
              <w:rPr>
                <w:rFonts w:asciiTheme="minorHAnsi" w:hAnsiTheme="minorHAnsi" w:cstheme="minorHAnsi"/>
                <w:b/>
              </w:rPr>
            </w:pPr>
            <w:r>
              <w:rPr>
                <w:rFonts w:asciiTheme="minorHAnsi" w:hAnsiTheme="minorHAnsi" w:cstheme="minorHAnsi"/>
                <w:b/>
              </w:rPr>
              <w:t xml:space="preserve">Bosnyák Viktória: A sirály a király? </w:t>
            </w:r>
          </w:p>
          <w:p w:rsidR="004F431E" w:rsidRPr="004F431E" w:rsidRDefault="004F431E" w:rsidP="00917963">
            <w:pPr>
              <w:jc w:val="left"/>
              <w:rPr>
                <w:rFonts w:asciiTheme="minorHAnsi" w:hAnsiTheme="minorHAnsi" w:cstheme="minorHAnsi"/>
              </w:rPr>
            </w:pPr>
            <w:r w:rsidRPr="004F431E">
              <w:rPr>
                <w:rFonts w:asciiTheme="minorHAnsi" w:hAnsiTheme="minorHAnsi" w:cstheme="minorHAnsi"/>
              </w:rPr>
              <w:t xml:space="preserve">DFHT és </w:t>
            </w:r>
            <w:proofErr w:type="gramStart"/>
            <w:r w:rsidRPr="004F431E">
              <w:rPr>
                <w:rFonts w:asciiTheme="minorHAnsi" w:hAnsiTheme="minorHAnsi" w:cstheme="minorHAnsi"/>
              </w:rPr>
              <w:t>komplex</w:t>
            </w:r>
            <w:proofErr w:type="gramEnd"/>
          </w:p>
          <w:p w:rsidR="004F431E" w:rsidRDefault="004F431E" w:rsidP="00917963">
            <w:pPr>
              <w:jc w:val="left"/>
              <w:rPr>
                <w:rFonts w:asciiTheme="minorHAnsi" w:hAnsiTheme="minorHAnsi" w:cstheme="minorHAnsi"/>
                <w:b/>
              </w:rPr>
            </w:pPr>
            <w:r>
              <w:rPr>
                <w:rFonts w:asciiTheme="minorHAnsi" w:hAnsiTheme="minorHAnsi" w:cstheme="minorHAnsi"/>
                <w:b/>
              </w:rPr>
              <w:lastRenderedPageBreak/>
              <w:t>Téma bevezetése</w:t>
            </w:r>
            <w:r w:rsidR="00F6040B">
              <w:rPr>
                <w:rFonts w:asciiTheme="minorHAnsi" w:hAnsiTheme="minorHAnsi" w:cstheme="minorHAnsi"/>
                <w:b/>
              </w:rPr>
              <w:t xml:space="preserve"> és 1. fejezet</w:t>
            </w:r>
          </w:p>
          <w:p w:rsidR="004F431E" w:rsidRDefault="004F431E" w:rsidP="00917963">
            <w:pPr>
              <w:jc w:val="left"/>
              <w:rPr>
                <w:rFonts w:asciiTheme="minorHAnsi" w:hAnsiTheme="minorHAnsi" w:cstheme="minorHAnsi"/>
                <w:b/>
              </w:rPr>
            </w:pPr>
            <w:r>
              <w:rPr>
                <w:rFonts w:asciiTheme="minorHAnsi" w:hAnsiTheme="minorHAnsi" w:cstheme="minorHAnsi"/>
                <w:b/>
              </w:rPr>
              <w:t>2-3. fejezet</w:t>
            </w:r>
          </w:p>
          <w:p w:rsidR="004F431E" w:rsidRDefault="004F431E" w:rsidP="00917963">
            <w:pPr>
              <w:jc w:val="left"/>
              <w:rPr>
                <w:rFonts w:asciiTheme="minorHAnsi" w:hAnsiTheme="minorHAnsi" w:cstheme="minorHAnsi"/>
                <w:b/>
              </w:rPr>
            </w:pPr>
            <w:r>
              <w:rPr>
                <w:rFonts w:asciiTheme="minorHAnsi" w:hAnsiTheme="minorHAnsi" w:cstheme="minorHAnsi"/>
                <w:b/>
              </w:rPr>
              <w:t>4-5. fejezet</w:t>
            </w:r>
          </w:p>
          <w:p w:rsidR="004F431E" w:rsidRDefault="004F431E" w:rsidP="00917963">
            <w:pPr>
              <w:jc w:val="left"/>
              <w:rPr>
                <w:rFonts w:asciiTheme="minorHAnsi" w:hAnsiTheme="minorHAnsi" w:cstheme="minorHAnsi"/>
                <w:b/>
              </w:rPr>
            </w:pPr>
            <w:r>
              <w:rPr>
                <w:rFonts w:asciiTheme="minorHAnsi" w:hAnsiTheme="minorHAnsi" w:cstheme="minorHAnsi"/>
                <w:b/>
              </w:rPr>
              <w:t>6-7. fejezet</w:t>
            </w:r>
          </w:p>
          <w:p w:rsidR="004F431E" w:rsidRDefault="004F431E" w:rsidP="00917963">
            <w:pPr>
              <w:jc w:val="left"/>
              <w:rPr>
                <w:rFonts w:asciiTheme="minorHAnsi" w:hAnsiTheme="minorHAnsi" w:cstheme="minorHAnsi"/>
                <w:b/>
              </w:rPr>
            </w:pPr>
            <w:r>
              <w:rPr>
                <w:rFonts w:asciiTheme="minorHAnsi" w:hAnsiTheme="minorHAnsi" w:cstheme="minorHAnsi"/>
                <w:b/>
              </w:rPr>
              <w:t>8-9. fejezet</w:t>
            </w:r>
          </w:p>
          <w:p w:rsidR="004F431E" w:rsidRDefault="004F431E" w:rsidP="00917963">
            <w:pPr>
              <w:jc w:val="left"/>
              <w:rPr>
                <w:rFonts w:asciiTheme="minorHAnsi" w:hAnsiTheme="minorHAnsi" w:cstheme="minorHAnsi"/>
                <w:b/>
              </w:rPr>
            </w:pPr>
            <w:r>
              <w:rPr>
                <w:rFonts w:asciiTheme="minorHAnsi" w:hAnsiTheme="minorHAnsi" w:cstheme="minorHAnsi"/>
                <w:b/>
              </w:rPr>
              <w:t>10-11. fejezet</w:t>
            </w:r>
          </w:p>
          <w:p w:rsidR="004F431E" w:rsidRDefault="004F431E" w:rsidP="00917963">
            <w:pPr>
              <w:jc w:val="left"/>
              <w:rPr>
                <w:rFonts w:asciiTheme="minorHAnsi" w:hAnsiTheme="minorHAnsi" w:cstheme="minorHAnsi"/>
                <w:b/>
              </w:rPr>
            </w:pPr>
            <w:r>
              <w:rPr>
                <w:rFonts w:asciiTheme="minorHAnsi" w:hAnsiTheme="minorHAnsi" w:cstheme="minorHAnsi"/>
                <w:b/>
              </w:rPr>
              <w:t>12-13. fejezet</w:t>
            </w:r>
          </w:p>
          <w:p w:rsidR="004F431E" w:rsidRDefault="004F431E" w:rsidP="00917963">
            <w:pPr>
              <w:jc w:val="left"/>
              <w:rPr>
                <w:rFonts w:asciiTheme="minorHAnsi" w:hAnsiTheme="minorHAnsi" w:cstheme="minorHAnsi"/>
                <w:b/>
              </w:rPr>
            </w:pPr>
            <w:r>
              <w:rPr>
                <w:rFonts w:asciiTheme="minorHAnsi" w:hAnsiTheme="minorHAnsi" w:cstheme="minorHAnsi"/>
                <w:b/>
              </w:rPr>
              <w:t>14. fejezet</w:t>
            </w:r>
          </w:p>
          <w:p w:rsidR="004F431E" w:rsidRPr="008E30E2" w:rsidRDefault="004F431E" w:rsidP="00917963">
            <w:pPr>
              <w:jc w:val="left"/>
              <w:rPr>
                <w:rFonts w:asciiTheme="minorHAnsi" w:hAnsiTheme="minorHAnsi" w:cstheme="minorHAnsi"/>
                <w:b/>
              </w:rPr>
            </w:pPr>
            <w:r>
              <w:rPr>
                <w:rFonts w:asciiTheme="minorHAnsi" w:hAnsiTheme="minorHAnsi" w:cstheme="minorHAnsi"/>
                <w:b/>
              </w:rPr>
              <w:t>Befejezés</w:t>
            </w:r>
          </w:p>
        </w:tc>
        <w:tc>
          <w:tcPr>
            <w:tcW w:w="1246" w:type="pct"/>
            <w:vMerge w:val="restart"/>
            <w:tcBorders>
              <w:top w:val="single" w:sz="4" w:space="0" w:color="auto"/>
              <w:left w:val="single" w:sz="4" w:space="0" w:color="auto"/>
              <w:right w:val="single" w:sz="4" w:space="0" w:color="auto"/>
            </w:tcBorders>
            <w:shd w:val="clear" w:color="auto" w:fill="auto"/>
          </w:tcPr>
          <w:p w:rsidR="004F431E" w:rsidRDefault="004F431E" w:rsidP="004F431E">
            <w:pPr>
              <w:jc w:val="left"/>
              <w:rPr>
                <w:rFonts w:asciiTheme="minorHAnsi" w:hAnsiTheme="minorHAnsi" w:cstheme="minorHAnsi"/>
              </w:rPr>
            </w:pPr>
            <w:r w:rsidRPr="004F431E">
              <w:rPr>
                <w:rFonts w:asciiTheme="minorHAnsi" w:hAnsiTheme="minorHAnsi" w:cstheme="minorHAnsi"/>
              </w:rPr>
              <w:lastRenderedPageBreak/>
              <w:t>E kedves mese segítségével a gyerekek szórakozva tanulhatják meg az LY-</w:t>
            </w:r>
            <w:proofErr w:type="spellStart"/>
            <w:r w:rsidRPr="004F431E">
              <w:rPr>
                <w:rFonts w:asciiTheme="minorHAnsi" w:hAnsiTheme="minorHAnsi" w:cstheme="minorHAnsi"/>
              </w:rPr>
              <w:t>os</w:t>
            </w:r>
            <w:proofErr w:type="spellEnd"/>
            <w:r w:rsidRPr="004F431E">
              <w:rPr>
                <w:rFonts w:asciiTheme="minorHAnsi" w:hAnsiTheme="minorHAnsi" w:cstheme="minorHAnsi"/>
              </w:rPr>
              <w:t xml:space="preserve"> szavak legjavát. </w:t>
            </w:r>
          </w:p>
          <w:p w:rsidR="004F431E" w:rsidRDefault="004F431E" w:rsidP="004F431E">
            <w:pPr>
              <w:jc w:val="left"/>
              <w:rPr>
                <w:rFonts w:asciiTheme="minorHAnsi" w:hAnsiTheme="minorHAnsi" w:cstheme="minorHAnsi"/>
              </w:rPr>
            </w:pPr>
            <w:r>
              <w:rPr>
                <w:rFonts w:asciiTheme="minorHAnsi" w:hAnsiTheme="minorHAnsi" w:cstheme="minorHAnsi"/>
              </w:rPr>
              <w:lastRenderedPageBreak/>
              <w:t>Közös olvasmányfeldolgozás</w:t>
            </w:r>
          </w:p>
          <w:p w:rsidR="004F431E" w:rsidRPr="008E30E2" w:rsidRDefault="004F431E" w:rsidP="004F431E">
            <w:pPr>
              <w:jc w:val="left"/>
              <w:rPr>
                <w:rFonts w:asciiTheme="minorHAnsi" w:hAnsiTheme="minorHAnsi" w:cstheme="minorHAnsi"/>
              </w:rPr>
            </w:pPr>
            <w:r>
              <w:rPr>
                <w:rFonts w:asciiTheme="minorHAnsi" w:hAnsiTheme="minorHAnsi" w:cstheme="minorHAnsi"/>
              </w:rPr>
              <w:t>Olvasónapló írása</w:t>
            </w:r>
          </w:p>
        </w:tc>
        <w:tc>
          <w:tcPr>
            <w:tcW w:w="1431" w:type="pct"/>
            <w:vMerge w:val="restart"/>
            <w:tcBorders>
              <w:top w:val="single" w:sz="4" w:space="0" w:color="auto"/>
              <w:left w:val="single" w:sz="4" w:space="0" w:color="auto"/>
              <w:right w:val="single" w:sz="4" w:space="0" w:color="auto"/>
            </w:tcBorders>
            <w:shd w:val="clear" w:color="auto" w:fill="auto"/>
          </w:tcPr>
          <w:p w:rsidR="004F431E" w:rsidRDefault="004F431E" w:rsidP="00917963">
            <w:pPr>
              <w:jc w:val="left"/>
              <w:rPr>
                <w:rFonts w:asciiTheme="minorHAnsi" w:hAnsiTheme="minorHAnsi" w:cstheme="minorHAnsi"/>
              </w:rPr>
            </w:pPr>
            <w:r>
              <w:rPr>
                <w:rFonts w:asciiTheme="minorHAnsi" w:hAnsiTheme="minorHAnsi" w:cstheme="minorHAnsi"/>
              </w:rPr>
              <w:lastRenderedPageBreak/>
              <w:t>A mese érzelmi és tartami megközelítése.</w:t>
            </w:r>
          </w:p>
          <w:p w:rsidR="004F431E" w:rsidRDefault="004F431E" w:rsidP="00917963">
            <w:pPr>
              <w:jc w:val="left"/>
              <w:rPr>
                <w:rFonts w:asciiTheme="minorHAnsi" w:hAnsiTheme="minorHAnsi" w:cstheme="minorHAnsi"/>
              </w:rPr>
            </w:pPr>
            <w:r>
              <w:rPr>
                <w:rFonts w:asciiTheme="minorHAnsi" w:hAnsiTheme="minorHAnsi" w:cstheme="minorHAnsi"/>
              </w:rPr>
              <w:t>Szépirodalmi mű interaktív feldolgozása, feltételezések meghallgatása, következtetések le</w:t>
            </w:r>
            <w:r>
              <w:rPr>
                <w:rFonts w:asciiTheme="minorHAnsi" w:hAnsiTheme="minorHAnsi" w:cstheme="minorHAnsi"/>
              </w:rPr>
              <w:lastRenderedPageBreak/>
              <w:t>vonása.</w:t>
            </w:r>
          </w:p>
          <w:p w:rsidR="001C3257" w:rsidRPr="008E30E2" w:rsidRDefault="001C3257" w:rsidP="00917963">
            <w:pPr>
              <w:jc w:val="left"/>
              <w:rPr>
                <w:rFonts w:asciiTheme="minorHAnsi" w:hAnsiTheme="minorHAnsi" w:cstheme="minorHAnsi"/>
              </w:rPr>
            </w:pPr>
          </w:p>
        </w:tc>
        <w:tc>
          <w:tcPr>
            <w:tcW w:w="1263" w:type="pct"/>
            <w:gridSpan w:val="3"/>
            <w:vMerge w:val="restart"/>
            <w:tcBorders>
              <w:top w:val="single" w:sz="4" w:space="0" w:color="auto"/>
              <w:left w:val="single" w:sz="4" w:space="0" w:color="auto"/>
              <w:right w:val="single" w:sz="4" w:space="0" w:color="auto"/>
            </w:tcBorders>
            <w:shd w:val="clear" w:color="auto" w:fill="auto"/>
          </w:tcPr>
          <w:p w:rsidR="004F431E" w:rsidRPr="00D800B7" w:rsidRDefault="004F431E" w:rsidP="00917963">
            <w:pPr>
              <w:jc w:val="left"/>
              <w:rPr>
                <w:rFonts w:asciiTheme="minorHAnsi" w:eastAsia="Times New Roman" w:hAnsiTheme="minorHAnsi" w:cstheme="minorHAnsi"/>
                <w:b/>
                <w:lang w:eastAsia="hu-HU"/>
              </w:rPr>
            </w:pPr>
            <w:r w:rsidRPr="00D800B7">
              <w:rPr>
                <w:rFonts w:asciiTheme="minorHAnsi" w:eastAsia="Times New Roman" w:hAnsiTheme="minorHAnsi" w:cstheme="minorHAnsi"/>
                <w:b/>
                <w:lang w:eastAsia="hu-HU"/>
              </w:rPr>
              <w:lastRenderedPageBreak/>
              <w:t>Digitális Témahét</w:t>
            </w:r>
          </w:p>
          <w:p w:rsidR="001C3257" w:rsidRDefault="001C3257" w:rsidP="00917963">
            <w:pPr>
              <w:jc w:val="left"/>
              <w:rPr>
                <w:rFonts w:asciiTheme="minorHAnsi" w:eastAsia="Times New Roman" w:hAnsiTheme="minorHAnsi" w:cstheme="minorHAnsi"/>
                <w:lang w:eastAsia="hu-HU"/>
              </w:rPr>
            </w:pPr>
            <w:r>
              <w:rPr>
                <w:rFonts w:asciiTheme="minorHAnsi" w:eastAsia="Times New Roman" w:hAnsiTheme="minorHAnsi" w:cstheme="minorHAnsi"/>
                <w:lang w:eastAsia="hu-HU"/>
              </w:rPr>
              <w:t>Modern mese, mint irodalmi műfaj. Kompetenciafejlesztés: esztétikai, művé</w:t>
            </w:r>
            <w:r>
              <w:rPr>
                <w:rFonts w:asciiTheme="minorHAnsi" w:eastAsia="Times New Roman" w:hAnsiTheme="minorHAnsi" w:cstheme="minorHAnsi"/>
                <w:lang w:eastAsia="hu-HU"/>
              </w:rPr>
              <w:lastRenderedPageBreak/>
              <w:t>szeti tudatosság fejlesztése. Képzőművészet, természetismeret kapcsolata.</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50"/>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49"/>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4F431E"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350"/>
        </w:trPr>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4F431E" w:rsidRPr="008E30E2" w:rsidRDefault="004F431E" w:rsidP="00A96ABE">
            <w:pPr>
              <w:pStyle w:val="Listaszerbekezds"/>
              <w:numPr>
                <w:ilvl w:val="0"/>
                <w:numId w:val="6"/>
              </w:numPr>
              <w:ind w:left="227"/>
              <w:jc w:val="center"/>
              <w:rPr>
                <w:rFonts w:asciiTheme="minorHAnsi" w:hAnsiTheme="minorHAnsi" w:cstheme="minorHAnsi"/>
                <w:b/>
              </w:rPr>
            </w:pPr>
          </w:p>
        </w:tc>
        <w:tc>
          <w:tcPr>
            <w:tcW w:w="8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b/>
              </w:rPr>
            </w:pPr>
          </w:p>
        </w:tc>
        <w:tc>
          <w:tcPr>
            <w:tcW w:w="1246"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431" w:type="pct"/>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hAnsiTheme="minorHAnsi" w:cstheme="minorHAnsi"/>
              </w:rPr>
            </w:pPr>
          </w:p>
        </w:tc>
        <w:tc>
          <w:tcPr>
            <w:tcW w:w="1263" w:type="pct"/>
            <w:gridSpan w:val="3"/>
            <w:vMerge/>
            <w:tcBorders>
              <w:left w:val="single" w:sz="4" w:space="0" w:color="auto"/>
              <w:right w:val="single" w:sz="4" w:space="0" w:color="auto"/>
            </w:tcBorders>
            <w:shd w:val="clear" w:color="auto" w:fill="auto"/>
          </w:tcPr>
          <w:p w:rsidR="004F431E" w:rsidRPr="008E30E2" w:rsidRDefault="004F431E"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FB41EE" w:rsidP="00F6040B">
            <w:pPr>
              <w:spacing w:line="276" w:lineRule="auto"/>
              <w:jc w:val="left"/>
              <w:rPr>
                <w:rFonts w:asciiTheme="minorHAnsi" w:eastAsia="Times New Roman" w:hAnsiTheme="minorHAnsi" w:cstheme="minorHAnsi"/>
                <w:lang w:eastAsia="hu-HU"/>
              </w:rPr>
            </w:pPr>
            <w:r w:rsidRPr="008E30E2">
              <w:rPr>
                <w:rFonts w:asciiTheme="minorHAnsi" w:hAnsiTheme="minorHAnsi" w:cstheme="minorHAnsi"/>
                <w:b/>
                <w:iCs/>
              </w:rPr>
              <w:t>Csukás István:</w:t>
            </w:r>
            <w:r w:rsidRPr="008E30E2">
              <w:rPr>
                <w:rFonts w:asciiTheme="minorHAnsi" w:hAnsiTheme="minorHAnsi" w:cstheme="minorHAnsi"/>
                <w:b/>
                <w:i/>
                <w:iCs/>
              </w:rPr>
              <w:t xml:space="preserve"> </w:t>
            </w:r>
            <w:r w:rsidRPr="008E30E2">
              <w:rPr>
                <w:rFonts w:asciiTheme="minorHAnsi" w:eastAsia="Times New Roman" w:hAnsiTheme="minorHAnsi" w:cstheme="minorHAnsi"/>
                <w:b/>
                <w:lang w:eastAsia="hu-HU"/>
              </w:rPr>
              <w:t xml:space="preserve">Sün Balázs I. </w:t>
            </w:r>
          </w:p>
        </w:tc>
        <w:tc>
          <w:tcPr>
            <w:tcW w:w="1246" w:type="pct"/>
            <w:tcBorders>
              <w:top w:val="single" w:sz="4" w:space="0" w:color="auto"/>
              <w:left w:val="single" w:sz="4" w:space="0" w:color="auto"/>
              <w:bottom w:val="single" w:sz="4" w:space="0" w:color="auto"/>
              <w:right w:val="single" w:sz="4" w:space="0" w:color="auto"/>
            </w:tcBorders>
          </w:tcPr>
          <w:p w:rsidR="005D6797" w:rsidRDefault="000E65DB" w:rsidP="00917963">
            <w:pPr>
              <w:jc w:val="left"/>
              <w:rPr>
                <w:rFonts w:asciiTheme="minorHAnsi" w:hAnsiTheme="minorHAnsi" w:cstheme="minorHAnsi"/>
              </w:rPr>
            </w:pPr>
            <w:r w:rsidRPr="008E30E2">
              <w:rPr>
                <w:rFonts w:asciiTheme="minorHAnsi" w:hAnsiTheme="minorHAnsi" w:cstheme="minorHAnsi"/>
              </w:rPr>
              <w:t>Feltételezések meghallgatása, következtetések levonása</w:t>
            </w:r>
          </w:p>
          <w:p w:rsidR="00F6040B" w:rsidRPr="008E30E2" w:rsidRDefault="00F6040B" w:rsidP="00917963">
            <w:pPr>
              <w:jc w:val="left"/>
              <w:rPr>
                <w:rFonts w:asciiTheme="minorHAnsi" w:hAnsiTheme="minorHAnsi" w:cstheme="minorHAnsi"/>
              </w:rPr>
            </w:pPr>
            <w:r>
              <w:rPr>
                <w:rFonts w:asciiTheme="minorHAnsi" w:eastAsia="Times New Roman" w:hAnsiTheme="minorHAnsi" w:cstheme="minorHAnsi"/>
                <w:lang w:eastAsia="hu-HU"/>
              </w:rPr>
              <w:t>V</w:t>
            </w:r>
            <w:r w:rsidRPr="008E30E2">
              <w:rPr>
                <w:rFonts w:asciiTheme="minorHAnsi" w:eastAsia="Times New Roman" w:hAnsiTheme="minorHAnsi" w:cstheme="minorHAnsi"/>
                <w:lang w:eastAsia="hu-HU"/>
              </w:rPr>
              <w:t>erses mese feldolgozása</w:t>
            </w:r>
          </w:p>
          <w:p w:rsidR="0081620A" w:rsidRPr="008E30E2" w:rsidRDefault="0081620A" w:rsidP="00917963">
            <w:pPr>
              <w:jc w:val="left"/>
              <w:rPr>
                <w:rFonts w:asciiTheme="minorHAnsi" w:hAnsiTheme="minorHAnsi" w:cstheme="minorHAnsi"/>
              </w:rPr>
            </w:pPr>
            <w:r w:rsidRPr="008E30E2">
              <w:rPr>
                <w:rFonts w:asciiTheme="minorHAnsi" w:eastAsia="Times New Roman" w:hAnsiTheme="minorHAnsi" w:cstheme="minorHAnsi"/>
                <w:lang w:eastAsia="hu-HU"/>
              </w:rPr>
              <w:t>98–99.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A verses mese érzelmi és tartalmi megközelítése</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A szépirodalmi mű interaktív feldolgozása, feltételezések meghallgatása, következtetések levonása</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Az ítélőképesség, az erkölcsi, az esztétikai és a történeti érzék fejlesztése.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315E5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Verses mese, mint irodalmi műfaj. Kompetenciafejlesztés: esztétikai, művészeti tudatosság fejlesztése. Képzőművészet, irodalom kapcsolata.</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FB41EE" w:rsidP="00F6040B">
            <w:pPr>
              <w:spacing w:line="276" w:lineRule="auto"/>
              <w:jc w:val="left"/>
              <w:rPr>
                <w:rFonts w:asciiTheme="minorHAnsi" w:eastAsia="Times New Roman" w:hAnsiTheme="minorHAnsi" w:cstheme="minorHAnsi"/>
                <w:lang w:eastAsia="hu-HU"/>
              </w:rPr>
            </w:pPr>
            <w:r w:rsidRPr="008E30E2">
              <w:rPr>
                <w:rFonts w:asciiTheme="minorHAnsi" w:hAnsiTheme="minorHAnsi" w:cstheme="minorHAnsi"/>
                <w:b/>
                <w:i/>
                <w:iCs/>
              </w:rPr>
              <w:t xml:space="preserve">Csukás István: </w:t>
            </w:r>
            <w:r w:rsidRPr="008E30E2">
              <w:rPr>
                <w:rFonts w:asciiTheme="minorHAnsi" w:eastAsia="Times New Roman" w:hAnsiTheme="minorHAnsi" w:cstheme="minorHAnsi"/>
                <w:b/>
                <w:lang w:eastAsia="hu-HU"/>
              </w:rPr>
              <w:t xml:space="preserve">Sün Balázs II.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 xml:space="preserve">Véleményalkotás </w:t>
            </w:r>
          </w:p>
          <w:p w:rsidR="005D6797" w:rsidRDefault="000E65DB" w:rsidP="00917963">
            <w:pPr>
              <w:jc w:val="left"/>
              <w:rPr>
                <w:rFonts w:asciiTheme="minorHAnsi" w:hAnsiTheme="minorHAnsi" w:cstheme="minorHAnsi"/>
              </w:rPr>
            </w:pPr>
            <w:r w:rsidRPr="008E30E2">
              <w:rPr>
                <w:rFonts w:asciiTheme="minorHAnsi" w:hAnsiTheme="minorHAnsi" w:cstheme="minorHAnsi"/>
              </w:rPr>
              <w:t>Feltételezések meghallgatása, következtetések levonása</w:t>
            </w:r>
          </w:p>
          <w:p w:rsidR="00F6040B" w:rsidRPr="008E30E2" w:rsidRDefault="00F6040B" w:rsidP="00917963">
            <w:pPr>
              <w:jc w:val="left"/>
              <w:rPr>
                <w:rFonts w:asciiTheme="minorHAnsi" w:hAnsiTheme="minorHAnsi" w:cstheme="minorHAnsi"/>
              </w:rPr>
            </w:pPr>
            <w:r>
              <w:rPr>
                <w:rFonts w:asciiTheme="minorHAnsi" w:eastAsia="Times New Roman" w:hAnsiTheme="minorHAnsi" w:cstheme="minorHAnsi"/>
                <w:lang w:eastAsia="hu-HU"/>
              </w:rPr>
              <w:t>V</w:t>
            </w:r>
            <w:r w:rsidRPr="008E30E2">
              <w:rPr>
                <w:rFonts w:asciiTheme="minorHAnsi" w:eastAsia="Times New Roman" w:hAnsiTheme="minorHAnsi" w:cstheme="minorHAnsi"/>
                <w:lang w:eastAsia="hu-HU"/>
              </w:rPr>
              <w:t>erses mese feldolgozása</w:t>
            </w:r>
          </w:p>
          <w:p w:rsidR="0081620A" w:rsidRPr="008E30E2" w:rsidRDefault="0081620A" w:rsidP="00917963">
            <w:pPr>
              <w:jc w:val="left"/>
              <w:rPr>
                <w:rFonts w:asciiTheme="minorHAnsi" w:hAnsiTheme="minorHAnsi" w:cstheme="minorHAnsi"/>
              </w:rPr>
            </w:pPr>
            <w:r w:rsidRPr="008E30E2">
              <w:rPr>
                <w:rFonts w:asciiTheme="minorHAnsi" w:eastAsia="Times New Roman" w:hAnsiTheme="minorHAnsi" w:cstheme="minorHAnsi"/>
                <w:lang w:eastAsia="hu-HU"/>
              </w:rPr>
              <w:t>100–101.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Az előző feltételezések igazságtartalmának ellenőrzése, véleményalkotás</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Az ítélőképesség, az erkölcsi, az esztétikai és a történeti érzék fejlesztése.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315E5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Verses mese, mint irodalmi műfaj. Kompetenciafejlesztés: esztétikai, művészeti tudatosság fejlesztése. Képzőművészet, irodalom kapcsolata.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4F431E" w:rsidRDefault="00FB41EE" w:rsidP="004F431E">
            <w:pPr>
              <w:spacing w:line="276" w:lineRule="auto"/>
              <w:jc w:val="left"/>
              <w:rPr>
                <w:rFonts w:asciiTheme="minorHAnsi" w:eastAsia="Times New Roman" w:hAnsiTheme="minorHAnsi" w:cstheme="minorHAnsi"/>
                <w:b/>
                <w:lang w:eastAsia="hu-HU"/>
              </w:rPr>
            </w:pPr>
            <w:r w:rsidRPr="008E30E2">
              <w:rPr>
                <w:rFonts w:asciiTheme="minorHAnsi" w:hAnsiTheme="minorHAnsi" w:cstheme="minorHAnsi"/>
                <w:b/>
                <w:i/>
                <w:iCs/>
              </w:rPr>
              <w:t xml:space="preserve">Csukás István: </w:t>
            </w:r>
            <w:r w:rsidRPr="008E30E2">
              <w:rPr>
                <w:rFonts w:asciiTheme="minorHAnsi" w:eastAsia="Times New Roman" w:hAnsiTheme="minorHAnsi" w:cstheme="minorHAnsi"/>
                <w:b/>
                <w:lang w:eastAsia="hu-HU"/>
              </w:rPr>
              <w:t xml:space="preserve">Sün Balázs III. </w:t>
            </w:r>
          </w:p>
          <w:p w:rsidR="00F6040B" w:rsidRPr="008E30E2" w:rsidRDefault="00F6040B" w:rsidP="004F431E">
            <w:pPr>
              <w:spacing w:line="276" w:lineRule="auto"/>
              <w:jc w:val="left"/>
              <w:rPr>
                <w:rFonts w:asciiTheme="minorHAnsi" w:eastAsia="Times New Roman" w:hAnsiTheme="minorHAnsi" w:cstheme="minorHAnsi"/>
                <w:lang w:eastAsia="hu-HU"/>
              </w:rPr>
            </w:pP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 xml:space="preserve">Véleményalkotás </w:t>
            </w:r>
          </w:p>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Feltételezések meghallgatása, következtetések levonása</w:t>
            </w:r>
          </w:p>
          <w:p w:rsidR="005D6797" w:rsidRDefault="000E65DB" w:rsidP="00917963">
            <w:pPr>
              <w:jc w:val="left"/>
              <w:rPr>
                <w:rFonts w:asciiTheme="minorHAnsi" w:hAnsiTheme="minorHAnsi" w:cstheme="minorHAnsi"/>
              </w:rPr>
            </w:pPr>
            <w:r w:rsidRPr="008E30E2">
              <w:rPr>
                <w:rFonts w:asciiTheme="minorHAnsi" w:hAnsiTheme="minorHAnsi" w:cstheme="minorHAnsi"/>
              </w:rPr>
              <w:t>Szóbeli szövegalkotás</w:t>
            </w:r>
          </w:p>
          <w:p w:rsidR="004F431E" w:rsidRPr="008E30E2" w:rsidRDefault="004F431E" w:rsidP="00917963">
            <w:pPr>
              <w:jc w:val="left"/>
              <w:rPr>
                <w:rFonts w:asciiTheme="minorHAnsi" w:hAnsiTheme="minorHAnsi" w:cstheme="minorHAnsi"/>
              </w:rPr>
            </w:pPr>
            <w:r>
              <w:rPr>
                <w:rFonts w:asciiTheme="minorHAnsi" w:eastAsia="Times New Roman" w:hAnsiTheme="minorHAnsi" w:cstheme="minorHAnsi"/>
                <w:lang w:eastAsia="hu-HU"/>
              </w:rPr>
              <w:t>V</w:t>
            </w:r>
            <w:r w:rsidRPr="008E30E2">
              <w:rPr>
                <w:rFonts w:asciiTheme="minorHAnsi" w:eastAsia="Times New Roman" w:hAnsiTheme="minorHAnsi" w:cstheme="minorHAnsi"/>
                <w:lang w:eastAsia="hu-HU"/>
              </w:rPr>
              <w:t>erses mese feldolgozása</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102–103.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 xml:space="preserve"> Az előző feltételezések igazságtartalmának ellenőrzése, véleményalkotás</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Következtetések levonása az eseményekből</w:t>
            </w:r>
          </w:p>
          <w:p w:rsidR="005D6797" w:rsidRPr="008E30E2" w:rsidRDefault="007D55F3"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Az ítélőképesség, az erkölcsi, az esztétikai és a történeti érzék fejlesztése.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315E57" w:rsidRPr="008E30E2">
              <w:rPr>
                <w:rFonts w:asciiTheme="minorHAnsi" w:eastAsia="Times New Roman" w:hAnsiTheme="minorHAnsi" w:cstheme="minorHAnsi"/>
                <w:lang w:eastAsia="hu-HU"/>
              </w:rPr>
              <w:t>Verses mese, mint irodalmi műfaj. Kompetenciafejlesztés: esztétikai, művészeti tudatosság fejlesztése. Képzőművészet, irodalom kapcsolata.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C90509" w:rsidP="00F6040B">
            <w:pPr>
              <w:jc w:val="left"/>
              <w:rPr>
                <w:rFonts w:asciiTheme="minorHAnsi" w:hAnsiTheme="minorHAnsi" w:cstheme="minorHAnsi"/>
                <w:shd w:val="clear" w:color="auto" w:fill="FFFFFF"/>
              </w:rPr>
            </w:pPr>
            <w:r w:rsidRPr="008E30E2">
              <w:rPr>
                <w:rFonts w:asciiTheme="minorHAnsi" w:hAnsiTheme="minorHAnsi" w:cstheme="minorHAnsi"/>
                <w:b/>
                <w:iCs/>
              </w:rPr>
              <w:t>Szépség a rovarvilágban</w:t>
            </w:r>
            <w:r w:rsidRPr="008E30E2">
              <w:rPr>
                <w:rFonts w:asciiTheme="minorHAnsi" w:hAnsiTheme="minorHAnsi" w:cstheme="minorHAnsi"/>
                <w:iCs/>
              </w:rPr>
              <w:t xml:space="preserve"> </w:t>
            </w:r>
          </w:p>
        </w:tc>
        <w:tc>
          <w:tcPr>
            <w:tcW w:w="1246" w:type="pct"/>
            <w:tcBorders>
              <w:top w:val="single" w:sz="4" w:space="0" w:color="auto"/>
              <w:left w:val="single" w:sz="4" w:space="0" w:color="auto"/>
              <w:bottom w:val="single" w:sz="4" w:space="0" w:color="auto"/>
              <w:right w:val="single" w:sz="4" w:space="0" w:color="auto"/>
            </w:tcBorders>
          </w:tcPr>
          <w:p w:rsidR="005D6797" w:rsidRDefault="000E65DB" w:rsidP="00917963">
            <w:pPr>
              <w:jc w:val="left"/>
              <w:rPr>
                <w:rFonts w:asciiTheme="minorHAnsi" w:hAnsiTheme="minorHAnsi" w:cstheme="minorHAnsi"/>
              </w:rPr>
            </w:pPr>
            <w:r w:rsidRPr="008E30E2">
              <w:rPr>
                <w:rFonts w:asciiTheme="minorHAnsi" w:hAnsiTheme="minorHAnsi" w:cstheme="minorHAnsi"/>
              </w:rPr>
              <w:t>Jelkereső gyakorlat</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bCs/>
              </w:rPr>
              <w:t>I</w:t>
            </w:r>
            <w:r w:rsidRPr="008E30E2">
              <w:rPr>
                <w:rFonts w:asciiTheme="minorHAnsi" w:hAnsiTheme="minorHAnsi" w:cstheme="minorHAnsi"/>
                <w:shd w:val="clear" w:color="auto" w:fill="FFFFFF"/>
              </w:rPr>
              <w:t>smerettartalmú</w:t>
            </w:r>
            <w:proofErr w:type="spellEnd"/>
            <w:r w:rsidRPr="008E30E2">
              <w:rPr>
                <w:rFonts w:asciiTheme="minorHAnsi" w:hAnsiTheme="minorHAnsi" w:cstheme="minorHAnsi"/>
                <w:shd w:val="clear" w:color="auto" w:fill="FFFFFF"/>
              </w:rPr>
              <w:t xml:space="preserve"> szöveg feldolgozása</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114–115.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9D0235"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A56FA" w:rsidRDefault="00AA56FA" w:rsidP="00D800B7">
            <w:pPr>
              <w:jc w:val="left"/>
              <w:rPr>
                <w:rFonts w:asciiTheme="minorHAnsi" w:eastAsia="Times New Roman" w:hAnsiTheme="minorHAnsi" w:cstheme="minorHAnsi"/>
                <w:b/>
                <w:lang w:eastAsia="hu-HU"/>
              </w:rPr>
            </w:pPr>
            <w:r>
              <w:rPr>
                <w:rFonts w:asciiTheme="minorHAnsi" w:eastAsia="Times New Roman" w:hAnsiTheme="minorHAnsi" w:cstheme="minorHAnsi"/>
                <w:b/>
                <w:color w:val="C45911" w:themeColor="accent2" w:themeShade="BF"/>
                <w:lang w:eastAsia="hu-HU"/>
              </w:rPr>
              <w:t>felpöndörödő, elkalandozik</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Default="00C90509" w:rsidP="00F6040B">
            <w:pPr>
              <w:jc w:val="left"/>
              <w:rPr>
                <w:rFonts w:asciiTheme="minorHAnsi" w:hAnsiTheme="minorHAnsi" w:cstheme="minorHAnsi"/>
                <w:b/>
              </w:rPr>
            </w:pPr>
            <w:r w:rsidRPr="008E30E2">
              <w:rPr>
                <w:rFonts w:asciiTheme="minorHAnsi" w:hAnsiTheme="minorHAnsi" w:cstheme="minorHAnsi"/>
                <w:b/>
              </w:rPr>
              <w:t xml:space="preserve">Nyolclábú barátaink </w:t>
            </w:r>
          </w:p>
          <w:p w:rsidR="00F6040B" w:rsidRPr="008E30E2" w:rsidRDefault="00F6040B" w:rsidP="00F6040B">
            <w:pPr>
              <w:jc w:val="left"/>
              <w:rPr>
                <w:rFonts w:asciiTheme="minorHAnsi" w:hAnsiTheme="minorHAnsi" w:cstheme="minorHAnsi"/>
                <w:b/>
              </w:rPr>
            </w:pPr>
            <w:r w:rsidRPr="00F6040B">
              <w:rPr>
                <w:rFonts w:asciiTheme="minorHAnsi" w:hAnsiTheme="minorHAnsi" w:cstheme="minorHAnsi"/>
              </w:rPr>
              <w:t>DFHT</w:t>
            </w:r>
          </w:p>
        </w:tc>
        <w:tc>
          <w:tcPr>
            <w:tcW w:w="1246" w:type="pct"/>
            <w:tcBorders>
              <w:top w:val="single" w:sz="4" w:space="0" w:color="auto"/>
              <w:left w:val="single" w:sz="4" w:space="0" w:color="auto"/>
              <w:bottom w:val="single" w:sz="4" w:space="0" w:color="auto"/>
              <w:right w:val="single" w:sz="4" w:space="0" w:color="auto"/>
            </w:tcBorders>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Nyomdahibás szavak olvasása</w:t>
            </w:r>
          </w:p>
          <w:p w:rsidR="005D6797" w:rsidRDefault="000E65DB" w:rsidP="00917963">
            <w:pPr>
              <w:jc w:val="left"/>
              <w:rPr>
                <w:rFonts w:asciiTheme="minorHAnsi" w:hAnsiTheme="minorHAnsi" w:cstheme="minorHAnsi"/>
              </w:rPr>
            </w:pPr>
            <w:r w:rsidRPr="008E30E2">
              <w:rPr>
                <w:rFonts w:asciiTheme="minorHAnsi" w:hAnsiTheme="minorHAnsi" w:cstheme="minorHAnsi"/>
              </w:rPr>
              <w:t>É</w:t>
            </w:r>
            <w:r w:rsidR="00F6040B">
              <w:rPr>
                <w:rFonts w:asciiTheme="minorHAnsi" w:hAnsiTheme="minorHAnsi" w:cstheme="minorHAnsi"/>
              </w:rPr>
              <w:t xml:space="preserve">rvek-ellenérvek megfogalmazása </w:t>
            </w:r>
            <w:r w:rsidRPr="008E30E2">
              <w:rPr>
                <w:rFonts w:asciiTheme="minorHAnsi" w:hAnsiTheme="minorHAnsi" w:cstheme="minorHAnsi"/>
              </w:rPr>
              <w:t>T-táblázattal</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116–117.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9D0235"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225F32"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C90509" w:rsidP="00F6040B">
            <w:pPr>
              <w:jc w:val="left"/>
              <w:rPr>
                <w:rFonts w:asciiTheme="minorHAnsi" w:hAnsiTheme="minorHAnsi" w:cstheme="minorHAnsi"/>
                <w:b/>
              </w:rPr>
            </w:pPr>
            <w:r w:rsidRPr="008E30E2">
              <w:rPr>
                <w:rFonts w:asciiTheme="minorHAnsi" w:hAnsiTheme="minorHAnsi" w:cstheme="minorHAnsi"/>
                <w:b/>
              </w:rPr>
              <w:t xml:space="preserve">Romhányi József: A pék pókja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A téma tartalmi elemeinek értelmezése, véleményalkotás</w:t>
            </w:r>
          </w:p>
          <w:p w:rsidR="005D6797" w:rsidRDefault="000E65DB" w:rsidP="00917963">
            <w:pPr>
              <w:jc w:val="left"/>
              <w:rPr>
                <w:rFonts w:asciiTheme="minorHAnsi" w:hAnsiTheme="minorHAnsi" w:cstheme="minorHAnsi"/>
              </w:rPr>
            </w:pPr>
            <w:r w:rsidRPr="008E30E2">
              <w:rPr>
                <w:rFonts w:asciiTheme="minorHAnsi" w:hAnsiTheme="minorHAnsi" w:cstheme="minorHAnsi"/>
              </w:rPr>
              <w:t>A nyelvi humor forrásának felfedeztetése, megfogalmazása</w:t>
            </w:r>
          </w:p>
          <w:p w:rsidR="00F6040B" w:rsidRPr="008E30E2" w:rsidRDefault="00F6040B"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118–119.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A vers beszélőjének azonosítása, szómagyarázat</w:t>
            </w:r>
          </w:p>
          <w:p w:rsidR="005D6797" w:rsidRPr="008E30E2" w:rsidRDefault="009D0235" w:rsidP="00917963">
            <w:pPr>
              <w:jc w:val="left"/>
              <w:rPr>
                <w:rFonts w:asciiTheme="minorHAnsi" w:hAnsiTheme="minorHAnsi" w:cstheme="minorHAnsi"/>
              </w:rPr>
            </w:pPr>
            <w:r w:rsidRPr="008E30E2">
              <w:rPr>
                <w:rFonts w:asciiTheme="minorHAnsi" w:hAnsiTheme="minorHAnsi" w:cstheme="minorHAnsi"/>
              </w:rPr>
              <w:t>A vers tagolása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920271" w:rsidRPr="008E30E2">
              <w:rPr>
                <w:rFonts w:asciiTheme="minorHAnsi" w:eastAsia="Times New Roman" w:hAnsiTheme="minorHAnsi" w:cstheme="minorHAnsi"/>
                <w:lang w:eastAsia="hu-HU"/>
              </w:rPr>
              <w:t xml:space="preserve">Anyanyelvi </w:t>
            </w:r>
            <w:proofErr w:type="gramStart"/>
            <w:r w:rsidR="00920271" w:rsidRPr="008E30E2">
              <w:rPr>
                <w:rFonts w:asciiTheme="minorHAnsi" w:eastAsia="Times New Roman" w:hAnsiTheme="minorHAnsi" w:cstheme="minorHAnsi"/>
                <w:lang w:eastAsia="hu-HU"/>
              </w:rPr>
              <w:t>kompetencia</w:t>
            </w:r>
            <w:proofErr w:type="gramEnd"/>
            <w:r w:rsidR="00920271"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AA56FA" w:rsidRPr="008E30E2" w:rsidRDefault="00AA56FA"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mennyezet, tisztel</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C90509" w:rsidP="00F6040B">
            <w:pPr>
              <w:jc w:val="left"/>
              <w:rPr>
                <w:rFonts w:asciiTheme="minorHAnsi" w:hAnsiTheme="minorHAnsi" w:cstheme="minorHAnsi"/>
                <w:b/>
              </w:rPr>
            </w:pPr>
            <w:r w:rsidRPr="008E30E2">
              <w:rPr>
                <w:rFonts w:asciiTheme="minorHAnsi" w:hAnsiTheme="minorHAnsi" w:cstheme="minorHAnsi"/>
                <w:b/>
              </w:rPr>
              <w:t xml:space="preserve">Mészöly Miklós: Miért nem tudnak beszélni a halak?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Hangsúlygyakorlat, jelkeresés</w:t>
            </w:r>
          </w:p>
          <w:p w:rsidR="005D6797" w:rsidRDefault="000E65DB" w:rsidP="00917963">
            <w:pPr>
              <w:jc w:val="left"/>
              <w:rPr>
                <w:rFonts w:asciiTheme="minorHAnsi" w:hAnsiTheme="minorHAnsi" w:cstheme="minorHAnsi"/>
              </w:rPr>
            </w:pPr>
            <w:r w:rsidRPr="008E30E2">
              <w:rPr>
                <w:rFonts w:asciiTheme="minorHAnsi" w:hAnsiTheme="minorHAnsi" w:cstheme="minorHAnsi"/>
              </w:rPr>
              <w:t>Tartalmi összetevők keresése a mese „eredetjellegére”</w:t>
            </w:r>
          </w:p>
          <w:p w:rsidR="00F6040B" w:rsidRPr="008E30E2" w:rsidRDefault="00F6040B" w:rsidP="00917963">
            <w:pPr>
              <w:jc w:val="left"/>
              <w:rPr>
                <w:rFonts w:asciiTheme="minorHAnsi" w:hAnsiTheme="minorHAnsi" w:cstheme="minorHAnsi"/>
              </w:rPr>
            </w:pPr>
            <w:r>
              <w:rPr>
                <w:rFonts w:asciiTheme="minorHAnsi" w:hAnsiTheme="minorHAnsi" w:cstheme="minorHAnsi"/>
              </w:rPr>
              <w:t>M</w:t>
            </w:r>
            <w:r w:rsidRPr="008E30E2">
              <w:rPr>
                <w:rFonts w:asciiTheme="minorHAnsi" w:hAnsiTheme="minorHAnsi" w:cstheme="minorHAnsi"/>
              </w:rPr>
              <w:t>esefeldolgozás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120–122.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 xml:space="preserve"> Epikai művek dekódolásának nyomon követése,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Szépirodalmi szöveg feldolgozása, 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Állítások igazságtartalmának eldöntése</w:t>
            </w:r>
          </w:p>
          <w:p w:rsidR="005D6797" w:rsidRPr="008E30E2" w:rsidRDefault="009D0235" w:rsidP="00917963">
            <w:pPr>
              <w:jc w:val="left"/>
              <w:rPr>
                <w:rFonts w:asciiTheme="minorHAnsi" w:hAnsiTheme="minorHAnsi" w:cstheme="minorHAnsi"/>
              </w:rPr>
            </w:pPr>
            <w:r w:rsidRPr="008E30E2">
              <w:rPr>
                <w:rFonts w:asciiTheme="minorHAnsi" w:hAnsiTheme="minorHAnsi" w:cstheme="minorHAnsi"/>
              </w:rPr>
              <w:t>Következtetések levonása, véleményalkotás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5D679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 </w:t>
            </w:r>
            <w:r w:rsidR="009C1AEC"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AA56FA" w:rsidRPr="008E30E2" w:rsidRDefault="00AA56FA"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tanácskozás, makacsabb, csobogás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C90509" w:rsidP="00F6040B">
            <w:pPr>
              <w:jc w:val="left"/>
              <w:rPr>
                <w:rFonts w:asciiTheme="minorHAnsi" w:hAnsiTheme="minorHAnsi" w:cstheme="minorHAnsi"/>
              </w:rPr>
            </w:pPr>
            <w:proofErr w:type="spellStart"/>
            <w:r w:rsidRPr="008E30E2">
              <w:rPr>
                <w:rFonts w:asciiTheme="minorHAnsi" w:hAnsiTheme="minorHAnsi" w:cstheme="minorHAnsi"/>
                <w:b/>
              </w:rPr>
              <w:t>Tamkó</w:t>
            </w:r>
            <w:proofErr w:type="spellEnd"/>
            <w:r w:rsidRPr="008E30E2">
              <w:rPr>
                <w:rFonts w:asciiTheme="minorHAnsi" w:hAnsiTheme="minorHAnsi" w:cstheme="minorHAnsi"/>
                <w:b/>
              </w:rPr>
              <w:t xml:space="preserve"> Sirató Károly: Hangok az erdőn </w:t>
            </w:r>
          </w:p>
        </w:tc>
        <w:tc>
          <w:tcPr>
            <w:tcW w:w="1246" w:type="pct"/>
            <w:tcBorders>
              <w:top w:val="single" w:sz="4" w:space="0" w:color="auto"/>
              <w:left w:val="single" w:sz="4" w:space="0" w:color="auto"/>
              <w:bottom w:val="single" w:sz="4" w:space="0" w:color="auto"/>
              <w:right w:val="single" w:sz="4" w:space="0" w:color="auto"/>
            </w:tcBorders>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Hangulati előkészítés</w:t>
            </w:r>
          </w:p>
          <w:p w:rsidR="005D6797" w:rsidRDefault="000E65DB" w:rsidP="00917963">
            <w:pPr>
              <w:jc w:val="left"/>
              <w:rPr>
                <w:rFonts w:asciiTheme="minorHAnsi" w:hAnsiTheme="minorHAnsi" w:cstheme="minorHAnsi"/>
              </w:rPr>
            </w:pPr>
            <w:r w:rsidRPr="008E30E2">
              <w:rPr>
                <w:rFonts w:asciiTheme="minorHAnsi" w:hAnsiTheme="minorHAnsi" w:cstheme="minorHAnsi"/>
              </w:rPr>
              <w:t>az akusztikus élmény felidézésével, rögzítése írásban</w:t>
            </w:r>
          </w:p>
          <w:p w:rsidR="00F6040B" w:rsidRPr="008E30E2" w:rsidRDefault="00F6040B"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123.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spellStart"/>
            <w:r w:rsidRPr="008E30E2">
              <w:rPr>
                <w:rFonts w:asciiTheme="minorHAnsi" w:hAnsiTheme="minorHAnsi" w:cstheme="minorHAnsi"/>
              </w:rPr>
              <w:t>hierarchi-ája</w:t>
            </w:r>
            <w:proofErr w:type="spellEnd"/>
            <w:r w:rsidRPr="008E30E2">
              <w:rPr>
                <w:rFonts w:asciiTheme="minorHAnsi" w:hAnsiTheme="minorHAnsi" w:cstheme="minorHAnsi"/>
              </w:rPr>
              <w:t xml:space="preserve"> szerint </w:t>
            </w:r>
          </w:p>
          <w:p w:rsidR="005D6797" w:rsidRPr="008E30E2" w:rsidRDefault="009D0235" w:rsidP="00917963">
            <w:pPr>
              <w:jc w:val="left"/>
              <w:rPr>
                <w:rFonts w:asciiTheme="minorHAnsi" w:hAnsiTheme="minorHAnsi" w:cstheme="minorHAnsi"/>
              </w:rPr>
            </w:pPr>
            <w:r w:rsidRPr="008E30E2">
              <w:rPr>
                <w:rFonts w:asciiTheme="minorHAnsi" w:hAnsiTheme="minorHAnsi" w:cstheme="minorHAnsi"/>
              </w:rPr>
              <w:t>A vers beszélőjének azonosítása</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92027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C90509" w:rsidP="00F6040B">
            <w:pPr>
              <w:jc w:val="left"/>
              <w:rPr>
                <w:rFonts w:asciiTheme="minorHAnsi" w:hAnsiTheme="minorHAnsi" w:cstheme="minorHAnsi"/>
                <w:bCs/>
              </w:rPr>
            </w:pPr>
            <w:r w:rsidRPr="008E30E2">
              <w:rPr>
                <w:rFonts w:asciiTheme="minorHAnsi" w:hAnsiTheme="minorHAnsi" w:cstheme="minorHAnsi"/>
                <w:b/>
                <w:bCs/>
              </w:rPr>
              <w:t xml:space="preserve">Ki a </w:t>
            </w:r>
            <w:proofErr w:type="spellStart"/>
            <w:r w:rsidRPr="008E30E2">
              <w:rPr>
                <w:rFonts w:asciiTheme="minorHAnsi" w:hAnsiTheme="minorHAnsi" w:cstheme="minorHAnsi"/>
                <w:b/>
                <w:bCs/>
              </w:rPr>
              <w:t>legelébbvaló</w:t>
            </w:r>
            <w:proofErr w:type="spellEnd"/>
            <w:r w:rsidRPr="008E30E2">
              <w:rPr>
                <w:rFonts w:asciiTheme="minorHAnsi" w:hAnsiTheme="minorHAnsi" w:cstheme="minorHAnsi"/>
                <w:b/>
                <w:bCs/>
              </w:rPr>
              <w:t>?</w:t>
            </w:r>
            <w:r w:rsidRPr="008E30E2">
              <w:rPr>
                <w:rFonts w:asciiTheme="minorHAnsi" w:hAnsiTheme="minorHAnsi" w:cstheme="minorHAnsi"/>
                <w:bCs/>
              </w:rPr>
              <w:t xml:space="preserve"> </w:t>
            </w:r>
          </w:p>
        </w:tc>
        <w:tc>
          <w:tcPr>
            <w:tcW w:w="1246" w:type="pct"/>
            <w:tcBorders>
              <w:top w:val="single" w:sz="4" w:space="0" w:color="auto"/>
              <w:left w:val="single" w:sz="4" w:space="0" w:color="auto"/>
              <w:bottom w:val="single" w:sz="4" w:space="0" w:color="auto"/>
              <w:right w:val="single" w:sz="4" w:space="0" w:color="auto"/>
            </w:tcBorders>
          </w:tcPr>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Jelkereső gyakorlat tematikusan csoportosított szavakkal</w:t>
            </w:r>
          </w:p>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 xml:space="preserve">Találós kérdések megfejtése </w:t>
            </w:r>
          </w:p>
          <w:p w:rsidR="000E65DB" w:rsidRPr="008E30E2" w:rsidRDefault="000E65DB" w:rsidP="00917963">
            <w:pPr>
              <w:jc w:val="left"/>
              <w:rPr>
                <w:rFonts w:asciiTheme="minorHAnsi" w:hAnsiTheme="minorHAnsi" w:cstheme="minorHAnsi"/>
              </w:rPr>
            </w:pPr>
            <w:r w:rsidRPr="008E30E2">
              <w:rPr>
                <w:rFonts w:asciiTheme="minorHAnsi" w:hAnsiTheme="minorHAnsi" w:cstheme="minorHAnsi"/>
              </w:rPr>
              <w:t xml:space="preserve">Következtetések levonása, véleményalkotás </w:t>
            </w:r>
          </w:p>
          <w:p w:rsidR="005D6797" w:rsidRDefault="000E65DB" w:rsidP="00917963">
            <w:pPr>
              <w:jc w:val="left"/>
              <w:rPr>
                <w:rFonts w:asciiTheme="minorHAnsi" w:hAnsiTheme="minorHAnsi" w:cstheme="minorHAnsi"/>
              </w:rPr>
            </w:pPr>
            <w:r w:rsidRPr="008E30E2">
              <w:rPr>
                <w:rFonts w:asciiTheme="minorHAnsi" w:hAnsiTheme="minorHAnsi" w:cstheme="minorHAnsi"/>
              </w:rPr>
              <w:t>Másik befejezés megfogalmazása</w:t>
            </w:r>
          </w:p>
          <w:p w:rsidR="00F6040B" w:rsidRPr="008E30E2" w:rsidRDefault="00F6040B" w:rsidP="00917963">
            <w:pPr>
              <w:jc w:val="left"/>
              <w:rPr>
                <w:rFonts w:asciiTheme="minorHAnsi" w:hAnsiTheme="minorHAnsi" w:cstheme="minorHAnsi"/>
              </w:rPr>
            </w:pPr>
            <w:r>
              <w:rPr>
                <w:rFonts w:asciiTheme="minorHAnsi" w:hAnsiTheme="minorHAnsi" w:cstheme="minorHAnsi"/>
                <w:bCs/>
              </w:rPr>
              <w:t>M</w:t>
            </w:r>
            <w:r w:rsidRPr="008E30E2">
              <w:rPr>
                <w:rFonts w:asciiTheme="minorHAnsi" w:hAnsiTheme="minorHAnsi" w:cstheme="minorHAnsi"/>
                <w:bCs/>
              </w:rPr>
              <w:t>agyar népmese feldolgoz</w:t>
            </w:r>
            <w:r>
              <w:rPr>
                <w:rFonts w:asciiTheme="minorHAnsi" w:hAnsiTheme="minorHAnsi" w:cstheme="minorHAnsi"/>
                <w:bCs/>
              </w:rPr>
              <w:t>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bCs/>
              </w:rPr>
              <w:t>124–127.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Epikai művek dekódolásának nyomon követése</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Szépirodalmi szöveg feldolgozása, 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Állítások igazságtartalmának eldöntése</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Az időrend képi megjelenítése</w:t>
            </w:r>
          </w:p>
          <w:p w:rsidR="005D6797" w:rsidRPr="008E30E2" w:rsidRDefault="009D0235" w:rsidP="00917963">
            <w:pPr>
              <w:jc w:val="left"/>
              <w:rPr>
                <w:rFonts w:asciiTheme="minorHAnsi" w:hAnsiTheme="minorHAnsi" w:cstheme="minorHAnsi"/>
                <w:b/>
              </w:rPr>
            </w:pPr>
            <w:r w:rsidRPr="008E30E2">
              <w:rPr>
                <w:rFonts w:asciiTheme="minorHAnsi" w:hAnsiTheme="minorHAnsi" w:cstheme="minorHAnsi"/>
              </w:rPr>
              <w:t>Következtetések levonása, véleményalkotás</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AA56FA" w:rsidRDefault="00AA56FA" w:rsidP="00D800B7">
            <w:pPr>
              <w:jc w:val="left"/>
              <w:rPr>
                <w:rFonts w:asciiTheme="minorHAnsi" w:eastAsia="Times New Roman" w:hAnsiTheme="minorHAnsi" w:cstheme="minorHAnsi"/>
                <w:b/>
                <w:lang w:eastAsia="hu-HU"/>
              </w:rPr>
            </w:pPr>
          </w:p>
          <w:p w:rsidR="00D800B7" w:rsidRPr="008E30E2" w:rsidRDefault="00AA56FA" w:rsidP="00917963">
            <w:pPr>
              <w:jc w:val="left"/>
              <w:rPr>
                <w:rFonts w:asciiTheme="minorHAnsi" w:eastAsia="Times New Roman" w:hAnsiTheme="minorHAnsi" w:cstheme="minorHAnsi"/>
                <w:lang w:eastAsia="hu-HU"/>
              </w:rPr>
            </w:pPr>
            <w:proofErr w:type="spellStart"/>
            <w:r>
              <w:rPr>
                <w:rFonts w:asciiTheme="minorHAnsi" w:eastAsia="Times New Roman" w:hAnsiTheme="minorHAnsi" w:cstheme="minorHAnsi"/>
                <w:b/>
                <w:color w:val="C45911" w:themeColor="accent2" w:themeShade="BF"/>
                <w:lang w:eastAsia="hu-HU"/>
              </w:rPr>
              <w:t>legelébbvaló</w:t>
            </w:r>
            <w:proofErr w:type="spellEnd"/>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D800B7" w:rsidRDefault="00C90509" w:rsidP="00F6040B">
            <w:pPr>
              <w:jc w:val="left"/>
              <w:rPr>
                <w:rFonts w:asciiTheme="minorHAnsi" w:hAnsiTheme="minorHAnsi" w:cstheme="minorHAnsi"/>
                <w:bCs/>
                <w:color w:val="FF0000"/>
              </w:rPr>
            </w:pPr>
            <w:r w:rsidRPr="00D800B7">
              <w:rPr>
                <w:rFonts w:asciiTheme="minorHAnsi" w:hAnsiTheme="minorHAnsi" w:cstheme="minorHAnsi"/>
                <w:b/>
                <w:bCs/>
                <w:color w:val="FF0000"/>
              </w:rPr>
              <w:t>Kinek köszönt a szegény ember?</w:t>
            </w:r>
            <w:r w:rsidRPr="00D800B7">
              <w:rPr>
                <w:rFonts w:asciiTheme="minorHAnsi" w:hAnsiTheme="minorHAnsi" w:cstheme="minorHAnsi"/>
                <w:bCs/>
                <w:color w:val="FF0000"/>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0E65DB" w:rsidRDefault="000E65DB"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 Szóbeli véleményalkotás</w:t>
            </w:r>
          </w:p>
          <w:p w:rsidR="00D800B7" w:rsidRPr="00D800B7" w:rsidRDefault="00D800B7" w:rsidP="00917963">
            <w:pPr>
              <w:jc w:val="left"/>
              <w:rPr>
                <w:rFonts w:asciiTheme="minorHAnsi" w:hAnsiTheme="minorHAnsi" w:cstheme="minorHAnsi"/>
                <w:bCs/>
              </w:rPr>
            </w:pPr>
            <w:r>
              <w:rPr>
                <w:rFonts w:asciiTheme="minorHAnsi" w:hAnsiTheme="minorHAnsi" w:cstheme="minorHAnsi"/>
                <w:bCs/>
              </w:rPr>
              <w:t>Cigány népmese</w:t>
            </w:r>
            <w:r w:rsidR="00F6040B" w:rsidRPr="008E30E2">
              <w:rPr>
                <w:rFonts w:asciiTheme="minorHAnsi" w:hAnsiTheme="minorHAnsi" w:cstheme="minorHAnsi"/>
                <w:bCs/>
              </w:rPr>
              <w:t xml:space="preserve"> feldolgozása</w:t>
            </w:r>
          </w:p>
          <w:p w:rsidR="005D6797" w:rsidRDefault="0081620A" w:rsidP="00917963">
            <w:pPr>
              <w:jc w:val="left"/>
              <w:rPr>
                <w:rFonts w:asciiTheme="minorHAnsi" w:hAnsiTheme="minorHAnsi" w:cstheme="minorHAnsi"/>
                <w:bCs/>
              </w:rPr>
            </w:pPr>
            <w:r w:rsidRPr="008E30E2">
              <w:rPr>
                <w:rFonts w:asciiTheme="minorHAnsi" w:hAnsiTheme="minorHAnsi" w:cstheme="minorHAnsi"/>
                <w:bCs/>
              </w:rPr>
              <w:lastRenderedPageBreak/>
              <w:t>128-129. o.</w:t>
            </w:r>
          </w:p>
          <w:p w:rsidR="00D800B7" w:rsidRPr="008E30E2" w:rsidRDefault="00D800B7" w:rsidP="00917963">
            <w:pPr>
              <w:jc w:val="left"/>
              <w:rPr>
                <w:rFonts w:asciiTheme="minorHAnsi" w:eastAsia="Times New Roman" w:hAnsiTheme="minorHAnsi" w:cstheme="minorHAnsi"/>
                <w:lang w:eastAsia="hu-HU"/>
              </w:rPr>
            </w:pP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lastRenderedPageBreak/>
              <w:t>Epikai művek dekódolásának nyomon követése</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Szépirodalmi szöveg feldolgozása, 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Állítások igazságtartalmának eldöntése</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lastRenderedPageBreak/>
              <w:t>Az időrend képi megjelenítése</w:t>
            </w:r>
          </w:p>
          <w:p w:rsidR="009D0235" w:rsidRPr="008E30E2" w:rsidRDefault="009D0235" w:rsidP="00917963">
            <w:pPr>
              <w:jc w:val="left"/>
              <w:rPr>
                <w:rFonts w:asciiTheme="minorHAnsi" w:hAnsiTheme="minorHAnsi" w:cstheme="minorHAnsi"/>
                <w:b/>
              </w:rPr>
            </w:pPr>
            <w:r w:rsidRPr="008E30E2">
              <w:rPr>
                <w:rFonts w:asciiTheme="minorHAnsi" w:hAnsiTheme="minorHAnsi" w:cstheme="minorHAnsi"/>
              </w:rPr>
              <w:t>Következtetések levonása, véleményalkotás</w:t>
            </w:r>
          </w:p>
          <w:p w:rsidR="009D0235"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Olvasási kedv fejlesztése, magabiztosabb, pontosabb olvasás elsajátítása. Tanulási képesség fejlesztése.</w:t>
            </w:r>
          </w:p>
          <w:p w:rsidR="005D6797" w:rsidRPr="008E30E2" w:rsidRDefault="005D6797"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Esztétikai és művészeti tudatosság fejlesztése, mese mondanivalójának megfogalmazása. Érzések, vélemények meg</w:t>
            </w:r>
            <w:r w:rsidRPr="008E30E2">
              <w:rPr>
                <w:rFonts w:asciiTheme="minorHAnsi" w:eastAsia="Times New Roman" w:hAnsiTheme="minorHAnsi" w:cstheme="minorHAnsi"/>
                <w:lang w:eastAsia="hu-HU"/>
              </w:rPr>
              <w:lastRenderedPageBreak/>
              <w:t>fogalmazása az olvasottak alapján.</w:t>
            </w:r>
          </w:p>
          <w:p w:rsidR="00D800B7" w:rsidRDefault="00D800B7" w:rsidP="00917963">
            <w:pPr>
              <w:jc w:val="left"/>
              <w:rPr>
                <w:rFonts w:asciiTheme="minorHAnsi" w:eastAsia="Times New Roman" w:hAnsiTheme="minorHAnsi" w:cstheme="minorHAnsi"/>
                <w:lang w:eastAsia="hu-HU"/>
              </w:rPr>
            </w:pPr>
          </w:p>
          <w:p w:rsidR="00D800B7" w:rsidRPr="00D800B7" w:rsidRDefault="00D800B7" w:rsidP="00917963">
            <w:pPr>
              <w:jc w:val="left"/>
              <w:rPr>
                <w:rFonts w:asciiTheme="minorHAnsi" w:eastAsia="Times New Roman" w:hAnsiTheme="minorHAnsi" w:cstheme="minorHAnsi"/>
                <w:b/>
                <w:color w:val="FF0000"/>
                <w:lang w:eastAsia="hu-HU"/>
              </w:rPr>
            </w:pPr>
            <w:r w:rsidRPr="00D800B7">
              <w:rPr>
                <w:rFonts w:asciiTheme="minorHAnsi" w:eastAsia="Times New Roman" w:hAnsiTheme="minorHAnsi" w:cstheme="minorHAnsi"/>
                <w:b/>
                <w:color w:val="FF0000"/>
                <w:lang w:eastAsia="hu-HU"/>
              </w:rPr>
              <w:t>Cigány népmese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C90509" w:rsidRPr="008E30E2" w:rsidRDefault="00C90509" w:rsidP="00917963">
            <w:pPr>
              <w:jc w:val="left"/>
              <w:rPr>
                <w:rFonts w:asciiTheme="minorHAnsi" w:hAnsiTheme="minorHAnsi" w:cstheme="minorHAnsi"/>
                <w:b/>
                <w:bCs/>
              </w:rPr>
            </w:pPr>
            <w:r w:rsidRPr="008E30E2">
              <w:rPr>
                <w:rFonts w:asciiTheme="minorHAnsi" w:eastAsia="Times New Roman" w:hAnsiTheme="minorHAnsi" w:cstheme="minorHAnsi"/>
                <w:b/>
                <w:bCs/>
                <w:lang w:eastAsia="hu-HU"/>
              </w:rPr>
              <w:t>Illik, nem illik?</w:t>
            </w:r>
            <w:r w:rsidRPr="008E30E2">
              <w:rPr>
                <w:rFonts w:asciiTheme="minorHAnsi" w:hAnsiTheme="minorHAnsi" w:cstheme="minorHAnsi"/>
                <w:b/>
                <w:bCs/>
              </w:rPr>
              <w:t xml:space="preserve"> </w:t>
            </w:r>
          </w:p>
          <w:p w:rsidR="00C90509" w:rsidRPr="008E30E2" w:rsidRDefault="00C90509" w:rsidP="00917963">
            <w:pPr>
              <w:jc w:val="left"/>
              <w:rPr>
                <w:rFonts w:asciiTheme="minorHAnsi" w:eastAsia="Times New Roman" w:hAnsiTheme="minorHAnsi" w:cstheme="minorHAnsi"/>
                <w:b/>
                <w:bCs/>
                <w:lang w:eastAsia="hu-HU"/>
              </w:rPr>
            </w:pPr>
            <w:r w:rsidRPr="008E30E2">
              <w:rPr>
                <w:rFonts w:asciiTheme="minorHAnsi" w:hAnsiTheme="minorHAnsi" w:cstheme="minorHAnsi"/>
                <w:b/>
              </w:rPr>
              <w:t>Csukás István: Itt a kezem, nem disznóláb (részletek)</w:t>
            </w:r>
          </w:p>
          <w:p w:rsidR="005D6797" w:rsidRPr="008E30E2" w:rsidRDefault="00C90509" w:rsidP="00F6040B">
            <w:pPr>
              <w:jc w:val="left"/>
              <w:rPr>
                <w:rFonts w:asciiTheme="minorHAnsi" w:hAnsiTheme="minorHAnsi" w:cstheme="minorHAnsi"/>
                <w:b/>
                <w:bCs/>
              </w:rPr>
            </w:pPr>
            <w:r w:rsidRPr="008E30E2">
              <w:rPr>
                <w:rFonts w:asciiTheme="minorHAnsi" w:eastAsia="Times New Roman" w:hAnsiTheme="minorHAnsi" w:cstheme="minorHAnsi"/>
                <w:b/>
                <w:bCs/>
                <w:lang w:eastAsia="hu-HU"/>
              </w:rPr>
              <w:t xml:space="preserve">Szabad ég </w:t>
            </w:r>
            <w:r w:rsidRPr="00C23A01">
              <w:rPr>
                <w:rFonts w:asciiTheme="minorHAnsi" w:eastAsia="Times New Roman" w:hAnsiTheme="minorHAnsi" w:cstheme="minorHAnsi"/>
                <w:b/>
                <w:bCs/>
                <w:lang w:eastAsia="hu-HU"/>
              </w:rPr>
              <w:t>alatt</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Időtartamgyakorlat tematikusan csoportosított szavakkal</w:t>
            </w:r>
          </w:p>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Látószögnövelés, hangsúlygyakorlattal</w:t>
            </w:r>
          </w:p>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 xml:space="preserve">Véleményalkotás </w:t>
            </w:r>
          </w:p>
          <w:p w:rsidR="005D6797" w:rsidRDefault="006A5E31" w:rsidP="00917963">
            <w:pPr>
              <w:jc w:val="left"/>
              <w:rPr>
                <w:rFonts w:asciiTheme="minorHAnsi" w:hAnsiTheme="minorHAnsi" w:cstheme="minorHAnsi"/>
              </w:rPr>
            </w:pPr>
            <w:r w:rsidRPr="008E30E2">
              <w:rPr>
                <w:rFonts w:asciiTheme="minorHAnsi" w:hAnsiTheme="minorHAnsi" w:cstheme="minorHAnsi"/>
              </w:rPr>
              <w:t>A tanácsok írásbeli megfogalmazása</w:t>
            </w:r>
          </w:p>
          <w:p w:rsidR="00F6040B" w:rsidRPr="008E30E2" w:rsidRDefault="00F6040B" w:rsidP="00917963">
            <w:pPr>
              <w:jc w:val="left"/>
              <w:rPr>
                <w:rFonts w:asciiTheme="minorHAnsi" w:hAnsiTheme="minorHAnsi" w:cstheme="minorHAnsi"/>
              </w:rPr>
            </w:pPr>
            <w:r>
              <w:rPr>
                <w:rFonts w:asciiTheme="minorHAnsi" w:hAnsiTheme="minorHAnsi" w:cstheme="minorHAnsi"/>
              </w:rPr>
              <w:t>S</w:t>
            </w:r>
            <w:r w:rsidRPr="008E30E2">
              <w:rPr>
                <w:rFonts w:asciiTheme="minorHAnsi" w:hAnsiTheme="minorHAnsi" w:cstheme="minorHAnsi"/>
              </w:rPr>
              <w:t>zövegfeldolgozás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130–133.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tudatosítása </w:t>
            </w:r>
          </w:p>
          <w:p w:rsidR="005D6797" w:rsidRPr="008E30E2" w:rsidRDefault="009D0235" w:rsidP="00917963">
            <w:pPr>
              <w:jc w:val="left"/>
              <w:rPr>
                <w:rFonts w:asciiTheme="minorHAnsi" w:hAnsiTheme="minorHAnsi" w:cstheme="minorHAnsi"/>
              </w:rPr>
            </w:pPr>
            <w:r w:rsidRPr="008E30E2">
              <w:rPr>
                <w:rFonts w:asciiTheme="minorHAnsi" w:hAnsiTheme="minorHAnsi" w:cstheme="minorHAnsi"/>
              </w:rPr>
              <w:t>Környezettudatos magatartás fejlesztése, a természettel szembeni viselkedés i</w:t>
            </w:r>
            <w:r w:rsidR="007D55F3" w:rsidRPr="008E30E2">
              <w:rPr>
                <w:rFonts w:asciiTheme="minorHAnsi" w:eastAsia="Times New Roman" w:hAnsiTheme="minorHAnsi" w:cstheme="minorHAnsi"/>
                <w:lang w:eastAsia="hu-HU"/>
              </w:rPr>
              <w:t xml:space="preserve"> Szövegértő olvasás fejlesztése. Olvasási kedv fejlesztése, magabiztosabb, pontosabb olvasás elsajátítása. Tanulási képesség fejlesztése.</w:t>
            </w:r>
            <w:r w:rsidR="00AA56FA">
              <w:rPr>
                <w:rFonts w:asciiTheme="minorHAnsi" w:eastAsia="Times New Roman" w:hAnsiTheme="minorHAnsi" w:cstheme="minorHAnsi"/>
                <w:lang w:eastAsia="hu-HU"/>
              </w:rPr>
              <w:t xml:space="preserve"> </w:t>
            </w:r>
            <w:proofErr w:type="spellStart"/>
            <w:r w:rsidRPr="008E30E2">
              <w:rPr>
                <w:rFonts w:asciiTheme="minorHAnsi" w:hAnsiTheme="minorHAnsi" w:cstheme="minorHAnsi"/>
              </w:rPr>
              <w:t>llemszabályai</w:t>
            </w:r>
            <w:proofErr w:type="spellEnd"/>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AA56FA" w:rsidRDefault="00AA56FA" w:rsidP="00917963">
            <w:pPr>
              <w:jc w:val="left"/>
              <w:rPr>
                <w:rFonts w:asciiTheme="minorHAnsi" w:eastAsia="Times New Roman" w:hAnsiTheme="minorHAnsi" w:cstheme="minorHAnsi"/>
                <w:lang w:eastAsia="hu-HU"/>
              </w:rPr>
            </w:pPr>
          </w:p>
          <w:p w:rsidR="00AA56FA" w:rsidRPr="00AA56FA" w:rsidRDefault="00AA56FA" w:rsidP="00917963">
            <w:pPr>
              <w:jc w:val="left"/>
              <w:rPr>
                <w:rFonts w:asciiTheme="minorHAnsi" w:hAnsiTheme="minorHAnsi" w:cstheme="minorHAnsi"/>
                <w:b/>
                <w:color w:val="C45911" w:themeColor="accent2" w:themeShade="BF"/>
              </w:rPr>
            </w:pPr>
            <w:r w:rsidRPr="00AA56FA">
              <w:rPr>
                <w:rFonts w:asciiTheme="minorHAnsi" w:eastAsia="Times New Roman" w:hAnsiTheme="minorHAnsi" w:cstheme="minorHAnsi"/>
                <w:b/>
                <w:color w:val="C45911" w:themeColor="accent2" w:themeShade="BF"/>
                <w:lang w:eastAsia="hu-HU"/>
              </w:rPr>
              <w:t>máglya</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C90509" w:rsidRPr="008E30E2" w:rsidRDefault="00C90509" w:rsidP="00917963">
            <w:pPr>
              <w:jc w:val="left"/>
              <w:rPr>
                <w:rFonts w:asciiTheme="minorHAnsi" w:hAnsiTheme="minorHAnsi" w:cstheme="minorHAnsi"/>
              </w:rPr>
            </w:pPr>
            <w:r w:rsidRPr="008E30E2">
              <w:rPr>
                <w:rFonts w:asciiTheme="minorHAnsi" w:hAnsiTheme="minorHAnsi" w:cstheme="minorHAnsi"/>
                <w:b/>
              </w:rPr>
              <w:t>Anyák napja</w:t>
            </w:r>
            <w:r w:rsidRPr="008E30E2">
              <w:rPr>
                <w:rFonts w:asciiTheme="minorHAnsi" w:hAnsiTheme="minorHAnsi" w:cstheme="minorHAnsi"/>
              </w:rPr>
              <w:t xml:space="preserve"> </w:t>
            </w:r>
          </w:p>
          <w:p w:rsidR="005D6797" w:rsidRDefault="00C90509" w:rsidP="00917963">
            <w:pPr>
              <w:jc w:val="left"/>
              <w:rPr>
                <w:rFonts w:asciiTheme="minorHAnsi" w:hAnsiTheme="minorHAnsi" w:cstheme="minorHAnsi"/>
                <w:b/>
              </w:rPr>
            </w:pPr>
            <w:r w:rsidRPr="008E30E2">
              <w:rPr>
                <w:rFonts w:asciiTheme="minorHAnsi" w:hAnsiTheme="minorHAnsi" w:cstheme="minorHAnsi"/>
                <w:b/>
              </w:rPr>
              <w:t xml:space="preserve">Móra Ferenc: Anyának </w:t>
            </w:r>
          </w:p>
          <w:p w:rsidR="00F6040B" w:rsidRPr="008E30E2" w:rsidRDefault="00F6040B" w:rsidP="00917963">
            <w:pPr>
              <w:jc w:val="left"/>
              <w:rPr>
                <w:rFonts w:asciiTheme="minorHAnsi" w:hAnsiTheme="minorHAnsi" w:cstheme="minorHAnsi"/>
              </w:rPr>
            </w:pPr>
            <w:r w:rsidRPr="00F6040B">
              <w:rPr>
                <w:rFonts w:asciiTheme="minorHAnsi" w:hAnsiTheme="minorHAnsi" w:cstheme="minorHAnsi"/>
              </w:rPr>
              <w:t>DFHT</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Szövegalkotás, mondatbefejezés</w:t>
            </w:r>
          </w:p>
          <w:p w:rsidR="006A5E31" w:rsidRDefault="006A5E31" w:rsidP="00917963">
            <w:pPr>
              <w:jc w:val="left"/>
              <w:rPr>
                <w:rFonts w:asciiTheme="minorHAnsi" w:hAnsiTheme="minorHAnsi" w:cstheme="minorHAnsi"/>
              </w:rPr>
            </w:pPr>
            <w:r w:rsidRPr="008E30E2">
              <w:rPr>
                <w:rFonts w:asciiTheme="minorHAnsi" w:hAnsiTheme="minorHAnsi" w:cstheme="minorHAnsi"/>
              </w:rPr>
              <w:t>Felkészülés utáni versfelolvasás</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w:t>
            </w:r>
          </w:p>
          <w:p w:rsidR="005D6797" w:rsidRPr="008E30E2" w:rsidRDefault="0081620A" w:rsidP="00917963">
            <w:pPr>
              <w:jc w:val="left"/>
              <w:rPr>
                <w:rFonts w:asciiTheme="minorHAnsi" w:hAnsiTheme="minorHAnsi" w:cstheme="minorHAnsi"/>
              </w:rPr>
            </w:pPr>
            <w:r w:rsidRPr="008E30E2">
              <w:rPr>
                <w:rFonts w:asciiTheme="minorHAnsi" w:hAnsiTheme="minorHAnsi" w:cstheme="minorHAnsi"/>
              </w:rPr>
              <w:t>104–105.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Olvasási kedv fejlesztése, magabiztosabb, pontosabb olvasás elsajátítása. Tanulási képesség fejlesztése.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hAnsiTheme="minorHAnsi" w:cstheme="minorHAnsi"/>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C90509" w:rsidP="00F6040B">
            <w:pPr>
              <w:jc w:val="left"/>
              <w:rPr>
                <w:rFonts w:asciiTheme="minorHAnsi" w:hAnsiTheme="minorHAnsi" w:cstheme="minorHAnsi"/>
              </w:rPr>
            </w:pPr>
            <w:r w:rsidRPr="008E30E2">
              <w:rPr>
                <w:rFonts w:asciiTheme="minorHAnsi" w:hAnsiTheme="minorHAnsi" w:cstheme="minorHAnsi"/>
                <w:b/>
              </w:rPr>
              <w:t xml:space="preserve">Pünkösd </w:t>
            </w:r>
          </w:p>
        </w:tc>
        <w:tc>
          <w:tcPr>
            <w:tcW w:w="1246" w:type="pct"/>
            <w:tcBorders>
              <w:top w:val="single" w:sz="4" w:space="0" w:color="auto"/>
              <w:left w:val="single" w:sz="4" w:space="0" w:color="auto"/>
              <w:bottom w:val="single" w:sz="4" w:space="0" w:color="auto"/>
              <w:right w:val="single" w:sz="4" w:space="0" w:color="auto"/>
            </w:tcBorders>
          </w:tcPr>
          <w:p w:rsidR="006A5E31" w:rsidRDefault="006A5E31" w:rsidP="00917963">
            <w:pPr>
              <w:jc w:val="left"/>
              <w:rPr>
                <w:rFonts w:asciiTheme="minorHAnsi" w:hAnsiTheme="minorHAnsi" w:cstheme="minorHAnsi"/>
              </w:rPr>
            </w:pPr>
            <w:r w:rsidRPr="008E30E2">
              <w:rPr>
                <w:rFonts w:asciiTheme="minorHAnsi" w:hAnsiTheme="minorHAnsi" w:cstheme="minorHAnsi"/>
              </w:rPr>
              <w:t>Hangsúlygyakorlat, szinonimakeresés</w:t>
            </w:r>
          </w:p>
          <w:p w:rsidR="00F6040B" w:rsidRPr="008E30E2" w:rsidRDefault="00F6040B" w:rsidP="00917963">
            <w:pPr>
              <w:jc w:val="left"/>
              <w:rPr>
                <w:rFonts w:asciiTheme="minorHAnsi" w:hAnsiTheme="minorHAnsi" w:cstheme="minorHAnsi"/>
              </w:rPr>
            </w:pPr>
            <w:proofErr w:type="spellStart"/>
            <w:r>
              <w:rPr>
                <w:rFonts w:asciiTheme="minorHAnsi" w:hAnsiTheme="minorHAnsi" w:cstheme="minorHAnsi"/>
              </w:rPr>
              <w:t>I</w:t>
            </w:r>
            <w:r w:rsidRPr="008E30E2">
              <w:rPr>
                <w:rFonts w:asciiTheme="minorHAnsi" w:hAnsiTheme="minorHAnsi" w:cstheme="minorHAnsi"/>
              </w:rPr>
              <w:t>smerettartalmú</w:t>
            </w:r>
            <w:proofErr w:type="spellEnd"/>
            <w:r w:rsidRPr="008E30E2">
              <w:rPr>
                <w:rFonts w:asciiTheme="minorHAnsi" w:hAnsiTheme="minorHAnsi" w:cstheme="minorHAnsi"/>
              </w:rPr>
              <w:t xml:space="preserve"> szöveg feldolgozása</w:t>
            </w:r>
          </w:p>
          <w:p w:rsidR="005D6797"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106–107.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jc w:val="left"/>
              <w:rPr>
                <w:rFonts w:asciiTheme="minorHAnsi" w:hAnsiTheme="minorHAnsi" w:cstheme="minorHAnsi"/>
                <w:bCs/>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p w:rsidR="005D6797" w:rsidRPr="008E30E2" w:rsidRDefault="009D0235" w:rsidP="00917963">
            <w:pPr>
              <w:jc w:val="left"/>
              <w:rPr>
                <w:rFonts w:asciiTheme="minorHAnsi" w:hAnsiTheme="minorHAnsi" w:cstheme="minorHAnsi"/>
                <w:i/>
              </w:rPr>
            </w:pPr>
            <w:r w:rsidRPr="008E30E2">
              <w:rPr>
                <w:rFonts w:asciiTheme="minorHAnsi" w:hAnsiTheme="minorHAnsi" w:cstheme="minorHAnsi"/>
                <w:i/>
              </w:rPr>
              <w:t>Zenehallgatás</w:t>
            </w:r>
          </w:p>
        </w:tc>
        <w:tc>
          <w:tcPr>
            <w:tcW w:w="1263" w:type="pct"/>
            <w:gridSpan w:val="3"/>
            <w:tcBorders>
              <w:top w:val="single" w:sz="4" w:space="0" w:color="auto"/>
              <w:left w:val="single" w:sz="4" w:space="0" w:color="auto"/>
              <w:bottom w:val="single" w:sz="4" w:space="0" w:color="auto"/>
              <w:right w:val="single" w:sz="4" w:space="0" w:color="auto"/>
            </w:tcBorders>
          </w:tcPr>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D800B7" w:rsidRDefault="00D800B7" w:rsidP="00917963">
            <w:pPr>
              <w:jc w:val="left"/>
              <w:rPr>
                <w:rFonts w:asciiTheme="minorHAnsi" w:eastAsia="Times New Roman" w:hAnsiTheme="minorHAnsi" w:cstheme="minorHAnsi"/>
                <w:b/>
                <w:color w:val="FF0000"/>
                <w:lang w:eastAsia="hu-HU"/>
              </w:rPr>
            </w:pPr>
            <w:r w:rsidRPr="00D800B7">
              <w:rPr>
                <w:rFonts w:asciiTheme="minorHAnsi" w:eastAsia="Times New Roman" w:hAnsiTheme="minorHAnsi" w:cstheme="minorHAnsi"/>
                <w:b/>
                <w:color w:val="FF0000"/>
                <w:lang w:eastAsia="hu-HU"/>
              </w:rPr>
              <w:t>Siklós-Máriagyűd-Cigány hagyomány az ünnepen-Zarándoklat</w:t>
            </w:r>
          </w:p>
          <w:p w:rsidR="00D800B7" w:rsidRDefault="00D800B7" w:rsidP="00917963">
            <w:pPr>
              <w:jc w:val="left"/>
              <w:rPr>
                <w:rFonts w:asciiTheme="minorHAnsi" w:eastAsia="Times New Roman" w:hAnsiTheme="minorHAnsi" w:cstheme="minorHAnsi"/>
                <w:lang w:eastAsia="hu-HU"/>
              </w:rPr>
            </w:pPr>
          </w:p>
          <w:p w:rsidR="005D6797" w:rsidRPr="008E30E2"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 Ünnepek szerepe a mindennapokban. Országhoz, nemzethez való tartozás érzésének segítése közös szokások, ünnepek által.</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C90509" w:rsidP="00F6040B">
            <w:pPr>
              <w:jc w:val="left"/>
              <w:rPr>
                <w:rFonts w:asciiTheme="minorHAnsi" w:hAnsiTheme="minorHAnsi" w:cstheme="minorHAnsi"/>
              </w:rPr>
            </w:pPr>
            <w:r w:rsidRPr="008E30E2">
              <w:rPr>
                <w:rFonts w:asciiTheme="minorHAnsi" w:hAnsiTheme="minorHAnsi" w:cstheme="minorHAnsi"/>
                <w:b/>
              </w:rPr>
              <w:t>Pünkösdölés</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6A5E31" w:rsidRPr="008E30E2" w:rsidRDefault="006A5E31" w:rsidP="00917963">
            <w:pPr>
              <w:jc w:val="left"/>
              <w:rPr>
                <w:rFonts w:asciiTheme="minorHAnsi" w:hAnsiTheme="minorHAnsi" w:cstheme="minorHAnsi"/>
                <w:i/>
              </w:rPr>
            </w:pPr>
            <w:r w:rsidRPr="008E30E2">
              <w:rPr>
                <w:rFonts w:asciiTheme="minorHAnsi" w:hAnsiTheme="minorHAnsi" w:cstheme="minorHAnsi"/>
              </w:rPr>
              <w:t xml:space="preserve">Írásbeli szövegalkotás – </w:t>
            </w:r>
            <w:r w:rsidRPr="008E30E2">
              <w:rPr>
                <w:rFonts w:asciiTheme="minorHAnsi" w:hAnsiTheme="minorHAnsi" w:cstheme="minorHAnsi"/>
                <w:i/>
              </w:rPr>
              <w:t>ötsoros</w:t>
            </w:r>
          </w:p>
          <w:p w:rsidR="005D6797" w:rsidRDefault="006A5E31" w:rsidP="00917963">
            <w:pPr>
              <w:jc w:val="left"/>
              <w:rPr>
                <w:rFonts w:asciiTheme="minorHAnsi" w:hAnsiTheme="minorHAnsi" w:cstheme="minorHAnsi"/>
              </w:rPr>
            </w:pPr>
            <w:r w:rsidRPr="008E30E2">
              <w:rPr>
                <w:rFonts w:asciiTheme="minorHAnsi" w:hAnsiTheme="minorHAnsi" w:cstheme="minorHAnsi"/>
              </w:rPr>
              <w:t>Ritmikus szemmozgást fejlesztő gyakorlat, tematikusan csoportosított szavakkal</w:t>
            </w:r>
          </w:p>
          <w:p w:rsidR="00F6040B" w:rsidRPr="008E30E2" w:rsidRDefault="007C19DB" w:rsidP="00917963">
            <w:pPr>
              <w:jc w:val="left"/>
              <w:rPr>
                <w:rFonts w:asciiTheme="minorHAnsi" w:hAnsiTheme="minorHAnsi" w:cstheme="minorHAnsi"/>
              </w:rPr>
            </w:pPr>
            <w:proofErr w:type="spellStart"/>
            <w:r>
              <w:rPr>
                <w:rFonts w:asciiTheme="minorHAnsi" w:hAnsiTheme="minorHAnsi" w:cstheme="minorHAnsi"/>
              </w:rPr>
              <w:t>I</w:t>
            </w:r>
            <w:r w:rsidR="00F6040B" w:rsidRPr="008E30E2">
              <w:rPr>
                <w:rFonts w:asciiTheme="minorHAnsi" w:hAnsiTheme="minorHAnsi" w:cstheme="minorHAnsi"/>
              </w:rPr>
              <w:t>smerettartalmú</w:t>
            </w:r>
            <w:proofErr w:type="spellEnd"/>
            <w:r w:rsidR="00F6040B" w:rsidRPr="008E30E2">
              <w:rPr>
                <w:rFonts w:asciiTheme="minorHAnsi" w:hAnsiTheme="minorHAnsi" w:cstheme="minorHAnsi"/>
              </w:rPr>
              <w:t xml:space="preserve"> szöveg feldolgozása</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lastRenderedPageBreak/>
              <w:t>108–109.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9D0235" w:rsidRPr="008E30E2" w:rsidRDefault="009D0235" w:rsidP="00917963">
            <w:pPr>
              <w:jc w:val="left"/>
              <w:rPr>
                <w:rFonts w:asciiTheme="minorHAnsi" w:hAnsiTheme="minorHAnsi" w:cstheme="minorHAnsi"/>
                <w:bCs/>
              </w:rPr>
            </w:pPr>
            <w:r w:rsidRPr="008E30E2">
              <w:rPr>
                <w:rFonts w:asciiTheme="minorHAnsi" w:hAnsiTheme="minorHAnsi" w:cstheme="minorHAnsi"/>
                <w:bCs/>
              </w:rPr>
              <w:lastRenderedPageBreak/>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p w:rsidR="005D6797" w:rsidRPr="008E30E2" w:rsidRDefault="009D0235" w:rsidP="00917963">
            <w:pPr>
              <w:jc w:val="left"/>
              <w:rPr>
                <w:rFonts w:asciiTheme="minorHAnsi" w:hAnsiTheme="minorHAnsi" w:cstheme="minorHAnsi"/>
                <w:i/>
              </w:rPr>
            </w:pPr>
            <w:r w:rsidRPr="008E30E2">
              <w:rPr>
                <w:rFonts w:asciiTheme="minorHAnsi" w:hAnsiTheme="minorHAnsi" w:cstheme="minorHAnsi"/>
                <w:i/>
              </w:rPr>
              <w:lastRenderedPageBreak/>
              <w:t>Zenehallgatás</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Információfeldolgozás. Ünnepek szerepe a mindennapokban. Országhoz, nemzethez való tartozás érzésének segítése közös szokások, ünnepek által.</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8E30E2" w:rsidRDefault="005D6797"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C90509" w:rsidP="007C19DB">
            <w:pPr>
              <w:jc w:val="left"/>
              <w:rPr>
                <w:rFonts w:asciiTheme="minorHAnsi" w:hAnsiTheme="minorHAnsi" w:cstheme="minorHAnsi"/>
                <w:i/>
                <w:iCs/>
              </w:rPr>
            </w:pPr>
            <w:r w:rsidRPr="008E30E2">
              <w:rPr>
                <w:rFonts w:asciiTheme="minorHAnsi" w:hAnsiTheme="minorHAnsi" w:cstheme="minorHAnsi"/>
                <w:b/>
                <w:iCs/>
              </w:rPr>
              <w:t xml:space="preserve">Jékely Zoltán: A három pillangó </w:t>
            </w:r>
          </w:p>
        </w:tc>
        <w:tc>
          <w:tcPr>
            <w:tcW w:w="1246" w:type="pct"/>
            <w:tcBorders>
              <w:top w:val="single" w:sz="4" w:space="0" w:color="auto"/>
              <w:left w:val="single" w:sz="4" w:space="0" w:color="auto"/>
              <w:bottom w:val="single" w:sz="4" w:space="0" w:color="auto"/>
              <w:right w:val="single" w:sz="4" w:space="0" w:color="auto"/>
            </w:tcBorders>
          </w:tcPr>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Ritmikus szemmozgást fejlesztő gyakorlat, tematikusan csoportosított szavakkal</w:t>
            </w:r>
          </w:p>
          <w:p w:rsidR="006A5E31" w:rsidRPr="008E30E2" w:rsidRDefault="006A5E31"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és időtartamgyakorlat</w:t>
            </w:r>
          </w:p>
          <w:p w:rsidR="005D6797" w:rsidRDefault="006A5E31" w:rsidP="00917963">
            <w:pPr>
              <w:jc w:val="left"/>
              <w:rPr>
                <w:rFonts w:asciiTheme="minorHAnsi" w:hAnsiTheme="minorHAnsi" w:cstheme="minorHAnsi"/>
              </w:rPr>
            </w:pPr>
            <w:r w:rsidRPr="008E30E2">
              <w:rPr>
                <w:rFonts w:asciiTheme="minorHAnsi" w:hAnsiTheme="minorHAnsi" w:cstheme="minorHAnsi"/>
              </w:rPr>
              <w:t>Szóbeli szövegalkotás – feltételezések meghallgatása</w:t>
            </w:r>
          </w:p>
          <w:p w:rsidR="007C19DB" w:rsidRPr="008E30E2" w:rsidRDefault="007C19DB" w:rsidP="00917963">
            <w:pPr>
              <w:jc w:val="left"/>
              <w:rPr>
                <w:rFonts w:asciiTheme="minorHAnsi" w:hAnsiTheme="minorHAnsi" w:cstheme="minorHAnsi"/>
              </w:rPr>
            </w:pPr>
            <w:r>
              <w:rPr>
                <w:rFonts w:asciiTheme="minorHAnsi" w:hAnsiTheme="minorHAnsi" w:cstheme="minorHAnsi"/>
                <w:iCs/>
              </w:rPr>
              <w:t>M</w:t>
            </w:r>
            <w:r w:rsidRPr="008E30E2">
              <w:rPr>
                <w:rFonts w:asciiTheme="minorHAnsi" w:hAnsiTheme="minorHAnsi" w:cstheme="minorHAnsi"/>
                <w:iCs/>
              </w:rPr>
              <w:t>esefeldolgozás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110–113. o.</w:t>
            </w:r>
          </w:p>
        </w:tc>
        <w:tc>
          <w:tcPr>
            <w:tcW w:w="1431" w:type="pct"/>
            <w:tcBorders>
              <w:top w:val="single" w:sz="4" w:space="0" w:color="auto"/>
              <w:left w:val="single" w:sz="4" w:space="0" w:color="auto"/>
              <w:bottom w:val="single" w:sz="4" w:space="0" w:color="auto"/>
              <w:right w:val="single" w:sz="4" w:space="0" w:color="auto"/>
            </w:tcBorders>
          </w:tcPr>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 xml:space="preserve">Epikai művek dekódolásának nyomon követése </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Szépirodalmi szöveg feldolgozása, időrend</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Állítások igazságtartalmának eldöntése</w:t>
            </w:r>
          </w:p>
          <w:p w:rsidR="009D0235" w:rsidRPr="008E30E2" w:rsidRDefault="009D0235" w:rsidP="00917963">
            <w:pPr>
              <w:jc w:val="left"/>
              <w:rPr>
                <w:rFonts w:asciiTheme="minorHAnsi" w:hAnsiTheme="minorHAnsi" w:cstheme="minorHAnsi"/>
              </w:rPr>
            </w:pPr>
            <w:r w:rsidRPr="008E30E2">
              <w:rPr>
                <w:rFonts w:asciiTheme="minorHAnsi" w:hAnsiTheme="minorHAnsi" w:cstheme="minorHAnsi"/>
              </w:rPr>
              <w:t>Az időrend képi megjelenítése</w:t>
            </w:r>
          </w:p>
          <w:p w:rsidR="005D6797" w:rsidRPr="008E30E2" w:rsidRDefault="009D0235" w:rsidP="00917963">
            <w:pPr>
              <w:jc w:val="left"/>
              <w:rPr>
                <w:rFonts w:asciiTheme="minorHAnsi" w:hAnsiTheme="minorHAnsi" w:cstheme="minorHAnsi"/>
                <w:b/>
              </w:rPr>
            </w:pPr>
            <w:r w:rsidRPr="008E30E2">
              <w:rPr>
                <w:rFonts w:asciiTheme="minorHAnsi" w:hAnsiTheme="minorHAnsi" w:cstheme="minorHAnsi"/>
              </w:rPr>
              <w:t>Következtetések levonása, véleményalkotás</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Esztétikai és művészeti tudatosság fejlesztése, mese mondanivalójának megfogalmazása. Érzések, vélemények megfogalmazása az olvasottak alapján.</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D800B7" w:rsidRDefault="00D800B7" w:rsidP="00917963">
            <w:pPr>
              <w:jc w:val="left"/>
              <w:rPr>
                <w:rFonts w:asciiTheme="minorHAnsi" w:eastAsia="Times New Roman" w:hAnsiTheme="minorHAnsi" w:cstheme="minorHAnsi"/>
                <w:i/>
                <w:color w:val="FF0000"/>
                <w:lang w:eastAsia="hu-HU"/>
              </w:rPr>
            </w:pPr>
            <w:r w:rsidRPr="00D800B7">
              <w:rPr>
                <w:rFonts w:asciiTheme="minorHAnsi" w:eastAsia="Times New Roman" w:hAnsiTheme="minorHAnsi" w:cstheme="minorHAnsi"/>
                <w:i/>
                <w:color w:val="FF0000"/>
                <w:lang w:eastAsia="hu-HU"/>
              </w:rPr>
              <w:t xml:space="preserve"> Dramatizálás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5000" w:type="pct"/>
            <w:gridSpan w:val="7"/>
            <w:tcBorders>
              <w:top w:val="single" w:sz="4" w:space="0" w:color="auto"/>
              <w:left w:val="single" w:sz="4" w:space="0" w:color="auto"/>
              <w:bottom w:val="single" w:sz="4" w:space="0" w:color="auto"/>
              <w:right w:val="single" w:sz="4" w:space="0" w:color="auto"/>
            </w:tcBorders>
            <w:vAlign w:val="center"/>
          </w:tcPr>
          <w:p w:rsidR="00C90509" w:rsidRPr="008E30E2" w:rsidRDefault="00C90509" w:rsidP="00C23A01">
            <w:pPr>
              <w:pStyle w:val="Listaszerbekezds"/>
              <w:ind w:left="227"/>
              <w:rPr>
                <w:rFonts w:asciiTheme="minorHAnsi" w:hAnsiTheme="minorHAnsi" w:cstheme="minorHAnsi"/>
                <w:b/>
                <w:i/>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val="restart"/>
            <w:tcBorders>
              <w:top w:val="single" w:sz="4" w:space="0" w:color="auto"/>
              <w:left w:val="single" w:sz="4" w:space="0" w:color="auto"/>
              <w:right w:val="single" w:sz="4" w:space="0" w:color="auto"/>
            </w:tcBorders>
            <w:shd w:val="clear" w:color="auto" w:fill="auto"/>
            <w:vAlign w:val="center"/>
          </w:tcPr>
          <w:p w:rsidR="00272560" w:rsidRPr="00E84ECB" w:rsidRDefault="00E84ECB" w:rsidP="00E84ECB">
            <w:pPr>
              <w:rPr>
                <w:rFonts w:asciiTheme="minorHAnsi" w:hAnsiTheme="minorHAnsi" w:cstheme="minorHAnsi"/>
                <w:b/>
              </w:rPr>
            </w:pPr>
            <w:r>
              <w:rPr>
                <w:rFonts w:asciiTheme="minorHAnsi" w:hAnsiTheme="minorHAnsi" w:cstheme="minorHAnsi"/>
                <w:b/>
              </w:rPr>
              <w:t>114.-115.</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b/>
              </w:rPr>
              <w:t>A témakör bevezetése</w:t>
            </w:r>
            <w:r w:rsidRPr="008E30E2">
              <w:rPr>
                <w:rFonts w:asciiTheme="minorHAnsi" w:hAnsiTheme="minorHAnsi" w:cstheme="minorHAnsi"/>
              </w:rPr>
              <w:t xml:space="preserve"> – </w:t>
            </w:r>
          </w:p>
          <w:p w:rsidR="00272560" w:rsidRDefault="00272560" w:rsidP="00917963">
            <w:pPr>
              <w:jc w:val="left"/>
              <w:rPr>
                <w:rFonts w:asciiTheme="minorHAnsi" w:hAnsiTheme="minorHAnsi" w:cstheme="minorHAnsi"/>
              </w:rPr>
            </w:pPr>
          </w:p>
          <w:p w:rsidR="00E84ECB" w:rsidRDefault="00E84ECB" w:rsidP="00917963">
            <w:pPr>
              <w:jc w:val="left"/>
              <w:rPr>
                <w:rFonts w:asciiTheme="minorHAnsi" w:hAnsiTheme="minorHAnsi" w:cstheme="minorHAnsi"/>
              </w:rPr>
            </w:pPr>
          </w:p>
          <w:p w:rsidR="00E84ECB" w:rsidRDefault="00E84ECB" w:rsidP="00917963">
            <w:pPr>
              <w:jc w:val="left"/>
              <w:rPr>
                <w:rFonts w:asciiTheme="minorHAnsi" w:hAnsiTheme="minorHAnsi" w:cstheme="minorHAnsi"/>
              </w:rPr>
            </w:pPr>
          </w:p>
          <w:p w:rsidR="00E84ECB" w:rsidRDefault="00E84ECB" w:rsidP="00917963">
            <w:pPr>
              <w:jc w:val="left"/>
              <w:rPr>
                <w:rFonts w:asciiTheme="minorHAnsi" w:hAnsiTheme="minorHAnsi" w:cstheme="minorHAnsi"/>
              </w:rPr>
            </w:pPr>
          </w:p>
          <w:p w:rsidR="00E84ECB" w:rsidRPr="008E30E2" w:rsidRDefault="00E84ECB" w:rsidP="00917963">
            <w:pPr>
              <w:jc w:val="left"/>
              <w:rPr>
                <w:rFonts w:asciiTheme="minorHAnsi" w:hAnsiTheme="minorHAnsi" w:cstheme="minorHAnsi"/>
              </w:rPr>
            </w:pPr>
          </w:p>
        </w:tc>
        <w:tc>
          <w:tcPr>
            <w:tcW w:w="1246" w:type="pct"/>
            <w:tcBorders>
              <w:top w:val="single" w:sz="4" w:space="0" w:color="auto"/>
              <w:left w:val="single" w:sz="4" w:space="0" w:color="auto"/>
              <w:bottom w:val="single" w:sz="4" w:space="0" w:color="auto"/>
              <w:right w:val="single" w:sz="4" w:space="0" w:color="auto"/>
            </w:tcBorders>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Egyéni élmények meghallgatása a témakörrel kapcsolatban</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Szövegalkotás</w:t>
            </w:r>
          </w:p>
          <w:p w:rsidR="00272560" w:rsidRDefault="00272560" w:rsidP="00917963">
            <w:pPr>
              <w:jc w:val="left"/>
              <w:rPr>
                <w:rFonts w:asciiTheme="minorHAnsi" w:hAnsiTheme="minorHAnsi" w:cstheme="minorHAnsi"/>
              </w:rPr>
            </w:pPr>
            <w:r w:rsidRPr="008E30E2">
              <w:rPr>
                <w:rFonts w:asciiTheme="minorHAnsi" w:hAnsiTheme="minorHAnsi" w:cstheme="minorHAnsi"/>
              </w:rPr>
              <w:t>Népi bölcsességek helyes összerakása – a jelentés megfogalmazása</w:t>
            </w:r>
          </w:p>
          <w:p w:rsidR="007C19DB" w:rsidRPr="008E30E2" w:rsidRDefault="007C19DB" w:rsidP="00917963">
            <w:pPr>
              <w:jc w:val="left"/>
              <w:rPr>
                <w:rFonts w:asciiTheme="minorHAnsi" w:hAnsiTheme="minorHAnsi" w:cstheme="minorHAnsi"/>
              </w:rPr>
            </w:pPr>
            <w:r>
              <w:rPr>
                <w:rFonts w:asciiTheme="minorHAnsi" w:hAnsiTheme="minorHAnsi" w:cstheme="minorHAnsi"/>
              </w:rPr>
              <w:t>G</w:t>
            </w:r>
            <w:r w:rsidRPr="008E30E2">
              <w:rPr>
                <w:rFonts w:asciiTheme="minorHAnsi" w:hAnsiTheme="minorHAnsi" w:cstheme="minorHAnsi"/>
              </w:rPr>
              <w:t>ondolattérkép</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A rendszerszemlélet fejlesztése a gondolattérkép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w:t>
            </w:r>
          </w:p>
          <w:p w:rsidR="00272560" w:rsidRPr="008E30E2" w:rsidRDefault="00272560" w:rsidP="00917963">
            <w:pPr>
              <w:spacing w:line="276" w:lineRule="auto"/>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Olvasási kedv fejlesztése, magabiztosabb, pontosabb olvasás elsajátítása. Tanulási képesség fejlesztése.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Kompetenciafejlesztés: önálló, hatékony tanulási stratégiák bemutatása, elsajátítása. (Gondolattérkép.)</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272560"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vMerge/>
            <w:tcBorders>
              <w:left w:val="single" w:sz="4" w:space="0" w:color="auto"/>
              <w:bottom w:val="single" w:sz="4" w:space="0" w:color="auto"/>
              <w:right w:val="single" w:sz="4" w:space="0" w:color="auto"/>
            </w:tcBorders>
            <w:shd w:val="clear" w:color="auto" w:fill="auto"/>
            <w:vAlign w:val="center"/>
          </w:tcPr>
          <w:p w:rsidR="00272560" w:rsidRPr="008E30E2" w:rsidRDefault="00272560" w:rsidP="00A96ABE">
            <w:pPr>
              <w:pStyle w:val="Listaszerbekezds"/>
              <w:numPr>
                <w:ilvl w:val="0"/>
                <w:numId w:val="6"/>
              </w:numPr>
              <w:ind w:left="227"/>
              <w:jc w:val="center"/>
              <w:rPr>
                <w:rFonts w:asciiTheme="minorHAnsi" w:hAnsiTheme="minorHAnsi" w:cstheme="minorHAnsi"/>
                <w:b/>
              </w:rPr>
            </w:pP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b/>
              </w:rPr>
              <w:t>Szilágyi Domokos</w:t>
            </w:r>
            <w:r w:rsidRPr="008E30E2">
              <w:rPr>
                <w:rFonts w:asciiTheme="minorHAnsi" w:hAnsiTheme="minorHAnsi" w:cstheme="minorHAnsi"/>
              </w:rPr>
              <w:t xml:space="preserve">: Két nyári mondóka I.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Megkezdett mondatok befejezése </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 xml:space="preserve">Párbeszéd olvasása helyes hanglejtéssel </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kérdő és kijelentő mondatok hanglejtése</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136.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spellStart"/>
            <w:r w:rsidRPr="008E30E2">
              <w:rPr>
                <w:rFonts w:asciiTheme="minorHAnsi" w:hAnsiTheme="minorHAnsi" w:cstheme="minorHAnsi"/>
              </w:rPr>
              <w:t>hierarchi-ája</w:t>
            </w:r>
            <w:proofErr w:type="spellEnd"/>
            <w:r w:rsidRPr="008E30E2">
              <w:rPr>
                <w:rFonts w:asciiTheme="minorHAnsi" w:hAnsiTheme="minorHAnsi" w:cstheme="minorHAnsi"/>
              </w:rPr>
              <w:t xml:space="preserve"> szerint </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vers beszélőjének azonosítása</w:t>
            </w:r>
          </w:p>
          <w:p w:rsidR="00272560" w:rsidRPr="008E30E2" w:rsidRDefault="00272560" w:rsidP="00917963">
            <w:pPr>
              <w:jc w:val="left"/>
              <w:rPr>
                <w:rFonts w:asciiTheme="minorHAnsi" w:hAnsiTheme="minorHAnsi" w:cstheme="minorHAnsi"/>
              </w:rPr>
            </w:pPr>
            <w:r w:rsidRPr="008E30E2">
              <w:rPr>
                <w:rFonts w:asciiTheme="minorHAnsi" w:hAnsiTheme="minorHAnsi" w:cstheme="minorHAnsi"/>
              </w:rPr>
              <w:t>A versek formai elemeinek elemzése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272560" w:rsidRPr="008E30E2" w:rsidRDefault="00272560"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E84ECB" w:rsidRDefault="00E84ECB" w:rsidP="00E84ECB">
            <w:pPr>
              <w:rPr>
                <w:rFonts w:asciiTheme="minorHAnsi" w:hAnsiTheme="minorHAnsi" w:cstheme="minorHAnsi"/>
                <w:b/>
              </w:rPr>
            </w:pPr>
            <w:r>
              <w:rPr>
                <w:rFonts w:asciiTheme="minorHAnsi" w:hAnsiTheme="minorHAnsi" w:cstheme="minorHAnsi"/>
                <w:b/>
              </w:rPr>
              <w:t>116.</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DC4159" w:rsidP="00917963">
            <w:pPr>
              <w:jc w:val="left"/>
              <w:rPr>
                <w:rFonts w:asciiTheme="minorHAnsi" w:hAnsiTheme="minorHAnsi" w:cstheme="minorHAnsi"/>
              </w:rPr>
            </w:pPr>
            <w:r w:rsidRPr="008E30E2">
              <w:rPr>
                <w:rFonts w:asciiTheme="minorHAnsi" w:hAnsiTheme="minorHAnsi" w:cstheme="minorHAnsi"/>
                <w:b/>
              </w:rPr>
              <w:t>Szilágyi Domokos</w:t>
            </w:r>
            <w:r w:rsidR="0081620A" w:rsidRPr="008E30E2">
              <w:rPr>
                <w:rFonts w:asciiTheme="minorHAnsi" w:hAnsiTheme="minorHAnsi" w:cstheme="minorHAnsi"/>
              </w:rPr>
              <w:t xml:space="preserve">: Két nyári mondóka II.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6A5E31" w:rsidP="00917963">
            <w:pPr>
              <w:jc w:val="left"/>
              <w:rPr>
                <w:rFonts w:asciiTheme="minorHAnsi" w:hAnsiTheme="minorHAnsi" w:cstheme="minorHAnsi"/>
                <w:i/>
              </w:rPr>
            </w:pPr>
            <w:r w:rsidRPr="008E30E2">
              <w:rPr>
                <w:rFonts w:asciiTheme="minorHAnsi" w:hAnsiTheme="minorHAnsi" w:cstheme="minorHAnsi"/>
              </w:rPr>
              <w:t xml:space="preserve">Írásbeli szövegalkotás – </w:t>
            </w:r>
            <w:r w:rsidRPr="008E30E2">
              <w:rPr>
                <w:rFonts w:asciiTheme="minorHAnsi" w:hAnsiTheme="minorHAnsi" w:cstheme="minorHAnsi"/>
                <w:i/>
              </w:rPr>
              <w:t>ötsoros</w:t>
            </w:r>
          </w:p>
          <w:p w:rsidR="0081620A" w:rsidRPr="008E30E2" w:rsidRDefault="0081620A" w:rsidP="00917963">
            <w:pPr>
              <w:jc w:val="left"/>
              <w:rPr>
                <w:rFonts w:asciiTheme="minorHAnsi" w:eastAsia="Times New Roman" w:hAnsiTheme="minorHAnsi" w:cstheme="minorHAnsi"/>
                <w:lang w:eastAsia="hu-HU"/>
              </w:rPr>
            </w:pPr>
            <w:r w:rsidRPr="008E30E2">
              <w:rPr>
                <w:rFonts w:asciiTheme="minorHAnsi" w:hAnsiTheme="minorHAnsi" w:cstheme="minorHAnsi"/>
              </w:rPr>
              <w:t>137.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D3326E" w:rsidRPr="008E30E2" w:rsidRDefault="00D3326E"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előkészítése a versfeldolgozás </w:t>
            </w:r>
            <w:proofErr w:type="spellStart"/>
            <w:r w:rsidRPr="008E30E2">
              <w:rPr>
                <w:rFonts w:asciiTheme="minorHAnsi" w:hAnsiTheme="minorHAnsi" w:cstheme="minorHAnsi"/>
              </w:rPr>
              <w:t>hierarchi-ája</w:t>
            </w:r>
            <w:proofErr w:type="spellEnd"/>
            <w:r w:rsidRPr="008E30E2">
              <w:rPr>
                <w:rFonts w:asciiTheme="minorHAnsi" w:hAnsiTheme="minorHAnsi" w:cstheme="minorHAnsi"/>
              </w:rPr>
              <w:t xml:space="preserve"> szerint </w:t>
            </w:r>
          </w:p>
          <w:p w:rsidR="00D3326E" w:rsidRPr="008E30E2" w:rsidRDefault="00D3326E" w:rsidP="00917963">
            <w:pPr>
              <w:jc w:val="left"/>
              <w:rPr>
                <w:rFonts w:asciiTheme="minorHAnsi" w:hAnsiTheme="minorHAnsi" w:cstheme="minorHAnsi"/>
              </w:rPr>
            </w:pPr>
            <w:r w:rsidRPr="008E30E2">
              <w:rPr>
                <w:rFonts w:asciiTheme="minorHAnsi" w:hAnsiTheme="minorHAnsi" w:cstheme="minorHAnsi"/>
              </w:rPr>
              <w:t>A vers beszélőjének azonosítása</w:t>
            </w:r>
          </w:p>
          <w:p w:rsidR="005D6797" w:rsidRPr="008E30E2" w:rsidRDefault="00D3326E" w:rsidP="00917963">
            <w:pPr>
              <w:jc w:val="left"/>
              <w:rPr>
                <w:rFonts w:asciiTheme="minorHAnsi" w:hAnsiTheme="minorHAnsi" w:cstheme="minorHAnsi"/>
              </w:rPr>
            </w:pPr>
            <w:r w:rsidRPr="008E30E2">
              <w:rPr>
                <w:rFonts w:asciiTheme="minorHAnsi" w:hAnsiTheme="minorHAnsi" w:cstheme="minorHAnsi"/>
              </w:rPr>
              <w:t>A versek formai elemeinek elemzése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E84ECB" w:rsidRDefault="00E84ECB" w:rsidP="00E84ECB">
            <w:pPr>
              <w:rPr>
                <w:rFonts w:asciiTheme="minorHAnsi" w:hAnsiTheme="minorHAnsi" w:cstheme="minorHAnsi"/>
                <w:b/>
              </w:rPr>
            </w:pPr>
            <w:r>
              <w:rPr>
                <w:rFonts w:asciiTheme="minorHAnsi" w:hAnsiTheme="minorHAnsi" w:cstheme="minorHAnsi"/>
                <w:b/>
              </w:rPr>
              <w:t>117-118.</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DC4159" w:rsidP="007C19DB">
            <w:pPr>
              <w:spacing w:line="276" w:lineRule="auto"/>
              <w:jc w:val="left"/>
              <w:rPr>
                <w:rFonts w:asciiTheme="minorHAnsi" w:hAnsiTheme="minorHAnsi" w:cstheme="minorHAnsi"/>
                <w:b/>
              </w:rPr>
            </w:pPr>
            <w:r w:rsidRPr="008E30E2">
              <w:rPr>
                <w:rFonts w:asciiTheme="minorHAnsi" w:hAnsiTheme="minorHAnsi" w:cstheme="minorHAnsi"/>
                <w:b/>
              </w:rPr>
              <w:t>Petőfi Sándor</w:t>
            </w:r>
            <w:r w:rsidRPr="008E30E2">
              <w:rPr>
                <w:rFonts w:asciiTheme="minorHAnsi" w:hAnsiTheme="minorHAnsi" w:cstheme="minorHAnsi"/>
                <w:b/>
                <w:bCs/>
              </w:rPr>
              <w:t xml:space="preserve">: Arany Lacinak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 xml:space="preserve">Érzelmi </w:t>
            </w:r>
            <w:proofErr w:type="spellStart"/>
            <w:r w:rsidRPr="008E30E2">
              <w:rPr>
                <w:rFonts w:asciiTheme="minorHAnsi" w:hAnsiTheme="minorHAnsi" w:cstheme="minorHAnsi"/>
              </w:rPr>
              <w:t>ráhangolódás</w:t>
            </w:r>
            <w:proofErr w:type="spellEnd"/>
            <w:r w:rsidRPr="008E30E2">
              <w:rPr>
                <w:rFonts w:asciiTheme="minorHAnsi" w:hAnsiTheme="minorHAnsi" w:cstheme="minorHAnsi"/>
              </w:rPr>
              <w:t xml:space="preserve"> személyes tapasztalat alapján </w:t>
            </w:r>
          </w:p>
          <w:p w:rsidR="006A5E31" w:rsidRPr="008E30E2" w:rsidRDefault="006A5E31" w:rsidP="00917963">
            <w:pPr>
              <w:jc w:val="left"/>
              <w:rPr>
                <w:rFonts w:asciiTheme="minorHAnsi" w:hAnsiTheme="minorHAnsi" w:cstheme="minorHAnsi"/>
              </w:rPr>
            </w:pPr>
            <w:r w:rsidRPr="008E30E2">
              <w:rPr>
                <w:rFonts w:asciiTheme="minorHAnsi" w:hAnsiTheme="minorHAnsi" w:cstheme="minorHAnsi"/>
              </w:rPr>
              <w:t>Irodalomtörténeti előkészítés, rövid szöveg alapján</w:t>
            </w:r>
          </w:p>
          <w:p w:rsidR="005D6797" w:rsidRDefault="006A5E31" w:rsidP="00917963">
            <w:pPr>
              <w:jc w:val="left"/>
              <w:rPr>
                <w:rFonts w:asciiTheme="minorHAnsi" w:hAnsiTheme="minorHAnsi" w:cstheme="minorHAnsi"/>
              </w:rPr>
            </w:pPr>
            <w:r w:rsidRPr="008E30E2">
              <w:rPr>
                <w:rFonts w:asciiTheme="minorHAnsi" w:hAnsiTheme="minorHAnsi" w:cstheme="minorHAnsi"/>
              </w:rPr>
              <w:t>Hasonlat megfejtése</w:t>
            </w:r>
          </w:p>
          <w:p w:rsidR="007C19DB" w:rsidRPr="008E30E2" w:rsidRDefault="007C19DB" w:rsidP="00917963">
            <w:pPr>
              <w:jc w:val="left"/>
              <w:rPr>
                <w:rFonts w:asciiTheme="minorHAnsi" w:hAnsiTheme="minorHAnsi" w:cstheme="minorHAnsi"/>
              </w:rPr>
            </w:pPr>
            <w:r>
              <w:rPr>
                <w:rFonts w:asciiTheme="minorHAnsi" w:hAnsiTheme="minorHAnsi" w:cstheme="minorHAnsi"/>
                <w:bCs/>
              </w:rPr>
              <w:t>V</w:t>
            </w:r>
            <w:r w:rsidRPr="008E30E2">
              <w:rPr>
                <w:rFonts w:asciiTheme="minorHAnsi" w:hAnsiTheme="minorHAnsi" w:cstheme="minorHAnsi"/>
                <w:bCs/>
              </w:rPr>
              <w:t>ersfeldolgozás</w:t>
            </w:r>
          </w:p>
          <w:p w:rsidR="0081620A" w:rsidRPr="008E30E2" w:rsidRDefault="0081620A" w:rsidP="00917963">
            <w:pPr>
              <w:jc w:val="left"/>
              <w:rPr>
                <w:rFonts w:asciiTheme="minorHAnsi" w:hAnsiTheme="minorHAnsi" w:cstheme="minorHAnsi"/>
              </w:rPr>
            </w:pPr>
            <w:r w:rsidRPr="008E30E2">
              <w:rPr>
                <w:rFonts w:asciiTheme="minorHAnsi" w:hAnsiTheme="minorHAnsi" w:cstheme="minorHAnsi"/>
              </w:rPr>
              <w:t>138–141.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7B0113" w:rsidRPr="008E30E2" w:rsidRDefault="00DC4159" w:rsidP="00917963">
            <w:pPr>
              <w:spacing w:line="276" w:lineRule="auto"/>
              <w:jc w:val="left"/>
              <w:rPr>
                <w:rFonts w:asciiTheme="minorHAnsi" w:hAnsiTheme="minorHAnsi" w:cstheme="minorHAnsi"/>
              </w:rPr>
            </w:pPr>
            <w:r w:rsidRPr="008E30E2">
              <w:rPr>
                <w:rFonts w:asciiTheme="minorHAnsi" w:eastAsia="Times New Roman" w:hAnsiTheme="minorHAnsi" w:cstheme="minorHAnsi"/>
                <w:lang w:eastAsia="hu-HU"/>
              </w:rPr>
              <w:t xml:space="preserve"> </w:t>
            </w:r>
            <w:r w:rsidR="007B0113" w:rsidRPr="008E30E2">
              <w:rPr>
                <w:rFonts w:asciiTheme="minorHAnsi" w:hAnsiTheme="minorHAnsi" w:cstheme="minorHAnsi"/>
              </w:rPr>
              <w:t xml:space="preserve">Kreatív-produktív vers-befogadás előkészítése a versfeldolgozás </w:t>
            </w:r>
            <w:proofErr w:type="spellStart"/>
            <w:r w:rsidR="007B0113" w:rsidRPr="008E30E2">
              <w:rPr>
                <w:rFonts w:asciiTheme="minorHAnsi" w:hAnsiTheme="minorHAnsi" w:cstheme="minorHAnsi"/>
              </w:rPr>
              <w:t>hierarchi-ája</w:t>
            </w:r>
            <w:proofErr w:type="spellEnd"/>
            <w:r w:rsidR="007B0113" w:rsidRPr="008E30E2">
              <w:rPr>
                <w:rFonts w:asciiTheme="minorHAnsi" w:hAnsiTheme="minorHAnsi" w:cstheme="minorHAnsi"/>
              </w:rPr>
              <w:t xml:space="preserve"> szerint </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A vers beszélőjének azonosítása</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A vers szerkezeti tagolása,</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 xml:space="preserve">nyelvi anyagának vizsgálata </w:t>
            </w:r>
          </w:p>
          <w:p w:rsidR="005D6797" w:rsidRPr="008E30E2" w:rsidRDefault="007B0113" w:rsidP="00917963">
            <w:pPr>
              <w:jc w:val="left"/>
              <w:rPr>
                <w:rFonts w:asciiTheme="minorHAnsi" w:hAnsiTheme="minorHAnsi" w:cstheme="minorHAnsi"/>
              </w:rPr>
            </w:pPr>
            <w:r w:rsidRPr="008E30E2">
              <w:rPr>
                <w:rFonts w:asciiTheme="minorHAnsi" w:hAnsiTheme="minorHAnsi" w:cstheme="minorHAnsi"/>
              </w:rPr>
              <w:t>A versek formai elemeinek elemzése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315E5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Verses mese, mint irodalmi műfaj. Kompetenciafejlesztés: esztétikai, művészeti tudatosság fejlesztése. Képzőművészet, irodalom kapcsolata.</w:t>
            </w:r>
          </w:p>
          <w:p w:rsidR="00315E57" w:rsidRDefault="00315E57"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 költői nyelv sajátosságai (ritmus, rím), megértésének megalapozása. </w:t>
            </w:r>
            <w:r w:rsidRPr="008E30E2">
              <w:rPr>
                <w:rFonts w:asciiTheme="minorHAnsi" w:eastAsia="Times New Roman" w:hAnsiTheme="minorHAnsi" w:cstheme="minorHAnsi"/>
                <w:lang w:eastAsia="hu-HU"/>
              </w:rPr>
              <w:br/>
              <w:t>Elemi irodalmi ismeretek elsajátítása tapasztalati úton</w:t>
            </w:r>
          </w:p>
          <w:p w:rsidR="00AA56FA" w:rsidRDefault="00AA56FA"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 xml:space="preserve">rest, jer, ne moccanj, vederbe, kender, </w:t>
            </w:r>
            <w:r>
              <w:rPr>
                <w:rFonts w:asciiTheme="minorHAnsi" w:eastAsia="Times New Roman" w:hAnsiTheme="minorHAnsi" w:cstheme="minorHAnsi"/>
                <w:b/>
                <w:color w:val="C45911" w:themeColor="accent2" w:themeShade="BF"/>
                <w:lang w:eastAsia="hu-HU"/>
              </w:rPr>
              <w:lastRenderedPageBreak/>
              <w:t>délibáb, áztatóba, szemlél, ürge, odanyargal, pajkos</w:t>
            </w:r>
          </w:p>
          <w:p w:rsidR="00D800B7" w:rsidRDefault="00D800B7" w:rsidP="00917963">
            <w:pPr>
              <w:jc w:val="left"/>
              <w:rPr>
                <w:rFonts w:asciiTheme="minorHAnsi" w:eastAsia="Times New Roman" w:hAnsiTheme="minorHAnsi" w:cstheme="minorHAnsi"/>
                <w:lang w:eastAsia="hu-HU"/>
              </w:rPr>
            </w:pP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lastRenderedPageBreak/>
              <w:t>119.</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7C19DB">
            <w:pPr>
              <w:spacing w:line="276" w:lineRule="auto"/>
              <w:jc w:val="left"/>
              <w:rPr>
                <w:rFonts w:asciiTheme="minorHAnsi" w:eastAsia="Times New Roman" w:hAnsiTheme="minorHAnsi" w:cstheme="minorHAnsi"/>
                <w:b/>
                <w:bCs/>
                <w:lang w:eastAsia="hu-HU"/>
              </w:rPr>
            </w:pPr>
            <w:r w:rsidRPr="008E30E2">
              <w:rPr>
                <w:rFonts w:asciiTheme="minorHAnsi" w:hAnsiTheme="minorHAnsi" w:cstheme="minorHAnsi"/>
                <w:b/>
              </w:rPr>
              <w:t xml:space="preserve">Minilexikon </w:t>
            </w:r>
          </w:p>
        </w:tc>
        <w:tc>
          <w:tcPr>
            <w:tcW w:w="1246" w:type="pct"/>
            <w:tcBorders>
              <w:top w:val="single" w:sz="4" w:space="0" w:color="auto"/>
              <w:left w:val="single" w:sz="4" w:space="0" w:color="auto"/>
              <w:bottom w:val="single" w:sz="4" w:space="0" w:color="auto"/>
              <w:right w:val="single" w:sz="4" w:space="0" w:color="auto"/>
            </w:tcBorders>
          </w:tcPr>
          <w:p w:rsidR="006A5E31" w:rsidRDefault="006A5E31" w:rsidP="00917963">
            <w:pPr>
              <w:jc w:val="left"/>
              <w:rPr>
                <w:rFonts w:asciiTheme="minorHAnsi" w:hAnsiTheme="minorHAnsi" w:cstheme="minorHAnsi"/>
              </w:rPr>
            </w:pPr>
            <w:r w:rsidRPr="008E30E2">
              <w:rPr>
                <w:rFonts w:asciiTheme="minorHAnsi" w:hAnsiTheme="minorHAnsi" w:cstheme="minorHAnsi"/>
              </w:rPr>
              <w:t>Szólásmagyarázat</w:t>
            </w:r>
          </w:p>
          <w:p w:rsidR="007C19DB" w:rsidRPr="007C19DB" w:rsidRDefault="007C19DB" w:rsidP="00917963">
            <w:pPr>
              <w:jc w:val="left"/>
              <w:rPr>
                <w:rFonts w:asciiTheme="minorHAnsi" w:hAnsiTheme="minorHAnsi" w:cstheme="minorHAnsi"/>
              </w:rPr>
            </w:pPr>
            <w:r>
              <w:rPr>
                <w:rFonts w:asciiTheme="minorHAnsi" w:hAnsiTheme="minorHAnsi" w:cstheme="minorHAnsi"/>
              </w:rPr>
              <w:t>Ismeretterjesztő szöveg</w:t>
            </w:r>
          </w:p>
          <w:p w:rsidR="005D6797" w:rsidRPr="008E30E2" w:rsidRDefault="00C95F4F" w:rsidP="00917963">
            <w:pPr>
              <w:jc w:val="left"/>
              <w:rPr>
                <w:rFonts w:asciiTheme="minorHAnsi" w:eastAsia="Times New Roman" w:hAnsiTheme="minorHAnsi" w:cstheme="minorHAnsi"/>
                <w:lang w:eastAsia="hu-HU"/>
              </w:rPr>
            </w:pPr>
            <w:r w:rsidRPr="008E30E2">
              <w:rPr>
                <w:rFonts w:asciiTheme="minorHAnsi" w:hAnsiTheme="minorHAnsi" w:cstheme="minorHAnsi"/>
              </w:rPr>
              <w:t>142–143.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Lexikonhasználati szakkifejezések – minilexikon, címszó, szócikk – alkalmazása</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A szócikkeken keresztül a szövegmegértés fejlesztése</w:t>
            </w:r>
          </w:p>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t>Szövegértő olvasás fejlesztése. Olvasási kedv fejlesztése, magabiztosabb, pontosabb olvasás elsajátítása. Tanulási képesség fejlesztése.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56DF4"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Könyvtári ismeretek, lexikon, szócikk, betűrend. Matematikai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Téri tájékozódás.</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AA56FA"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lexikon, szócikk, kenderáztatás, délibáb</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120.</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C95F4F">
            <w:pPr>
              <w:spacing w:line="276" w:lineRule="auto"/>
              <w:jc w:val="left"/>
              <w:rPr>
                <w:rFonts w:asciiTheme="minorHAnsi" w:hAnsiTheme="minorHAnsi" w:cstheme="minorHAnsi"/>
                <w:bCs/>
              </w:rPr>
            </w:pPr>
            <w:r w:rsidRPr="008E30E2">
              <w:rPr>
                <w:rFonts w:asciiTheme="minorHAnsi" w:eastAsia="Times New Roman" w:hAnsiTheme="minorHAnsi" w:cstheme="minorHAnsi"/>
                <w:b/>
                <w:bCs/>
                <w:lang w:eastAsia="hu-HU"/>
              </w:rPr>
              <w:t>A virágok vetélkedése</w:t>
            </w:r>
            <w:r w:rsidRPr="008E30E2">
              <w:rPr>
                <w:rFonts w:asciiTheme="minorHAnsi" w:hAnsiTheme="minorHAnsi" w:cstheme="minorHAnsi"/>
                <w:bCs/>
              </w:rPr>
              <w:t xml:space="preserve"> – </w:t>
            </w:r>
            <w:r w:rsidRPr="00D800B7">
              <w:rPr>
                <w:rFonts w:asciiTheme="minorHAnsi" w:eastAsia="Times New Roman" w:hAnsiTheme="minorHAnsi" w:cstheme="minorHAnsi"/>
                <w:bCs/>
                <w:color w:val="FF0000"/>
                <w:lang w:eastAsia="hu-HU"/>
              </w:rPr>
              <w:t>népdal (részlet)</w:t>
            </w:r>
          </w:p>
        </w:tc>
        <w:tc>
          <w:tcPr>
            <w:tcW w:w="1246" w:type="pct"/>
            <w:tcBorders>
              <w:top w:val="single" w:sz="4" w:space="0" w:color="auto"/>
              <w:left w:val="single" w:sz="4" w:space="0" w:color="auto"/>
              <w:bottom w:val="single" w:sz="4" w:space="0" w:color="auto"/>
              <w:right w:val="single" w:sz="4" w:space="0" w:color="auto"/>
            </w:tcBorders>
          </w:tcPr>
          <w:p w:rsidR="00F71A80" w:rsidRPr="008E30E2" w:rsidRDefault="00F71A80" w:rsidP="00917963">
            <w:pPr>
              <w:jc w:val="left"/>
              <w:rPr>
                <w:rFonts w:asciiTheme="minorHAnsi" w:hAnsiTheme="minorHAnsi" w:cstheme="minorHAnsi"/>
                <w:i/>
              </w:rPr>
            </w:pPr>
            <w:r w:rsidRPr="008E30E2">
              <w:rPr>
                <w:rFonts w:asciiTheme="minorHAnsi" w:hAnsiTheme="minorHAnsi" w:cstheme="minorHAnsi"/>
              </w:rPr>
              <w:t xml:space="preserve">Írásbeli szövegalkotás – </w:t>
            </w:r>
            <w:r w:rsidRPr="008E30E2">
              <w:rPr>
                <w:rFonts w:asciiTheme="minorHAnsi" w:hAnsiTheme="minorHAnsi" w:cstheme="minorHAnsi"/>
                <w:i/>
              </w:rPr>
              <w:t>szélsziporka</w:t>
            </w:r>
          </w:p>
          <w:p w:rsidR="005D6797" w:rsidRPr="008E30E2" w:rsidRDefault="00C95F4F" w:rsidP="00917963">
            <w:pPr>
              <w:jc w:val="left"/>
              <w:rPr>
                <w:rFonts w:asciiTheme="minorHAnsi" w:hAnsiTheme="minorHAnsi" w:cstheme="minorHAnsi"/>
              </w:rPr>
            </w:pPr>
            <w:r w:rsidRPr="008E30E2">
              <w:rPr>
                <w:rFonts w:asciiTheme="minorHAnsi" w:hAnsiTheme="minorHAnsi" w:cstheme="minorHAnsi"/>
              </w:rPr>
              <w:t>144–145.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jc w:val="left"/>
              <w:rPr>
                <w:rFonts w:asciiTheme="minorHAnsi" w:hAnsiTheme="minorHAnsi" w:cstheme="minorHAnsi"/>
                <w:i/>
              </w:rPr>
            </w:pPr>
            <w:r w:rsidRPr="008E30E2">
              <w:rPr>
                <w:rFonts w:asciiTheme="minorHAnsi" w:hAnsiTheme="minorHAnsi" w:cstheme="minorHAnsi"/>
              </w:rPr>
              <w:t xml:space="preserve">Zenei előkészítés – </w:t>
            </w:r>
            <w:r w:rsidRPr="008E30E2">
              <w:rPr>
                <w:rFonts w:asciiTheme="minorHAnsi" w:hAnsiTheme="minorHAnsi" w:cstheme="minorHAnsi"/>
                <w:i/>
              </w:rPr>
              <w:t>zenehallgatás</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A dalszöveg szimbolikájának megértése, lírai szöveg feldolgozása, vizuális megjelenítése</w:t>
            </w:r>
          </w:p>
          <w:p w:rsidR="005D6797" w:rsidRPr="008E30E2" w:rsidRDefault="007B0113" w:rsidP="00917963">
            <w:pPr>
              <w:jc w:val="left"/>
              <w:rPr>
                <w:rFonts w:asciiTheme="minorHAnsi" w:hAnsiTheme="minorHAnsi" w:cstheme="minorHAnsi"/>
              </w:rPr>
            </w:pPr>
            <w:r w:rsidRPr="008E30E2">
              <w:rPr>
                <w:rFonts w:asciiTheme="minorHAnsi" w:hAnsiTheme="minorHAnsi" w:cstheme="minorHAnsi"/>
              </w:rPr>
              <w:t>A népdalról szóló szöveg feldolgozása</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D800B7" w:rsidP="00917963">
            <w:pPr>
              <w:jc w:val="left"/>
              <w:rPr>
                <w:rFonts w:asciiTheme="minorHAnsi" w:eastAsia="Times New Roman" w:hAnsiTheme="minorHAnsi" w:cstheme="minorHAnsi"/>
                <w:color w:val="FF0000"/>
                <w:lang w:eastAsia="hu-HU"/>
              </w:rPr>
            </w:pPr>
            <w:r w:rsidRPr="00D800B7">
              <w:rPr>
                <w:rFonts w:asciiTheme="minorHAnsi" w:eastAsia="Times New Roman" w:hAnsiTheme="minorHAnsi" w:cstheme="minorHAnsi"/>
                <w:color w:val="FF0000"/>
                <w:lang w:eastAsia="hu-HU"/>
              </w:rPr>
              <w:t>Népdalok fontossága a magyarságtudat erősítésében</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D800B7" w:rsidRDefault="00D800B7" w:rsidP="00917963">
            <w:pPr>
              <w:jc w:val="left"/>
              <w:rPr>
                <w:rFonts w:asciiTheme="minorHAnsi" w:eastAsia="Times New Roman" w:hAnsiTheme="minorHAnsi" w:cstheme="minorHAnsi"/>
                <w:color w:val="FF0000"/>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121.</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DC4159" w:rsidP="007C19DB">
            <w:pPr>
              <w:spacing w:line="276" w:lineRule="auto"/>
              <w:jc w:val="left"/>
              <w:rPr>
                <w:rFonts w:asciiTheme="minorHAnsi" w:hAnsiTheme="minorHAnsi" w:cstheme="minorHAnsi"/>
                <w:bCs/>
              </w:rPr>
            </w:pPr>
            <w:r w:rsidRPr="008E30E2">
              <w:rPr>
                <w:rFonts w:asciiTheme="minorHAnsi" w:eastAsia="Times New Roman" w:hAnsiTheme="minorHAnsi" w:cstheme="minorHAnsi"/>
                <w:b/>
                <w:bCs/>
                <w:spacing w:val="-5"/>
                <w:lang w:eastAsia="hu-HU"/>
              </w:rPr>
              <w:t>Muzsikál a rét</w:t>
            </w:r>
            <w:r w:rsidRPr="008E30E2">
              <w:rPr>
                <w:rFonts w:asciiTheme="minorHAnsi" w:eastAsia="Times New Roman" w:hAnsiTheme="minorHAnsi" w:cstheme="minorHAnsi"/>
                <w:bCs/>
                <w:spacing w:val="-5"/>
                <w:lang w:eastAsia="hu-HU"/>
              </w:rPr>
              <w:t xml:space="preserve">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F71A80" w:rsidRPr="008E30E2" w:rsidRDefault="00F71A80" w:rsidP="00917963">
            <w:pPr>
              <w:jc w:val="left"/>
              <w:rPr>
                <w:rFonts w:asciiTheme="minorHAnsi" w:hAnsiTheme="minorHAnsi" w:cstheme="minorHAnsi"/>
              </w:rPr>
            </w:pPr>
            <w:r w:rsidRPr="008E30E2">
              <w:rPr>
                <w:rFonts w:asciiTheme="minorHAnsi" w:hAnsiTheme="minorHAnsi" w:cstheme="minorHAnsi"/>
              </w:rPr>
              <w:t>Ritmikus szemmozgást fejlesztő gyakorlat, tematikusan csoportosított szavakkal</w:t>
            </w:r>
          </w:p>
          <w:p w:rsidR="00F71A80" w:rsidRPr="008E30E2" w:rsidRDefault="00F71A80" w:rsidP="00917963">
            <w:pPr>
              <w:jc w:val="left"/>
              <w:rPr>
                <w:rFonts w:asciiTheme="minorHAnsi" w:hAnsiTheme="minorHAnsi" w:cstheme="minorHAnsi"/>
              </w:rPr>
            </w:pPr>
            <w:r w:rsidRPr="008E30E2">
              <w:rPr>
                <w:rFonts w:asciiTheme="minorHAnsi" w:hAnsiTheme="minorHAnsi" w:cstheme="minorHAnsi"/>
              </w:rPr>
              <w:t>Jelkereső gyakorlat</w:t>
            </w:r>
          </w:p>
          <w:p w:rsidR="005D6797" w:rsidRDefault="00F71A80" w:rsidP="00917963">
            <w:pPr>
              <w:jc w:val="left"/>
              <w:rPr>
                <w:rFonts w:asciiTheme="minorHAnsi" w:hAnsiTheme="minorHAnsi" w:cstheme="minorHAnsi"/>
              </w:rPr>
            </w:pPr>
            <w:r w:rsidRPr="008E30E2">
              <w:rPr>
                <w:rFonts w:asciiTheme="minorHAnsi" w:hAnsiTheme="minorHAnsi" w:cstheme="minorHAnsi"/>
              </w:rPr>
              <w:t>Szóbeli szövegalkotás – feltételezések meghallgatása</w:t>
            </w:r>
          </w:p>
          <w:p w:rsidR="007C19DB" w:rsidRPr="008E30E2" w:rsidRDefault="007C19DB" w:rsidP="00917963">
            <w:pPr>
              <w:jc w:val="left"/>
              <w:rPr>
                <w:rFonts w:asciiTheme="minorHAnsi" w:hAnsiTheme="minorHAnsi" w:cstheme="minorHAnsi"/>
              </w:rPr>
            </w:pPr>
            <w:r>
              <w:rPr>
                <w:rFonts w:asciiTheme="minorHAnsi" w:eastAsia="Times New Roman" w:hAnsiTheme="minorHAnsi" w:cstheme="minorHAnsi"/>
                <w:bCs/>
                <w:spacing w:val="-5"/>
                <w:lang w:eastAsia="hu-HU"/>
              </w:rPr>
              <w:t>I</w:t>
            </w:r>
            <w:r w:rsidRPr="008E30E2">
              <w:rPr>
                <w:rFonts w:asciiTheme="minorHAnsi" w:hAnsiTheme="minorHAnsi" w:cstheme="minorHAnsi"/>
              </w:rPr>
              <w:t>smeretterjesztő szöveg</w:t>
            </w:r>
          </w:p>
          <w:p w:rsidR="00C95F4F" w:rsidRPr="008E30E2" w:rsidRDefault="00C95F4F" w:rsidP="00917963">
            <w:pPr>
              <w:jc w:val="left"/>
              <w:rPr>
                <w:rFonts w:asciiTheme="minorHAnsi" w:hAnsiTheme="minorHAnsi" w:cstheme="minorHAnsi"/>
              </w:rPr>
            </w:pPr>
            <w:r w:rsidRPr="008E30E2">
              <w:rPr>
                <w:rFonts w:asciiTheme="minorHAnsi" w:hAnsiTheme="minorHAnsi" w:cstheme="minorHAnsi"/>
              </w:rPr>
              <w:t>146–147.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7B0113" w:rsidRPr="008E30E2" w:rsidRDefault="007B0113" w:rsidP="00917963">
            <w:pPr>
              <w:jc w:val="left"/>
              <w:rPr>
                <w:rFonts w:asciiTheme="minorHAnsi" w:hAnsiTheme="minorHAnsi" w:cstheme="minorHAnsi"/>
              </w:rPr>
            </w:pPr>
            <w:proofErr w:type="spellStart"/>
            <w:r w:rsidRPr="008E30E2">
              <w:rPr>
                <w:rFonts w:asciiTheme="minorHAnsi" w:hAnsiTheme="minorHAnsi" w:cstheme="minorHAnsi"/>
              </w:rPr>
              <w:t>Ismerettartalmú</w:t>
            </w:r>
            <w:proofErr w:type="spellEnd"/>
            <w:r w:rsidRPr="008E30E2">
              <w:rPr>
                <w:rFonts w:asciiTheme="minorHAnsi" w:hAnsiTheme="minorHAnsi" w:cstheme="minorHAnsi"/>
              </w:rPr>
              <w:t xml:space="preserve"> szövegértés fejlesztése </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bCs/>
              </w:rPr>
              <w:t xml:space="preserve">Az </w:t>
            </w:r>
            <w:proofErr w:type="spellStart"/>
            <w:r w:rsidRPr="008E30E2">
              <w:rPr>
                <w:rFonts w:asciiTheme="minorHAnsi" w:hAnsiTheme="minorHAnsi" w:cstheme="minorHAnsi"/>
                <w:bCs/>
              </w:rPr>
              <w:t>ismerettartalmú</w:t>
            </w:r>
            <w:proofErr w:type="spellEnd"/>
            <w:r w:rsidRPr="008E30E2">
              <w:rPr>
                <w:rFonts w:asciiTheme="minorHAnsi" w:hAnsiTheme="minorHAnsi" w:cstheme="minorHAnsi"/>
                <w:bCs/>
              </w:rPr>
              <w:t xml:space="preserve"> szövegbefogadás technikáinak alkalmazása </w:t>
            </w:r>
          </w:p>
          <w:p w:rsidR="005D6797" w:rsidRPr="008E30E2" w:rsidRDefault="007B0113" w:rsidP="00917963">
            <w:pPr>
              <w:jc w:val="left"/>
              <w:rPr>
                <w:rFonts w:asciiTheme="minorHAnsi" w:hAnsiTheme="minorHAnsi" w:cstheme="minorHAnsi"/>
              </w:rPr>
            </w:pPr>
            <w:r w:rsidRPr="008E30E2">
              <w:rPr>
                <w:rFonts w:asciiTheme="minorHAnsi" w:hAnsiTheme="minorHAnsi" w:cstheme="minorHAnsi"/>
                <w:bCs/>
              </w:rPr>
              <w:t xml:space="preserve">A gondolkodási </w:t>
            </w:r>
            <w:proofErr w:type="gramStart"/>
            <w:r w:rsidRPr="008E30E2">
              <w:rPr>
                <w:rFonts w:asciiTheme="minorHAnsi" w:hAnsiTheme="minorHAnsi" w:cstheme="minorHAnsi"/>
                <w:bCs/>
              </w:rPr>
              <w:t>struktúra</w:t>
            </w:r>
            <w:proofErr w:type="gramEnd"/>
            <w:r w:rsidRPr="008E30E2">
              <w:rPr>
                <w:rFonts w:asciiTheme="minorHAnsi" w:hAnsiTheme="minorHAnsi" w:cstheme="minorHAnsi"/>
                <w:bCs/>
              </w:rPr>
              <w:t xml:space="preserve"> felépítése, analízis – szintézis, ok-okozati összefüggések keresése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210D4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beporzói, nektár, csápok,</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shd w:val="clear" w:color="auto" w:fill="auto"/>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122.</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DC4159" w:rsidP="007C19DB">
            <w:pPr>
              <w:jc w:val="left"/>
              <w:rPr>
                <w:rFonts w:asciiTheme="minorHAnsi" w:hAnsiTheme="minorHAnsi" w:cstheme="minorHAnsi"/>
                <w:bCs/>
              </w:rPr>
            </w:pPr>
            <w:r w:rsidRPr="008E30E2">
              <w:rPr>
                <w:rFonts w:asciiTheme="minorHAnsi" w:hAnsiTheme="minorHAnsi" w:cstheme="minorHAnsi"/>
                <w:b/>
                <w:bCs/>
              </w:rPr>
              <w:t xml:space="preserve">Nemes Nagy Ágnes: Ugróiskola </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5D6797" w:rsidRDefault="00F71A80" w:rsidP="00917963">
            <w:pPr>
              <w:jc w:val="left"/>
              <w:rPr>
                <w:rFonts w:asciiTheme="minorHAnsi" w:hAnsiTheme="minorHAnsi" w:cstheme="minorHAnsi"/>
              </w:rPr>
            </w:pPr>
            <w:r w:rsidRPr="008E30E2">
              <w:rPr>
                <w:rFonts w:asciiTheme="minorHAnsi" w:hAnsiTheme="minorHAnsi" w:cstheme="minorHAnsi"/>
              </w:rPr>
              <w:t>Hangerőváltási gyakorlat</w:t>
            </w:r>
          </w:p>
          <w:p w:rsidR="007C19DB" w:rsidRPr="008E30E2" w:rsidRDefault="007C19DB" w:rsidP="00917963">
            <w:pPr>
              <w:jc w:val="left"/>
              <w:rPr>
                <w:rFonts w:asciiTheme="minorHAnsi" w:hAnsiTheme="minorHAnsi" w:cstheme="minorHAnsi"/>
              </w:rPr>
            </w:pPr>
            <w:r>
              <w:rPr>
                <w:rFonts w:asciiTheme="minorHAnsi" w:hAnsiTheme="minorHAnsi" w:cstheme="minorHAnsi"/>
                <w:bCs/>
              </w:rPr>
              <w:t>V</w:t>
            </w:r>
            <w:r w:rsidRPr="008E30E2">
              <w:rPr>
                <w:rFonts w:asciiTheme="minorHAnsi" w:hAnsiTheme="minorHAnsi" w:cstheme="minorHAnsi"/>
                <w:bCs/>
              </w:rPr>
              <w:t>ersfeldolgozás</w:t>
            </w:r>
          </w:p>
          <w:p w:rsidR="00C95F4F" w:rsidRPr="008E30E2" w:rsidRDefault="00C95F4F" w:rsidP="00917963">
            <w:pPr>
              <w:jc w:val="left"/>
              <w:rPr>
                <w:rFonts w:asciiTheme="minorHAnsi" w:hAnsiTheme="minorHAnsi" w:cstheme="minorHAnsi"/>
              </w:rPr>
            </w:pPr>
            <w:r w:rsidRPr="008E30E2">
              <w:rPr>
                <w:rFonts w:asciiTheme="minorHAnsi" w:hAnsiTheme="minorHAnsi" w:cstheme="minorHAnsi"/>
              </w:rPr>
              <w:t>148–149. o.</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Ritmusgyakorlat, a vers ritmusának előkészítése</w:t>
            </w:r>
          </w:p>
          <w:p w:rsidR="005D6797" w:rsidRPr="008E30E2" w:rsidRDefault="007B0113" w:rsidP="00917963">
            <w:pPr>
              <w:jc w:val="left"/>
              <w:rPr>
                <w:rFonts w:asciiTheme="minorHAnsi" w:hAnsiTheme="minorHAnsi" w:cstheme="minorHAnsi"/>
              </w:rPr>
            </w:pPr>
            <w:r w:rsidRPr="008E30E2">
              <w:rPr>
                <w:rFonts w:asciiTheme="minorHAnsi" w:hAnsiTheme="minorHAnsi" w:cstheme="minorHAnsi"/>
              </w:rPr>
              <w:t>Vizuális kifejezőképesség, kreativitás fejlesztése</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5D6797" w:rsidRPr="008E30E2" w:rsidRDefault="00225F32" w:rsidP="00917963">
            <w:pPr>
              <w:jc w:val="left"/>
              <w:rPr>
                <w:rFonts w:asciiTheme="minorHAnsi" w:hAnsiTheme="minorHAnsi" w:cstheme="minorHAnsi"/>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123.</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7C19DB">
            <w:pPr>
              <w:jc w:val="left"/>
              <w:rPr>
                <w:rFonts w:asciiTheme="minorHAnsi" w:hAnsiTheme="minorHAnsi" w:cstheme="minorHAnsi"/>
              </w:rPr>
            </w:pPr>
            <w:r w:rsidRPr="008E30E2">
              <w:rPr>
                <w:rFonts w:asciiTheme="minorHAnsi" w:hAnsiTheme="minorHAnsi" w:cstheme="minorHAnsi"/>
                <w:b/>
                <w:bCs/>
              </w:rPr>
              <w:t>Hogyan keljünk át a folyón, Matróz bácsi?</w:t>
            </w:r>
            <w:r w:rsidRPr="008E30E2">
              <w:rPr>
                <w:rFonts w:asciiTheme="minorHAnsi" w:hAnsiTheme="minorHAnsi" w:cstheme="minorHAnsi"/>
                <w:b/>
              </w:rPr>
              <w:t xml:space="preserve"> </w:t>
            </w:r>
          </w:p>
        </w:tc>
        <w:tc>
          <w:tcPr>
            <w:tcW w:w="1246" w:type="pct"/>
            <w:tcBorders>
              <w:top w:val="single" w:sz="4" w:space="0" w:color="auto"/>
              <w:left w:val="single" w:sz="4" w:space="0" w:color="auto"/>
              <w:bottom w:val="single" w:sz="4" w:space="0" w:color="auto"/>
              <w:right w:val="single" w:sz="4" w:space="0" w:color="auto"/>
            </w:tcBorders>
          </w:tcPr>
          <w:p w:rsidR="005D6797" w:rsidRDefault="00F71A80" w:rsidP="00917963">
            <w:pPr>
              <w:jc w:val="left"/>
              <w:rPr>
                <w:rFonts w:asciiTheme="minorHAnsi" w:hAnsiTheme="minorHAnsi" w:cstheme="minorHAnsi"/>
              </w:rPr>
            </w:pPr>
            <w:r w:rsidRPr="008E30E2">
              <w:rPr>
                <w:rFonts w:asciiTheme="minorHAnsi" w:hAnsiTheme="minorHAnsi" w:cstheme="minorHAnsi"/>
              </w:rPr>
              <w:t xml:space="preserve">Érzelmi </w:t>
            </w:r>
            <w:proofErr w:type="spellStart"/>
            <w:r w:rsidRPr="008E30E2">
              <w:rPr>
                <w:rFonts w:asciiTheme="minorHAnsi" w:hAnsiTheme="minorHAnsi" w:cstheme="minorHAnsi"/>
              </w:rPr>
              <w:t>ráhangolódás</w:t>
            </w:r>
            <w:proofErr w:type="spellEnd"/>
            <w:r w:rsidR="00C95F4F" w:rsidRPr="008E30E2">
              <w:rPr>
                <w:rFonts w:asciiTheme="minorHAnsi" w:hAnsiTheme="minorHAnsi" w:cstheme="minorHAnsi"/>
              </w:rPr>
              <w:t xml:space="preserve"> személyes tapasztalat alapján </w:t>
            </w:r>
          </w:p>
          <w:p w:rsidR="007C19DB" w:rsidRPr="008E30E2" w:rsidRDefault="007C19DB" w:rsidP="00917963">
            <w:pPr>
              <w:jc w:val="left"/>
              <w:rPr>
                <w:rFonts w:asciiTheme="minorHAnsi" w:hAnsiTheme="minorHAnsi" w:cstheme="minorHAnsi"/>
              </w:rPr>
            </w:pPr>
            <w:r w:rsidRPr="008E30E2">
              <w:rPr>
                <w:rFonts w:asciiTheme="minorHAnsi" w:hAnsiTheme="minorHAnsi" w:cstheme="minorHAnsi"/>
              </w:rPr>
              <w:t>Játékleírás</w:t>
            </w:r>
          </w:p>
          <w:p w:rsidR="00C95F4F" w:rsidRPr="008E30E2" w:rsidRDefault="00C95F4F" w:rsidP="00917963">
            <w:pPr>
              <w:jc w:val="left"/>
              <w:rPr>
                <w:rFonts w:asciiTheme="minorHAnsi" w:hAnsiTheme="minorHAnsi" w:cstheme="minorHAnsi"/>
              </w:rPr>
            </w:pPr>
            <w:r w:rsidRPr="008E30E2">
              <w:rPr>
                <w:rFonts w:asciiTheme="minorHAnsi" w:hAnsiTheme="minorHAnsi" w:cstheme="minorHAnsi"/>
              </w:rPr>
              <w:t>150.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Dokumentumtípusú szöveg fejlesztése</w:t>
            </w:r>
          </w:p>
          <w:p w:rsidR="005D6797"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A játékleírás műfaji sajátosságai szerinti feldolgozás – az időrendbe állítás fejlesztése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5A59F1"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210D41" w:rsidRPr="008E30E2" w:rsidRDefault="00210D4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matróz</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124.</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7C19DB">
            <w:pPr>
              <w:jc w:val="left"/>
              <w:rPr>
                <w:rFonts w:asciiTheme="minorHAnsi" w:hAnsiTheme="minorHAnsi" w:cstheme="minorHAnsi"/>
              </w:rPr>
            </w:pPr>
            <w:r w:rsidRPr="008E30E2">
              <w:rPr>
                <w:rFonts w:asciiTheme="minorHAnsi" w:hAnsiTheme="minorHAnsi" w:cstheme="minorHAnsi"/>
                <w:b/>
              </w:rPr>
              <w:t>Jégkrémrecept</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tcPr>
          <w:p w:rsidR="005D6797" w:rsidRDefault="00F71A80" w:rsidP="00917963">
            <w:pPr>
              <w:jc w:val="left"/>
              <w:rPr>
                <w:rFonts w:asciiTheme="minorHAnsi" w:hAnsiTheme="minorHAnsi" w:cstheme="minorHAnsi"/>
              </w:rPr>
            </w:pPr>
            <w:r w:rsidRPr="008E30E2">
              <w:rPr>
                <w:rFonts w:asciiTheme="minorHAnsi" w:hAnsiTheme="minorHAnsi" w:cstheme="minorHAnsi"/>
              </w:rPr>
              <w:t>Szómagyarázat – választás indoklása</w:t>
            </w:r>
          </w:p>
          <w:p w:rsidR="007C19DB" w:rsidRPr="008E30E2" w:rsidRDefault="007C19DB" w:rsidP="00917963">
            <w:pPr>
              <w:jc w:val="left"/>
              <w:rPr>
                <w:rFonts w:asciiTheme="minorHAnsi" w:hAnsiTheme="minorHAnsi" w:cstheme="minorHAnsi"/>
              </w:rPr>
            </w:pPr>
            <w:r>
              <w:rPr>
                <w:rFonts w:asciiTheme="minorHAnsi" w:hAnsiTheme="minorHAnsi" w:cstheme="minorHAnsi"/>
              </w:rPr>
              <w:t>I</w:t>
            </w:r>
            <w:r w:rsidRPr="008E30E2">
              <w:rPr>
                <w:rFonts w:asciiTheme="minorHAnsi" w:hAnsiTheme="minorHAnsi" w:cstheme="minorHAnsi"/>
              </w:rPr>
              <w:t>smeretterjesztő szöveg</w:t>
            </w:r>
          </w:p>
          <w:p w:rsidR="00C95F4F" w:rsidRPr="008E30E2" w:rsidRDefault="00C95F4F" w:rsidP="00917963">
            <w:pPr>
              <w:jc w:val="left"/>
              <w:rPr>
                <w:rFonts w:asciiTheme="minorHAnsi" w:eastAsia="Times New Roman" w:hAnsiTheme="minorHAnsi" w:cstheme="minorHAnsi"/>
                <w:lang w:eastAsia="hu-HU"/>
              </w:rPr>
            </w:pPr>
            <w:r w:rsidRPr="008E30E2">
              <w:rPr>
                <w:rFonts w:asciiTheme="minorHAnsi" w:hAnsiTheme="minorHAnsi" w:cstheme="minorHAnsi"/>
                <w:bCs/>
              </w:rPr>
              <w:lastRenderedPageBreak/>
              <w:t>151. o.</w:t>
            </w:r>
          </w:p>
        </w:tc>
        <w:tc>
          <w:tcPr>
            <w:tcW w:w="1431" w:type="pct"/>
            <w:tcBorders>
              <w:top w:val="single" w:sz="4" w:space="0" w:color="auto"/>
              <w:left w:val="single" w:sz="4" w:space="0" w:color="auto"/>
              <w:bottom w:val="single" w:sz="4" w:space="0" w:color="auto"/>
              <w:right w:val="single" w:sz="4" w:space="0" w:color="auto"/>
            </w:tcBorders>
          </w:tcPr>
          <w:p w:rsidR="005D6797" w:rsidRPr="008E30E2" w:rsidRDefault="007D55F3"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Szövegértő olvasás fejlesztése. Olvasási kedv fejlesztése, magabiztosabb, pontosabb olvasás </w:t>
            </w:r>
            <w:r w:rsidRPr="008E30E2">
              <w:rPr>
                <w:rFonts w:asciiTheme="minorHAnsi" w:eastAsia="Times New Roman" w:hAnsiTheme="minorHAnsi" w:cstheme="minorHAnsi"/>
                <w:lang w:eastAsia="hu-HU"/>
              </w:rPr>
              <w:lastRenderedPageBreak/>
              <w:t>elsajátítása. Tanulási képesség fejlesztése.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Információfeldolgozással, rendszerezéssel kapcsolatos technikák elsajátítása. </w:t>
            </w:r>
            <w:r w:rsidRPr="008E30E2">
              <w:rPr>
                <w:rFonts w:asciiTheme="minorHAnsi" w:eastAsia="Times New Roman" w:hAnsiTheme="minorHAnsi" w:cstheme="minorHAnsi"/>
                <w:lang w:eastAsia="hu-HU"/>
              </w:rPr>
              <w:lastRenderedPageBreak/>
              <w:t>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lastRenderedPageBreak/>
              <w:t>125.</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7C19DB">
            <w:pPr>
              <w:jc w:val="left"/>
              <w:rPr>
                <w:rFonts w:asciiTheme="minorHAnsi" w:hAnsiTheme="minorHAnsi" w:cstheme="minorHAnsi"/>
              </w:rPr>
            </w:pPr>
            <w:proofErr w:type="spellStart"/>
            <w:r w:rsidRPr="008E30E2">
              <w:rPr>
                <w:rFonts w:asciiTheme="minorHAnsi" w:hAnsiTheme="minorHAnsi" w:cstheme="minorHAnsi"/>
                <w:b/>
              </w:rPr>
              <w:t>Szünidei</w:t>
            </w:r>
            <w:proofErr w:type="spellEnd"/>
            <w:r w:rsidRPr="008E30E2">
              <w:rPr>
                <w:rFonts w:asciiTheme="minorHAnsi" w:hAnsiTheme="minorHAnsi" w:cstheme="minorHAnsi"/>
                <w:b/>
              </w:rPr>
              <w:t xml:space="preserve"> kisvasút menetrendje</w:t>
            </w:r>
            <w:r w:rsidRPr="008E30E2">
              <w:rPr>
                <w:rFonts w:asciiTheme="minorHAnsi" w:hAnsiTheme="minorHAnsi" w:cstheme="minorHAnsi"/>
              </w:rPr>
              <w:t xml:space="preserve"> </w:t>
            </w:r>
          </w:p>
        </w:tc>
        <w:tc>
          <w:tcPr>
            <w:tcW w:w="1246" w:type="pct"/>
            <w:tcBorders>
              <w:top w:val="single" w:sz="4" w:space="0" w:color="auto"/>
              <w:left w:val="single" w:sz="4" w:space="0" w:color="auto"/>
              <w:bottom w:val="single" w:sz="4" w:space="0" w:color="auto"/>
              <w:right w:val="single" w:sz="4" w:space="0" w:color="auto"/>
            </w:tcBorders>
          </w:tcPr>
          <w:p w:rsidR="00F71A80" w:rsidRDefault="00F71A80" w:rsidP="00917963">
            <w:pPr>
              <w:tabs>
                <w:tab w:val="left" w:pos="2161"/>
              </w:tabs>
              <w:jc w:val="left"/>
              <w:rPr>
                <w:rFonts w:asciiTheme="minorHAnsi" w:hAnsiTheme="minorHAnsi" w:cstheme="minorHAnsi"/>
              </w:rPr>
            </w:pPr>
            <w:r w:rsidRPr="008E30E2">
              <w:rPr>
                <w:rFonts w:asciiTheme="minorHAnsi" w:hAnsiTheme="minorHAnsi" w:cstheme="minorHAnsi"/>
              </w:rPr>
              <w:t>Hangsúlygyakorlat, szómagyarázat</w:t>
            </w:r>
          </w:p>
          <w:p w:rsidR="007C19DB" w:rsidRPr="008E30E2" w:rsidRDefault="007C19DB" w:rsidP="00917963">
            <w:pPr>
              <w:tabs>
                <w:tab w:val="left" w:pos="2161"/>
              </w:tabs>
              <w:jc w:val="left"/>
              <w:rPr>
                <w:rFonts w:asciiTheme="minorHAnsi" w:hAnsiTheme="minorHAnsi" w:cstheme="minorHAnsi"/>
              </w:rPr>
            </w:pPr>
            <w:r>
              <w:rPr>
                <w:rFonts w:asciiTheme="minorHAnsi" w:eastAsia="Times New Roman" w:hAnsiTheme="minorHAnsi" w:cstheme="minorHAnsi"/>
                <w:bCs/>
                <w:spacing w:val="-5"/>
                <w:lang w:eastAsia="hu-HU"/>
              </w:rPr>
              <w:t>I</w:t>
            </w:r>
            <w:r w:rsidRPr="008E30E2">
              <w:rPr>
                <w:rFonts w:asciiTheme="minorHAnsi" w:hAnsiTheme="minorHAnsi" w:cstheme="minorHAnsi"/>
              </w:rPr>
              <w:t>smeretterjesztő szöveg</w:t>
            </w:r>
          </w:p>
          <w:p w:rsidR="005D6797" w:rsidRPr="008E30E2" w:rsidRDefault="00C95F4F" w:rsidP="00917963">
            <w:pPr>
              <w:jc w:val="left"/>
              <w:rPr>
                <w:rFonts w:asciiTheme="minorHAnsi" w:eastAsia="Times New Roman" w:hAnsiTheme="minorHAnsi" w:cstheme="minorHAnsi"/>
                <w:lang w:eastAsia="hu-HU"/>
              </w:rPr>
            </w:pPr>
            <w:r w:rsidRPr="008E30E2">
              <w:rPr>
                <w:rFonts w:asciiTheme="minorHAnsi" w:hAnsiTheme="minorHAnsi" w:cstheme="minorHAnsi"/>
              </w:rPr>
              <w:t>152–153.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Dokumentumtípusú szöveg fejlesztése – a vasúti menetrend műfaji sajátosságai szerinti feldolgozása</w:t>
            </w:r>
          </w:p>
          <w:p w:rsidR="005D6797"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Táblázat leolvasása, a függvényszerű gondolkodás – az</w:t>
            </w:r>
            <w:r w:rsidR="001221F1" w:rsidRPr="008E30E2">
              <w:rPr>
                <w:rFonts w:asciiTheme="minorHAnsi" w:hAnsiTheme="minorHAnsi" w:cstheme="minorHAnsi"/>
              </w:rPr>
              <w:t xml:space="preserve"> időrendbe állítás fejlesztése </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225F32" w:rsidP="00917963">
            <w:pPr>
              <w:spacing w:line="276" w:lineRule="auto"/>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126.</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917963">
            <w:pPr>
              <w:pStyle w:val="NormlWeb"/>
              <w:shd w:val="clear" w:color="auto" w:fill="FFFFFF"/>
              <w:spacing w:before="0" w:beforeAutospacing="0" w:after="0" w:afterAutospacing="0" w:line="276" w:lineRule="auto"/>
              <w:textAlignment w:val="baseline"/>
              <w:rPr>
                <w:rFonts w:asciiTheme="minorHAnsi" w:hAnsiTheme="minorHAnsi" w:cstheme="minorHAnsi"/>
                <w:sz w:val="22"/>
                <w:szCs w:val="22"/>
              </w:rPr>
            </w:pPr>
            <w:r w:rsidRPr="008E30E2">
              <w:rPr>
                <w:rFonts w:asciiTheme="minorHAnsi" w:hAnsiTheme="minorHAnsi" w:cstheme="minorHAnsi"/>
                <w:b/>
                <w:sz w:val="22"/>
                <w:szCs w:val="22"/>
              </w:rPr>
              <w:t xml:space="preserve">Nemes Nagy Ágnes: Nyári rajz </w:t>
            </w:r>
          </w:p>
          <w:p w:rsidR="00DF704C" w:rsidRPr="008E30E2" w:rsidRDefault="00DF704C" w:rsidP="00917963">
            <w:pPr>
              <w:pStyle w:val="NormlWeb"/>
              <w:shd w:val="clear" w:color="auto" w:fill="FFFFFF"/>
              <w:spacing w:before="0" w:beforeAutospacing="0" w:after="0" w:afterAutospacing="0" w:line="276" w:lineRule="auto"/>
              <w:textAlignment w:val="baseline"/>
              <w:rPr>
                <w:rFonts w:asciiTheme="minorHAnsi" w:hAnsiTheme="minorHAnsi" w:cstheme="minorHAnsi"/>
                <w:sz w:val="22"/>
                <w:szCs w:val="22"/>
              </w:rPr>
            </w:pPr>
          </w:p>
          <w:p w:rsidR="00DF704C" w:rsidRPr="008E30E2" w:rsidRDefault="00DF704C" w:rsidP="00917963">
            <w:pPr>
              <w:pStyle w:val="NormlWeb"/>
              <w:shd w:val="clear" w:color="auto" w:fill="FFFFFF"/>
              <w:spacing w:before="0" w:beforeAutospacing="0" w:after="0" w:afterAutospacing="0" w:line="276" w:lineRule="auto"/>
              <w:textAlignment w:val="baseline"/>
              <w:rPr>
                <w:rFonts w:asciiTheme="minorHAnsi" w:hAnsiTheme="minorHAnsi" w:cstheme="minorHAnsi"/>
                <w:sz w:val="22"/>
                <w:szCs w:val="22"/>
              </w:rPr>
            </w:pPr>
            <w:r w:rsidRPr="008E30E2">
              <w:rPr>
                <w:rFonts w:asciiTheme="minorHAnsi" w:hAnsiTheme="minorHAnsi" w:cstheme="minorHAnsi"/>
                <w:sz w:val="22"/>
                <w:szCs w:val="22"/>
              </w:rPr>
              <w:t>DFHT</w:t>
            </w:r>
          </w:p>
        </w:tc>
        <w:tc>
          <w:tcPr>
            <w:tcW w:w="1246" w:type="pct"/>
            <w:tcBorders>
              <w:top w:val="single" w:sz="4" w:space="0" w:color="auto"/>
              <w:left w:val="single" w:sz="4" w:space="0" w:color="auto"/>
              <w:bottom w:val="single" w:sz="4" w:space="0" w:color="auto"/>
              <w:right w:val="single" w:sz="4" w:space="0" w:color="auto"/>
            </w:tcBorders>
          </w:tcPr>
          <w:p w:rsidR="00F71A80" w:rsidRPr="008E30E2" w:rsidRDefault="00F71A80" w:rsidP="00917963">
            <w:pPr>
              <w:tabs>
                <w:tab w:val="left" w:pos="2161"/>
              </w:tabs>
              <w:jc w:val="left"/>
              <w:rPr>
                <w:rFonts w:asciiTheme="minorHAnsi" w:hAnsiTheme="minorHAnsi" w:cstheme="minorHAnsi"/>
              </w:rPr>
            </w:pPr>
            <w:r w:rsidRPr="008E30E2">
              <w:rPr>
                <w:rFonts w:asciiTheme="minorHAnsi" w:hAnsiTheme="minorHAnsi" w:cstheme="minorHAnsi"/>
              </w:rPr>
              <w:t xml:space="preserve">Írásbeli szövegalkotás – </w:t>
            </w:r>
            <w:r w:rsidRPr="008E30E2">
              <w:rPr>
                <w:rFonts w:asciiTheme="minorHAnsi" w:hAnsiTheme="minorHAnsi" w:cstheme="minorHAnsi"/>
                <w:i/>
              </w:rPr>
              <w:t>fent-lent találkozó verssel</w:t>
            </w:r>
          </w:p>
          <w:p w:rsidR="007C19DB" w:rsidRDefault="007C19DB" w:rsidP="00917963">
            <w:pPr>
              <w:jc w:val="left"/>
              <w:rPr>
                <w:rFonts w:asciiTheme="minorHAnsi" w:hAnsiTheme="minorHAnsi" w:cstheme="minorHAnsi"/>
              </w:rPr>
            </w:pPr>
            <w:r>
              <w:rPr>
                <w:rFonts w:asciiTheme="minorHAnsi" w:hAnsiTheme="minorHAnsi" w:cstheme="minorHAnsi"/>
              </w:rPr>
              <w:t>V</w:t>
            </w:r>
            <w:r w:rsidRPr="008E30E2">
              <w:rPr>
                <w:rFonts w:asciiTheme="minorHAnsi" w:hAnsiTheme="minorHAnsi" w:cstheme="minorHAnsi"/>
              </w:rPr>
              <w:t>ersfeldolgozás</w:t>
            </w:r>
          </w:p>
          <w:p w:rsidR="005D6797" w:rsidRPr="008E30E2" w:rsidRDefault="00C95F4F" w:rsidP="00917963">
            <w:pPr>
              <w:jc w:val="left"/>
              <w:rPr>
                <w:rFonts w:asciiTheme="minorHAnsi" w:eastAsia="Times New Roman" w:hAnsiTheme="minorHAnsi" w:cstheme="minorHAnsi"/>
                <w:lang w:eastAsia="hu-HU"/>
              </w:rPr>
            </w:pPr>
            <w:r w:rsidRPr="008E30E2">
              <w:rPr>
                <w:rFonts w:asciiTheme="minorHAnsi" w:hAnsiTheme="minorHAnsi" w:cstheme="minorHAnsi"/>
              </w:rPr>
              <w:t>154–155.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 xml:space="preserve">Kreatív-produktív vers-befogadás a versfeldolgozás </w:t>
            </w:r>
            <w:proofErr w:type="gramStart"/>
            <w:r w:rsidRPr="008E30E2">
              <w:rPr>
                <w:rFonts w:asciiTheme="minorHAnsi" w:hAnsiTheme="minorHAnsi" w:cstheme="minorHAnsi"/>
              </w:rPr>
              <w:t>hierarchiája</w:t>
            </w:r>
            <w:proofErr w:type="gramEnd"/>
            <w:r w:rsidRPr="008E30E2">
              <w:rPr>
                <w:rFonts w:asciiTheme="minorHAnsi" w:hAnsiTheme="minorHAnsi" w:cstheme="minorHAnsi"/>
              </w:rPr>
              <w:t xml:space="preserve"> szerint </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 xml:space="preserve">A vers beszélőjének azonosítása </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 xml:space="preserve">Szerkezeti tagolás, nyelvi anyag vizsgálata </w:t>
            </w:r>
          </w:p>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A versek formai elemeinek elemzése</w:t>
            </w:r>
          </w:p>
          <w:p w:rsidR="005D6797" w:rsidRPr="008E30E2" w:rsidRDefault="007B0113" w:rsidP="00917963">
            <w:pPr>
              <w:jc w:val="left"/>
              <w:rPr>
                <w:rFonts w:asciiTheme="minorHAnsi" w:hAnsiTheme="minorHAnsi" w:cstheme="minorHAnsi"/>
              </w:rPr>
            </w:pPr>
            <w:r w:rsidRPr="008E30E2">
              <w:rPr>
                <w:rFonts w:asciiTheme="minorHAnsi" w:hAnsiTheme="minorHAnsi" w:cstheme="minorHAnsi"/>
              </w:rPr>
              <w:t>A verskezdet és -vég fo</w:t>
            </w:r>
            <w:r w:rsidR="001221F1" w:rsidRPr="008E30E2">
              <w:rPr>
                <w:rFonts w:asciiTheme="minorHAnsi" w:hAnsiTheme="minorHAnsi" w:cstheme="minorHAnsi"/>
              </w:rPr>
              <w:t>rmai hasonlóságának értelmezése</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Anyanyelvi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Verstani ismeretek: verssor, versszak, rím. Rímek megfigyelése, rímfajták. Művészeti, esztétikai nevelés.</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D800B7" w:rsidRPr="008E30E2" w:rsidRDefault="00D800B7" w:rsidP="00917963">
            <w:pPr>
              <w:jc w:val="left"/>
              <w:rPr>
                <w:rFonts w:asciiTheme="minorHAnsi" w:eastAsia="Times New Roman" w:hAnsiTheme="minorHAnsi" w:cstheme="minorHAnsi"/>
                <w:lang w:eastAsia="hu-HU"/>
              </w:rPr>
            </w:pP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127-128.</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7C19DB">
            <w:pPr>
              <w:pStyle w:val="NormlWeb"/>
              <w:shd w:val="clear" w:color="auto" w:fill="FFFFFF"/>
              <w:spacing w:before="0" w:beforeAutospacing="0" w:after="0" w:afterAutospacing="0" w:line="276" w:lineRule="auto"/>
              <w:textAlignment w:val="baseline"/>
              <w:rPr>
                <w:rFonts w:asciiTheme="minorHAnsi" w:hAnsiTheme="minorHAnsi" w:cstheme="minorHAnsi"/>
                <w:sz w:val="22"/>
                <w:szCs w:val="22"/>
              </w:rPr>
            </w:pPr>
            <w:r w:rsidRPr="008E30E2">
              <w:rPr>
                <w:rFonts w:asciiTheme="minorHAnsi" w:hAnsiTheme="minorHAnsi" w:cstheme="minorHAnsi"/>
                <w:b/>
                <w:sz w:val="22"/>
                <w:szCs w:val="22"/>
              </w:rPr>
              <w:t xml:space="preserve">Csukás István: Itt a kezem, nem disznóláb Nyilvános helyen I. (részletek) </w:t>
            </w:r>
          </w:p>
        </w:tc>
        <w:tc>
          <w:tcPr>
            <w:tcW w:w="1246" w:type="pct"/>
            <w:tcBorders>
              <w:top w:val="single" w:sz="4" w:space="0" w:color="auto"/>
              <w:left w:val="single" w:sz="4" w:space="0" w:color="auto"/>
              <w:bottom w:val="single" w:sz="4" w:space="0" w:color="auto"/>
              <w:right w:val="single" w:sz="4" w:space="0" w:color="auto"/>
            </w:tcBorders>
          </w:tcPr>
          <w:p w:rsidR="00F71A80" w:rsidRPr="008E30E2" w:rsidRDefault="00F71A80" w:rsidP="00917963">
            <w:pPr>
              <w:jc w:val="left"/>
              <w:rPr>
                <w:rFonts w:asciiTheme="minorHAnsi" w:hAnsiTheme="minorHAnsi" w:cstheme="minorHAnsi"/>
              </w:rPr>
            </w:pPr>
            <w:r w:rsidRPr="008E30E2">
              <w:rPr>
                <w:rFonts w:asciiTheme="minorHAnsi" w:hAnsiTheme="minorHAnsi" w:cstheme="minorHAnsi"/>
              </w:rPr>
              <w:t>Időtartam-, hibakereső gyakorlat</w:t>
            </w:r>
          </w:p>
          <w:p w:rsidR="00F71A80" w:rsidRPr="008E30E2" w:rsidRDefault="00F71A80" w:rsidP="00917963">
            <w:pPr>
              <w:jc w:val="left"/>
              <w:rPr>
                <w:rFonts w:asciiTheme="minorHAnsi" w:hAnsiTheme="minorHAnsi" w:cstheme="minorHAnsi"/>
              </w:rPr>
            </w:pPr>
            <w:r w:rsidRPr="008E30E2">
              <w:rPr>
                <w:rFonts w:asciiTheme="minorHAnsi" w:hAnsiTheme="minorHAnsi" w:cstheme="minorHAnsi"/>
              </w:rPr>
              <w:t>Szóbeli szövegalkotás, megkezdett mondatok befejezésével</w:t>
            </w:r>
          </w:p>
          <w:p w:rsidR="00F71A80" w:rsidRPr="008E30E2" w:rsidRDefault="00F71A80" w:rsidP="00917963">
            <w:pPr>
              <w:tabs>
                <w:tab w:val="left" w:pos="2161"/>
              </w:tabs>
              <w:jc w:val="left"/>
              <w:rPr>
                <w:rFonts w:asciiTheme="minorHAnsi" w:hAnsiTheme="minorHAnsi" w:cstheme="minorHAnsi"/>
              </w:rPr>
            </w:pPr>
            <w:r w:rsidRPr="008E30E2">
              <w:rPr>
                <w:rFonts w:asciiTheme="minorHAnsi" w:hAnsiTheme="minorHAnsi" w:cstheme="minorHAnsi"/>
              </w:rPr>
              <w:t xml:space="preserve">Írásbeli szövegalkotás – </w:t>
            </w:r>
            <w:r w:rsidRPr="008E30E2">
              <w:rPr>
                <w:rFonts w:asciiTheme="minorHAnsi" w:hAnsiTheme="minorHAnsi" w:cstheme="minorHAnsi"/>
                <w:i/>
              </w:rPr>
              <w:t>ötsoros</w:t>
            </w:r>
            <w:r w:rsidRPr="008E30E2">
              <w:rPr>
                <w:rFonts w:asciiTheme="minorHAnsi" w:hAnsiTheme="minorHAnsi" w:cstheme="minorHAnsi"/>
              </w:rPr>
              <w:t xml:space="preserve"> </w:t>
            </w:r>
          </w:p>
          <w:p w:rsidR="00F71A80" w:rsidRPr="008E30E2" w:rsidRDefault="00F71A80" w:rsidP="00917963">
            <w:pPr>
              <w:jc w:val="left"/>
              <w:rPr>
                <w:rFonts w:asciiTheme="minorHAnsi" w:hAnsiTheme="minorHAnsi" w:cstheme="minorHAnsi"/>
              </w:rPr>
            </w:pPr>
            <w:r w:rsidRPr="008E30E2">
              <w:rPr>
                <w:rFonts w:asciiTheme="minorHAnsi" w:hAnsiTheme="minorHAnsi" w:cstheme="minorHAnsi"/>
              </w:rPr>
              <w:t>A szereplők azonosítása, a párbeszéd elemeinek megkeresése</w:t>
            </w:r>
          </w:p>
          <w:p w:rsidR="005D6797" w:rsidRDefault="00F71A80" w:rsidP="00917963">
            <w:pPr>
              <w:jc w:val="left"/>
              <w:rPr>
                <w:rFonts w:asciiTheme="minorHAnsi" w:hAnsiTheme="minorHAnsi" w:cstheme="minorHAnsi"/>
              </w:rPr>
            </w:pPr>
            <w:r w:rsidRPr="008E30E2">
              <w:rPr>
                <w:rFonts w:asciiTheme="minorHAnsi" w:hAnsiTheme="minorHAnsi" w:cstheme="minorHAnsi"/>
              </w:rPr>
              <w:t>Véleményalkotás</w:t>
            </w:r>
          </w:p>
          <w:p w:rsidR="007C19DB" w:rsidRPr="008E30E2" w:rsidRDefault="007C19DB" w:rsidP="00917963">
            <w:pPr>
              <w:jc w:val="left"/>
              <w:rPr>
                <w:rFonts w:asciiTheme="minorHAnsi" w:hAnsiTheme="minorHAnsi" w:cstheme="minorHAnsi"/>
              </w:rPr>
            </w:pPr>
            <w:r>
              <w:rPr>
                <w:rFonts w:asciiTheme="minorHAnsi" w:hAnsiTheme="minorHAnsi" w:cstheme="minorHAnsi"/>
              </w:rPr>
              <w:t>S</w:t>
            </w:r>
            <w:r w:rsidRPr="008E30E2">
              <w:rPr>
                <w:rFonts w:asciiTheme="minorHAnsi" w:hAnsiTheme="minorHAnsi" w:cstheme="minorHAnsi"/>
              </w:rPr>
              <w:t>zövegfeldolgozás</w:t>
            </w:r>
          </w:p>
          <w:p w:rsidR="00C95F4F" w:rsidRPr="008E30E2" w:rsidRDefault="00C95F4F" w:rsidP="00917963">
            <w:pPr>
              <w:jc w:val="left"/>
              <w:rPr>
                <w:rFonts w:asciiTheme="minorHAnsi" w:eastAsia="Times New Roman" w:hAnsiTheme="minorHAnsi" w:cstheme="minorHAnsi"/>
                <w:lang w:eastAsia="hu-HU"/>
              </w:rPr>
            </w:pPr>
            <w:r w:rsidRPr="008E30E2">
              <w:rPr>
                <w:rFonts w:asciiTheme="minorHAnsi" w:hAnsiTheme="minorHAnsi" w:cstheme="minorHAnsi"/>
              </w:rPr>
              <w:t>156–159.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tudatosítása </w:t>
            </w:r>
          </w:p>
          <w:p w:rsidR="007B0113"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 xml:space="preserve">A nyilvános helyeken való tartózkodás illemtani ismérvei </w:t>
            </w:r>
          </w:p>
          <w:p w:rsidR="005D6797"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A megfelelő nyelvi forma kiválasztása adott szöveg</w:t>
            </w:r>
            <w:r w:rsidR="001221F1" w:rsidRPr="008E30E2">
              <w:rPr>
                <w:rFonts w:asciiTheme="minorHAnsi" w:hAnsiTheme="minorHAnsi" w:cstheme="minorHAnsi"/>
              </w:rPr>
              <w:t>környezethez</w:t>
            </w:r>
          </w:p>
        </w:tc>
        <w:tc>
          <w:tcPr>
            <w:tcW w:w="1263" w:type="pct"/>
            <w:gridSpan w:val="3"/>
            <w:tcBorders>
              <w:top w:val="single" w:sz="4" w:space="0" w:color="auto"/>
              <w:left w:val="single" w:sz="4" w:space="0" w:color="auto"/>
              <w:bottom w:val="single" w:sz="4" w:space="0" w:color="auto"/>
              <w:right w:val="single" w:sz="4" w:space="0" w:color="auto"/>
            </w:tcBorders>
          </w:tcPr>
          <w:p w:rsidR="005D6797"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p w:rsidR="00D800B7" w:rsidRDefault="00D800B7" w:rsidP="00D800B7">
            <w:pPr>
              <w:jc w:val="left"/>
              <w:rPr>
                <w:rFonts w:asciiTheme="minorHAnsi" w:eastAsia="Times New Roman" w:hAnsiTheme="minorHAnsi" w:cstheme="minorHAnsi"/>
                <w:b/>
                <w:lang w:eastAsia="hu-HU"/>
              </w:rPr>
            </w:pPr>
            <w:r w:rsidRPr="001F1F97">
              <w:rPr>
                <w:rFonts w:asciiTheme="minorHAnsi" w:eastAsia="Times New Roman" w:hAnsiTheme="minorHAnsi" w:cstheme="minorHAnsi"/>
                <w:b/>
                <w:highlight w:val="yellow"/>
                <w:lang w:eastAsia="hu-HU"/>
              </w:rPr>
              <w:t>PPT</w:t>
            </w:r>
          </w:p>
          <w:p w:rsidR="00210D41" w:rsidRDefault="00210D41" w:rsidP="00D800B7">
            <w:pPr>
              <w:jc w:val="left"/>
              <w:rPr>
                <w:rFonts w:asciiTheme="minorHAnsi" w:eastAsia="Times New Roman" w:hAnsiTheme="minorHAnsi" w:cstheme="minorHAnsi"/>
                <w:b/>
                <w:lang w:eastAsia="hu-HU"/>
              </w:rPr>
            </w:pPr>
          </w:p>
          <w:p w:rsidR="00D800B7" w:rsidRPr="008E30E2" w:rsidRDefault="00210D41" w:rsidP="00917963">
            <w:pPr>
              <w:jc w:val="left"/>
              <w:rPr>
                <w:rFonts w:asciiTheme="minorHAnsi" w:eastAsia="Times New Roman" w:hAnsiTheme="minorHAnsi" w:cstheme="minorHAnsi"/>
                <w:lang w:eastAsia="hu-HU"/>
              </w:rPr>
            </w:pPr>
            <w:r>
              <w:rPr>
                <w:rFonts w:asciiTheme="minorHAnsi" w:eastAsia="Times New Roman" w:hAnsiTheme="minorHAnsi" w:cstheme="minorHAnsi"/>
                <w:b/>
                <w:color w:val="C45911" w:themeColor="accent2" w:themeShade="BF"/>
                <w:lang w:eastAsia="hu-HU"/>
              </w:rPr>
              <w:t>klub, szabály, zálogosdi</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129.</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7C19DB">
            <w:pPr>
              <w:pStyle w:val="NormlWeb"/>
              <w:shd w:val="clear" w:color="auto" w:fill="FFFFFF"/>
              <w:spacing w:before="0" w:beforeAutospacing="0" w:after="0" w:afterAutospacing="0" w:line="276" w:lineRule="auto"/>
              <w:textAlignment w:val="baseline"/>
              <w:rPr>
                <w:rFonts w:asciiTheme="minorHAnsi" w:hAnsiTheme="minorHAnsi" w:cstheme="minorHAnsi"/>
                <w:b/>
                <w:sz w:val="22"/>
                <w:szCs w:val="22"/>
              </w:rPr>
            </w:pPr>
            <w:r w:rsidRPr="008E30E2">
              <w:rPr>
                <w:rFonts w:asciiTheme="minorHAnsi" w:hAnsiTheme="minorHAnsi" w:cstheme="minorHAnsi"/>
                <w:b/>
                <w:sz w:val="22"/>
                <w:szCs w:val="22"/>
              </w:rPr>
              <w:t xml:space="preserve">Csukás István: Itt a kezem, nem disznóláb Nyilvános helyen </w:t>
            </w:r>
            <w:proofErr w:type="gramStart"/>
            <w:r w:rsidRPr="008E30E2">
              <w:rPr>
                <w:rFonts w:asciiTheme="minorHAnsi" w:hAnsiTheme="minorHAnsi" w:cstheme="minorHAnsi"/>
                <w:b/>
                <w:sz w:val="22"/>
                <w:szCs w:val="22"/>
              </w:rPr>
              <w:t>II.  (</w:t>
            </w:r>
            <w:proofErr w:type="gramEnd"/>
            <w:r w:rsidRPr="008E30E2">
              <w:rPr>
                <w:rFonts w:asciiTheme="minorHAnsi" w:hAnsiTheme="minorHAnsi" w:cstheme="minorHAnsi"/>
                <w:b/>
                <w:sz w:val="22"/>
                <w:szCs w:val="22"/>
              </w:rPr>
              <w:t xml:space="preserve">részletek) </w:t>
            </w:r>
          </w:p>
        </w:tc>
        <w:tc>
          <w:tcPr>
            <w:tcW w:w="1246" w:type="pct"/>
            <w:tcBorders>
              <w:top w:val="single" w:sz="4" w:space="0" w:color="auto"/>
              <w:left w:val="single" w:sz="4" w:space="0" w:color="auto"/>
              <w:bottom w:val="single" w:sz="4" w:space="0" w:color="auto"/>
              <w:right w:val="single" w:sz="4" w:space="0" w:color="auto"/>
            </w:tcBorders>
          </w:tcPr>
          <w:p w:rsidR="00DD0160" w:rsidRPr="008E30E2" w:rsidRDefault="00DD0160" w:rsidP="00917963">
            <w:pPr>
              <w:jc w:val="left"/>
              <w:rPr>
                <w:rFonts w:asciiTheme="minorHAnsi" w:hAnsiTheme="minorHAnsi" w:cstheme="minorHAnsi"/>
              </w:rPr>
            </w:pPr>
            <w:r w:rsidRPr="008E30E2">
              <w:rPr>
                <w:rFonts w:asciiTheme="minorHAnsi" w:hAnsiTheme="minorHAnsi" w:cstheme="minorHAnsi"/>
              </w:rPr>
              <w:t>Szómagyarázat</w:t>
            </w:r>
          </w:p>
          <w:p w:rsidR="00DD0160" w:rsidRPr="008E30E2" w:rsidRDefault="00DD0160" w:rsidP="00917963">
            <w:pPr>
              <w:jc w:val="left"/>
              <w:rPr>
                <w:rFonts w:asciiTheme="minorHAnsi" w:hAnsiTheme="minorHAnsi" w:cstheme="minorHAnsi"/>
              </w:rPr>
            </w:pPr>
            <w:proofErr w:type="gramStart"/>
            <w:r w:rsidRPr="008E30E2">
              <w:rPr>
                <w:rFonts w:asciiTheme="minorHAnsi" w:hAnsiTheme="minorHAnsi" w:cstheme="minorHAnsi"/>
              </w:rPr>
              <w:t>Artikulációs</w:t>
            </w:r>
            <w:proofErr w:type="gramEnd"/>
            <w:r w:rsidRPr="008E30E2">
              <w:rPr>
                <w:rFonts w:asciiTheme="minorHAnsi" w:hAnsiTheme="minorHAnsi" w:cstheme="minorHAnsi"/>
              </w:rPr>
              <w:t xml:space="preserve"> gyakorlat szavainak adott témához kapcsolása, üzenete</w:t>
            </w:r>
          </w:p>
          <w:p w:rsidR="00DD0160" w:rsidRPr="008E30E2" w:rsidRDefault="00DD0160" w:rsidP="00917963">
            <w:pPr>
              <w:jc w:val="left"/>
              <w:rPr>
                <w:rFonts w:asciiTheme="minorHAnsi" w:hAnsiTheme="minorHAnsi" w:cstheme="minorHAnsi"/>
              </w:rPr>
            </w:pPr>
            <w:r w:rsidRPr="008E30E2">
              <w:rPr>
                <w:rFonts w:asciiTheme="minorHAnsi" w:hAnsiTheme="minorHAnsi" w:cstheme="minorHAnsi"/>
              </w:rPr>
              <w:t xml:space="preserve">Illemtani szabályoknak megfelelő </w:t>
            </w:r>
            <w:proofErr w:type="gramStart"/>
            <w:r w:rsidRPr="008E30E2">
              <w:rPr>
                <w:rFonts w:asciiTheme="minorHAnsi" w:hAnsiTheme="minorHAnsi" w:cstheme="minorHAnsi"/>
              </w:rPr>
              <w:t>szituációs</w:t>
            </w:r>
            <w:proofErr w:type="gramEnd"/>
            <w:r w:rsidRPr="008E30E2">
              <w:rPr>
                <w:rFonts w:asciiTheme="minorHAnsi" w:hAnsiTheme="minorHAnsi" w:cstheme="minorHAnsi"/>
              </w:rPr>
              <w:t xml:space="preserve"> gyakorlatok megbeszélése</w:t>
            </w:r>
          </w:p>
          <w:p w:rsidR="005D6797" w:rsidRDefault="00DD0160" w:rsidP="00917963">
            <w:pPr>
              <w:jc w:val="left"/>
              <w:rPr>
                <w:rFonts w:asciiTheme="minorHAnsi" w:hAnsiTheme="minorHAnsi" w:cstheme="minorHAnsi"/>
              </w:rPr>
            </w:pPr>
            <w:r w:rsidRPr="008E30E2">
              <w:rPr>
                <w:rFonts w:asciiTheme="minorHAnsi" w:hAnsiTheme="minorHAnsi" w:cstheme="minorHAnsi"/>
              </w:rPr>
              <w:t xml:space="preserve">A </w:t>
            </w:r>
            <w:proofErr w:type="gramStart"/>
            <w:r w:rsidRPr="008E30E2">
              <w:rPr>
                <w:rFonts w:asciiTheme="minorHAnsi" w:hAnsiTheme="minorHAnsi" w:cstheme="minorHAnsi"/>
              </w:rPr>
              <w:t>szituációkban</w:t>
            </w:r>
            <w:proofErr w:type="gramEnd"/>
            <w:r w:rsidRPr="008E30E2">
              <w:rPr>
                <w:rFonts w:asciiTheme="minorHAnsi" w:hAnsiTheme="minorHAnsi" w:cstheme="minorHAnsi"/>
              </w:rPr>
              <w:t xml:space="preserve"> megjelenő személyes viselkedésforma elemzése</w:t>
            </w:r>
          </w:p>
          <w:p w:rsidR="007C19DB" w:rsidRPr="008E30E2" w:rsidRDefault="007C19DB" w:rsidP="00917963">
            <w:pPr>
              <w:jc w:val="left"/>
              <w:rPr>
                <w:rFonts w:asciiTheme="minorHAnsi" w:hAnsiTheme="minorHAnsi" w:cstheme="minorHAnsi"/>
              </w:rPr>
            </w:pPr>
            <w:r>
              <w:rPr>
                <w:rFonts w:asciiTheme="minorHAnsi" w:hAnsiTheme="minorHAnsi" w:cstheme="minorHAnsi"/>
              </w:rPr>
              <w:t>S</w:t>
            </w:r>
            <w:r w:rsidRPr="008E30E2">
              <w:rPr>
                <w:rFonts w:asciiTheme="minorHAnsi" w:hAnsiTheme="minorHAnsi" w:cstheme="minorHAnsi"/>
              </w:rPr>
              <w:t>zövegfeldolgozás</w:t>
            </w:r>
          </w:p>
          <w:p w:rsidR="00C95F4F" w:rsidRPr="008E30E2" w:rsidRDefault="00C95F4F" w:rsidP="00917963">
            <w:pPr>
              <w:jc w:val="left"/>
              <w:rPr>
                <w:rFonts w:asciiTheme="minorHAnsi" w:hAnsiTheme="minorHAnsi" w:cstheme="minorHAnsi"/>
              </w:rPr>
            </w:pPr>
            <w:r w:rsidRPr="008E30E2">
              <w:rPr>
                <w:rFonts w:asciiTheme="minorHAnsi" w:hAnsiTheme="minorHAnsi" w:cstheme="minorHAnsi"/>
              </w:rPr>
              <w:t>160–161. o.</w:t>
            </w:r>
          </w:p>
        </w:tc>
        <w:tc>
          <w:tcPr>
            <w:tcW w:w="1431" w:type="pct"/>
            <w:tcBorders>
              <w:top w:val="single" w:sz="4" w:space="0" w:color="auto"/>
              <w:left w:val="single" w:sz="4" w:space="0" w:color="auto"/>
              <w:bottom w:val="single" w:sz="4" w:space="0" w:color="auto"/>
              <w:right w:val="single" w:sz="4" w:space="0" w:color="auto"/>
            </w:tcBorders>
          </w:tcPr>
          <w:p w:rsidR="007B0113" w:rsidRPr="008E30E2" w:rsidRDefault="007B0113" w:rsidP="00917963">
            <w:pPr>
              <w:jc w:val="left"/>
              <w:rPr>
                <w:rFonts w:asciiTheme="minorHAnsi" w:hAnsiTheme="minorHAnsi" w:cstheme="minorHAnsi"/>
              </w:rPr>
            </w:pPr>
            <w:r w:rsidRPr="008E30E2">
              <w:rPr>
                <w:rFonts w:asciiTheme="minorHAnsi" w:hAnsiTheme="minorHAnsi" w:cstheme="minorHAnsi"/>
              </w:rPr>
              <w:t xml:space="preserve">Szövegfeldolgozás – érvelés, az erkölcsi érzék fejlesztése, az illemszabályok fontosságának tudatosítása </w:t>
            </w:r>
          </w:p>
          <w:p w:rsidR="007B0113"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 xml:space="preserve">A nyilvános helyeken való tartózkodás illemtani ismérvei </w:t>
            </w:r>
          </w:p>
          <w:p w:rsidR="007B0113" w:rsidRPr="008E30E2" w:rsidRDefault="007B0113" w:rsidP="00917963">
            <w:pPr>
              <w:spacing w:line="276" w:lineRule="auto"/>
              <w:jc w:val="left"/>
              <w:rPr>
                <w:rFonts w:asciiTheme="minorHAnsi" w:hAnsiTheme="minorHAnsi" w:cstheme="minorHAnsi"/>
              </w:rPr>
            </w:pPr>
            <w:r w:rsidRPr="008E30E2">
              <w:rPr>
                <w:rFonts w:asciiTheme="minorHAnsi" w:hAnsiTheme="minorHAnsi" w:cstheme="minorHAnsi"/>
              </w:rPr>
              <w:t>A megfelelő nyelvi forma kiválasztása adott szövegkörnyezethez</w:t>
            </w:r>
          </w:p>
          <w:p w:rsidR="005D6797" w:rsidRPr="008E30E2" w:rsidRDefault="007B0113" w:rsidP="00917963">
            <w:pPr>
              <w:jc w:val="left"/>
              <w:rPr>
                <w:rFonts w:asciiTheme="minorHAnsi" w:eastAsia="Times New Roman" w:hAnsiTheme="minorHAnsi" w:cstheme="minorHAnsi"/>
                <w:lang w:eastAsia="hu-HU"/>
              </w:rPr>
            </w:pPr>
            <w:proofErr w:type="gramStart"/>
            <w:r w:rsidRPr="008E30E2">
              <w:rPr>
                <w:rFonts w:asciiTheme="minorHAnsi" w:eastAsia="Times New Roman" w:hAnsiTheme="minorHAnsi" w:cstheme="minorHAnsi"/>
                <w:lang w:eastAsia="hu-HU"/>
              </w:rPr>
              <w:t>Szituációs</w:t>
            </w:r>
            <w:proofErr w:type="gramEnd"/>
            <w:r w:rsidRPr="008E30E2">
              <w:rPr>
                <w:rFonts w:asciiTheme="minorHAnsi" w:eastAsia="Times New Roman" w:hAnsiTheme="minorHAnsi" w:cstheme="minorHAnsi"/>
                <w:lang w:eastAsia="hu-HU"/>
              </w:rPr>
              <w:t xml:space="preserve"> játék</w:t>
            </w: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225F32"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8E30E2"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c>
          <w:tcPr>
            <w:tcW w:w="230" w:type="pct"/>
            <w:tcBorders>
              <w:top w:val="single" w:sz="4" w:space="0" w:color="auto"/>
              <w:left w:val="single" w:sz="4" w:space="0" w:color="auto"/>
              <w:bottom w:val="single" w:sz="4" w:space="0" w:color="auto"/>
              <w:right w:val="single" w:sz="4" w:space="0" w:color="auto"/>
            </w:tcBorders>
            <w:vAlign w:val="center"/>
          </w:tcPr>
          <w:p w:rsidR="005D6797" w:rsidRPr="00E84ECB" w:rsidRDefault="00E84ECB" w:rsidP="00E84ECB">
            <w:pPr>
              <w:jc w:val="center"/>
              <w:rPr>
                <w:rFonts w:asciiTheme="minorHAnsi" w:hAnsiTheme="minorHAnsi" w:cstheme="minorHAnsi"/>
                <w:b/>
              </w:rPr>
            </w:pPr>
            <w:r>
              <w:rPr>
                <w:rFonts w:asciiTheme="minorHAnsi" w:hAnsiTheme="minorHAnsi" w:cstheme="minorHAnsi"/>
                <w:b/>
              </w:rPr>
              <w:t>130-</w:t>
            </w:r>
            <w:r>
              <w:rPr>
                <w:rFonts w:asciiTheme="minorHAnsi" w:hAnsiTheme="minorHAnsi" w:cstheme="minorHAnsi"/>
                <w:b/>
              </w:rPr>
              <w:lastRenderedPageBreak/>
              <w:t>131.</w:t>
            </w:r>
          </w:p>
        </w:tc>
        <w:tc>
          <w:tcPr>
            <w:tcW w:w="831" w:type="pct"/>
            <w:tcBorders>
              <w:top w:val="single" w:sz="4" w:space="0" w:color="auto"/>
              <w:left w:val="single" w:sz="4" w:space="0" w:color="auto"/>
              <w:bottom w:val="single" w:sz="4" w:space="0" w:color="auto"/>
              <w:right w:val="single" w:sz="4" w:space="0" w:color="auto"/>
            </w:tcBorders>
          </w:tcPr>
          <w:p w:rsidR="005D6797" w:rsidRPr="008E30E2" w:rsidRDefault="00DC4159" w:rsidP="00917963">
            <w:pPr>
              <w:jc w:val="left"/>
              <w:rPr>
                <w:rFonts w:asciiTheme="minorHAnsi" w:eastAsia="Times New Roman" w:hAnsiTheme="minorHAnsi" w:cstheme="minorHAnsi"/>
                <w:b/>
                <w:lang w:eastAsia="hu-HU"/>
              </w:rPr>
            </w:pPr>
            <w:r w:rsidRPr="008E30E2">
              <w:rPr>
                <w:rFonts w:asciiTheme="minorHAnsi" w:eastAsia="Times New Roman" w:hAnsiTheme="minorHAnsi" w:cstheme="minorHAnsi"/>
                <w:b/>
                <w:lang w:eastAsia="hu-HU"/>
              </w:rPr>
              <w:lastRenderedPageBreak/>
              <w:t xml:space="preserve">Év végi mérés </w:t>
            </w:r>
          </w:p>
          <w:p w:rsidR="00DC4159" w:rsidRDefault="00DC4159" w:rsidP="00917963">
            <w:pPr>
              <w:jc w:val="left"/>
              <w:rPr>
                <w:rFonts w:asciiTheme="minorHAnsi" w:eastAsia="Times New Roman" w:hAnsiTheme="minorHAnsi" w:cstheme="minorHAnsi"/>
                <w:b/>
                <w:lang w:eastAsia="hu-HU"/>
              </w:rPr>
            </w:pPr>
            <w:r w:rsidRPr="008E30E2">
              <w:rPr>
                <w:rFonts w:asciiTheme="minorHAnsi" w:eastAsia="Times New Roman" w:hAnsiTheme="minorHAnsi" w:cstheme="minorHAnsi"/>
                <w:b/>
                <w:lang w:eastAsia="hu-HU"/>
              </w:rPr>
              <w:lastRenderedPageBreak/>
              <w:t>szövegértés</w:t>
            </w:r>
          </w:p>
          <w:p w:rsidR="00E84ECB" w:rsidRPr="00E84ECB" w:rsidRDefault="00E84ECB" w:rsidP="00917963">
            <w:pPr>
              <w:jc w:val="left"/>
              <w:rPr>
                <w:rFonts w:asciiTheme="minorHAnsi" w:eastAsia="Times New Roman" w:hAnsiTheme="minorHAnsi" w:cstheme="minorHAnsi"/>
                <w:b/>
                <w:highlight w:val="yellow"/>
                <w:lang w:eastAsia="hu-HU"/>
              </w:rPr>
            </w:pPr>
            <w:r w:rsidRPr="00E84ECB">
              <w:rPr>
                <w:rFonts w:asciiTheme="minorHAnsi" w:eastAsia="Times New Roman" w:hAnsiTheme="minorHAnsi" w:cstheme="minorHAnsi"/>
                <w:b/>
                <w:highlight w:val="yellow"/>
                <w:lang w:eastAsia="hu-HU"/>
              </w:rPr>
              <w:t xml:space="preserve">+1 óra ellenőrzés </w:t>
            </w:r>
          </w:p>
          <w:p w:rsidR="00E84ECB" w:rsidRPr="008E30E2" w:rsidRDefault="00E84ECB" w:rsidP="00917963">
            <w:pPr>
              <w:jc w:val="left"/>
              <w:rPr>
                <w:rFonts w:asciiTheme="minorHAnsi" w:eastAsia="Times New Roman" w:hAnsiTheme="minorHAnsi" w:cstheme="minorHAnsi"/>
                <w:b/>
                <w:lang w:eastAsia="hu-HU"/>
              </w:rPr>
            </w:pPr>
            <w:r w:rsidRPr="00E84ECB">
              <w:rPr>
                <w:rFonts w:asciiTheme="minorHAnsi" w:eastAsia="Times New Roman" w:hAnsiTheme="minorHAnsi" w:cstheme="minorHAnsi"/>
                <w:b/>
                <w:highlight w:val="yellow"/>
                <w:lang w:eastAsia="hu-HU"/>
              </w:rPr>
              <w:t>/ megbeszélés/</w:t>
            </w:r>
          </w:p>
        </w:tc>
        <w:tc>
          <w:tcPr>
            <w:tcW w:w="1246" w:type="pct"/>
            <w:tcBorders>
              <w:top w:val="single" w:sz="4" w:space="0" w:color="auto"/>
              <w:left w:val="single" w:sz="4" w:space="0" w:color="auto"/>
              <w:bottom w:val="single" w:sz="4" w:space="0" w:color="auto"/>
              <w:right w:val="single" w:sz="4" w:space="0" w:color="auto"/>
            </w:tcBorders>
          </w:tcPr>
          <w:p w:rsidR="005D6797" w:rsidRPr="008E30E2" w:rsidRDefault="009C1AEC" w:rsidP="00917963">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lastRenderedPageBreak/>
              <w:t xml:space="preserve">A tanév során elsajátított ismeretek </w:t>
            </w:r>
            <w:r w:rsidRPr="008E30E2">
              <w:rPr>
                <w:rFonts w:asciiTheme="minorHAnsi" w:eastAsia="Times New Roman" w:hAnsiTheme="minorHAnsi" w:cstheme="minorHAnsi"/>
                <w:lang w:eastAsia="hu-HU"/>
              </w:rPr>
              <w:lastRenderedPageBreak/>
              <w:t>rendszerezése, egységbe foglalása. Tanulást segítő technikák alkalmazása, tanulásszervezők, memória, figyelemgyakorlatok.</w:t>
            </w:r>
          </w:p>
        </w:tc>
        <w:tc>
          <w:tcPr>
            <w:tcW w:w="1431" w:type="pct"/>
            <w:tcBorders>
              <w:top w:val="single" w:sz="4" w:space="0" w:color="auto"/>
              <w:left w:val="single" w:sz="4" w:space="0" w:color="auto"/>
              <w:bottom w:val="single" w:sz="4" w:space="0" w:color="auto"/>
              <w:right w:val="single" w:sz="4" w:space="0" w:color="auto"/>
            </w:tcBorders>
          </w:tcPr>
          <w:p w:rsidR="005D6797" w:rsidRPr="008E30E2" w:rsidRDefault="007D55F3" w:rsidP="00917963">
            <w:pPr>
              <w:jc w:val="left"/>
              <w:rPr>
                <w:rFonts w:asciiTheme="minorHAnsi" w:hAnsiTheme="minorHAnsi" w:cstheme="minorHAnsi"/>
              </w:rPr>
            </w:pPr>
            <w:r w:rsidRPr="008E30E2">
              <w:rPr>
                <w:rFonts w:asciiTheme="minorHAnsi" w:eastAsia="Times New Roman" w:hAnsiTheme="minorHAnsi" w:cstheme="minorHAnsi"/>
                <w:lang w:eastAsia="hu-HU"/>
              </w:rPr>
              <w:lastRenderedPageBreak/>
              <w:t>A szövegértő olvasás alkalmazása.</w:t>
            </w:r>
          </w:p>
          <w:p w:rsidR="005D6797" w:rsidRPr="008E30E2" w:rsidRDefault="005D6797" w:rsidP="00917963">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tcPr>
          <w:p w:rsidR="005D6797" w:rsidRPr="008E30E2" w:rsidRDefault="009C1AEC" w:rsidP="00917963">
            <w:pPr>
              <w:jc w:val="left"/>
              <w:rPr>
                <w:rFonts w:asciiTheme="minorHAnsi" w:hAnsiTheme="minorHAnsi" w:cstheme="minorHAnsi"/>
              </w:rPr>
            </w:pPr>
            <w:r w:rsidRPr="008E30E2">
              <w:rPr>
                <w:rFonts w:asciiTheme="minorHAnsi" w:eastAsia="Times New Roman" w:hAnsiTheme="minorHAnsi" w:cstheme="minorHAnsi"/>
                <w:lang w:eastAsia="hu-HU"/>
              </w:rPr>
              <w:lastRenderedPageBreak/>
              <w:t>Információfeldolgozással, rendszerezés</w:t>
            </w:r>
            <w:r w:rsidRPr="008E30E2">
              <w:rPr>
                <w:rFonts w:asciiTheme="minorHAnsi" w:eastAsia="Times New Roman" w:hAnsiTheme="minorHAnsi" w:cstheme="minorHAnsi"/>
                <w:lang w:eastAsia="hu-HU"/>
              </w:rPr>
              <w:lastRenderedPageBreak/>
              <w:t>sel kapcsolatos technikák elsajátítása. Önálló tanulást segítő technikák ismerete</w:t>
            </w:r>
          </w:p>
        </w:tc>
      </w:tr>
      <w:tr w:rsidR="007C19DB"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498"/>
        </w:trPr>
        <w:tc>
          <w:tcPr>
            <w:tcW w:w="230" w:type="pct"/>
            <w:tcBorders>
              <w:top w:val="single" w:sz="4" w:space="0" w:color="auto"/>
              <w:left w:val="single" w:sz="4" w:space="0" w:color="auto"/>
              <w:bottom w:val="single" w:sz="4" w:space="0" w:color="auto"/>
              <w:right w:val="single" w:sz="4" w:space="0" w:color="auto"/>
            </w:tcBorders>
            <w:vAlign w:val="center"/>
          </w:tcPr>
          <w:p w:rsidR="007C19DB" w:rsidRPr="00E84ECB" w:rsidRDefault="00E84ECB" w:rsidP="00E84ECB">
            <w:pPr>
              <w:jc w:val="center"/>
              <w:rPr>
                <w:rFonts w:asciiTheme="minorHAnsi" w:hAnsiTheme="minorHAnsi" w:cstheme="minorHAnsi"/>
                <w:b/>
              </w:rPr>
            </w:pPr>
            <w:r>
              <w:rPr>
                <w:rFonts w:asciiTheme="minorHAnsi" w:hAnsiTheme="minorHAnsi" w:cstheme="minorHAnsi"/>
                <w:b/>
              </w:rPr>
              <w:lastRenderedPageBreak/>
              <w:t>132.</w:t>
            </w:r>
          </w:p>
        </w:tc>
        <w:tc>
          <w:tcPr>
            <w:tcW w:w="831" w:type="pct"/>
            <w:tcBorders>
              <w:top w:val="single" w:sz="4" w:space="0" w:color="auto"/>
              <w:left w:val="single" w:sz="4" w:space="0" w:color="auto"/>
              <w:bottom w:val="single" w:sz="4" w:space="0" w:color="auto"/>
              <w:right w:val="single" w:sz="4" w:space="0" w:color="auto"/>
            </w:tcBorders>
            <w:shd w:val="clear" w:color="auto" w:fill="auto"/>
          </w:tcPr>
          <w:p w:rsidR="007C19DB" w:rsidRPr="008E30E2" w:rsidRDefault="007C19DB" w:rsidP="007C19DB">
            <w:pPr>
              <w:jc w:val="left"/>
              <w:rPr>
                <w:rFonts w:asciiTheme="minorHAnsi" w:eastAsia="Times New Roman" w:hAnsiTheme="minorHAnsi" w:cstheme="minorHAnsi"/>
                <w:b/>
                <w:lang w:eastAsia="hu-HU"/>
              </w:rPr>
            </w:pPr>
            <w:r w:rsidRPr="008E30E2">
              <w:rPr>
                <w:rFonts w:asciiTheme="minorHAnsi" w:eastAsia="Times New Roman" w:hAnsiTheme="minorHAnsi" w:cstheme="minorHAnsi"/>
                <w:b/>
                <w:lang w:eastAsia="hu-HU"/>
              </w:rPr>
              <w:t xml:space="preserve">Év végi mérés </w:t>
            </w:r>
          </w:p>
          <w:p w:rsidR="007C19DB" w:rsidRPr="008E30E2" w:rsidRDefault="007C19DB" w:rsidP="007C19DB">
            <w:pPr>
              <w:jc w:val="left"/>
              <w:rPr>
                <w:rFonts w:asciiTheme="minorHAnsi" w:eastAsia="Times New Roman" w:hAnsiTheme="minorHAnsi" w:cstheme="minorHAnsi"/>
                <w:b/>
                <w:lang w:eastAsia="hu-HU"/>
              </w:rPr>
            </w:pPr>
            <w:r w:rsidRPr="008E30E2">
              <w:rPr>
                <w:rFonts w:asciiTheme="minorHAnsi" w:eastAsia="Times New Roman" w:hAnsiTheme="minorHAnsi" w:cstheme="minorHAnsi"/>
                <w:b/>
                <w:lang w:eastAsia="hu-HU"/>
              </w:rPr>
              <w:t>hangos olvasás</w:t>
            </w:r>
          </w:p>
        </w:tc>
        <w:tc>
          <w:tcPr>
            <w:tcW w:w="1246" w:type="pct"/>
            <w:tcBorders>
              <w:top w:val="single" w:sz="4" w:space="0" w:color="auto"/>
              <w:left w:val="single" w:sz="4" w:space="0" w:color="auto"/>
              <w:bottom w:val="single" w:sz="4" w:space="0" w:color="auto"/>
              <w:right w:val="single" w:sz="4" w:space="0" w:color="auto"/>
            </w:tcBorders>
            <w:shd w:val="clear" w:color="auto" w:fill="auto"/>
          </w:tcPr>
          <w:p w:rsidR="007C19DB" w:rsidRPr="008E30E2" w:rsidRDefault="007C19DB" w:rsidP="007C19DB">
            <w:pPr>
              <w:tabs>
                <w:tab w:val="left" w:pos="2161"/>
              </w:tabs>
              <w:jc w:val="left"/>
              <w:rPr>
                <w:rFonts w:asciiTheme="minorHAnsi" w:hAnsiTheme="minorHAnsi" w:cstheme="minorHAnsi"/>
              </w:rPr>
            </w:pPr>
            <w:r w:rsidRPr="008E30E2">
              <w:rPr>
                <w:rFonts w:asciiTheme="minorHAnsi" w:eastAsia="Times New Roman" w:hAnsiTheme="minorHAnsi" w:cstheme="minorHAnsi"/>
                <w:lang w:eastAsia="hu-HU"/>
              </w:rPr>
              <w:t>A tanév során elsajátított ismeretek rendszerezése, egységbe foglalása. Tanulást segítő technikák alkalmazása, tanulásszervezők, memória, figyelemgyakorlatok.</w:t>
            </w:r>
          </w:p>
        </w:tc>
        <w:tc>
          <w:tcPr>
            <w:tcW w:w="1431" w:type="pct"/>
            <w:tcBorders>
              <w:top w:val="single" w:sz="4" w:space="0" w:color="auto"/>
              <w:left w:val="single" w:sz="4" w:space="0" w:color="auto"/>
              <w:bottom w:val="single" w:sz="4" w:space="0" w:color="auto"/>
              <w:right w:val="single" w:sz="4" w:space="0" w:color="auto"/>
            </w:tcBorders>
            <w:shd w:val="clear" w:color="auto" w:fill="auto"/>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A szövegértő olvasás alkalmazása.</w:t>
            </w:r>
          </w:p>
        </w:tc>
        <w:tc>
          <w:tcPr>
            <w:tcW w:w="1263" w:type="pct"/>
            <w:gridSpan w:val="3"/>
            <w:tcBorders>
              <w:top w:val="single" w:sz="4" w:space="0" w:color="auto"/>
              <w:left w:val="single" w:sz="4" w:space="0" w:color="auto"/>
              <w:bottom w:val="single" w:sz="4" w:space="0" w:color="auto"/>
              <w:right w:val="single" w:sz="4" w:space="0" w:color="auto"/>
            </w:tcBorders>
            <w:shd w:val="clear" w:color="auto" w:fill="auto"/>
          </w:tcPr>
          <w:p w:rsidR="007C19DB" w:rsidRPr="008E30E2" w:rsidRDefault="007C19DB" w:rsidP="007C19DB">
            <w:pPr>
              <w:jc w:val="left"/>
              <w:rPr>
                <w:rFonts w:asciiTheme="minorHAnsi" w:hAnsiTheme="minorHAnsi" w:cstheme="minorHAnsi"/>
              </w:rPr>
            </w:pPr>
            <w:r w:rsidRPr="008E30E2">
              <w:rPr>
                <w:rFonts w:asciiTheme="minorHAnsi" w:eastAsia="Times New Roman" w:hAnsiTheme="minorHAnsi" w:cstheme="minorHAnsi"/>
                <w:lang w:eastAsia="hu-HU"/>
              </w:rPr>
              <w:t>Információfeldolgozással, rendszerezéssel kapcsolatos technikák elsajátítása. Önálló tanulást segítő technikák ismerete</w:t>
            </w:r>
          </w:p>
        </w:tc>
      </w:tr>
      <w:tr w:rsidR="007C19DB"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498"/>
        </w:trPr>
        <w:tc>
          <w:tcPr>
            <w:tcW w:w="230" w:type="pct"/>
            <w:tcBorders>
              <w:top w:val="single" w:sz="4" w:space="0" w:color="auto"/>
              <w:left w:val="single" w:sz="4" w:space="0" w:color="auto"/>
              <w:bottom w:val="single" w:sz="4" w:space="0" w:color="auto"/>
              <w:right w:val="single" w:sz="4" w:space="0" w:color="auto"/>
            </w:tcBorders>
            <w:vAlign w:val="center"/>
          </w:tcPr>
          <w:p w:rsidR="007C19DB" w:rsidRPr="00E84ECB" w:rsidRDefault="00E84ECB" w:rsidP="00E84ECB">
            <w:pPr>
              <w:jc w:val="center"/>
              <w:rPr>
                <w:rFonts w:asciiTheme="minorHAnsi" w:hAnsiTheme="minorHAnsi" w:cstheme="minorHAnsi"/>
                <w:b/>
              </w:rPr>
            </w:pPr>
            <w:r>
              <w:rPr>
                <w:rFonts w:asciiTheme="minorHAnsi" w:hAnsiTheme="minorHAnsi" w:cstheme="minorHAnsi"/>
                <w:b/>
              </w:rPr>
              <w:t>133.</w:t>
            </w:r>
          </w:p>
        </w:tc>
        <w:tc>
          <w:tcPr>
            <w:tcW w:w="831"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b/>
                <w:lang w:eastAsia="hu-HU"/>
              </w:rPr>
            </w:pPr>
            <w:r w:rsidRPr="008E30E2">
              <w:rPr>
                <w:rFonts w:asciiTheme="minorHAnsi" w:hAnsiTheme="minorHAnsi" w:cstheme="minorHAnsi"/>
                <w:b/>
                <w:iCs/>
              </w:rPr>
              <w:t>Tanácsok, feladatok a szünidőre, irodalomajánlás</w:t>
            </w:r>
          </w:p>
        </w:tc>
        <w:tc>
          <w:tcPr>
            <w:tcW w:w="1246"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A könyvek szeretetének, az olvasás fontosságának megvitatása. Miért jó olvasni? Mikor olvashatunk? Önálló gondolatok, vélemények meghallgatása. Beszédkedv és -bátorság fejlesztése.</w:t>
            </w:r>
          </w:p>
        </w:tc>
        <w:tc>
          <w:tcPr>
            <w:tcW w:w="1431"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Beszédkészség, szóbeli szövegek megértése, értelmezése és alkotása.</w:t>
            </w:r>
          </w:p>
        </w:tc>
        <w:tc>
          <w:tcPr>
            <w:tcW w:w="1263" w:type="pct"/>
            <w:gridSpan w:val="3"/>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Esztétikai, művészeti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Motiváció irodalmi szövegrészlet által. Irodalmi alkotások, olvasás, mint a szabadidő kulturált eltöltésének módja.</w:t>
            </w:r>
          </w:p>
        </w:tc>
      </w:tr>
      <w:tr w:rsidR="007C19DB"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498"/>
        </w:trPr>
        <w:tc>
          <w:tcPr>
            <w:tcW w:w="230" w:type="pct"/>
            <w:tcBorders>
              <w:top w:val="single" w:sz="4" w:space="0" w:color="auto"/>
              <w:left w:val="single" w:sz="4" w:space="0" w:color="auto"/>
              <w:bottom w:val="single" w:sz="4" w:space="0" w:color="auto"/>
              <w:right w:val="single" w:sz="4" w:space="0" w:color="auto"/>
            </w:tcBorders>
            <w:vAlign w:val="center"/>
          </w:tcPr>
          <w:p w:rsidR="007C19DB" w:rsidRPr="00E84ECB" w:rsidRDefault="00E84ECB" w:rsidP="00E84ECB">
            <w:pPr>
              <w:jc w:val="center"/>
              <w:rPr>
                <w:rFonts w:asciiTheme="minorHAnsi" w:hAnsiTheme="minorHAnsi" w:cstheme="minorHAnsi"/>
                <w:b/>
              </w:rPr>
            </w:pPr>
            <w:r>
              <w:rPr>
                <w:rFonts w:asciiTheme="minorHAnsi" w:hAnsiTheme="minorHAnsi" w:cstheme="minorHAnsi"/>
                <w:b/>
              </w:rPr>
              <w:t>134.</w:t>
            </w:r>
          </w:p>
        </w:tc>
        <w:tc>
          <w:tcPr>
            <w:tcW w:w="831"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b/>
                <w:lang w:eastAsia="hu-HU"/>
              </w:rPr>
            </w:pPr>
            <w:r w:rsidRPr="008E30E2">
              <w:rPr>
                <w:rFonts w:asciiTheme="minorHAnsi" w:hAnsiTheme="minorHAnsi" w:cstheme="minorHAnsi"/>
                <w:b/>
                <w:iCs/>
              </w:rPr>
              <w:t>Tanácsok, feladatok a szünidőre, irodalomajánlás</w:t>
            </w:r>
          </w:p>
        </w:tc>
        <w:tc>
          <w:tcPr>
            <w:tcW w:w="1246"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A könyvek szeretetének, az olvasás fontosságának megvitatása. Miért jó olvasni? Mikor olvashatunk? Önálló gondolatok, vélemények meghallgatása. Beszédkedv és -bátorság fejlesztése.</w:t>
            </w:r>
          </w:p>
        </w:tc>
        <w:tc>
          <w:tcPr>
            <w:tcW w:w="1431"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Beszédkészség, szóbeli szövegek megértése, értelmezése és alkotása.</w:t>
            </w:r>
          </w:p>
          <w:p w:rsidR="007C19DB" w:rsidRPr="008E30E2" w:rsidRDefault="007C19DB" w:rsidP="007C19DB">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r w:rsidRPr="008E30E2">
              <w:rPr>
                <w:rFonts w:asciiTheme="minorHAnsi" w:eastAsia="Times New Roman" w:hAnsiTheme="minorHAnsi" w:cstheme="minorHAnsi"/>
                <w:lang w:eastAsia="hu-HU"/>
              </w:rPr>
              <w:t xml:space="preserve">Esztétikai, művészeti </w:t>
            </w:r>
            <w:proofErr w:type="gramStart"/>
            <w:r w:rsidRPr="008E30E2">
              <w:rPr>
                <w:rFonts w:asciiTheme="minorHAnsi" w:eastAsia="Times New Roman" w:hAnsiTheme="minorHAnsi" w:cstheme="minorHAnsi"/>
                <w:lang w:eastAsia="hu-HU"/>
              </w:rPr>
              <w:t>kompetencia</w:t>
            </w:r>
            <w:proofErr w:type="gramEnd"/>
            <w:r w:rsidRPr="008E30E2">
              <w:rPr>
                <w:rFonts w:asciiTheme="minorHAnsi" w:eastAsia="Times New Roman" w:hAnsiTheme="minorHAnsi" w:cstheme="minorHAnsi"/>
                <w:lang w:eastAsia="hu-HU"/>
              </w:rPr>
              <w:t xml:space="preserve"> fejlesztése. Motiváció irodalmi szövegrészlet által. Irodalmi alkotások, olvasás, mint a szabadidő kulturált eltöltésének módja.</w:t>
            </w:r>
          </w:p>
        </w:tc>
      </w:tr>
      <w:tr w:rsidR="007C19DB" w:rsidRPr="008E30E2" w:rsidTr="003B7C2D">
        <w:tblPrEx>
          <w:jc w:val="left"/>
          <w:tblBorders>
            <w:top w:val="none" w:sz="0" w:space="0" w:color="auto"/>
            <w:left w:val="none" w:sz="0" w:space="0" w:color="auto"/>
            <w:bottom w:val="none" w:sz="0" w:space="0" w:color="auto"/>
            <w:right w:val="none" w:sz="0" w:space="0" w:color="auto"/>
            <w:insideH w:val="none" w:sz="0" w:space="0" w:color="auto"/>
            <w:insideV w:val="none" w:sz="0" w:space="0" w:color="auto"/>
          </w:tblBorders>
          <w:tblCellMar>
            <w:left w:w="108" w:type="dxa"/>
            <w:right w:w="108" w:type="dxa"/>
          </w:tblCellMar>
        </w:tblPrEx>
        <w:trPr>
          <w:trHeight w:val="498"/>
        </w:trPr>
        <w:tc>
          <w:tcPr>
            <w:tcW w:w="230" w:type="pct"/>
            <w:tcBorders>
              <w:top w:val="single" w:sz="4" w:space="0" w:color="auto"/>
              <w:left w:val="single" w:sz="4" w:space="0" w:color="auto"/>
              <w:bottom w:val="single" w:sz="4" w:space="0" w:color="auto"/>
              <w:right w:val="single" w:sz="4" w:space="0" w:color="auto"/>
            </w:tcBorders>
            <w:vAlign w:val="center"/>
          </w:tcPr>
          <w:p w:rsidR="007C19DB" w:rsidRPr="00E84ECB" w:rsidRDefault="00E84ECB" w:rsidP="00E84ECB">
            <w:pPr>
              <w:jc w:val="center"/>
              <w:rPr>
                <w:rFonts w:asciiTheme="minorHAnsi" w:hAnsiTheme="minorHAnsi" w:cstheme="minorHAnsi"/>
                <w:b/>
              </w:rPr>
            </w:pPr>
            <w:r>
              <w:rPr>
                <w:rFonts w:asciiTheme="minorHAnsi" w:hAnsiTheme="minorHAnsi" w:cstheme="minorHAnsi"/>
                <w:b/>
              </w:rPr>
              <w:t>135-137.</w:t>
            </w:r>
          </w:p>
        </w:tc>
        <w:tc>
          <w:tcPr>
            <w:tcW w:w="831"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hAnsiTheme="minorHAnsi" w:cstheme="minorHAnsi"/>
                <w:b/>
                <w:iCs/>
              </w:rPr>
            </w:pPr>
            <w:r>
              <w:rPr>
                <w:rFonts w:asciiTheme="minorHAnsi" w:hAnsiTheme="minorHAnsi" w:cstheme="minorHAnsi"/>
                <w:b/>
                <w:iCs/>
              </w:rPr>
              <w:t>É</w:t>
            </w:r>
            <w:r w:rsidR="00E84ECB">
              <w:rPr>
                <w:rFonts w:asciiTheme="minorHAnsi" w:hAnsiTheme="minorHAnsi" w:cstheme="minorHAnsi"/>
                <w:b/>
                <w:iCs/>
              </w:rPr>
              <w:t>ves munka ismétlése, értékelése</w:t>
            </w:r>
          </w:p>
        </w:tc>
        <w:tc>
          <w:tcPr>
            <w:tcW w:w="1246"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p>
        </w:tc>
        <w:tc>
          <w:tcPr>
            <w:tcW w:w="1431" w:type="pct"/>
            <w:tcBorders>
              <w:top w:val="single" w:sz="4" w:space="0" w:color="auto"/>
              <w:left w:val="single" w:sz="4" w:space="0" w:color="auto"/>
              <w:bottom w:val="single" w:sz="4" w:space="0" w:color="auto"/>
              <w:right w:val="single" w:sz="4" w:space="0" w:color="auto"/>
            </w:tcBorders>
          </w:tcPr>
          <w:p w:rsidR="007C19DB" w:rsidRPr="008E30E2" w:rsidRDefault="007C19DB" w:rsidP="007C19DB">
            <w:pPr>
              <w:jc w:val="left"/>
              <w:rPr>
                <w:rFonts w:asciiTheme="minorHAnsi" w:eastAsia="Times New Roman" w:hAnsiTheme="minorHAnsi" w:cstheme="minorHAnsi"/>
                <w:lang w:eastAsia="hu-HU"/>
              </w:rPr>
            </w:pPr>
          </w:p>
        </w:tc>
        <w:tc>
          <w:tcPr>
            <w:tcW w:w="1263" w:type="pct"/>
            <w:gridSpan w:val="3"/>
            <w:tcBorders>
              <w:top w:val="single" w:sz="4" w:space="0" w:color="auto"/>
              <w:left w:val="single" w:sz="4" w:space="0" w:color="auto"/>
              <w:bottom w:val="single" w:sz="4" w:space="0" w:color="auto"/>
              <w:right w:val="single" w:sz="4" w:space="0" w:color="auto"/>
            </w:tcBorders>
          </w:tcPr>
          <w:p w:rsidR="007C19DB" w:rsidRPr="00E84ECB" w:rsidRDefault="00E84ECB" w:rsidP="007C19DB">
            <w:pPr>
              <w:jc w:val="left"/>
              <w:rPr>
                <w:rFonts w:asciiTheme="minorHAnsi" w:eastAsia="Times New Roman" w:hAnsiTheme="minorHAnsi" w:cstheme="minorHAnsi"/>
                <w:b/>
                <w:color w:val="FF0000"/>
                <w:lang w:eastAsia="hu-HU"/>
              </w:rPr>
            </w:pPr>
            <w:r w:rsidRPr="00E84ECB">
              <w:rPr>
                <w:rFonts w:asciiTheme="minorHAnsi" w:eastAsia="Times New Roman" w:hAnsiTheme="minorHAnsi" w:cstheme="minorHAnsi"/>
                <w:b/>
                <w:color w:val="FF0000"/>
                <w:lang w:eastAsia="hu-HU"/>
              </w:rPr>
              <w:t>A tananyag befejezése után könyvajánló, könyvtárlátogatás, digitális feladatsorok</w:t>
            </w:r>
          </w:p>
        </w:tc>
      </w:tr>
    </w:tbl>
    <w:p w:rsidR="00E426C3" w:rsidRPr="008E30E2" w:rsidRDefault="00E426C3" w:rsidP="00917963">
      <w:pPr>
        <w:pStyle w:val="Lista"/>
        <w:widowControl/>
        <w:tabs>
          <w:tab w:val="left" w:pos="0"/>
        </w:tabs>
        <w:spacing w:after="0"/>
        <w:rPr>
          <w:rFonts w:asciiTheme="minorHAnsi" w:hAnsiTheme="minorHAnsi" w:cstheme="minorHAnsi"/>
          <w:b/>
          <w:bCs/>
          <w:sz w:val="22"/>
          <w:szCs w:val="22"/>
        </w:rPr>
      </w:pPr>
    </w:p>
    <w:p w:rsidR="00434650" w:rsidRPr="008E30E2" w:rsidRDefault="00E426C3" w:rsidP="00917963">
      <w:pPr>
        <w:pStyle w:val="Lista"/>
        <w:widowControl/>
        <w:tabs>
          <w:tab w:val="left" w:pos="0"/>
        </w:tabs>
        <w:spacing w:after="0"/>
        <w:rPr>
          <w:rFonts w:asciiTheme="minorHAnsi" w:hAnsiTheme="minorHAnsi" w:cstheme="minorHAnsi"/>
          <w:sz w:val="22"/>
          <w:szCs w:val="22"/>
        </w:rPr>
      </w:pPr>
      <w:proofErr w:type="gramStart"/>
      <w:r w:rsidRPr="008E30E2">
        <w:rPr>
          <w:rFonts w:asciiTheme="minorHAnsi" w:hAnsiTheme="minorHAnsi" w:cstheme="minorHAnsi"/>
          <w:b/>
          <w:bCs/>
          <w:sz w:val="22"/>
          <w:szCs w:val="22"/>
        </w:rPr>
        <w:t>Memoriter</w:t>
      </w:r>
      <w:proofErr w:type="gramEnd"/>
      <w:r w:rsidRPr="008E30E2">
        <w:rPr>
          <w:rFonts w:asciiTheme="minorHAnsi" w:hAnsiTheme="minorHAnsi" w:cstheme="minorHAnsi"/>
          <w:sz w:val="22"/>
          <w:szCs w:val="22"/>
        </w:rPr>
        <w:t>:</w:t>
      </w:r>
    </w:p>
    <w:p w:rsidR="00434650" w:rsidRPr="008E30E2" w:rsidRDefault="00434650" w:rsidP="00917963">
      <w:pPr>
        <w:pStyle w:val="Lista"/>
        <w:widowControl/>
        <w:numPr>
          <w:ilvl w:val="0"/>
          <w:numId w:val="3"/>
        </w:numPr>
        <w:tabs>
          <w:tab w:val="left" w:pos="0"/>
        </w:tabs>
        <w:spacing w:after="0"/>
        <w:rPr>
          <w:rFonts w:asciiTheme="minorHAnsi" w:hAnsiTheme="minorHAnsi" w:cstheme="minorHAnsi"/>
          <w:i/>
          <w:iCs/>
          <w:sz w:val="22"/>
          <w:szCs w:val="22"/>
        </w:rPr>
      </w:pPr>
      <w:r w:rsidRPr="008E30E2">
        <w:rPr>
          <w:rFonts w:asciiTheme="minorHAnsi" w:hAnsiTheme="minorHAnsi" w:cstheme="minorHAnsi"/>
          <w:i/>
          <w:iCs/>
          <w:sz w:val="22"/>
          <w:szCs w:val="22"/>
        </w:rPr>
        <w:t>Móra Ferenc: A cinege cipője;</w:t>
      </w:r>
    </w:p>
    <w:p w:rsidR="00434650" w:rsidRPr="008E30E2" w:rsidRDefault="00434650" w:rsidP="00917963">
      <w:pPr>
        <w:pStyle w:val="Lista"/>
        <w:widowControl/>
        <w:numPr>
          <w:ilvl w:val="0"/>
          <w:numId w:val="3"/>
        </w:numPr>
        <w:tabs>
          <w:tab w:val="left" w:pos="0"/>
        </w:tabs>
        <w:spacing w:after="0"/>
        <w:rPr>
          <w:rFonts w:asciiTheme="minorHAnsi" w:hAnsiTheme="minorHAnsi" w:cstheme="minorHAnsi"/>
          <w:i/>
          <w:iCs/>
          <w:sz w:val="22"/>
          <w:szCs w:val="22"/>
        </w:rPr>
      </w:pPr>
      <w:r w:rsidRPr="008E30E2">
        <w:rPr>
          <w:rFonts w:asciiTheme="minorHAnsi" w:hAnsiTheme="minorHAnsi" w:cstheme="minorHAnsi"/>
          <w:i/>
          <w:iCs/>
          <w:sz w:val="22"/>
          <w:szCs w:val="22"/>
        </w:rPr>
        <w:t>József Attila: Altató;</w:t>
      </w:r>
    </w:p>
    <w:p w:rsidR="00434650" w:rsidRPr="008E30E2" w:rsidRDefault="00E426C3" w:rsidP="00917963">
      <w:pPr>
        <w:pStyle w:val="Lista"/>
        <w:widowControl/>
        <w:numPr>
          <w:ilvl w:val="0"/>
          <w:numId w:val="3"/>
        </w:numPr>
        <w:tabs>
          <w:tab w:val="left" w:pos="0"/>
        </w:tabs>
        <w:spacing w:after="0"/>
        <w:rPr>
          <w:rFonts w:asciiTheme="minorHAnsi" w:hAnsiTheme="minorHAnsi" w:cstheme="minorHAnsi"/>
          <w:i/>
          <w:iCs/>
          <w:sz w:val="22"/>
          <w:szCs w:val="22"/>
        </w:rPr>
      </w:pPr>
      <w:r w:rsidRPr="008E30E2">
        <w:rPr>
          <w:rFonts w:asciiTheme="minorHAnsi" w:hAnsiTheme="minorHAnsi" w:cstheme="minorHAnsi"/>
          <w:i/>
          <w:iCs/>
          <w:sz w:val="22"/>
          <w:szCs w:val="22"/>
        </w:rPr>
        <w:t>Petőfi Sándor:</w:t>
      </w:r>
      <w:r w:rsidR="00434650" w:rsidRPr="008E30E2">
        <w:rPr>
          <w:rFonts w:asciiTheme="minorHAnsi" w:hAnsiTheme="minorHAnsi" w:cstheme="minorHAnsi"/>
          <w:i/>
          <w:iCs/>
          <w:sz w:val="22"/>
          <w:szCs w:val="22"/>
        </w:rPr>
        <w:t xml:space="preserve"> Itt van az ősz, itt van </w:t>
      </w:r>
      <w:proofErr w:type="spellStart"/>
      <w:r w:rsidR="00434650" w:rsidRPr="008E30E2">
        <w:rPr>
          <w:rFonts w:asciiTheme="minorHAnsi" w:hAnsiTheme="minorHAnsi" w:cstheme="minorHAnsi"/>
          <w:i/>
          <w:iCs/>
          <w:sz w:val="22"/>
          <w:szCs w:val="22"/>
        </w:rPr>
        <w:t>ujra</w:t>
      </w:r>
      <w:proofErr w:type="spellEnd"/>
      <w:proofErr w:type="gramStart"/>
      <w:r w:rsidR="00434650" w:rsidRPr="008E30E2">
        <w:rPr>
          <w:rFonts w:asciiTheme="minorHAnsi" w:hAnsiTheme="minorHAnsi" w:cstheme="minorHAnsi"/>
          <w:i/>
          <w:iCs/>
          <w:sz w:val="22"/>
          <w:szCs w:val="22"/>
        </w:rPr>
        <w:t>…;</w:t>
      </w:r>
      <w:proofErr w:type="gramEnd"/>
    </w:p>
    <w:p w:rsidR="00434650" w:rsidRPr="008E30E2" w:rsidRDefault="00434650" w:rsidP="00917963">
      <w:pPr>
        <w:pStyle w:val="Lista"/>
        <w:widowControl/>
        <w:numPr>
          <w:ilvl w:val="0"/>
          <w:numId w:val="3"/>
        </w:numPr>
        <w:tabs>
          <w:tab w:val="left" w:pos="0"/>
        </w:tabs>
        <w:spacing w:after="0"/>
        <w:rPr>
          <w:rFonts w:asciiTheme="minorHAnsi" w:hAnsiTheme="minorHAnsi" w:cstheme="minorHAnsi"/>
          <w:i/>
          <w:iCs/>
          <w:sz w:val="22"/>
          <w:szCs w:val="22"/>
        </w:rPr>
      </w:pPr>
      <w:r w:rsidRPr="008E30E2">
        <w:rPr>
          <w:rFonts w:asciiTheme="minorHAnsi" w:hAnsiTheme="minorHAnsi" w:cstheme="minorHAnsi"/>
          <w:i/>
          <w:iCs/>
          <w:sz w:val="22"/>
          <w:szCs w:val="22"/>
        </w:rPr>
        <w:t>Weöres Sándor: Galagonya;</w:t>
      </w:r>
    </w:p>
    <w:p w:rsidR="00E426C3" w:rsidRPr="008E30E2" w:rsidRDefault="00E426C3" w:rsidP="00917963">
      <w:pPr>
        <w:pStyle w:val="Lista"/>
        <w:widowControl/>
        <w:numPr>
          <w:ilvl w:val="0"/>
          <w:numId w:val="3"/>
        </w:numPr>
        <w:tabs>
          <w:tab w:val="left" w:pos="0"/>
        </w:tabs>
        <w:spacing w:after="0"/>
        <w:rPr>
          <w:rFonts w:asciiTheme="minorHAnsi" w:hAnsiTheme="minorHAnsi" w:cstheme="minorHAnsi"/>
          <w:i/>
          <w:iCs/>
          <w:sz w:val="22"/>
          <w:szCs w:val="22"/>
        </w:rPr>
      </w:pPr>
      <w:r w:rsidRPr="008E30E2">
        <w:rPr>
          <w:rFonts w:asciiTheme="minorHAnsi" w:hAnsiTheme="minorHAnsi" w:cstheme="minorHAnsi"/>
          <w:i/>
          <w:iCs/>
          <w:sz w:val="22"/>
          <w:szCs w:val="22"/>
        </w:rPr>
        <w:t xml:space="preserve">Weöres Sándor: Száncsengő; </w:t>
      </w:r>
    </w:p>
    <w:p w:rsidR="00E426C3" w:rsidRPr="00E84ECB" w:rsidRDefault="00E426C3" w:rsidP="00917963">
      <w:pPr>
        <w:pStyle w:val="Lista"/>
        <w:widowControl/>
        <w:numPr>
          <w:ilvl w:val="0"/>
          <w:numId w:val="3"/>
        </w:numPr>
        <w:tabs>
          <w:tab w:val="left" w:pos="1134"/>
        </w:tabs>
        <w:spacing w:after="0"/>
        <w:rPr>
          <w:rFonts w:asciiTheme="minorHAnsi" w:hAnsiTheme="minorHAnsi" w:cstheme="minorHAnsi"/>
          <w:i/>
          <w:highlight w:val="magenta"/>
        </w:rPr>
      </w:pPr>
      <w:r w:rsidRPr="00E84ECB">
        <w:rPr>
          <w:rFonts w:asciiTheme="minorHAnsi" w:hAnsiTheme="minorHAnsi" w:cstheme="minorHAnsi"/>
          <w:i/>
          <w:highlight w:val="magenta"/>
        </w:rPr>
        <w:t xml:space="preserve">Szabadon választott népköltészeti alkotások </w:t>
      </w:r>
      <w:proofErr w:type="gramStart"/>
      <w:r w:rsidR="003B7C2D" w:rsidRPr="00E84ECB">
        <w:rPr>
          <w:rFonts w:asciiTheme="minorHAnsi" w:hAnsiTheme="minorHAnsi" w:cstheme="minorHAnsi"/>
          <w:i/>
          <w:highlight w:val="magenta"/>
        </w:rPr>
        <w:t>( Petőfi</w:t>
      </w:r>
      <w:proofErr w:type="gramEnd"/>
      <w:r w:rsidR="003B7C2D" w:rsidRPr="00E84ECB">
        <w:rPr>
          <w:rFonts w:asciiTheme="minorHAnsi" w:hAnsiTheme="minorHAnsi" w:cstheme="minorHAnsi"/>
          <w:i/>
          <w:highlight w:val="magenta"/>
        </w:rPr>
        <w:t xml:space="preserve"> Sándor: Anyám tyúkja)</w:t>
      </w:r>
      <w:r w:rsidR="00483F63" w:rsidRPr="00E84ECB">
        <w:rPr>
          <w:rFonts w:asciiTheme="minorHAnsi" w:hAnsiTheme="minorHAnsi" w:cstheme="minorHAnsi"/>
          <w:i/>
          <w:highlight w:val="magenta"/>
        </w:rPr>
        <w:t>és Petőfi Sándor: Nemzeti dal-részlet,</w:t>
      </w:r>
    </w:p>
    <w:p w:rsidR="00F718CA" w:rsidRPr="00E84ECB" w:rsidRDefault="00F718CA" w:rsidP="00F718CA">
      <w:pPr>
        <w:pStyle w:val="Lista"/>
        <w:widowControl/>
        <w:tabs>
          <w:tab w:val="left" w:pos="1134"/>
        </w:tabs>
        <w:spacing w:after="0"/>
        <w:rPr>
          <w:rFonts w:asciiTheme="minorHAnsi" w:hAnsiTheme="minorHAnsi" w:cstheme="minorHAnsi"/>
          <w:i/>
        </w:rPr>
      </w:pPr>
    </w:p>
    <w:p w:rsidR="00D30350" w:rsidRPr="00E84ECB" w:rsidRDefault="00F718CA" w:rsidP="00E84ECB">
      <w:pPr>
        <w:pStyle w:val="Lista"/>
        <w:widowControl/>
        <w:numPr>
          <w:ilvl w:val="0"/>
          <w:numId w:val="3"/>
        </w:numPr>
        <w:tabs>
          <w:tab w:val="left" w:pos="1134"/>
        </w:tabs>
        <w:spacing w:after="0"/>
        <w:rPr>
          <w:rFonts w:asciiTheme="minorHAnsi" w:hAnsiTheme="minorHAnsi" w:cstheme="minorHAnsi"/>
          <w:i/>
          <w:highlight w:val="cyan"/>
        </w:rPr>
      </w:pPr>
      <w:r w:rsidRPr="00E84ECB">
        <w:rPr>
          <w:rFonts w:asciiTheme="minorHAnsi" w:hAnsiTheme="minorHAnsi" w:cstheme="minorHAnsi"/>
          <w:i/>
          <w:highlight w:val="cyan"/>
        </w:rPr>
        <w:t xml:space="preserve">A tanév során </w:t>
      </w:r>
      <w:r w:rsidR="00C11309" w:rsidRPr="00E84ECB">
        <w:rPr>
          <w:rFonts w:asciiTheme="minorHAnsi" w:hAnsiTheme="minorHAnsi" w:cstheme="minorHAnsi"/>
          <w:i/>
          <w:highlight w:val="cyan"/>
        </w:rPr>
        <w:t xml:space="preserve">a hosszabb, nehezebben olvasható </w:t>
      </w:r>
      <w:r w:rsidRPr="00E84ECB">
        <w:rPr>
          <w:rFonts w:asciiTheme="minorHAnsi" w:hAnsiTheme="minorHAnsi" w:cstheme="minorHAnsi"/>
          <w:i/>
          <w:highlight w:val="cyan"/>
        </w:rPr>
        <w:t>szöveg</w:t>
      </w:r>
      <w:r w:rsidR="00C11309" w:rsidRPr="00E84ECB">
        <w:rPr>
          <w:rFonts w:asciiTheme="minorHAnsi" w:hAnsiTheme="minorHAnsi" w:cstheme="minorHAnsi"/>
          <w:i/>
          <w:highlight w:val="cyan"/>
        </w:rPr>
        <w:t>ek</w:t>
      </w:r>
      <w:r w:rsidRPr="00E84ECB">
        <w:rPr>
          <w:rFonts w:asciiTheme="minorHAnsi" w:hAnsiTheme="minorHAnsi" w:cstheme="minorHAnsi"/>
          <w:i/>
          <w:highlight w:val="cyan"/>
        </w:rPr>
        <w:t xml:space="preserve"> </w:t>
      </w:r>
      <w:r w:rsidR="00BC7D55" w:rsidRPr="00E84ECB">
        <w:rPr>
          <w:rFonts w:asciiTheme="minorHAnsi" w:hAnsiTheme="minorHAnsi" w:cstheme="minorHAnsi"/>
          <w:i/>
          <w:highlight w:val="cyan"/>
        </w:rPr>
        <w:t>szótagolt formában</w:t>
      </w:r>
      <w:r w:rsidRPr="00E84ECB">
        <w:rPr>
          <w:rFonts w:asciiTheme="minorHAnsi" w:hAnsiTheme="minorHAnsi" w:cstheme="minorHAnsi"/>
          <w:i/>
          <w:highlight w:val="cyan"/>
        </w:rPr>
        <w:t xml:space="preserve"> is meg van- </w:t>
      </w:r>
      <w:r w:rsidR="00C11309" w:rsidRPr="00E84ECB">
        <w:rPr>
          <w:rFonts w:asciiTheme="minorHAnsi" w:hAnsiTheme="minorHAnsi" w:cstheme="minorHAnsi"/>
          <w:i/>
          <w:highlight w:val="cyan"/>
        </w:rPr>
        <w:t>gyengébben</w:t>
      </w:r>
      <w:r w:rsidRPr="00E84ECB">
        <w:rPr>
          <w:rFonts w:asciiTheme="minorHAnsi" w:hAnsiTheme="minorHAnsi" w:cstheme="minorHAnsi"/>
          <w:i/>
          <w:highlight w:val="cyan"/>
        </w:rPr>
        <w:t xml:space="preserve"> </w:t>
      </w:r>
      <w:proofErr w:type="spellStart"/>
      <w:r w:rsidRPr="00E84ECB">
        <w:rPr>
          <w:rFonts w:asciiTheme="minorHAnsi" w:hAnsiTheme="minorHAnsi" w:cstheme="minorHAnsi"/>
          <w:i/>
          <w:highlight w:val="cyan"/>
        </w:rPr>
        <w:t>olvasó+SNI-s</w:t>
      </w:r>
      <w:proofErr w:type="spellEnd"/>
      <w:r w:rsidRPr="00E84ECB">
        <w:rPr>
          <w:rFonts w:asciiTheme="minorHAnsi" w:hAnsiTheme="minorHAnsi" w:cstheme="minorHAnsi"/>
          <w:i/>
          <w:highlight w:val="cyan"/>
        </w:rPr>
        <w:t xml:space="preserve"> </w:t>
      </w:r>
      <w:proofErr w:type="gramStart"/>
      <w:r w:rsidRPr="00E84ECB">
        <w:rPr>
          <w:rFonts w:asciiTheme="minorHAnsi" w:hAnsiTheme="minorHAnsi" w:cstheme="minorHAnsi"/>
          <w:i/>
          <w:highlight w:val="cyan"/>
        </w:rPr>
        <w:t>gyerek</w:t>
      </w:r>
      <w:r w:rsidR="00BC7D55" w:rsidRPr="00E84ECB">
        <w:rPr>
          <w:rFonts w:asciiTheme="minorHAnsi" w:hAnsiTheme="minorHAnsi" w:cstheme="minorHAnsi"/>
          <w:i/>
          <w:highlight w:val="cyan"/>
        </w:rPr>
        <w:t>ek</w:t>
      </w:r>
      <w:r w:rsidRPr="00E84ECB">
        <w:rPr>
          <w:rFonts w:asciiTheme="minorHAnsi" w:hAnsiTheme="minorHAnsi" w:cstheme="minorHAnsi"/>
          <w:i/>
          <w:highlight w:val="cyan"/>
        </w:rPr>
        <w:t xml:space="preserve">nek </w:t>
      </w:r>
      <w:r w:rsidR="00E84ECB" w:rsidRPr="00E84ECB">
        <w:rPr>
          <w:rFonts w:asciiTheme="minorHAnsi" w:hAnsiTheme="minorHAnsi" w:cstheme="minorHAnsi"/>
          <w:i/>
          <w:highlight w:val="cyan"/>
        </w:rPr>
        <w:t xml:space="preserve">   </w:t>
      </w:r>
      <w:r w:rsidR="00D30350" w:rsidRPr="00E84ECB">
        <w:rPr>
          <w:rFonts w:asciiTheme="minorHAnsi" w:hAnsiTheme="minorHAnsi" w:cstheme="minorHAnsi"/>
          <w:i/>
          <w:highlight w:val="cyan"/>
        </w:rPr>
        <w:t>Feladatlap</w:t>
      </w:r>
      <w:proofErr w:type="gramEnd"/>
      <w:r w:rsidR="00D30350" w:rsidRPr="00E84ECB">
        <w:rPr>
          <w:rFonts w:asciiTheme="minorHAnsi" w:hAnsiTheme="minorHAnsi" w:cstheme="minorHAnsi"/>
          <w:i/>
          <w:highlight w:val="cyan"/>
        </w:rPr>
        <w:t>: az adott héten 1 feldolgozott anyaghoz kapcs</w:t>
      </w:r>
      <w:r w:rsidR="00E84ECB" w:rsidRPr="00E84ECB">
        <w:rPr>
          <w:rFonts w:asciiTheme="minorHAnsi" w:hAnsiTheme="minorHAnsi" w:cstheme="minorHAnsi"/>
          <w:i/>
          <w:highlight w:val="cyan"/>
        </w:rPr>
        <w:t>olódóan házi feladat hétvégére.</w:t>
      </w:r>
      <w:r w:rsidR="00E84ECB">
        <w:rPr>
          <w:rFonts w:asciiTheme="minorHAnsi" w:hAnsiTheme="minorHAnsi" w:cstheme="minorHAnsi"/>
          <w:i/>
          <w:highlight w:val="cyan"/>
        </w:rPr>
        <w:t xml:space="preserve"> </w:t>
      </w:r>
      <w:r w:rsidR="00E84ECB" w:rsidRPr="00E84ECB">
        <w:rPr>
          <w:rFonts w:asciiTheme="minorHAnsi" w:hAnsiTheme="minorHAnsi" w:cstheme="minorHAnsi"/>
          <w:i/>
          <w:highlight w:val="cyan"/>
        </w:rPr>
        <w:t xml:space="preserve"> </w:t>
      </w:r>
      <w:r w:rsidR="00D30350" w:rsidRPr="00E84ECB">
        <w:rPr>
          <w:rFonts w:asciiTheme="minorHAnsi" w:hAnsiTheme="minorHAnsi" w:cstheme="minorHAnsi"/>
          <w:i/>
          <w:highlight w:val="cyan"/>
        </w:rPr>
        <w:t xml:space="preserve">A tananyag digitális bemutatása, a tanóra nyomon követése PPT-n rendszeresen az óra részét képezi. </w:t>
      </w:r>
    </w:p>
    <w:p w:rsidR="00D30350" w:rsidRPr="00D30350" w:rsidRDefault="00D30350" w:rsidP="00D30350">
      <w:pPr>
        <w:pStyle w:val="Listaszerbekezds"/>
        <w:rPr>
          <w:rFonts w:asciiTheme="minorHAnsi" w:hAnsiTheme="minorHAnsi" w:cstheme="minorHAnsi"/>
          <w:i/>
          <w:sz w:val="28"/>
          <w:szCs w:val="28"/>
          <w:highlight w:val="cyan"/>
        </w:rPr>
      </w:pPr>
    </w:p>
    <w:p w:rsidR="00D30350" w:rsidRPr="00D30350" w:rsidRDefault="00D30350" w:rsidP="00D30350">
      <w:pPr>
        <w:pStyle w:val="Lista"/>
        <w:widowControl/>
        <w:tabs>
          <w:tab w:val="left" w:pos="1134"/>
        </w:tabs>
        <w:spacing w:after="0"/>
        <w:ind w:left="720"/>
        <w:rPr>
          <w:rFonts w:asciiTheme="minorHAnsi" w:hAnsiTheme="minorHAnsi" w:cstheme="minorHAnsi"/>
          <w:i/>
          <w:sz w:val="32"/>
          <w:szCs w:val="32"/>
          <w:highlight w:val="cyan"/>
        </w:rPr>
      </w:pPr>
    </w:p>
    <w:p w:rsidR="00186787" w:rsidRPr="00BC7D55" w:rsidRDefault="00186787" w:rsidP="00917963">
      <w:pPr>
        <w:jc w:val="left"/>
        <w:rPr>
          <w:rFonts w:asciiTheme="minorHAnsi" w:hAnsiTheme="minorHAnsi" w:cstheme="minorHAnsi"/>
          <w:sz w:val="32"/>
          <w:szCs w:val="32"/>
        </w:rPr>
      </w:pPr>
    </w:p>
    <w:sectPr w:rsidR="00186787" w:rsidRPr="00BC7D55" w:rsidSect="008B39AD">
      <w:pgSz w:w="16838" w:h="11906" w:orient="landscape"/>
      <w:pgMar w:top="1417" w:right="1417" w:bottom="1417" w:left="1417" w:header="708" w:footer="708" w:gutter="0"/>
      <w:pgNumType w:start="0"/>
      <w:cols w:space="708"/>
      <w:titlePg/>
      <w:docGrid w:linePitch="360"/>
    </w:sectPr>
  </w:body>
</w:document>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font w:name="Times New Roman">
    <w:panose1 w:val="02020603050405020304"/>
    <w:charset w:val="EE"/>
    <w:family w:val="roman"/>
    <w:pitch w:val="variable"/>
    <w:sig w:usb0="E0002EFF" w:usb1="C000785B" w:usb2="00000009" w:usb3="00000000" w:csb0="000001FF" w:csb1="00000000"/>
  </w:font>
  <w:font w:name="Symbol">
    <w:panose1 w:val="05050102010706020507"/>
    <w:charset w:val="02"/>
    <w:family w:val="roman"/>
    <w:pitch w:val="variable"/>
    <w:sig w:usb0="00000000" w:usb1="10000000" w:usb2="00000000" w:usb3="00000000" w:csb0="80000000" w:csb1="00000000"/>
  </w:font>
  <w:font w:name="Courier New">
    <w:panose1 w:val="02070309020205020404"/>
    <w:charset w:val="EE"/>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EE"/>
    <w:family w:val="swiss"/>
    <w:pitch w:val="variable"/>
    <w:sig w:usb0="E4002EFF" w:usb1="C000247B" w:usb2="00000009" w:usb3="00000000" w:csb0="000001FF" w:csb1="00000000"/>
  </w:font>
  <w:font w:name="Garamond">
    <w:panose1 w:val="02020404030301010803"/>
    <w:charset w:val="EE"/>
    <w:family w:val="roman"/>
    <w:pitch w:val="variable"/>
    <w:sig w:usb0="00000287" w:usb1="00000000" w:usb2="00000000" w:usb3="00000000" w:csb0="0000009F" w:csb1="00000000"/>
  </w:font>
  <w:font w:name="Calibri Light">
    <w:panose1 w:val="020F0302020204030204"/>
    <w:charset w:val="EE"/>
    <w:family w:val="swiss"/>
    <w:pitch w:val="variable"/>
    <w:sig w:usb0="E4002EFF" w:usb1="C000247B" w:usb2="00000009" w:usb3="00000000" w:csb0="000001FF" w:csb1="00000000"/>
  </w:font>
  <w:font w:name="Tahoma">
    <w:panose1 w:val="020B0604030504040204"/>
    <w:charset w:val="EE"/>
    <w:family w:val="swiss"/>
    <w:pitch w:val="variable"/>
    <w:sig w:usb0="E1002EFF" w:usb1="C000605B" w:usb2="00000029" w:usb3="00000000" w:csb0="000101FF" w:csb1="00000000"/>
  </w:font>
</w:fonts>
</file>

<file path=word/numbering.xml><?xml version="1.0" encoding="utf-8"?>
<w:numbering xmlns:wpc="http://schemas.microsoft.com/office/word/2010/wordprocessingCanvas" xmlns:cx="http://schemas.microsoft.com/office/drawing/2014/chartex"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p14">
  <w:abstractNum w:abstractNumId="0" w15:restartNumberingAfterBreak="0">
    <w:nsid w:val="06093748"/>
    <w:multiLevelType w:val="hybridMultilevel"/>
    <w:tmpl w:val="7D9C4680"/>
    <w:lvl w:ilvl="0" w:tplc="0A1C5558">
      <w:start w:val="1"/>
      <w:numFmt w:val="decimal"/>
      <w:lvlText w:val="%1."/>
      <w:lvlJc w:val="left"/>
      <w:pPr>
        <w:ind w:left="720" w:hanging="360"/>
      </w:pPr>
      <w:rPr>
        <w:rFonts w:hint="default"/>
        <w:b/>
      </w:rPr>
    </w:lvl>
    <w:lvl w:ilvl="1" w:tplc="040E0019" w:tentative="1">
      <w:start w:val="1"/>
      <w:numFmt w:val="lowerLetter"/>
      <w:lvlText w:val="%2."/>
      <w:lvlJc w:val="left"/>
      <w:pPr>
        <w:ind w:left="1440" w:hanging="360"/>
      </w:pPr>
    </w:lvl>
    <w:lvl w:ilvl="2" w:tplc="040E001B" w:tentative="1">
      <w:start w:val="1"/>
      <w:numFmt w:val="lowerRoman"/>
      <w:lvlText w:val="%3."/>
      <w:lvlJc w:val="right"/>
      <w:pPr>
        <w:ind w:left="2160" w:hanging="180"/>
      </w:pPr>
    </w:lvl>
    <w:lvl w:ilvl="3" w:tplc="040E000F" w:tentative="1">
      <w:start w:val="1"/>
      <w:numFmt w:val="decimal"/>
      <w:lvlText w:val="%4."/>
      <w:lvlJc w:val="left"/>
      <w:pPr>
        <w:ind w:left="2880" w:hanging="360"/>
      </w:pPr>
    </w:lvl>
    <w:lvl w:ilvl="4" w:tplc="040E0019" w:tentative="1">
      <w:start w:val="1"/>
      <w:numFmt w:val="lowerLetter"/>
      <w:lvlText w:val="%5."/>
      <w:lvlJc w:val="left"/>
      <w:pPr>
        <w:ind w:left="3600" w:hanging="360"/>
      </w:pPr>
    </w:lvl>
    <w:lvl w:ilvl="5" w:tplc="040E001B" w:tentative="1">
      <w:start w:val="1"/>
      <w:numFmt w:val="lowerRoman"/>
      <w:lvlText w:val="%6."/>
      <w:lvlJc w:val="right"/>
      <w:pPr>
        <w:ind w:left="4320" w:hanging="180"/>
      </w:pPr>
    </w:lvl>
    <w:lvl w:ilvl="6" w:tplc="040E000F" w:tentative="1">
      <w:start w:val="1"/>
      <w:numFmt w:val="decimal"/>
      <w:lvlText w:val="%7."/>
      <w:lvlJc w:val="left"/>
      <w:pPr>
        <w:ind w:left="5040" w:hanging="360"/>
      </w:pPr>
    </w:lvl>
    <w:lvl w:ilvl="7" w:tplc="040E0019" w:tentative="1">
      <w:start w:val="1"/>
      <w:numFmt w:val="lowerLetter"/>
      <w:lvlText w:val="%8."/>
      <w:lvlJc w:val="left"/>
      <w:pPr>
        <w:ind w:left="5760" w:hanging="360"/>
      </w:pPr>
    </w:lvl>
    <w:lvl w:ilvl="8" w:tplc="040E001B" w:tentative="1">
      <w:start w:val="1"/>
      <w:numFmt w:val="lowerRoman"/>
      <w:lvlText w:val="%9."/>
      <w:lvlJc w:val="right"/>
      <w:pPr>
        <w:ind w:left="6480" w:hanging="180"/>
      </w:pPr>
    </w:lvl>
  </w:abstractNum>
  <w:abstractNum w:abstractNumId="1" w15:restartNumberingAfterBreak="0">
    <w:nsid w:val="06C85516"/>
    <w:multiLevelType w:val="hybridMultilevel"/>
    <w:tmpl w:val="ED3CB4D0"/>
    <w:lvl w:ilvl="0" w:tplc="040E000F">
      <w:start w:val="1"/>
      <w:numFmt w:val="decimal"/>
      <w:lvlText w:val="%1."/>
      <w:lvlJc w:val="left"/>
      <w:pPr>
        <w:ind w:left="720" w:hanging="360"/>
      </w:pPr>
    </w:lvl>
    <w:lvl w:ilvl="1" w:tplc="040E0019">
      <w:start w:val="1"/>
      <w:numFmt w:val="lowerLetter"/>
      <w:lvlText w:val="%2."/>
      <w:lvlJc w:val="left"/>
      <w:pPr>
        <w:ind w:left="1440" w:hanging="360"/>
      </w:pPr>
    </w:lvl>
    <w:lvl w:ilvl="2" w:tplc="040E001B" w:tentative="1">
      <w:start w:val="1"/>
      <w:numFmt w:val="lowerRoman"/>
      <w:lvlText w:val="%3."/>
      <w:lvlJc w:val="right"/>
      <w:pPr>
        <w:ind w:left="2160" w:hanging="180"/>
      </w:pPr>
    </w:lvl>
    <w:lvl w:ilvl="3" w:tplc="040E000F" w:tentative="1">
      <w:start w:val="1"/>
      <w:numFmt w:val="decimal"/>
      <w:lvlText w:val="%4."/>
      <w:lvlJc w:val="left"/>
      <w:pPr>
        <w:ind w:left="2880" w:hanging="360"/>
      </w:pPr>
    </w:lvl>
    <w:lvl w:ilvl="4" w:tplc="040E0019" w:tentative="1">
      <w:start w:val="1"/>
      <w:numFmt w:val="lowerLetter"/>
      <w:lvlText w:val="%5."/>
      <w:lvlJc w:val="left"/>
      <w:pPr>
        <w:ind w:left="3600" w:hanging="360"/>
      </w:pPr>
    </w:lvl>
    <w:lvl w:ilvl="5" w:tplc="040E001B" w:tentative="1">
      <w:start w:val="1"/>
      <w:numFmt w:val="lowerRoman"/>
      <w:lvlText w:val="%6."/>
      <w:lvlJc w:val="right"/>
      <w:pPr>
        <w:ind w:left="4320" w:hanging="180"/>
      </w:pPr>
    </w:lvl>
    <w:lvl w:ilvl="6" w:tplc="040E000F" w:tentative="1">
      <w:start w:val="1"/>
      <w:numFmt w:val="decimal"/>
      <w:lvlText w:val="%7."/>
      <w:lvlJc w:val="left"/>
      <w:pPr>
        <w:ind w:left="5040" w:hanging="360"/>
      </w:pPr>
    </w:lvl>
    <w:lvl w:ilvl="7" w:tplc="040E0019" w:tentative="1">
      <w:start w:val="1"/>
      <w:numFmt w:val="lowerLetter"/>
      <w:lvlText w:val="%8."/>
      <w:lvlJc w:val="left"/>
      <w:pPr>
        <w:ind w:left="5760" w:hanging="360"/>
      </w:pPr>
    </w:lvl>
    <w:lvl w:ilvl="8" w:tplc="040E001B" w:tentative="1">
      <w:start w:val="1"/>
      <w:numFmt w:val="lowerRoman"/>
      <w:lvlText w:val="%9."/>
      <w:lvlJc w:val="right"/>
      <w:pPr>
        <w:ind w:left="6480" w:hanging="180"/>
      </w:pPr>
    </w:lvl>
  </w:abstractNum>
  <w:abstractNum w:abstractNumId="2" w15:restartNumberingAfterBreak="0">
    <w:nsid w:val="19D542A7"/>
    <w:multiLevelType w:val="multilevel"/>
    <w:tmpl w:val="7846B00C"/>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3" w15:restartNumberingAfterBreak="0">
    <w:nsid w:val="2BBA4BE0"/>
    <w:multiLevelType w:val="multilevel"/>
    <w:tmpl w:val="2FDEDEBA"/>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Wingdings" w:hAnsi="Wingdings" w:hint="default"/>
        <w:sz w:val="20"/>
      </w:rPr>
    </w:lvl>
    <w:lvl w:ilvl="3" w:tentative="1">
      <w:start w:val="1"/>
      <w:numFmt w:val="bullet"/>
      <w:lvlText w:val=""/>
      <w:lvlJc w:val="left"/>
      <w:pPr>
        <w:tabs>
          <w:tab w:val="num" w:pos="2880"/>
        </w:tabs>
        <w:ind w:left="2880" w:hanging="360"/>
      </w:pPr>
      <w:rPr>
        <w:rFonts w:ascii="Wingdings" w:hAnsi="Wingdings" w:hint="default"/>
        <w:sz w:val="20"/>
      </w:rPr>
    </w:lvl>
    <w:lvl w:ilvl="4" w:tentative="1">
      <w:start w:val="1"/>
      <w:numFmt w:val="bullet"/>
      <w:lvlText w:val=""/>
      <w:lvlJc w:val="left"/>
      <w:pPr>
        <w:tabs>
          <w:tab w:val="num" w:pos="3600"/>
        </w:tabs>
        <w:ind w:left="3600" w:hanging="360"/>
      </w:pPr>
      <w:rPr>
        <w:rFonts w:ascii="Wingdings" w:hAnsi="Wingdings" w:hint="default"/>
        <w:sz w:val="20"/>
      </w:rPr>
    </w:lvl>
    <w:lvl w:ilvl="5" w:tentative="1">
      <w:start w:val="1"/>
      <w:numFmt w:val="bullet"/>
      <w:lvlText w:val=""/>
      <w:lvlJc w:val="left"/>
      <w:pPr>
        <w:tabs>
          <w:tab w:val="num" w:pos="4320"/>
        </w:tabs>
        <w:ind w:left="4320" w:hanging="360"/>
      </w:pPr>
      <w:rPr>
        <w:rFonts w:ascii="Wingdings" w:hAnsi="Wingdings" w:hint="default"/>
        <w:sz w:val="20"/>
      </w:rPr>
    </w:lvl>
    <w:lvl w:ilvl="6" w:tentative="1">
      <w:start w:val="1"/>
      <w:numFmt w:val="bullet"/>
      <w:lvlText w:val=""/>
      <w:lvlJc w:val="left"/>
      <w:pPr>
        <w:tabs>
          <w:tab w:val="num" w:pos="5040"/>
        </w:tabs>
        <w:ind w:left="5040" w:hanging="360"/>
      </w:pPr>
      <w:rPr>
        <w:rFonts w:ascii="Wingdings" w:hAnsi="Wingdings" w:hint="default"/>
        <w:sz w:val="20"/>
      </w:rPr>
    </w:lvl>
    <w:lvl w:ilvl="7" w:tentative="1">
      <w:start w:val="1"/>
      <w:numFmt w:val="bullet"/>
      <w:lvlText w:val=""/>
      <w:lvlJc w:val="left"/>
      <w:pPr>
        <w:tabs>
          <w:tab w:val="num" w:pos="5760"/>
        </w:tabs>
        <w:ind w:left="5760" w:hanging="360"/>
      </w:pPr>
      <w:rPr>
        <w:rFonts w:ascii="Wingdings" w:hAnsi="Wingdings" w:hint="default"/>
        <w:sz w:val="20"/>
      </w:rPr>
    </w:lvl>
    <w:lvl w:ilvl="8" w:tentative="1">
      <w:start w:val="1"/>
      <w:numFmt w:val="bullet"/>
      <w:lvlText w:val=""/>
      <w:lvlJc w:val="left"/>
      <w:pPr>
        <w:tabs>
          <w:tab w:val="num" w:pos="6480"/>
        </w:tabs>
        <w:ind w:left="6480" w:hanging="360"/>
      </w:pPr>
      <w:rPr>
        <w:rFonts w:ascii="Wingdings" w:hAnsi="Wingdings" w:hint="default"/>
        <w:sz w:val="20"/>
      </w:rPr>
    </w:lvl>
  </w:abstractNum>
  <w:abstractNum w:abstractNumId="4" w15:restartNumberingAfterBreak="0">
    <w:nsid w:val="37CD6454"/>
    <w:multiLevelType w:val="hybridMultilevel"/>
    <w:tmpl w:val="1E2A93BE"/>
    <w:lvl w:ilvl="0" w:tplc="040E0001">
      <w:start w:val="1"/>
      <w:numFmt w:val="bullet"/>
      <w:lvlText w:val=""/>
      <w:lvlJc w:val="left"/>
      <w:pPr>
        <w:ind w:left="720" w:hanging="360"/>
      </w:pPr>
      <w:rPr>
        <w:rFonts w:ascii="Symbol" w:hAnsi="Symbol" w:hint="default"/>
      </w:rPr>
    </w:lvl>
    <w:lvl w:ilvl="1" w:tplc="040E0003" w:tentative="1">
      <w:start w:val="1"/>
      <w:numFmt w:val="bullet"/>
      <w:lvlText w:val="o"/>
      <w:lvlJc w:val="left"/>
      <w:pPr>
        <w:ind w:left="1440" w:hanging="360"/>
      </w:pPr>
      <w:rPr>
        <w:rFonts w:ascii="Courier New" w:hAnsi="Courier New" w:cs="Courier New" w:hint="default"/>
      </w:rPr>
    </w:lvl>
    <w:lvl w:ilvl="2" w:tplc="040E0005" w:tentative="1">
      <w:start w:val="1"/>
      <w:numFmt w:val="bullet"/>
      <w:lvlText w:val=""/>
      <w:lvlJc w:val="left"/>
      <w:pPr>
        <w:ind w:left="2160" w:hanging="360"/>
      </w:pPr>
      <w:rPr>
        <w:rFonts w:ascii="Wingdings" w:hAnsi="Wingdings" w:hint="default"/>
      </w:rPr>
    </w:lvl>
    <w:lvl w:ilvl="3" w:tplc="040E0001" w:tentative="1">
      <w:start w:val="1"/>
      <w:numFmt w:val="bullet"/>
      <w:lvlText w:val=""/>
      <w:lvlJc w:val="left"/>
      <w:pPr>
        <w:ind w:left="2880" w:hanging="360"/>
      </w:pPr>
      <w:rPr>
        <w:rFonts w:ascii="Symbol" w:hAnsi="Symbol" w:hint="default"/>
      </w:rPr>
    </w:lvl>
    <w:lvl w:ilvl="4" w:tplc="040E0003" w:tentative="1">
      <w:start w:val="1"/>
      <w:numFmt w:val="bullet"/>
      <w:lvlText w:val="o"/>
      <w:lvlJc w:val="left"/>
      <w:pPr>
        <w:ind w:left="3600" w:hanging="360"/>
      </w:pPr>
      <w:rPr>
        <w:rFonts w:ascii="Courier New" w:hAnsi="Courier New" w:cs="Courier New" w:hint="default"/>
      </w:rPr>
    </w:lvl>
    <w:lvl w:ilvl="5" w:tplc="040E0005" w:tentative="1">
      <w:start w:val="1"/>
      <w:numFmt w:val="bullet"/>
      <w:lvlText w:val=""/>
      <w:lvlJc w:val="left"/>
      <w:pPr>
        <w:ind w:left="4320" w:hanging="360"/>
      </w:pPr>
      <w:rPr>
        <w:rFonts w:ascii="Wingdings" w:hAnsi="Wingdings" w:hint="default"/>
      </w:rPr>
    </w:lvl>
    <w:lvl w:ilvl="6" w:tplc="040E0001" w:tentative="1">
      <w:start w:val="1"/>
      <w:numFmt w:val="bullet"/>
      <w:lvlText w:val=""/>
      <w:lvlJc w:val="left"/>
      <w:pPr>
        <w:ind w:left="5040" w:hanging="360"/>
      </w:pPr>
      <w:rPr>
        <w:rFonts w:ascii="Symbol" w:hAnsi="Symbol" w:hint="default"/>
      </w:rPr>
    </w:lvl>
    <w:lvl w:ilvl="7" w:tplc="040E0003" w:tentative="1">
      <w:start w:val="1"/>
      <w:numFmt w:val="bullet"/>
      <w:lvlText w:val="o"/>
      <w:lvlJc w:val="left"/>
      <w:pPr>
        <w:ind w:left="5760" w:hanging="360"/>
      </w:pPr>
      <w:rPr>
        <w:rFonts w:ascii="Courier New" w:hAnsi="Courier New" w:cs="Courier New" w:hint="default"/>
      </w:rPr>
    </w:lvl>
    <w:lvl w:ilvl="8" w:tplc="040E0005" w:tentative="1">
      <w:start w:val="1"/>
      <w:numFmt w:val="bullet"/>
      <w:lvlText w:val=""/>
      <w:lvlJc w:val="left"/>
      <w:pPr>
        <w:ind w:left="6480" w:hanging="360"/>
      </w:pPr>
      <w:rPr>
        <w:rFonts w:ascii="Wingdings" w:hAnsi="Wingdings" w:hint="default"/>
      </w:rPr>
    </w:lvl>
  </w:abstractNum>
  <w:abstractNum w:abstractNumId="5" w15:restartNumberingAfterBreak="0">
    <w:nsid w:val="51C35E67"/>
    <w:multiLevelType w:val="hybridMultilevel"/>
    <w:tmpl w:val="6C2073AA"/>
    <w:lvl w:ilvl="0" w:tplc="1FC4E290">
      <w:start w:val="1"/>
      <w:numFmt w:val="decimal"/>
      <w:lvlText w:val="%1."/>
      <w:lvlJc w:val="left"/>
      <w:pPr>
        <w:ind w:left="1080" w:hanging="720"/>
      </w:pPr>
      <w:rPr>
        <w:rFonts w:hint="default"/>
      </w:rPr>
    </w:lvl>
    <w:lvl w:ilvl="1" w:tplc="040E0019" w:tentative="1">
      <w:start w:val="1"/>
      <w:numFmt w:val="lowerLetter"/>
      <w:lvlText w:val="%2."/>
      <w:lvlJc w:val="left"/>
      <w:pPr>
        <w:ind w:left="1440" w:hanging="360"/>
      </w:pPr>
    </w:lvl>
    <w:lvl w:ilvl="2" w:tplc="040E001B" w:tentative="1">
      <w:start w:val="1"/>
      <w:numFmt w:val="lowerRoman"/>
      <w:lvlText w:val="%3."/>
      <w:lvlJc w:val="right"/>
      <w:pPr>
        <w:ind w:left="2160" w:hanging="180"/>
      </w:pPr>
    </w:lvl>
    <w:lvl w:ilvl="3" w:tplc="040E000F" w:tentative="1">
      <w:start w:val="1"/>
      <w:numFmt w:val="decimal"/>
      <w:lvlText w:val="%4."/>
      <w:lvlJc w:val="left"/>
      <w:pPr>
        <w:ind w:left="2880" w:hanging="360"/>
      </w:pPr>
    </w:lvl>
    <w:lvl w:ilvl="4" w:tplc="040E0019" w:tentative="1">
      <w:start w:val="1"/>
      <w:numFmt w:val="lowerLetter"/>
      <w:lvlText w:val="%5."/>
      <w:lvlJc w:val="left"/>
      <w:pPr>
        <w:ind w:left="3600" w:hanging="360"/>
      </w:pPr>
    </w:lvl>
    <w:lvl w:ilvl="5" w:tplc="040E001B" w:tentative="1">
      <w:start w:val="1"/>
      <w:numFmt w:val="lowerRoman"/>
      <w:lvlText w:val="%6."/>
      <w:lvlJc w:val="right"/>
      <w:pPr>
        <w:ind w:left="4320" w:hanging="180"/>
      </w:pPr>
    </w:lvl>
    <w:lvl w:ilvl="6" w:tplc="040E000F" w:tentative="1">
      <w:start w:val="1"/>
      <w:numFmt w:val="decimal"/>
      <w:lvlText w:val="%7."/>
      <w:lvlJc w:val="left"/>
      <w:pPr>
        <w:ind w:left="5040" w:hanging="360"/>
      </w:pPr>
    </w:lvl>
    <w:lvl w:ilvl="7" w:tplc="040E0019" w:tentative="1">
      <w:start w:val="1"/>
      <w:numFmt w:val="lowerLetter"/>
      <w:lvlText w:val="%8."/>
      <w:lvlJc w:val="left"/>
      <w:pPr>
        <w:ind w:left="5760" w:hanging="360"/>
      </w:pPr>
    </w:lvl>
    <w:lvl w:ilvl="8" w:tplc="040E001B" w:tentative="1">
      <w:start w:val="1"/>
      <w:numFmt w:val="lowerRoman"/>
      <w:lvlText w:val="%9."/>
      <w:lvlJc w:val="right"/>
      <w:pPr>
        <w:ind w:left="6480" w:hanging="180"/>
      </w:pPr>
    </w:lvl>
  </w:abstractNum>
  <w:abstractNum w:abstractNumId="6" w15:restartNumberingAfterBreak="0">
    <w:nsid w:val="528A3C92"/>
    <w:multiLevelType w:val="hybridMultilevel"/>
    <w:tmpl w:val="28966386"/>
    <w:lvl w:ilvl="0" w:tplc="040E000F">
      <w:start w:val="1"/>
      <w:numFmt w:val="decimal"/>
      <w:lvlText w:val="%1."/>
      <w:lvlJc w:val="left"/>
      <w:pPr>
        <w:ind w:left="720" w:hanging="360"/>
      </w:pPr>
      <w:rPr>
        <w:rFonts w:hint="default"/>
        <w:b w:val="0"/>
      </w:rPr>
    </w:lvl>
    <w:lvl w:ilvl="1" w:tplc="040E0019" w:tentative="1">
      <w:start w:val="1"/>
      <w:numFmt w:val="lowerLetter"/>
      <w:lvlText w:val="%2."/>
      <w:lvlJc w:val="left"/>
      <w:pPr>
        <w:ind w:left="1440" w:hanging="360"/>
      </w:pPr>
    </w:lvl>
    <w:lvl w:ilvl="2" w:tplc="040E001B" w:tentative="1">
      <w:start w:val="1"/>
      <w:numFmt w:val="lowerRoman"/>
      <w:lvlText w:val="%3."/>
      <w:lvlJc w:val="right"/>
      <w:pPr>
        <w:ind w:left="2160" w:hanging="180"/>
      </w:pPr>
    </w:lvl>
    <w:lvl w:ilvl="3" w:tplc="040E000F" w:tentative="1">
      <w:start w:val="1"/>
      <w:numFmt w:val="decimal"/>
      <w:lvlText w:val="%4."/>
      <w:lvlJc w:val="left"/>
      <w:pPr>
        <w:ind w:left="2880" w:hanging="360"/>
      </w:pPr>
    </w:lvl>
    <w:lvl w:ilvl="4" w:tplc="040E0019" w:tentative="1">
      <w:start w:val="1"/>
      <w:numFmt w:val="lowerLetter"/>
      <w:lvlText w:val="%5."/>
      <w:lvlJc w:val="left"/>
      <w:pPr>
        <w:ind w:left="3600" w:hanging="360"/>
      </w:pPr>
    </w:lvl>
    <w:lvl w:ilvl="5" w:tplc="040E001B" w:tentative="1">
      <w:start w:val="1"/>
      <w:numFmt w:val="lowerRoman"/>
      <w:lvlText w:val="%6."/>
      <w:lvlJc w:val="right"/>
      <w:pPr>
        <w:ind w:left="4320" w:hanging="180"/>
      </w:pPr>
    </w:lvl>
    <w:lvl w:ilvl="6" w:tplc="040E000F" w:tentative="1">
      <w:start w:val="1"/>
      <w:numFmt w:val="decimal"/>
      <w:lvlText w:val="%7."/>
      <w:lvlJc w:val="left"/>
      <w:pPr>
        <w:ind w:left="5040" w:hanging="360"/>
      </w:pPr>
    </w:lvl>
    <w:lvl w:ilvl="7" w:tplc="040E0019" w:tentative="1">
      <w:start w:val="1"/>
      <w:numFmt w:val="lowerLetter"/>
      <w:lvlText w:val="%8."/>
      <w:lvlJc w:val="left"/>
      <w:pPr>
        <w:ind w:left="5760" w:hanging="360"/>
      </w:pPr>
    </w:lvl>
    <w:lvl w:ilvl="8" w:tplc="040E001B" w:tentative="1">
      <w:start w:val="1"/>
      <w:numFmt w:val="lowerRoman"/>
      <w:lvlText w:val="%9."/>
      <w:lvlJc w:val="right"/>
      <w:pPr>
        <w:ind w:left="6480" w:hanging="180"/>
      </w:pPr>
    </w:lvl>
  </w:abstractNum>
  <w:abstractNum w:abstractNumId="7" w15:restartNumberingAfterBreak="0">
    <w:nsid w:val="5DD62D62"/>
    <w:multiLevelType w:val="hybridMultilevel"/>
    <w:tmpl w:val="9BB26778"/>
    <w:lvl w:ilvl="0" w:tplc="040E000F">
      <w:start w:val="1"/>
      <w:numFmt w:val="decimal"/>
      <w:lvlText w:val="%1."/>
      <w:lvlJc w:val="left"/>
      <w:pPr>
        <w:ind w:left="360" w:hanging="360"/>
      </w:pPr>
    </w:lvl>
    <w:lvl w:ilvl="1" w:tplc="040E0019" w:tentative="1">
      <w:start w:val="1"/>
      <w:numFmt w:val="lowerLetter"/>
      <w:lvlText w:val="%2."/>
      <w:lvlJc w:val="left"/>
      <w:pPr>
        <w:ind w:left="1440" w:hanging="360"/>
      </w:pPr>
    </w:lvl>
    <w:lvl w:ilvl="2" w:tplc="040E001B" w:tentative="1">
      <w:start w:val="1"/>
      <w:numFmt w:val="lowerRoman"/>
      <w:lvlText w:val="%3."/>
      <w:lvlJc w:val="right"/>
      <w:pPr>
        <w:ind w:left="2160" w:hanging="180"/>
      </w:pPr>
    </w:lvl>
    <w:lvl w:ilvl="3" w:tplc="040E000F" w:tentative="1">
      <w:start w:val="1"/>
      <w:numFmt w:val="decimal"/>
      <w:lvlText w:val="%4."/>
      <w:lvlJc w:val="left"/>
      <w:pPr>
        <w:ind w:left="2880" w:hanging="360"/>
      </w:pPr>
    </w:lvl>
    <w:lvl w:ilvl="4" w:tplc="040E0019" w:tentative="1">
      <w:start w:val="1"/>
      <w:numFmt w:val="lowerLetter"/>
      <w:lvlText w:val="%5."/>
      <w:lvlJc w:val="left"/>
      <w:pPr>
        <w:ind w:left="3600" w:hanging="360"/>
      </w:pPr>
    </w:lvl>
    <w:lvl w:ilvl="5" w:tplc="040E001B" w:tentative="1">
      <w:start w:val="1"/>
      <w:numFmt w:val="lowerRoman"/>
      <w:lvlText w:val="%6."/>
      <w:lvlJc w:val="right"/>
      <w:pPr>
        <w:ind w:left="4320" w:hanging="180"/>
      </w:pPr>
    </w:lvl>
    <w:lvl w:ilvl="6" w:tplc="040E000F" w:tentative="1">
      <w:start w:val="1"/>
      <w:numFmt w:val="decimal"/>
      <w:lvlText w:val="%7."/>
      <w:lvlJc w:val="left"/>
      <w:pPr>
        <w:ind w:left="5040" w:hanging="360"/>
      </w:pPr>
    </w:lvl>
    <w:lvl w:ilvl="7" w:tplc="040E0019" w:tentative="1">
      <w:start w:val="1"/>
      <w:numFmt w:val="lowerLetter"/>
      <w:lvlText w:val="%8."/>
      <w:lvlJc w:val="left"/>
      <w:pPr>
        <w:ind w:left="5760" w:hanging="360"/>
      </w:pPr>
    </w:lvl>
    <w:lvl w:ilvl="8" w:tplc="040E001B" w:tentative="1">
      <w:start w:val="1"/>
      <w:numFmt w:val="lowerRoman"/>
      <w:lvlText w:val="%9."/>
      <w:lvlJc w:val="right"/>
      <w:pPr>
        <w:ind w:left="6480" w:hanging="180"/>
      </w:pPr>
    </w:lvl>
  </w:abstractNum>
  <w:abstractNum w:abstractNumId="8" w15:restartNumberingAfterBreak="0">
    <w:nsid w:val="623A08A2"/>
    <w:multiLevelType w:val="hybridMultilevel"/>
    <w:tmpl w:val="D2825DCE"/>
    <w:lvl w:ilvl="0" w:tplc="040E0001">
      <w:start w:val="1"/>
      <w:numFmt w:val="bullet"/>
      <w:lvlText w:val=""/>
      <w:lvlJc w:val="left"/>
      <w:pPr>
        <w:ind w:left="720" w:hanging="360"/>
      </w:pPr>
      <w:rPr>
        <w:rFonts w:ascii="Symbol" w:hAnsi="Symbol" w:hint="default"/>
      </w:rPr>
    </w:lvl>
    <w:lvl w:ilvl="1" w:tplc="040E0003" w:tentative="1">
      <w:start w:val="1"/>
      <w:numFmt w:val="bullet"/>
      <w:lvlText w:val="o"/>
      <w:lvlJc w:val="left"/>
      <w:pPr>
        <w:ind w:left="1440" w:hanging="360"/>
      </w:pPr>
      <w:rPr>
        <w:rFonts w:ascii="Courier New" w:hAnsi="Courier New" w:cs="Courier New" w:hint="default"/>
      </w:rPr>
    </w:lvl>
    <w:lvl w:ilvl="2" w:tplc="040E0005" w:tentative="1">
      <w:start w:val="1"/>
      <w:numFmt w:val="bullet"/>
      <w:lvlText w:val=""/>
      <w:lvlJc w:val="left"/>
      <w:pPr>
        <w:ind w:left="2160" w:hanging="360"/>
      </w:pPr>
      <w:rPr>
        <w:rFonts w:ascii="Wingdings" w:hAnsi="Wingdings" w:hint="default"/>
      </w:rPr>
    </w:lvl>
    <w:lvl w:ilvl="3" w:tplc="040E0001" w:tentative="1">
      <w:start w:val="1"/>
      <w:numFmt w:val="bullet"/>
      <w:lvlText w:val=""/>
      <w:lvlJc w:val="left"/>
      <w:pPr>
        <w:ind w:left="2880" w:hanging="360"/>
      </w:pPr>
      <w:rPr>
        <w:rFonts w:ascii="Symbol" w:hAnsi="Symbol" w:hint="default"/>
      </w:rPr>
    </w:lvl>
    <w:lvl w:ilvl="4" w:tplc="040E0003" w:tentative="1">
      <w:start w:val="1"/>
      <w:numFmt w:val="bullet"/>
      <w:lvlText w:val="o"/>
      <w:lvlJc w:val="left"/>
      <w:pPr>
        <w:ind w:left="3600" w:hanging="360"/>
      </w:pPr>
      <w:rPr>
        <w:rFonts w:ascii="Courier New" w:hAnsi="Courier New" w:cs="Courier New" w:hint="default"/>
      </w:rPr>
    </w:lvl>
    <w:lvl w:ilvl="5" w:tplc="040E0005" w:tentative="1">
      <w:start w:val="1"/>
      <w:numFmt w:val="bullet"/>
      <w:lvlText w:val=""/>
      <w:lvlJc w:val="left"/>
      <w:pPr>
        <w:ind w:left="4320" w:hanging="360"/>
      </w:pPr>
      <w:rPr>
        <w:rFonts w:ascii="Wingdings" w:hAnsi="Wingdings" w:hint="default"/>
      </w:rPr>
    </w:lvl>
    <w:lvl w:ilvl="6" w:tplc="040E0001" w:tentative="1">
      <w:start w:val="1"/>
      <w:numFmt w:val="bullet"/>
      <w:lvlText w:val=""/>
      <w:lvlJc w:val="left"/>
      <w:pPr>
        <w:ind w:left="5040" w:hanging="360"/>
      </w:pPr>
      <w:rPr>
        <w:rFonts w:ascii="Symbol" w:hAnsi="Symbol" w:hint="default"/>
      </w:rPr>
    </w:lvl>
    <w:lvl w:ilvl="7" w:tplc="040E0003" w:tentative="1">
      <w:start w:val="1"/>
      <w:numFmt w:val="bullet"/>
      <w:lvlText w:val="o"/>
      <w:lvlJc w:val="left"/>
      <w:pPr>
        <w:ind w:left="5760" w:hanging="360"/>
      </w:pPr>
      <w:rPr>
        <w:rFonts w:ascii="Courier New" w:hAnsi="Courier New" w:cs="Courier New" w:hint="default"/>
      </w:rPr>
    </w:lvl>
    <w:lvl w:ilvl="8" w:tplc="040E0005" w:tentative="1">
      <w:start w:val="1"/>
      <w:numFmt w:val="bullet"/>
      <w:lvlText w:val=""/>
      <w:lvlJc w:val="left"/>
      <w:pPr>
        <w:ind w:left="6480" w:hanging="360"/>
      </w:pPr>
      <w:rPr>
        <w:rFonts w:ascii="Wingdings" w:hAnsi="Wingdings" w:hint="default"/>
      </w:rPr>
    </w:lvl>
  </w:abstractNum>
  <w:num w:numId="1">
    <w:abstractNumId w:val="0"/>
  </w:num>
  <w:num w:numId="2">
    <w:abstractNumId w:val="5"/>
  </w:num>
  <w:num w:numId="3">
    <w:abstractNumId w:val="4"/>
  </w:num>
  <w:num w:numId="4">
    <w:abstractNumId w:val="6"/>
  </w:num>
  <w:num w:numId="5">
    <w:abstractNumId w:val="1"/>
  </w:num>
  <w:num w:numId="6">
    <w:abstractNumId w:val="7"/>
  </w:num>
  <w:num w:numId="7">
    <w:abstractNumId w:val="2"/>
  </w:num>
  <w:num w:numId="8">
    <w:abstractNumId w:val="3"/>
  </w:num>
  <w:num w:numId="9">
    <w:abstractNumId w:val="8"/>
  </w:num>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se="http://schemas.microsoft.com/office/word/2015/wordml/symex" xmlns:sl="http://schemas.openxmlformats.org/schemaLibrary/2006/main" mc:Ignorable="w14 w15 w16se">
  <w:zoom w:percent="100"/>
  <w:proofState w:spelling="clean" w:grammar="clean"/>
  <w:defaultTabStop w:val="708"/>
  <w:autoHyphenation/>
  <w:hyphenationZone w:val="425"/>
  <w:characterSpacingControl w:val="doNotCompress"/>
  <w:compat>
    <w:compatSetting w:name="compatibilityMode" w:uri="http://schemas.microsoft.com/office/word" w:val="12"/>
  </w:compat>
  <w:rsids>
    <w:rsidRoot w:val="005D6797"/>
    <w:rsid w:val="0000449F"/>
    <w:rsid w:val="00007423"/>
    <w:rsid w:val="00044F65"/>
    <w:rsid w:val="00065243"/>
    <w:rsid w:val="0007521B"/>
    <w:rsid w:val="000B4B82"/>
    <w:rsid w:val="000B720A"/>
    <w:rsid w:val="000C0AE5"/>
    <w:rsid w:val="000E1FE3"/>
    <w:rsid w:val="000E65DB"/>
    <w:rsid w:val="000F4905"/>
    <w:rsid w:val="00103804"/>
    <w:rsid w:val="001221F1"/>
    <w:rsid w:val="00123977"/>
    <w:rsid w:val="001335A5"/>
    <w:rsid w:val="00165974"/>
    <w:rsid w:val="00166F1F"/>
    <w:rsid w:val="00186787"/>
    <w:rsid w:val="001B58E1"/>
    <w:rsid w:val="001C3257"/>
    <w:rsid w:val="001F1F97"/>
    <w:rsid w:val="001F31D0"/>
    <w:rsid w:val="001F4A35"/>
    <w:rsid w:val="001F5F9C"/>
    <w:rsid w:val="001F7CAD"/>
    <w:rsid w:val="0020678F"/>
    <w:rsid w:val="00210D41"/>
    <w:rsid w:val="00211938"/>
    <w:rsid w:val="00217E80"/>
    <w:rsid w:val="00224A33"/>
    <w:rsid w:val="00225F32"/>
    <w:rsid w:val="00236B32"/>
    <w:rsid w:val="002437B1"/>
    <w:rsid w:val="0025042A"/>
    <w:rsid w:val="00262BDF"/>
    <w:rsid w:val="00270D9A"/>
    <w:rsid w:val="00272560"/>
    <w:rsid w:val="00292055"/>
    <w:rsid w:val="002F10F8"/>
    <w:rsid w:val="002F2542"/>
    <w:rsid w:val="00315E57"/>
    <w:rsid w:val="00345F6A"/>
    <w:rsid w:val="0035055E"/>
    <w:rsid w:val="00355519"/>
    <w:rsid w:val="00361822"/>
    <w:rsid w:val="00373D5A"/>
    <w:rsid w:val="003B7C2D"/>
    <w:rsid w:val="003D6F13"/>
    <w:rsid w:val="003E3908"/>
    <w:rsid w:val="00410C24"/>
    <w:rsid w:val="00434650"/>
    <w:rsid w:val="00435507"/>
    <w:rsid w:val="00476945"/>
    <w:rsid w:val="00483F63"/>
    <w:rsid w:val="00484CEC"/>
    <w:rsid w:val="00495099"/>
    <w:rsid w:val="004A63D8"/>
    <w:rsid w:val="004B054C"/>
    <w:rsid w:val="004D0AE5"/>
    <w:rsid w:val="004F431E"/>
    <w:rsid w:val="00541661"/>
    <w:rsid w:val="00546C1C"/>
    <w:rsid w:val="0057521B"/>
    <w:rsid w:val="00591CD8"/>
    <w:rsid w:val="005965EA"/>
    <w:rsid w:val="005A29AC"/>
    <w:rsid w:val="005A59F1"/>
    <w:rsid w:val="005D023D"/>
    <w:rsid w:val="005D6797"/>
    <w:rsid w:val="005E030E"/>
    <w:rsid w:val="005E1E25"/>
    <w:rsid w:val="00616833"/>
    <w:rsid w:val="006419CA"/>
    <w:rsid w:val="00684EB6"/>
    <w:rsid w:val="0069146E"/>
    <w:rsid w:val="00697E84"/>
    <w:rsid w:val="006A5E31"/>
    <w:rsid w:val="006B6068"/>
    <w:rsid w:val="006E3F90"/>
    <w:rsid w:val="007131B3"/>
    <w:rsid w:val="00735979"/>
    <w:rsid w:val="00740711"/>
    <w:rsid w:val="00740884"/>
    <w:rsid w:val="00746A58"/>
    <w:rsid w:val="0079590D"/>
    <w:rsid w:val="007A0A15"/>
    <w:rsid w:val="007A20BD"/>
    <w:rsid w:val="007B0113"/>
    <w:rsid w:val="007C19DB"/>
    <w:rsid w:val="007D55F3"/>
    <w:rsid w:val="007D68C5"/>
    <w:rsid w:val="007E440C"/>
    <w:rsid w:val="00807603"/>
    <w:rsid w:val="00813B7F"/>
    <w:rsid w:val="008149DE"/>
    <w:rsid w:val="0081620A"/>
    <w:rsid w:val="00827C8D"/>
    <w:rsid w:val="0083513B"/>
    <w:rsid w:val="0088333C"/>
    <w:rsid w:val="008927B9"/>
    <w:rsid w:val="008B39AD"/>
    <w:rsid w:val="008B766D"/>
    <w:rsid w:val="008E30E2"/>
    <w:rsid w:val="00917963"/>
    <w:rsid w:val="00920271"/>
    <w:rsid w:val="009371DC"/>
    <w:rsid w:val="00960983"/>
    <w:rsid w:val="009B2881"/>
    <w:rsid w:val="009B7E14"/>
    <w:rsid w:val="009C1AEC"/>
    <w:rsid w:val="009D0235"/>
    <w:rsid w:val="009E2D15"/>
    <w:rsid w:val="00A15B7E"/>
    <w:rsid w:val="00A32252"/>
    <w:rsid w:val="00A46352"/>
    <w:rsid w:val="00A55BFD"/>
    <w:rsid w:val="00A74CE1"/>
    <w:rsid w:val="00A81702"/>
    <w:rsid w:val="00A83E67"/>
    <w:rsid w:val="00A96ABE"/>
    <w:rsid w:val="00AA0BAC"/>
    <w:rsid w:val="00AA56FA"/>
    <w:rsid w:val="00AB5D80"/>
    <w:rsid w:val="00AC027A"/>
    <w:rsid w:val="00AC0957"/>
    <w:rsid w:val="00AE460C"/>
    <w:rsid w:val="00B12F7D"/>
    <w:rsid w:val="00B24582"/>
    <w:rsid w:val="00B308E7"/>
    <w:rsid w:val="00B37BD4"/>
    <w:rsid w:val="00B415CC"/>
    <w:rsid w:val="00B55BE9"/>
    <w:rsid w:val="00B6359B"/>
    <w:rsid w:val="00B80FB6"/>
    <w:rsid w:val="00BB4D66"/>
    <w:rsid w:val="00BC7D55"/>
    <w:rsid w:val="00BD2F66"/>
    <w:rsid w:val="00BE67AC"/>
    <w:rsid w:val="00BF0926"/>
    <w:rsid w:val="00C11309"/>
    <w:rsid w:val="00C14329"/>
    <w:rsid w:val="00C23A01"/>
    <w:rsid w:val="00C40358"/>
    <w:rsid w:val="00C5357F"/>
    <w:rsid w:val="00C57D94"/>
    <w:rsid w:val="00C90509"/>
    <w:rsid w:val="00C95F4F"/>
    <w:rsid w:val="00CA79F4"/>
    <w:rsid w:val="00CB38A5"/>
    <w:rsid w:val="00D0288E"/>
    <w:rsid w:val="00D30350"/>
    <w:rsid w:val="00D3326E"/>
    <w:rsid w:val="00D45270"/>
    <w:rsid w:val="00D56DF4"/>
    <w:rsid w:val="00D61264"/>
    <w:rsid w:val="00D800B7"/>
    <w:rsid w:val="00DA0A2E"/>
    <w:rsid w:val="00DA496D"/>
    <w:rsid w:val="00DB0A86"/>
    <w:rsid w:val="00DB3D7E"/>
    <w:rsid w:val="00DC4159"/>
    <w:rsid w:val="00DC4848"/>
    <w:rsid w:val="00DC6CA2"/>
    <w:rsid w:val="00DD0160"/>
    <w:rsid w:val="00DD6CB5"/>
    <w:rsid w:val="00DE4322"/>
    <w:rsid w:val="00DF6634"/>
    <w:rsid w:val="00DF704C"/>
    <w:rsid w:val="00E048F0"/>
    <w:rsid w:val="00E410A3"/>
    <w:rsid w:val="00E426C3"/>
    <w:rsid w:val="00E459D3"/>
    <w:rsid w:val="00E84ECB"/>
    <w:rsid w:val="00EC0CBF"/>
    <w:rsid w:val="00EC56C2"/>
    <w:rsid w:val="00ED03BA"/>
    <w:rsid w:val="00EF1025"/>
    <w:rsid w:val="00EF1B4B"/>
    <w:rsid w:val="00F6040B"/>
    <w:rsid w:val="00F619A6"/>
    <w:rsid w:val="00F718CA"/>
    <w:rsid w:val="00F71A80"/>
    <w:rsid w:val="00F74A7B"/>
    <w:rsid w:val="00F81662"/>
    <w:rsid w:val="00FA28C9"/>
    <w:rsid w:val="00FB41EE"/>
  </w:rsids>
  <m:mathPr>
    <m:mathFont m:val="Cambria Math"/>
    <m:brkBin m:val="before"/>
    <m:brkBinSub m:val="--"/>
    <m:smallFrac m:val="0"/>
    <m:dispDef/>
    <m:lMargin m:val="0"/>
    <m:rMargin m:val="0"/>
    <m:defJc m:val="centerGroup"/>
    <m:wrapIndent m:val="1440"/>
    <m:intLim m:val="subSup"/>
    <m:naryLim m:val="undOvr"/>
  </m:mathPr>
  <w:themeFontLang w:val="hu-HU"/>
  <w:clrSchemeMapping w:bg1="light1" w:t1="dark1" w:bg2="light2" w:t2="dark2" w:accent1="accent1" w:accent2="accent2" w:accent3="accent3" w:accent4="accent4" w:accent5="accent5" w:accent6="accent6" w:hyperlink="hyperlink" w:followedHyperlink="followedHyperlink"/>
  <w:shapeDefaults>
    <o:shapedefaults v:ext="edit" spidmax="1077">
      <o:colormru v:ext="edit" colors="#f60"/>
      <o:colormenu v:ext="edit" strokecolor="none [3213]"/>
    </o:shapedefaults>
    <o:shapelayout v:ext="edit">
      <o:idmap v:ext="edit" data="1"/>
      <o:rules v:ext="edit">
        <o:r id="V:Rule35" type="connector" idref="#_x0000_s1043"/>
        <o:r id="V:Rule36" type="connector" idref="#_x0000_s1031"/>
        <o:r id="V:Rule37" type="connector" idref="#_x0000_s1028"/>
        <o:r id="V:Rule38" type="connector" idref="#_x0000_s1055"/>
        <o:r id="V:Rule39" type="connector" idref="#_x0000_s1059"/>
        <o:r id="V:Rule40" type="connector" idref="#_x0000_s1074"/>
        <o:r id="V:Rule41" type="connector" idref="#_x0000_s1041"/>
        <o:r id="V:Rule42" type="connector" idref="#_x0000_s1032"/>
        <o:r id="V:Rule43" type="connector" idref="#_x0000_s1029"/>
        <o:r id="V:Rule44" type="connector" idref="#_x0000_s1046"/>
        <o:r id="V:Rule45" type="connector" idref="#_x0000_s1049"/>
        <o:r id="V:Rule46" type="connector" idref="#_x0000_s1065"/>
        <o:r id="V:Rule47" type="connector" idref="#_x0000_s1050"/>
        <o:r id="V:Rule48" type="connector" idref="#_x0000_s1053"/>
        <o:r id="V:Rule49" type="connector" idref="#_x0000_s1058"/>
        <o:r id="V:Rule50" type="connector" idref="#_x0000_s1051"/>
        <o:r id="V:Rule51" type="connector" idref="#_x0000_s1072"/>
        <o:r id="V:Rule52" type="connector" idref="#_x0000_s1071"/>
        <o:r id="V:Rule53" type="connector" idref="#_x0000_s1062"/>
        <o:r id="V:Rule54" type="connector" idref="#_x0000_s1045"/>
        <o:r id="V:Rule55" type="connector" idref="#_x0000_s1052"/>
        <o:r id="V:Rule56" type="connector" idref="#_x0000_s1047"/>
        <o:r id="V:Rule57" type="connector" idref="#_x0000_s1035"/>
        <o:r id="V:Rule58" type="connector" idref="#_x0000_s1063"/>
        <o:r id="V:Rule59" type="connector" idref="#_x0000_s1066"/>
        <o:r id="V:Rule60" type="connector" idref="#_x0000_s1036"/>
        <o:r id="V:Rule61" type="connector" idref="#_x0000_s1060"/>
        <o:r id="V:Rule62" type="connector" idref="#_x0000_s1044"/>
        <o:r id="V:Rule63" type="connector" idref="#_x0000_s1042"/>
        <o:r id="V:Rule64" type="connector" idref="#_x0000_s1064"/>
        <o:r id="V:Rule65" type="connector" idref="#_x0000_s1061"/>
        <o:r id="V:Rule66" type="connector" idref="#_x0000_s1069"/>
        <o:r id="V:Rule67" type="connector" idref="#_x0000_s1054"/>
        <o:r id="V:Rule68" type="connector" idref="#_x0000_s1068"/>
      </o:rules>
    </o:shapelayout>
  </w:shapeDefaults>
  <w:decimalSymbol w:val=","/>
  <w:listSeparator w:val=";"/>
  <w15:docId w15:val="{3531B056-3A5A-4D70-9710-BA35E109C85F}"/>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docDefaults>
    <w:rPrDefault>
      <w:rPr>
        <w:rFonts w:asciiTheme="minorHAnsi" w:eastAsiaTheme="minorHAnsi" w:hAnsiTheme="minorHAnsi" w:cstheme="minorBidi"/>
        <w:sz w:val="22"/>
        <w:szCs w:val="22"/>
        <w:lang w:val="hu-HU" w:eastAsia="en-US" w:bidi="ar-SA"/>
      </w:rPr>
    </w:rPrDefault>
    <w:pPrDefault>
      <w:pPr>
        <w:spacing w:after="160" w:line="259" w:lineRule="auto"/>
      </w:pPr>
    </w:pPrDefault>
  </w:docDefaults>
  <w:latentStyles w:defLockedState="0" w:defUIPriority="99" w:defSemiHidden="0" w:defUnhideWhenUsed="0" w:defQFormat="0" w:count="371">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iPriority="0"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atentStyles>
  <w:style w:type="paragraph" w:default="1" w:styleId="Norml">
    <w:name w:val="Normal"/>
    <w:qFormat/>
    <w:rsid w:val="005D6797"/>
    <w:pPr>
      <w:spacing w:after="0" w:line="240" w:lineRule="auto"/>
      <w:jc w:val="both"/>
    </w:pPr>
    <w:rPr>
      <w:rFonts w:ascii="Garamond" w:eastAsia="Calibri" w:hAnsi="Garamond" w:cs="Calibri"/>
    </w:rPr>
  </w:style>
  <w:style w:type="paragraph" w:styleId="Cmsor1">
    <w:name w:val="heading 1"/>
    <w:basedOn w:val="Norml"/>
    <w:next w:val="Norml"/>
    <w:link w:val="Cmsor1Char"/>
    <w:uiPriority w:val="9"/>
    <w:rsid w:val="005D6797"/>
    <w:pPr>
      <w:keepNext/>
      <w:keepLines/>
      <w:spacing w:before="720" w:after="360"/>
      <w:outlineLvl w:val="0"/>
    </w:pPr>
    <w:rPr>
      <w:rFonts w:eastAsia="Times New Roman" w:cs="Times New Roman"/>
      <w:b/>
      <w:color w:val="34AA5D"/>
      <w:sz w:val="32"/>
      <w:szCs w:val="32"/>
    </w:rPr>
  </w:style>
  <w:style w:type="paragraph" w:styleId="Cmsor2">
    <w:name w:val="heading 2"/>
    <w:basedOn w:val="Norml"/>
    <w:next w:val="Norml"/>
    <w:link w:val="Cmsor2Char"/>
    <w:uiPriority w:val="9"/>
    <w:unhideWhenUsed/>
    <w:qFormat/>
    <w:rsid w:val="00AA0BAC"/>
    <w:pPr>
      <w:keepNext/>
      <w:keepLines/>
      <w:spacing w:before="40"/>
      <w:outlineLvl w:val="1"/>
    </w:pPr>
    <w:rPr>
      <w:rFonts w:asciiTheme="majorHAnsi" w:eastAsiaTheme="majorEastAsia" w:hAnsiTheme="majorHAnsi" w:cstheme="majorBidi"/>
      <w:color w:val="2E74B5" w:themeColor="accent1" w:themeShade="BF"/>
      <w:sz w:val="26"/>
      <w:szCs w:val="26"/>
    </w:rPr>
  </w:style>
  <w:style w:type="paragraph" w:styleId="Cmsor5">
    <w:name w:val="heading 5"/>
    <w:basedOn w:val="Norml"/>
    <w:next w:val="Norml"/>
    <w:link w:val="Cmsor5Char"/>
    <w:uiPriority w:val="9"/>
    <w:semiHidden/>
    <w:unhideWhenUsed/>
    <w:qFormat/>
    <w:rsid w:val="005D6797"/>
    <w:pPr>
      <w:spacing w:before="240" w:after="60"/>
      <w:outlineLvl w:val="4"/>
    </w:pPr>
    <w:rPr>
      <w:rFonts w:ascii="Calibri" w:eastAsia="Times New Roman" w:hAnsi="Calibri" w:cs="Times New Roman"/>
      <w:b/>
      <w:bCs/>
      <w:i/>
      <w:iCs/>
      <w:sz w:val="26"/>
      <w:szCs w:val="26"/>
    </w:rPr>
  </w:style>
  <w:style w:type="character" w:default="1" w:styleId="Bekezdsalapbettpusa">
    <w:name w:val="Default Paragraph Font"/>
    <w:uiPriority w:val="1"/>
    <w:semiHidden/>
    <w:unhideWhenUsed/>
  </w:style>
  <w:style w:type="table" w:default="1" w:styleId="Normltblzat">
    <w:name w:val="Normal Table"/>
    <w:uiPriority w:val="99"/>
    <w:semiHidden/>
    <w:unhideWhenUsed/>
    <w:tblPr>
      <w:tblInd w:w="0" w:type="dxa"/>
      <w:tblCellMar>
        <w:top w:w="0" w:type="dxa"/>
        <w:left w:w="108" w:type="dxa"/>
        <w:bottom w:w="0" w:type="dxa"/>
        <w:right w:w="108" w:type="dxa"/>
      </w:tblCellMar>
    </w:tblPr>
  </w:style>
  <w:style w:type="numbering" w:default="1" w:styleId="Nemlista">
    <w:name w:val="No List"/>
    <w:uiPriority w:val="99"/>
    <w:semiHidden/>
    <w:unhideWhenUsed/>
  </w:style>
  <w:style w:type="character" w:customStyle="1" w:styleId="Cmsor1Char">
    <w:name w:val="Címsor 1 Char"/>
    <w:basedOn w:val="Bekezdsalapbettpusa"/>
    <w:link w:val="Cmsor1"/>
    <w:uiPriority w:val="9"/>
    <w:rsid w:val="005D6797"/>
    <w:rPr>
      <w:rFonts w:ascii="Garamond" w:eastAsia="Times New Roman" w:hAnsi="Garamond" w:cs="Times New Roman"/>
      <w:b/>
      <w:color w:val="34AA5D"/>
      <w:sz w:val="32"/>
      <w:szCs w:val="32"/>
    </w:rPr>
  </w:style>
  <w:style w:type="character" w:customStyle="1" w:styleId="Cmsor5Char">
    <w:name w:val="Címsor 5 Char"/>
    <w:basedOn w:val="Bekezdsalapbettpusa"/>
    <w:link w:val="Cmsor5"/>
    <w:uiPriority w:val="9"/>
    <w:semiHidden/>
    <w:rsid w:val="005D6797"/>
    <w:rPr>
      <w:rFonts w:ascii="Calibri" w:eastAsia="Times New Roman" w:hAnsi="Calibri" w:cs="Times New Roman"/>
      <w:b/>
      <w:bCs/>
      <w:i/>
      <w:iCs/>
      <w:sz w:val="26"/>
      <w:szCs w:val="26"/>
    </w:rPr>
  </w:style>
  <w:style w:type="paragraph" w:styleId="Nincstrkz">
    <w:name w:val="No Spacing"/>
    <w:link w:val="NincstrkzChar"/>
    <w:uiPriority w:val="1"/>
    <w:qFormat/>
    <w:rsid w:val="005D6797"/>
    <w:pPr>
      <w:spacing w:after="0" w:line="240" w:lineRule="auto"/>
    </w:pPr>
    <w:rPr>
      <w:rFonts w:ascii="Times New Roman" w:eastAsia="Calibri" w:hAnsi="Times New Roman" w:cs="Calibri"/>
      <w:sz w:val="24"/>
    </w:rPr>
  </w:style>
  <w:style w:type="character" w:customStyle="1" w:styleId="NincstrkzChar">
    <w:name w:val="Nincs térköz Char"/>
    <w:basedOn w:val="Bekezdsalapbettpusa"/>
    <w:link w:val="Nincstrkz"/>
    <w:uiPriority w:val="1"/>
    <w:rsid w:val="005D6797"/>
    <w:rPr>
      <w:rFonts w:ascii="Times New Roman" w:eastAsia="Calibri" w:hAnsi="Times New Roman" w:cs="Calibri"/>
      <w:sz w:val="24"/>
    </w:rPr>
  </w:style>
  <w:style w:type="paragraph" w:styleId="Listaszerbekezds">
    <w:name w:val="List Paragraph"/>
    <w:basedOn w:val="Norml"/>
    <w:uiPriority w:val="34"/>
    <w:qFormat/>
    <w:rsid w:val="005D6797"/>
    <w:pPr>
      <w:ind w:left="720"/>
      <w:contextualSpacing/>
    </w:pPr>
  </w:style>
  <w:style w:type="paragraph" w:styleId="Buborkszveg">
    <w:name w:val="Balloon Text"/>
    <w:basedOn w:val="Norml"/>
    <w:link w:val="BuborkszvegChar"/>
    <w:uiPriority w:val="99"/>
    <w:semiHidden/>
    <w:unhideWhenUsed/>
    <w:rsid w:val="005D6797"/>
    <w:rPr>
      <w:rFonts w:ascii="Tahoma" w:hAnsi="Tahoma" w:cs="Tahoma"/>
      <w:sz w:val="16"/>
      <w:szCs w:val="16"/>
    </w:rPr>
  </w:style>
  <w:style w:type="character" w:customStyle="1" w:styleId="BuborkszvegChar">
    <w:name w:val="Buborékszöveg Char"/>
    <w:basedOn w:val="Bekezdsalapbettpusa"/>
    <w:link w:val="Buborkszveg"/>
    <w:uiPriority w:val="99"/>
    <w:semiHidden/>
    <w:rsid w:val="005D6797"/>
    <w:rPr>
      <w:rFonts w:ascii="Tahoma" w:eastAsia="Calibri" w:hAnsi="Tahoma" w:cs="Tahoma"/>
      <w:sz w:val="16"/>
      <w:szCs w:val="16"/>
    </w:rPr>
  </w:style>
  <w:style w:type="character" w:styleId="Jegyzethivatkozs">
    <w:name w:val="annotation reference"/>
    <w:uiPriority w:val="99"/>
    <w:semiHidden/>
    <w:unhideWhenUsed/>
    <w:rsid w:val="005D6797"/>
    <w:rPr>
      <w:sz w:val="16"/>
      <w:szCs w:val="16"/>
    </w:rPr>
  </w:style>
  <w:style w:type="paragraph" w:styleId="Jegyzetszveg">
    <w:name w:val="annotation text"/>
    <w:basedOn w:val="Norml"/>
    <w:link w:val="JegyzetszvegChar"/>
    <w:uiPriority w:val="99"/>
    <w:semiHidden/>
    <w:unhideWhenUsed/>
    <w:rsid w:val="005D6797"/>
    <w:rPr>
      <w:sz w:val="20"/>
      <w:szCs w:val="20"/>
    </w:rPr>
  </w:style>
  <w:style w:type="character" w:customStyle="1" w:styleId="JegyzetszvegChar">
    <w:name w:val="Jegyzetszöveg Char"/>
    <w:basedOn w:val="Bekezdsalapbettpusa"/>
    <w:link w:val="Jegyzetszveg"/>
    <w:uiPriority w:val="99"/>
    <w:semiHidden/>
    <w:rsid w:val="005D6797"/>
    <w:rPr>
      <w:rFonts w:ascii="Garamond" w:eastAsia="Calibri" w:hAnsi="Garamond" w:cs="Calibri"/>
      <w:sz w:val="20"/>
      <w:szCs w:val="20"/>
    </w:rPr>
  </w:style>
  <w:style w:type="paragraph" w:styleId="Megjegyzstrgya">
    <w:name w:val="annotation subject"/>
    <w:basedOn w:val="Jegyzetszveg"/>
    <w:next w:val="Jegyzetszveg"/>
    <w:link w:val="MegjegyzstrgyaChar"/>
    <w:uiPriority w:val="99"/>
    <w:semiHidden/>
    <w:unhideWhenUsed/>
    <w:rsid w:val="005D6797"/>
    <w:rPr>
      <w:b/>
      <w:bCs/>
    </w:rPr>
  </w:style>
  <w:style w:type="character" w:customStyle="1" w:styleId="MegjegyzstrgyaChar">
    <w:name w:val="Megjegyzés tárgya Char"/>
    <w:basedOn w:val="JegyzetszvegChar"/>
    <w:link w:val="Megjegyzstrgya"/>
    <w:uiPriority w:val="99"/>
    <w:semiHidden/>
    <w:rsid w:val="005D6797"/>
    <w:rPr>
      <w:rFonts w:ascii="Garamond" w:eastAsia="Calibri" w:hAnsi="Garamond" w:cs="Calibri"/>
      <w:b/>
      <w:bCs/>
      <w:sz w:val="20"/>
      <w:szCs w:val="20"/>
    </w:rPr>
  </w:style>
  <w:style w:type="paragraph" w:customStyle="1" w:styleId="Tblzatfej">
    <w:name w:val="Táblázatfej"/>
    <w:basedOn w:val="Norml"/>
    <w:qFormat/>
    <w:rsid w:val="005D6797"/>
    <w:pPr>
      <w:spacing w:before="40" w:after="40"/>
      <w:contextualSpacing/>
      <w:jc w:val="center"/>
    </w:pPr>
    <w:rPr>
      <w:rFonts w:eastAsia="Times New Roman" w:cs="Times New Roman"/>
      <w:b/>
      <w:bCs/>
      <w:color w:val="FFFFFF"/>
      <w:lang w:eastAsia="hu-HU"/>
    </w:rPr>
  </w:style>
  <w:style w:type="paragraph" w:customStyle="1" w:styleId="TblzatSzveg">
    <w:name w:val="Táblázat_Szöveg"/>
    <w:basedOn w:val="Norml"/>
    <w:qFormat/>
    <w:rsid w:val="005D6797"/>
    <w:pPr>
      <w:spacing w:before="40" w:after="40"/>
      <w:contextualSpacing/>
      <w:jc w:val="left"/>
    </w:pPr>
    <w:rPr>
      <w:rFonts w:eastAsia="Times New Roman" w:cs="Times New Roman"/>
      <w:bCs/>
      <w:lang w:eastAsia="hu-HU"/>
    </w:rPr>
  </w:style>
  <w:style w:type="paragraph" w:styleId="Cm">
    <w:name w:val="Title"/>
    <w:basedOn w:val="Norml"/>
    <w:next w:val="Norml"/>
    <w:link w:val="CmChar"/>
    <w:uiPriority w:val="10"/>
    <w:qFormat/>
    <w:rsid w:val="005D6797"/>
    <w:pPr>
      <w:jc w:val="center"/>
    </w:pPr>
    <w:rPr>
      <w:rFonts w:eastAsia="Times New Roman" w:cs="Times New Roman"/>
      <w:b/>
      <w:bCs/>
      <w:iCs/>
      <w:color w:val="34AA5D"/>
      <w:lang w:eastAsia="hu-HU"/>
    </w:rPr>
  </w:style>
  <w:style w:type="character" w:customStyle="1" w:styleId="CmChar">
    <w:name w:val="Cím Char"/>
    <w:basedOn w:val="Bekezdsalapbettpusa"/>
    <w:link w:val="Cm"/>
    <w:uiPriority w:val="10"/>
    <w:rsid w:val="005D6797"/>
    <w:rPr>
      <w:rFonts w:ascii="Garamond" w:eastAsia="Times New Roman" w:hAnsi="Garamond" w:cs="Times New Roman"/>
      <w:b/>
      <w:bCs/>
      <w:iCs/>
      <w:color w:val="34AA5D"/>
      <w:lang w:eastAsia="hu-HU"/>
    </w:rPr>
  </w:style>
  <w:style w:type="character" w:styleId="Kiemels2">
    <w:name w:val="Strong"/>
    <w:uiPriority w:val="22"/>
    <w:qFormat/>
    <w:rsid w:val="005D6797"/>
    <w:rPr>
      <w:b/>
      <w:bCs/>
    </w:rPr>
  </w:style>
  <w:style w:type="character" w:styleId="Kiemels">
    <w:name w:val="Emphasis"/>
    <w:uiPriority w:val="20"/>
    <w:qFormat/>
    <w:rsid w:val="005D6797"/>
    <w:rPr>
      <w:i/>
      <w:iCs/>
    </w:rPr>
  </w:style>
  <w:style w:type="paragraph" w:styleId="lfej">
    <w:name w:val="header"/>
    <w:basedOn w:val="Norml"/>
    <w:link w:val="lfejChar"/>
    <w:uiPriority w:val="99"/>
    <w:unhideWhenUsed/>
    <w:rsid w:val="005D6797"/>
    <w:pPr>
      <w:tabs>
        <w:tab w:val="center" w:pos="4536"/>
        <w:tab w:val="right" w:pos="9072"/>
      </w:tabs>
    </w:pPr>
  </w:style>
  <w:style w:type="character" w:customStyle="1" w:styleId="lfejChar">
    <w:name w:val="Élőfej Char"/>
    <w:basedOn w:val="Bekezdsalapbettpusa"/>
    <w:link w:val="lfej"/>
    <w:uiPriority w:val="99"/>
    <w:rsid w:val="005D6797"/>
    <w:rPr>
      <w:rFonts w:ascii="Garamond" w:eastAsia="Calibri" w:hAnsi="Garamond" w:cs="Calibri"/>
    </w:rPr>
  </w:style>
  <w:style w:type="paragraph" w:styleId="llb">
    <w:name w:val="footer"/>
    <w:basedOn w:val="Norml"/>
    <w:link w:val="llbChar"/>
    <w:uiPriority w:val="99"/>
    <w:unhideWhenUsed/>
    <w:rsid w:val="005D6797"/>
    <w:pPr>
      <w:tabs>
        <w:tab w:val="center" w:pos="4536"/>
        <w:tab w:val="right" w:pos="9072"/>
      </w:tabs>
    </w:pPr>
  </w:style>
  <w:style w:type="character" w:customStyle="1" w:styleId="llbChar">
    <w:name w:val="Élőláb Char"/>
    <w:basedOn w:val="Bekezdsalapbettpusa"/>
    <w:link w:val="llb"/>
    <w:uiPriority w:val="99"/>
    <w:rsid w:val="005D6797"/>
    <w:rPr>
      <w:rFonts w:ascii="Garamond" w:eastAsia="Calibri" w:hAnsi="Garamond" w:cs="Calibri"/>
    </w:rPr>
  </w:style>
  <w:style w:type="paragraph" w:styleId="Vltozat">
    <w:name w:val="Revision"/>
    <w:hidden/>
    <w:uiPriority w:val="99"/>
    <w:semiHidden/>
    <w:rsid w:val="005D6797"/>
    <w:pPr>
      <w:spacing w:after="0" w:line="240" w:lineRule="auto"/>
    </w:pPr>
    <w:rPr>
      <w:rFonts w:ascii="Garamond" w:eastAsia="Calibri" w:hAnsi="Garamond" w:cs="Calibri"/>
    </w:rPr>
  </w:style>
  <w:style w:type="table" w:styleId="Rcsostblzat">
    <w:name w:val="Table Grid"/>
    <w:basedOn w:val="Normltblzat"/>
    <w:uiPriority w:val="39"/>
    <w:rsid w:val="005D6797"/>
    <w:pPr>
      <w:spacing w:after="0" w:line="240" w:lineRule="auto"/>
    </w:pPr>
    <w:rPr>
      <w:rFonts w:ascii="Times New Roman" w:eastAsia="Calibri" w:hAnsi="Times New Roman" w:cs="Calibri"/>
      <w:sz w:val="20"/>
      <w:szCs w:val="20"/>
      <w:lang w:eastAsia="hu-HU"/>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styleId="NormlWeb">
    <w:name w:val="Normal (Web)"/>
    <w:basedOn w:val="Norml"/>
    <w:uiPriority w:val="99"/>
    <w:unhideWhenUsed/>
    <w:rsid w:val="00DC4159"/>
    <w:pPr>
      <w:spacing w:before="100" w:beforeAutospacing="1" w:after="100" w:afterAutospacing="1"/>
      <w:jc w:val="left"/>
    </w:pPr>
    <w:rPr>
      <w:rFonts w:ascii="Times New Roman" w:eastAsia="Times New Roman" w:hAnsi="Times New Roman" w:cs="Times New Roman"/>
      <w:sz w:val="24"/>
      <w:szCs w:val="24"/>
      <w:lang w:eastAsia="hu-HU"/>
    </w:rPr>
  </w:style>
  <w:style w:type="paragraph" w:styleId="Lista">
    <w:name w:val="List"/>
    <w:basedOn w:val="Szvegtrzs"/>
    <w:semiHidden/>
    <w:rsid w:val="00E426C3"/>
    <w:pPr>
      <w:widowControl w:val="0"/>
      <w:overflowPunct w:val="0"/>
      <w:autoSpaceDE w:val="0"/>
      <w:autoSpaceDN w:val="0"/>
      <w:adjustRightInd w:val="0"/>
      <w:jc w:val="left"/>
      <w:textAlignment w:val="baseline"/>
    </w:pPr>
    <w:rPr>
      <w:rFonts w:ascii="Times New Roman" w:eastAsia="Times New Roman" w:hAnsi="Times New Roman" w:cs="Times New Roman"/>
      <w:sz w:val="20"/>
      <w:szCs w:val="20"/>
      <w:lang w:eastAsia="hu-HU"/>
    </w:rPr>
  </w:style>
  <w:style w:type="paragraph" w:styleId="Szvegtrzs">
    <w:name w:val="Body Text"/>
    <w:basedOn w:val="Norml"/>
    <w:link w:val="SzvegtrzsChar"/>
    <w:uiPriority w:val="99"/>
    <w:semiHidden/>
    <w:unhideWhenUsed/>
    <w:rsid w:val="00E426C3"/>
    <w:pPr>
      <w:spacing w:after="120"/>
    </w:pPr>
  </w:style>
  <w:style w:type="character" w:customStyle="1" w:styleId="SzvegtrzsChar">
    <w:name w:val="Szövegtörzs Char"/>
    <w:basedOn w:val="Bekezdsalapbettpusa"/>
    <w:link w:val="Szvegtrzs"/>
    <w:uiPriority w:val="99"/>
    <w:semiHidden/>
    <w:rsid w:val="00E426C3"/>
    <w:rPr>
      <w:rFonts w:ascii="Garamond" w:eastAsia="Calibri" w:hAnsi="Garamond" w:cs="Calibri"/>
    </w:rPr>
  </w:style>
  <w:style w:type="character" w:customStyle="1" w:styleId="Cmsor2Char">
    <w:name w:val="Címsor 2 Char"/>
    <w:basedOn w:val="Bekezdsalapbettpusa"/>
    <w:link w:val="Cmsor2"/>
    <w:uiPriority w:val="9"/>
    <w:rsid w:val="00AA0BAC"/>
    <w:rPr>
      <w:rFonts w:asciiTheme="majorHAnsi" w:eastAsiaTheme="majorEastAsia" w:hAnsiTheme="majorHAnsi" w:cstheme="majorBidi"/>
      <w:color w:val="2E74B5" w:themeColor="accent1" w:themeShade="BF"/>
      <w:sz w:val="26"/>
      <w:szCs w:val="26"/>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se="http://schemas.microsoft.com/office/word/2015/wordml/symex" mc:Ignorable="w14 w15 w16se">
  <w:divs>
    <w:div w:id="263806062">
      <w:bodyDiv w:val="1"/>
      <w:marLeft w:val="0"/>
      <w:marRight w:val="0"/>
      <w:marTop w:val="0"/>
      <w:marBottom w:val="0"/>
      <w:divBdr>
        <w:top w:val="none" w:sz="0" w:space="0" w:color="auto"/>
        <w:left w:val="none" w:sz="0" w:space="0" w:color="auto"/>
        <w:bottom w:val="none" w:sz="0" w:space="0" w:color="auto"/>
        <w:right w:val="none" w:sz="0" w:space="0" w:color="auto"/>
      </w:divBdr>
    </w:div>
  </w:divs>
  <w:optimizeForBrowser/>
  <w:relyOnVML/>
  <w:allowPNG/>
</w:webSettings>
</file>

<file path=word/_rels/document.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umbering" Target="numbering.xml"/><Relationship Id="rId7" Type="http://schemas.openxmlformats.org/officeDocument/2006/relationships/image" Target="media/image1.jpe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webSettings" Target="webSettings.xml"/><Relationship Id="rId5" Type="http://schemas.openxmlformats.org/officeDocument/2006/relationships/settings" Target="settings.xml"/><Relationship Id="rId10" Type="http://schemas.openxmlformats.org/officeDocument/2006/relationships/theme" Target="theme/theme1.xml"/><Relationship Id="rId4" Type="http://schemas.openxmlformats.org/officeDocument/2006/relationships/styles" Target="styles.xml"/><Relationship Id="rId9" Type="http://schemas.openxmlformats.org/officeDocument/2006/relationships/fontTable" Target="fontTable.xml"/></Relationships>
</file>

<file path=word/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verPageProperties xmlns="http://schemas.microsoft.com/office/2006/coverPageProps">
  <PublishDate>2022-2023</PublishDate>
  <Abstract/>
  <CompanyAddress/>
  <CompanyPhone/>
  <CompanyFax/>
  <CompanyEmail/>
</CoverPageProperties>
</file>

<file path=customXml/item2.xml><?xml version="1.0" encoding="utf-8"?>
<b:Sources xmlns:b="http://schemas.openxmlformats.org/officeDocument/2006/bibliography" xmlns="http://schemas.openxmlformats.org/officeDocument/2006/bibliography" SelectedStyle="\APASixthEditionOfficeOnline.xsl" StyleName="APA" Version="6"/>
</file>

<file path=customXml/itemProps1.xml><?xml version="1.0" encoding="utf-8"?>
<ds:datastoreItem xmlns:ds="http://schemas.openxmlformats.org/officeDocument/2006/customXml" ds:itemID="{55AF091B-3C7A-41E3-B477-F2FDAA23CFDA}">
  <ds:schemaRefs>
    <ds:schemaRef ds:uri="http://schemas.microsoft.com/office/2006/coverPageProps"/>
  </ds:schemaRefs>
</ds:datastoreItem>
</file>

<file path=customXml/itemProps2.xml><?xml version="1.0" encoding="utf-8"?>
<ds:datastoreItem xmlns:ds="http://schemas.openxmlformats.org/officeDocument/2006/customXml" ds:itemID="{408C787A-F8DC-45EC-9B08-663C7FE43FBB}">
  <ds:schemaRefs>
    <ds:schemaRef ds:uri="http://schemas.openxmlformats.org/officeDocument/2006/bibliography"/>
  </ds:schemaRefs>
</ds:datastoreItem>
</file>

<file path=docProps/app.xml><?xml version="1.0" encoding="utf-8"?>
<Properties xmlns="http://schemas.openxmlformats.org/officeDocument/2006/extended-properties" xmlns:vt="http://schemas.openxmlformats.org/officeDocument/2006/docPropsVTypes">
  <Template>Normal</Template>
  <TotalTime>967</TotalTime>
  <Pages>37</Pages>
  <Words>10062</Words>
  <Characters>69431</Characters>
  <Application>Microsoft Office Word</Application>
  <DocSecurity>0</DocSecurity>
  <Lines>578</Lines>
  <Paragraphs>158</Paragraphs>
  <ScaleCrop>false</ScaleCrop>
  <HeadingPairs>
    <vt:vector size="2" baseType="variant">
      <vt:variant>
        <vt:lpstr>Cím</vt:lpstr>
      </vt:variant>
      <vt:variant>
        <vt:i4>1</vt:i4>
      </vt:variant>
    </vt:vector>
  </HeadingPairs>
  <TitlesOfParts>
    <vt:vector size="1" baseType="lpstr">
      <vt:lpstr>Magyar irodalom tanmenet 2. osztály</vt:lpstr>
    </vt:vector>
  </TitlesOfParts>
  <Company/>
  <LinksUpToDate>false</LinksUpToDate>
  <CharactersWithSpaces>79335</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Magyar irodalom tanmenet 2. osztály</dc:title>
  <dc:subject>Pintérné gönye Helga</dc:subject>
  <dc:creator>Zalaapáti Gábor Áron Általános iskola</dc:creator>
  <cp:lastModifiedBy>Erika Viktória Németh</cp:lastModifiedBy>
  <cp:revision>41</cp:revision>
  <dcterms:created xsi:type="dcterms:W3CDTF">2023-08-16T15:13:00Z</dcterms:created>
  <dcterms:modified xsi:type="dcterms:W3CDTF">2024-03-18T08:55:00Z</dcterms:modified>
</cp:coreProperties>
</file>