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9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3D58A-3ACA-4E88-AC72-7B0C43CEA197}" type="datetimeFigureOut">
              <a:rPr lang="hu-HU" smtClean="0"/>
              <a:pPr/>
              <a:t>2024.04.11.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4DFD-A4B9-4A19-A2A5-AC6CEB5DCAD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891877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3D58A-3ACA-4E88-AC72-7B0C43CEA197}" type="datetimeFigureOut">
              <a:rPr lang="hu-HU" smtClean="0"/>
              <a:pPr/>
              <a:t>2024.04.11.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4DFD-A4B9-4A19-A2A5-AC6CEB5DCAD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471910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3D58A-3ACA-4E88-AC72-7B0C43CEA197}" type="datetimeFigureOut">
              <a:rPr lang="hu-HU" smtClean="0"/>
              <a:pPr/>
              <a:t>2024.04.11.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4DFD-A4B9-4A19-A2A5-AC6CEB5DCAD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241991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3D58A-3ACA-4E88-AC72-7B0C43CEA197}" type="datetimeFigureOut">
              <a:rPr lang="hu-HU" smtClean="0"/>
              <a:pPr/>
              <a:t>2024.04.11.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4DFD-A4B9-4A19-A2A5-AC6CEB5DCAD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394742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3D58A-3ACA-4E88-AC72-7B0C43CEA197}" type="datetimeFigureOut">
              <a:rPr lang="hu-HU" smtClean="0"/>
              <a:pPr/>
              <a:t>2024.04.11.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4DFD-A4B9-4A19-A2A5-AC6CEB5DCAD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682188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3D58A-3ACA-4E88-AC72-7B0C43CEA197}" type="datetimeFigureOut">
              <a:rPr lang="hu-HU" smtClean="0"/>
              <a:pPr/>
              <a:t>2024.04.11.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4DFD-A4B9-4A19-A2A5-AC6CEB5DCAD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371795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3D58A-3ACA-4E88-AC72-7B0C43CEA197}" type="datetimeFigureOut">
              <a:rPr lang="hu-HU" smtClean="0"/>
              <a:pPr/>
              <a:t>2024.04.11.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4DFD-A4B9-4A19-A2A5-AC6CEB5DCAD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279586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3D58A-3ACA-4E88-AC72-7B0C43CEA197}" type="datetimeFigureOut">
              <a:rPr lang="hu-HU" smtClean="0"/>
              <a:pPr/>
              <a:t>2024.04.11.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4DFD-A4B9-4A19-A2A5-AC6CEB5DCAD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894067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3D58A-3ACA-4E88-AC72-7B0C43CEA197}" type="datetimeFigureOut">
              <a:rPr lang="hu-HU" smtClean="0"/>
              <a:pPr/>
              <a:t>2024.04.11.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4DFD-A4B9-4A19-A2A5-AC6CEB5DCAD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05485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3D58A-3ACA-4E88-AC72-7B0C43CEA197}" type="datetimeFigureOut">
              <a:rPr lang="hu-HU" smtClean="0"/>
              <a:pPr/>
              <a:t>2024.04.11.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4DFD-A4B9-4A19-A2A5-AC6CEB5DCAD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075615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3D58A-3ACA-4E88-AC72-7B0C43CEA197}" type="datetimeFigureOut">
              <a:rPr lang="hu-HU" smtClean="0"/>
              <a:pPr/>
              <a:t>2024.04.11.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4DFD-A4B9-4A19-A2A5-AC6CEB5DCAD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928624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3D58A-3ACA-4E88-AC72-7B0C43CEA197}" type="datetimeFigureOut">
              <a:rPr lang="hu-HU" smtClean="0"/>
              <a:pPr/>
              <a:t>2024.04.11.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54DFD-A4B9-4A19-A2A5-AC6CEB5DCAD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649724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831127" y="0"/>
            <a:ext cx="51228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400" b="1" u="sng" dirty="0" smtClean="0"/>
              <a:t>Hol olvastál róla! Írd le az oldalszámot!</a:t>
            </a:r>
            <a:endParaRPr lang="hu-HU" sz="2400" b="1" u="sng" dirty="0"/>
          </a:p>
        </p:txBody>
      </p:sp>
      <p:sp>
        <p:nvSpPr>
          <p:cNvPr id="4" name="Téglalap 3"/>
          <p:cNvSpPr/>
          <p:nvPr/>
        </p:nvSpPr>
        <p:spPr>
          <a:xfrm>
            <a:off x="737680" y="1302327"/>
            <a:ext cx="75996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3200" dirty="0" smtClean="0"/>
              <a:t> </a:t>
            </a:r>
            <a:r>
              <a:rPr lang="hu-HU" sz="3200" dirty="0" err="1" smtClean="0"/>
              <a:t>Kathleen</a:t>
            </a:r>
            <a:r>
              <a:rPr lang="hu-HU" sz="3200" dirty="0" smtClean="0"/>
              <a:t> </a:t>
            </a:r>
            <a:r>
              <a:rPr lang="hu-HU" sz="3200" dirty="0" smtClean="0"/>
              <a:t>felmondta a Jégvarázsló </a:t>
            </a:r>
            <a:r>
              <a:rPr lang="hu-HU" sz="3200" dirty="0" smtClean="0"/>
              <a:t>versikéjét.</a:t>
            </a:r>
            <a:endParaRPr lang="hu-HU" sz="3200" dirty="0"/>
          </a:p>
        </p:txBody>
      </p:sp>
      <p:sp>
        <p:nvSpPr>
          <p:cNvPr id="6" name="Téglalap 5"/>
          <p:cNvSpPr/>
          <p:nvPr/>
        </p:nvSpPr>
        <p:spPr>
          <a:xfrm>
            <a:off x="8214871" y="1192488"/>
            <a:ext cx="637309" cy="5818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Téglalap 6"/>
          <p:cNvSpPr/>
          <p:nvPr/>
        </p:nvSpPr>
        <p:spPr>
          <a:xfrm>
            <a:off x="737680" y="1988703"/>
            <a:ext cx="51582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3200" dirty="0" smtClean="0"/>
              <a:t>  A </a:t>
            </a:r>
            <a:r>
              <a:rPr lang="hu-HU" sz="3200" dirty="0" smtClean="0"/>
              <a:t>gyerekek elérték a tengert.</a:t>
            </a:r>
            <a:endParaRPr lang="hu-HU" sz="3200" dirty="0"/>
          </a:p>
        </p:txBody>
      </p:sp>
      <p:sp>
        <p:nvSpPr>
          <p:cNvPr id="8" name="Téglalap 7"/>
          <p:cNvSpPr/>
          <p:nvPr/>
        </p:nvSpPr>
        <p:spPr>
          <a:xfrm>
            <a:off x="481917" y="2746744"/>
            <a:ext cx="79941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3200" dirty="0" smtClean="0"/>
              <a:t>  </a:t>
            </a:r>
            <a:r>
              <a:rPr lang="hu-HU" sz="3200" dirty="0" smtClean="0"/>
              <a:t>  Mind </a:t>
            </a:r>
            <a:r>
              <a:rPr lang="hu-HU" sz="3200" dirty="0" smtClean="0"/>
              <a:t>a négyen berontottak a </a:t>
            </a:r>
            <a:r>
              <a:rPr lang="hu-HU" sz="3200" dirty="0" err="1" smtClean="0"/>
              <a:t>Nornák</a:t>
            </a:r>
            <a:r>
              <a:rPr lang="hu-HU" sz="3200" dirty="0" smtClean="0"/>
              <a:t> lakába.</a:t>
            </a:r>
            <a:endParaRPr lang="hu-HU" sz="3200" dirty="0"/>
          </a:p>
        </p:txBody>
      </p:sp>
      <p:sp>
        <p:nvSpPr>
          <p:cNvPr id="9" name="Téglalap 8"/>
          <p:cNvSpPr/>
          <p:nvPr/>
        </p:nvSpPr>
        <p:spPr>
          <a:xfrm>
            <a:off x="737680" y="670879"/>
            <a:ext cx="57799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3200" dirty="0" smtClean="0"/>
              <a:t>  A </a:t>
            </a:r>
            <a:r>
              <a:rPr lang="hu-HU" sz="3200" dirty="0" smtClean="0"/>
              <a:t>gyerekek követték a hattyúkat.</a:t>
            </a:r>
            <a:endParaRPr lang="hu-HU" sz="3200" dirty="0"/>
          </a:p>
        </p:txBody>
      </p:sp>
      <p:sp>
        <p:nvSpPr>
          <p:cNvPr id="10" name="Téglalap 9"/>
          <p:cNvSpPr/>
          <p:nvPr/>
        </p:nvSpPr>
        <p:spPr>
          <a:xfrm>
            <a:off x="737680" y="4336175"/>
            <a:ext cx="50748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3200" dirty="0" smtClean="0"/>
              <a:t>   Jack </a:t>
            </a:r>
            <a:r>
              <a:rPr lang="hu-HU" sz="3200" dirty="0" smtClean="0"/>
              <a:t>kibontotta a csomókat.</a:t>
            </a:r>
            <a:endParaRPr lang="hu-HU" sz="3200" dirty="0"/>
          </a:p>
        </p:txBody>
      </p:sp>
      <p:sp>
        <p:nvSpPr>
          <p:cNvPr id="11" name="Téglalap 10"/>
          <p:cNvSpPr/>
          <p:nvPr/>
        </p:nvSpPr>
        <p:spPr>
          <a:xfrm>
            <a:off x="8387291" y="2637398"/>
            <a:ext cx="637309" cy="5818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Téglalap 11"/>
          <p:cNvSpPr/>
          <p:nvPr/>
        </p:nvSpPr>
        <p:spPr>
          <a:xfrm>
            <a:off x="5826759" y="1933775"/>
            <a:ext cx="637309" cy="5818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Téglalap 12"/>
          <p:cNvSpPr/>
          <p:nvPr/>
        </p:nvSpPr>
        <p:spPr>
          <a:xfrm>
            <a:off x="5812420" y="4337485"/>
            <a:ext cx="637309" cy="5818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Téglalap 13"/>
          <p:cNvSpPr/>
          <p:nvPr/>
        </p:nvSpPr>
        <p:spPr>
          <a:xfrm>
            <a:off x="6722148" y="3450225"/>
            <a:ext cx="637309" cy="5818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Téglalap 14"/>
          <p:cNvSpPr/>
          <p:nvPr/>
        </p:nvSpPr>
        <p:spPr>
          <a:xfrm>
            <a:off x="7478019" y="5158151"/>
            <a:ext cx="637309" cy="5818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Téglalap 15"/>
          <p:cNvSpPr/>
          <p:nvPr/>
        </p:nvSpPr>
        <p:spPr>
          <a:xfrm>
            <a:off x="737680" y="6078006"/>
            <a:ext cx="55679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3200" dirty="0" smtClean="0"/>
              <a:t>    A </a:t>
            </a:r>
            <a:r>
              <a:rPr lang="hu-HU" sz="3200" dirty="0" smtClean="0"/>
              <a:t>Sors Istennőinek jellemzése.</a:t>
            </a:r>
            <a:endParaRPr lang="hu-HU" sz="3200" dirty="0"/>
          </a:p>
        </p:txBody>
      </p:sp>
      <p:sp>
        <p:nvSpPr>
          <p:cNvPr id="17" name="Téglalap 16"/>
          <p:cNvSpPr/>
          <p:nvPr/>
        </p:nvSpPr>
        <p:spPr>
          <a:xfrm>
            <a:off x="585118" y="3576233"/>
            <a:ext cx="60851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3200" dirty="0" smtClean="0"/>
              <a:t> </a:t>
            </a:r>
            <a:r>
              <a:rPr lang="hu-HU" sz="3200" dirty="0" smtClean="0"/>
              <a:t>   A </a:t>
            </a:r>
            <a:r>
              <a:rPr lang="hu-HU" sz="3200" dirty="0" smtClean="0"/>
              <a:t>farkasok lemaradtak mögöttük.</a:t>
            </a:r>
            <a:endParaRPr lang="hu-HU" sz="3200" dirty="0"/>
          </a:p>
        </p:txBody>
      </p:sp>
      <p:sp>
        <p:nvSpPr>
          <p:cNvPr id="18" name="Téglalap 17"/>
          <p:cNvSpPr/>
          <p:nvPr/>
        </p:nvSpPr>
        <p:spPr>
          <a:xfrm>
            <a:off x="6331712" y="548898"/>
            <a:ext cx="637309" cy="5818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9" name="Téglalap 18"/>
          <p:cNvSpPr/>
          <p:nvPr/>
        </p:nvSpPr>
        <p:spPr>
          <a:xfrm>
            <a:off x="6258529" y="6010647"/>
            <a:ext cx="637309" cy="5818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0" name="Téglalap 19"/>
          <p:cNvSpPr/>
          <p:nvPr/>
        </p:nvSpPr>
        <p:spPr>
          <a:xfrm>
            <a:off x="551609" y="5248517"/>
            <a:ext cx="70346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3200" dirty="0" smtClean="0"/>
              <a:t>  </a:t>
            </a:r>
            <a:r>
              <a:rPr lang="hu-HU" sz="3200" dirty="0" smtClean="0"/>
              <a:t>   A </a:t>
            </a:r>
            <a:r>
              <a:rPr lang="hu-HU" sz="3200" dirty="0" smtClean="0"/>
              <a:t>gyerekek megpillantották a vitorlást.</a:t>
            </a:r>
            <a:endParaRPr lang="hu-HU" sz="3200" dirty="0"/>
          </a:p>
        </p:txBody>
      </p:sp>
      <p:sp>
        <p:nvSpPr>
          <p:cNvPr id="21" name="Szövegdoboz 20"/>
          <p:cNvSpPr txBox="1"/>
          <p:nvPr/>
        </p:nvSpPr>
        <p:spPr>
          <a:xfrm>
            <a:off x="8302741" y="6240287"/>
            <a:ext cx="2141484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hu-HU" sz="2400" dirty="0" smtClean="0"/>
              <a:t>SZÁNTALPAKON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xmlns="" val="4136567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 rotWithShape="1">
          <a:blip r:embed="rId2" cstate="print"/>
          <a:srcRect l="14446" t="28166" r="15676" b="21078"/>
          <a:stretch/>
        </p:blipFill>
        <p:spPr>
          <a:xfrm>
            <a:off x="1952367" y="271848"/>
            <a:ext cx="7298724" cy="2982098"/>
          </a:xfrm>
          <a:prstGeom prst="rect">
            <a:avLst/>
          </a:prstGeom>
        </p:spPr>
      </p:pic>
      <p:sp>
        <p:nvSpPr>
          <p:cNvPr id="3" name="Szövegdoboz 2"/>
          <p:cNvSpPr txBox="1"/>
          <p:nvPr/>
        </p:nvSpPr>
        <p:spPr>
          <a:xfrm>
            <a:off x="7501925" y="156519"/>
            <a:ext cx="1324530" cy="30777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hu-HU" sz="1400" dirty="0" smtClean="0"/>
              <a:t>SZÁNTALPAKON</a:t>
            </a:r>
            <a:endParaRPr lang="hu-HU" sz="1400" dirty="0"/>
          </a:p>
        </p:txBody>
      </p:sp>
      <p:sp>
        <p:nvSpPr>
          <p:cNvPr id="4" name="Ellipszis 3"/>
          <p:cNvSpPr/>
          <p:nvPr/>
        </p:nvSpPr>
        <p:spPr>
          <a:xfrm>
            <a:off x="4433455" y="0"/>
            <a:ext cx="311540" cy="250257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Ellipszis 4"/>
          <p:cNvSpPr/>
          <p:nvPr/>
        </p:nvSpPr>
        <p:spPr>
          <a:xfrm>
            <a:off x="5074634" y="0"/>
            <a:ext cx="279961" cy="250257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Ellipszis 5"/>
          <p:cNvSpPr/>
          <p:nvPr/>
        </p:nvSpPr>
        <p:spPr>
          <a:xfrm>
            <a:off x="5756724" y="0"/>
            <a:ext cx="273374" cy="24201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Ellipszis 6"/>
          <p:cNvSpPr/>
          <p:nvPr/>
        </p:nvSpPr>
        <p:spPr>
          <a:xfrm>
            <a:off x="6464553" y="0"/>
            <a:ext cx="273999" cy="25849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 rotWithShape="1">
          <a:blip r:embed="rId2" cstate="print"/>
          <a:srcRect l="14564" t="28010" r="15715" b="20954"/>
          <a:stretch/>
        </p:blipFill>
        <p:spPr>
          <a:xfrm>
            <a:off x="1952367" y="3723503"/>
            <a:ext cx="7282249" cy="2998573"/>
          </a:xfrm>
          <a:prstGeom prst="rect">
            <a:avLst/>
          </a:prstGeom>
        </p:spPr>
      </p:pic>
      <p:sp>
        <p:nvSpPr>
          <p:cNvPr id="11" name="Szövegdoboz 10"/>
          <p:cNvSpPr txBox="1"/>
          <p:nvPr/>
        </p:nvSpPr>
        <p:spPr>
          <a:xfrm>
            <a:off x="7571946" y="3612293"/>
            <a:ext cx="1324530" cy="30777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hu-HU" sz="1400" dirty="0" smtClean="0"/>
              <a:t>SZÁNTALPAKON</a:t>
            </a:r>
            <a:endParaRPr lang="hu-HU" sz="1400" dirty="0"/>
          </a:p>
        </p:txBody>
      </p:sp>
      <p:sp>
        <p:nvSpPr>
          <p:cNvPr id="12" name="Ellipszis 11"/>
          <p:cNvSpPr/>
          <p:nvPr/>
        </p:nvSpPr>
        <p:spPr>
          <a:xfrm>
            <a:off x="4388147" y="3389871"/>
            <a:ext cx="311540" cy="250257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Ellipszis 12"/>
          <p:cNvSpPr/>
          <p:nvPr/>
        </p:nvSpPr>
        <p:spPr>
          <a:xfrm>
            <a:off x="5010104" y="3410465"/>
            <a:ext cx="311540" cy="250257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Ellipszis 13"/>
          <p:cNvSpPr/>
          <p:nvPr/>
        </p:nvSpPr>
        <p:spPr>
          <a:xfrm>
            <a:off x="5632061" y="3422822"/>
            <a:ext cx="311540" cy="250257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Ellipszis 14"/>
          <p:cNvSpPr/>
          <p:nvPr/>
        </p:nvSpPr>
        <p:spPr>
          <a:xfrm>
            <a:off x="6336396" y="3402227"/>
            <a:ext cx="311540" cy="250257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Szövegdoboz 15"/>
          <p:cNvSpPr txBox="1"/>
          <p:nvPr/>
        </p:nvSpPr>
        <p:spPr>
          <a:xfrm>
            <a:off x="1696995" y="140043"/>
            <a:ext cx="2537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i="1" dirty="0" smtClean="0"/>
              <a:t>Ki mondta? Színezz!</a:t>
            </a:r>
            <a:endParaRPr lang="hu-HU" b="1" i="1" dirty="0"/>
          </a:p>
        </p:txBody>
      </p:sp>
      <p:sp>
        <p:nvSpPr>
          <p:cNvPr id="18" name="Szövegdoboz 17"/>
          <p:cNvSpPr txBox="1"/>
          <p:nvPr/>
        </p:nvSpPr>
        <p:spPr>
          <a:xfrm>
            <a:off x="1692876" y="3571103"/>
            <a:ext cx="2537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i="1" dirty="0" smtClean="0"/>
              <a:t>Ki mondta? Színezz!</a:t>
            </a:r>
            <a:endParaRPr lang="hu-HU" b="1" i="1" dirty="0"/>
          </a:p>
        </p:txBody>
      </p:sp>
    </p:spTree>
    <p:extLst>
      <p:ext uri="{BB962C8B-B14F-4D97-AF65-F5344CB8AC3E}">
        <p14:creationId xmlns:p14="http://schemas.microsoft.com/office/powerpoint/2010/main" xmlns="" val="1608469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946352" y="299059"/>
            <a:ext cx="1998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u="sng" dirty="0" smtClean="0"/>
              <a:t>Válaszolj kódokkal!</a:t>
            </a:r>
            <a:endParaRPr lang="hu-HU" b="1" u="sng" dirty="0"/>
          </a:p>
        </p:txBody>
      </p:sp>
      <p:graphicFrame>
        <p:nvGraphicFramePr>
          <p:cNvPr id="3" name="Tábláza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08899409"/>
              </p:ext>
            </p:extLst>
          </p:nvPr>
        </p:nvGraphicFramePr>
        <p:xfrm>
          <a:off x="3007186" y="280086"/>
          <a:ext cx="7776145" cy="341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490">
                  <a:extLst>
                    <a:ext uri="{9D8B030D-6E8A-4147-A177-3AD203B41FA5}">
                      <a16:colId xmlns:a16="http://schemas.microsoft.com/office/drawing/2014/main" xmlns="" val="3427123693"/>
                    </a:ext>
                  </a:extLst>
                </a:gridCol>
                <a:gridCol w="5779090">
                  <a:extLst>
                    <a:ext uri="{9D8B030D-6E8A-4147-A177-3AD203B41FA5}">
                      <a16:colId xmlns:a16="http://schemas.microsoft.com/office/drawing/2014/main" xmlns="" val="2424652417"/>
                    </a:ext>
                  </a:extLst>
                </a:gridCol>
                <a:gridCol w="1104565">
                  <a:extLst>
                    <a:ext uri="{9D8B030D-6E8A-4147-A177-3AD203B41FA5}">
                      <a16:colId xmlns:a16="http://schemas.microsoft.com/office/drawing/2014/main" xmlns="" val="3268741924"/>
                    </a:ext>
                  </a:extLst>
                </a:gridCol>
              </a:tblGrid>
              <a:tr h="411671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400" dirty="0" smtClean="0"/>
                        <a:t>                             KÉRDÉS</a:t>
                      </a:r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400" dirty="0" smtClean="0"/>
                        <a:t>KÓD</a:t>
                      </a:r>
                      <a:endParaRPr lang="hu-H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57986257"/>
                  </a:ext>
                </a:extLst>
              </a:tr>
              <a:tr h="333911">
                <a:tc>
                  <a:txBody>
                    <a:bodyPr/>
                    <a:lstStyle/>
                    <a:p>
                      <a:r>
                        <a:rPr lang="hu-HU" dirty="0" smtClean="0"/>
                        <a:t>   1.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Hol van az üreg?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24409913"/>
                  </a:ext>
                </a:extLst>
              </a:tr>
              <a:tr h="333911">
                <a:tc>
                  <a:txBody>
                    <a:bodyPr/>
                    <a:lstStyle/>
                    <a:p>
                      <a:r>
                        <a:rPr lang="hu-HU" dirty="0" smtClean="0"/>
                        <a:t>   2.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Merre kellett indulni</a:t>
                      </a:r>
                      <a:r>
                        <a:rPr lang="hu-HU" baseline="0" dirty="0" smtClean="0"/>
                        <a:t> a gyerekeknek?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19475768"/>
                  </a:ext>
                </a:extLst>
              </a:tr>
              <a:tr h="333911">
                <a:tc>
                  <a:txBody>
                    <a:bodyPr/>
                    <a:lstStyle/>
                    <a:p>
                      <a:r>
                        <a:rPr lang="hu-HU" dirty="0" smtClean="0"/>
                        <a:t>   3.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Kinek a </a:t>
                      </a:r>
                      <a:r>
                        <a:rPr lang="hu-HU" dirty="0" err="1" smtClean="0"/>
                        <a:t>sálát</a:t>
                      </a:r>
                      <a:r>
                        <a:rPr lang="hu-HU" dirty="0" smtClean="0"/>
                        <a:t> kérte el az egyik </a:t>
                      </a:r>
                      <a:r>
                        <a:rPr lang="hu-HU" dirty="0" err="1" smtClean="0"/>
                        <a:t>Norna</a:t>
                      </a:r>
                      <a:r>
                        <a:rPr lang="hu-HU" dirty="0" smtClean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39800197"/>
                  </a:ext>
                </a:extLst>
              </a:tr>
              <a:tr h="356781">
                <a:tc>
                  <a:txBody>
                    <a:bodyPr/>
                    <a:lstStyle/>
                    <a:p>
                      <a:r>
                        <a:rPr lang="hu-HU" dirty="0" smtClean="0"/>
                        <a:t>   4.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dirty="0" smtClean="0"/>
                        <a:t>Milyen színű volt a </a:t>
                      </a:r>
                      <a:r>
                        <a:rPr lang="hu-HU" sz="2000" dirty="0" err="1" smtClean="0"/>
                        <a:t>Nornák</a:t>
                      </a:r>
                      <a:r>
                        <a:rPr lang="hu-HU" sz="2000" dirty="0" smtClean="0"/>
                        <a:t> köpenye?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19700972"/>
                  </a:ext>
                </a:extLst>
              </a:tr>
              <a:tr h="333911">
                <a:tc>
                  <a:txBody>
                    <a:bodyPr/>
                    <a:lstStyle/>
                    <a:p>
                      <a:r>
                        <a:rPr lang="hu-HU" dirty="0" smtClean="0"/>
                        <a:t>   5.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Milyen állat képe volt a szőnyegen?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67229727"/>
                  </a:ext>
                </a:extLst>
              </a:tr>
              <a:tr h="333911">
                <a:tc>
                  <a:txBody>
                    <a:bodyPr/>
                    <a:lstStyle/>
                    <a:p>
                      <a:r>
                        <a:rPr lang="hu-HU" dirty="0" smtClean="0"/>
                        <a:t>   6.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Ki miatt szomorú a Jégvarázsló?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1366690"/>
                  </a:ext>
                </a:extLst>
              </a:tr>
              <a:tr h="333911">
                <a:tc>
                  <a:txBody>
                    <a:bodyPr/>
                    <a:lstStyle/>
                    <a:p>
                      <a:r>
                        <a:rPr lang="hu-HU" dirty="0" smtClean="0"/>
                        <a:t>   7.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Kit lepett meg nagyon hogy a </a:t>
                      </a:r>
                      <a:r>
                        <a:rPr lang="hu-HU" dirty="0" err="1" smtClean="0"/>
                        <a:t>Nornák</a:t>
                      </a:r>
                      <a:r>
                        <a:rPr lang="hu-HU" dirty="0" smtClean="0"/>
                        <a:t> tudják a nevüket?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80455486"/>
                  </a:ext>
                </a:extLst>
              </a:tr>
              <a:tr h="333911">
                <a:tc>
                  <a:txBody>
                    <a:bodyPr/>
                    <a:lstStyle/>
                    <a:p>
                      <a:r>
                        <a:rPr lang="hu-HU" dirty="0" smtClean="0"/>
                        <a:t>   8.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Miért nem szabad a Fagyóriásra nézni?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75076159"/>
                  </a:ext>
                </a:extLst>
              </a:tr>
            </a:tbl>
          </a:graphicData>
        </a:graphic>
      </p:graphicFrame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32579892"/>
              </p:ext>
            </p:extLst>
          </p:nvPr>
        </p:nvGraphicFramePr>
        <p:xfrm>
          <a:off x="2619631" y="4282169"/>
          <a:ext cx="8328205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903">
                  <a:extLst>
                    <a:ext uri="{9D8B030D-6E8A-4147-A177-3AD203B41FA5}">
                      <a16:colId xmlns:a16="http://schemas.microsoft.com/office/drawing/2014/main" xmlns="" val="1496596730"/>
                    </a:ext>
                  </a:extLst>
                </a:gridCol>
                <a:gridCol w="4012682">
                  <a:extLst>
                    <a:ext uri="{9D8B030D-6E8A-4147-A177-3AD203B41FA5}">
                      <a16:colId xmlns:a16="http://schemas.microsoft.com/office/drawing/2014/main" xmlns="" val="461597662"/>
                    </a:ext>
                  </a:extLst>
                </a:gridCol>
                <a:gridCol w="3766620">
                  <a:extLst>
                    <a:ext uri="{9D8B030D-6E8A-4147-A177-3AD203B41FA5}">
                      <a16:colId xmlns:a16="http://schemas.microsoft.com/office/drawing/2014/main" xmlns="" val="462871328"/>
                    </a:ext>
                  </a:extLst>
                </a:gridCol>
              </a:tblGrid>
              <a:tr h="470685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                                        </a:t>
                      </a:r>
                      <a:r>
                        <a:rPr lang="hu-HU" sz="3600" dirty="0" smtClean="0"/>
                        <a:t>A                                                                 </a:t>
                      </a:r>
                      <a:endParaRPr lang="hu-H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3600" dirty="0" smtClean="0">
                          <a:solidFill>
                            <a:schemeClr val="bg1"/>
                          </a:solidFill>
                        </a:rPr>
                        <a:t>                  B</a:t>
                      </a:r>
                      <a:endParaRPr lang="hu-HU" sz="3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55599290"/>
                  </a:ext>
                </a:extLst>
              </a:tr>
              <a:tr h="272699">
                <a:tc>
                  <a:txBody>
                    <a:bodyPr/>
                    <a:lstStyle/>
                    <a:p>
                      <a:r>
                        <a:rPr lang="hu-HU" dirty="0" smtClean="0"/>
                        <a:t> 1.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 húga miatt.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Annie-t.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75654917"/>
                  </a:ext>
                </a:extLst>
              </a:tr>
              <a:tr h="291377">
                <a:tc>
                  <a:txBody>
                    <a:bodyPr/>
                    <a:lstStyle/>
                    <a:p>
                      <a:r>
                        <a:rPr lang="hu-HU" dirty="0" smtClean="0"/>
                        <a:t> 2.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Hattyú.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dirty="0" smtClean="0"/>
                        <a:t>Kék , barna , szürke.</a:t>
                      </a:r>
                      <a:endParaRPr lang="hu-H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78488437"/>
                  </a:ext>
                </a:extLst>
              </a:tr>
              <a:tr h="272699">
                <a:tc>
                  <a:txBody>
                    <a:bodyPr/>
                    <a:lstStyle/>
                    <a:p>
                      <a:r>
                        <a:rPr lang="hu-HU" dirty="0" smtClean="0"/>
                        <a:t> 3.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Jack-et.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Odvas dombban.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34951960"/>
                  </a:ext>
                </a:extLst>
              </a:tr>
              <a:tr h="272699">
                <a:tc>
                  <a:txBody>
                    <a:bodyPr/>
                    <a:lstStyle/>
                    <a:p>
                      <a:r>
                        <a:rPr lang="hu-HU" dirty="0" smtClean="0"/>
                        <a:t> 4.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Mert aki ránéz, rögtön</a:t>
                      </a:r>
                      <a:r>
                        <a:rPr lang="hu-HU" baseline="0" dirty="0" smtClean="0"/>
                        <a:t> meghal.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Sarkcsillag felé.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36551557"/>
                  </a:ext>
                </a:extLst>
              </a:tr>
            </a:tbl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1249056" y="2366257"/>
            <a:ext cx="1659429" cy="58477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hu-HU" sz="3200" dirty="0" smtClean="0"/>
              <a:t>NORNÁK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xmlns="" val="3104847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647568" y="153024"/>
            <a:ext cx="1362040" cy="338554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hu-HU" sz="1600" dirty="0" smtClean="0"/>
              <a:t>ODVAS DOMB</a:t>
            </a:r>
            <a:endParaRPr lang="hu-HU" sz="1600" dirty="0"/>
          </a:p>
        </p:txBody>
      </p:sp>
      <p:sp>
        <p:nvSpPr>
          <p:cNvPr id="3" name="Szövegdoboz 2"/>
          <p:cNvSpPr txBox="1"/>
          <p:nvPr/>
        </p:nvSpPr>
        <p:spPr>
          <a:xfrm>
            <a:off x="3352800" y="634456"/>
            <a:ext cx="4691734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hu-HU" sz="3200" dirty="0" smtClean="0"/>
              <a:t>Felkapaszkodtak a dombra.</a:t>
            </a:r>
            <a:endParaRPr lang="hu-HU" sz="3200" dirty="0"/>
          </a:p>
        </p:txBody>
      </p:sp>
      <p:sp>
        <p:nvSpPr>
          <p:cNvPr id="4" name="Szövegdoboz 3"/>
          <p:cNvSpPr txBox="1"/>
          <p:nvPr/>
        </p:nvSpPr>
        <p:spPr>
          <a:xfrm>
            <a:off x="3352800" y="120072"/>
            <a:ext cx="43312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i="1" dirty="0" smtClean="0"/>
              <a:t>Állítsd sorrendbe az eseményeket! </a:t>
            </a:r>
            <a:r>
              <a:rPr lang="hu-HU" b="1" i="1" dirty="0" err="1" smtClean="0"/>
              <a:t>Ragassz</a:t>
            </a:r>
            <a:r>
              <a:rPr lang="hu-HU" b="1" i="1" dirty="0" smtClean="0"/>
              <a:t>!</a:t>
            </a:r>
            <a:endParaRPr lang="hu-HU" b="1" i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3418703" y="1311764"/>
            <a:ext cx="3508268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hu-HU" sz="3200" dirty="0" smtClean="0"/>
              <a:t>Beléptek a nyíláson.</a:t>
            </a:r>
            <a:endParaRPr lang="hu-HU" sz="3200" dirty="0"/>
          </a:p>
        </p:txBody>
      </p:sp>
      <p:sp>
        <p:nvSpPr>
          <p:cNvPr id="6" name="Szövegdoboz 5"/>
          <p:cNvSpPr txBox="1"/>
          <p:nvPr/>
        </p:nvSpPr>
        <p:spPr>
          <a:xfrm>
            <a:off x="1737934" y="2017261"/>
            <a:ext cx="8066952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hu-HU" sz="3200" dirty="0" smtClean="0"/>
              <a:t>Egy mély, kerek barlang fölött találták magukat.</a:t>
            </a:r>
            <a:endParaRPr lang="hu-HU" sz="3200" dirty="0"/>
          </a:p>
        </p:txBody>
      </p:sp>
      <p:sp>
        <p:nvSpPr>
          <p:cNvPr id="7" name="Szövegdoboz 6"/>
          <p:cNvSpPr txBox="1"/>
          <p:nvPr/>
        </p:nvSpPr>
        <p:spPr>
          <a:xfrm>
            <a:off x="1737934" y="2760601"/>
            <a:ext cx="2025939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hu-HU" sz="3200" dirty="0" smtClean="0"/>
              <a:t>Lemásztak.</a:t>
            </a:r>
            <a:endParaRPr lang="hu-HU" sz="3200" dirty="0"/>
          </a:p>
        </p:txBody>
      </p:sp>
      <p:sp>
        <p:nvSpPr>
          <p:cNvPr id="8" name="Szövegdoboz 7"/>
          <p:cNvSpPr txBox="1"/>
          <p:nvPr/>
        </p:nvSpPr>
        <p:spPr>
          <a:xfrm>
            <a:off x="4135395" y="2723032"/>
            <a:ext cx="3895682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hu-HU" sz="3200" dirty="0" smtClean="0"/>
              <a:t>Megtalálták az üreget.</a:t>
            </a:r>
            <a:endParaRPr lang="hu-HU" sz="3200" dirty="0"/>
          </a:p>
        </p:txBody>
      </p:sp>
      <p:sp>
        <p:nvSpPr>
          <p:cNvPr id="9" name="Szövegdoboz 8"/>
          <p:cNvSpPr txBox="1"/>
          <p:nvPr/>
        </p:nvSpPr>
        <p:spPr>
          <a:xfrm>
            <a:off x="1304576" y="3459252"/>
            <a:ext cx="8648521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hu-HU" sz="3200" dirty="0" smtClean="0"/>
              <a:t>Annie a mélyedésbe nyúlt és kivett egy jégdarabot.</a:t>
            </a:r>
            <a:endParaRPr lang="hu-HU" sz="3200" dirty="0"/>
          </a:p>
        </p:txBody>
      </p:sp>
      <p:sp>
        <p:nvSpPr>
          <p:cNvPr id="10" name="Szövegdoboz 9"/>
          <p:cNvSpPr txBox="1"/>
          <p:nvPr/>
        </p:nvSpPr>
        <p:spPr>
          <a:xfrm>
            <a:off x="2655581" y="4230926"/>
            <a:ext cx="4510337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hu-HU" sz="3600" dirty="0" smtClean="0"/>
              <a:t>Mozgott a talaj alattuk.</a:t>
            </a:r>
            <a:endParaRPr lang="hu-HU" sz="3600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2301354" y="4977269"/>
            <a:ext cx="5752472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hu-HU" sz="3600" dirty="0" smtClean="0"/>
              <a:t>Az óriás belépett a barlangba.</a:t>
            </a:r>
            <a:endParaRPr lang="hu-HU" sz="3600" dirty="0"/>
          </a:p>
        </p:txBody>
      </p:sp>
    </p:spTree>
    <p:extLst>
      <p:ext uri="{BB962C8B-B14F-4D97-AF65-F5344CB8AC3E}">
        <p14:creationId xmlns:p14="http://schemas.microsoft.com/office/powerpoint/2010/main" xmlns="" val="34856734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263</Words>
  <Application>Microsoft Office PowerPoint</Application>
  <PresentationFormat>Egyéni</PresentationFormat>
  <Paragraphs>58</Paragraphs>
  <Slides>4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5" baseType="lpstr">
      <vt:lpstr>Office-téma</vt:lpstr>
      <vt:lpstr>1. dia</vt:lpstr>
      <vt:lpstr>2. dia</vt:lpstr>
      <vt:lpstr>3. dia</vt:lpstr>
      <vt:lpstr>4. dia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Erika Viktória Németh</dc:creator>
  <cp:lastModifiedBy>user</cp:lastModifiedBy>
  <cp:revision>11</cp:revision>
  <dcterms:created xsi:type="dcterms:W3CDTF">2024-04-10T23:40:49Z</dcterms:created>
  <dcterms:modified xsi:type="dcterms:W3CDTF">2024-04-11T20:56:18Z</dcterms:modified>
</cp:coreProperties>
</file>