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3" r:id="rId9"/>
    <p:sldId id="28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6" r:id="rId21"/>
    <p:sldId id="275" r:id="rId22"/>
    <p:sldId id="277" r:id="rId23"/>
    <p:sldId id="278" r:id="rId24"/>
    <p:sldId id="291" r:id="rId25"/>
    <p:sldId id="292" r:id="rId26"/>
    <p:sldId id="294" r:id="rId27"/>
    <p:sldId id="295" r:id="rId28"/>
    <p:sldId id="296" r:id="rId29"/>
    <p:sldId id="297" r:id="rId30"/>
    <p:sldId id="312" r:id="rId31"/>
    <p:sldId id="313" r:id="rId32"/>
    <p:sldId id="316" r:id="rId33"/>
    <p:sldId id="315" r:id="rId34"/>
    <p:sldId id="300" r:id="rId35"/>
    <p:sldId id="301" r:id="rId36"/>
    <p:sldId id="302" r:id="rId37"/>
    <p:sldId id="306" r:id="rId3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5A0830C-D4EE-4C87-A1D0-F6DB40F38069}" type="datetimeFigureOut">
              <a:rPr lang="hu-HU"/>
              <a:pPr>
                <a:defRPr/>
              </a:pPr>
              <a:t>2017.05.18.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F72E0BC-10D7-44CC-A668-A2D04806EC0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EB52F-A960-455C-82F3-1A188FDF71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A4711-0F2C-436F-A2CB-48BF235EB9D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2BCD8-703C-40BF-B968-F577E32840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BAAB9-9651-4789-AE32-9EC3F97AAC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Cím, 2 objektu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8FEBC-AED8-4229-A0D6-D9C3EB7099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6C668-E341-44BD-959B-AF40E18251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4276-9E00-421B-8340-19E673AB03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9FF43-5391-4590-B913-25A2D5D922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7D9E7-29D6-4978-9509-B9CBB0A4B2B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DA0E3-8674-4111-BC3C-2A2BEF124F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C5222-EF50-4FA9-B99B-04CC06D20A0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2DD67-0CBF-46B8-BC14-041CEEFC8FD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2F316-D957-44C9-A5A4-05DE1BA5B6F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CD2E0-D02D-4E83-8FAC-A00C999F94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D5B3DCE-659C-48E8-9809-6611A9F207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hu-HU" sz="6000" b="1"/>
              <a:t>HARKÁNY ÉS A GYÓGYKÓRHÁZ FÜRDŐTÖRTÉNETE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20662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hu-HU" sz="2000" dirty="0"/>
          </a:p>
          <a:p>
            <a:pPr>
              <a:lnSpc>
                <a:spcPct val="80000"/>
              </a:lnSpc>
              <a:defRPr/>
            </a:pPr>
            <a:r>
              <a:rPr lang="hu-HU" sz="2000" dirty="0"/>
              <a:t>Készítette: </a:t>
            </a:r>
          </a:p>
          <a:p>
            <a:pPr>
              <a:lnSpc>
                <a:spcPct val="80000"/>
              </a:lnSpc>
              <a:defRPr/>
            </a:pPr>
            <a:r>
              <a:rPr lang="hu-HU" sz="2000" dirty="0"/>
              <a:t>Nárainé Raffai Ágnes</a:t>
            </a:r>
          </a:p>
          <a:p>
            <a:pPr>
              <a:lnSpc>
                <a:spcPct val="80000"/>
              </a:lnSpc>
              <a:defRPr/>
            </a:pPr>
            <a:r>
              <a:rPr lang="hu-HU" sz="2000" dirty="0"/>
              <a:t>Osztályvezető ápoló</a:t>
            </a:r>
          </a:p>
          <a:p>
            <a:pPr>
              <a:lnSpc>
                <a:spcPct val="80000"/>
              </a:lnSpc>
              <a:defRPr/>
            </a:pPr>
            <a:endParaRPr lang="hu-HU" sz="2000" dirty="0"/>
          </a:p>
          <a:p>
            <a:pPr>
              <a:lnSpc>
                <a:spcPct val="80000"/>
              </a:lnSpc>
              <a:defRPr/>
            </a:pPr>
            <a:r>
              <a:rPr lang="hu-HU" sz="2000" dirty="0"/>
              <a:t>Szakdolgozói Továbbképzés</a:t>
            </a:r>
          </a:p>
          <a:p>
            <a:pPr>
              <a:lnSpc>
                <a:spcPct val="80000"/>
              </a:lnSpc>
              <a:defRPr/>
            </a:pPr>
            <a:r>
              <a:rPr lang="hu-HU" sz="2000" dirty="0" smtClean="0"/>
              <a:t>2017. </a:t>
            </a:r>
            <a:r>
              <a:rPr lang="hu-HU" sz="2000" dirty="0"/>
              <a:t>05. </a:t>
            </a:r>
            <a:r>
              <a:rPr lang="hu-HU" sz="2000" dirty="0" smtClean="0"/>
              <a:t>18. 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5907087"/>
          </a:xfrm>
        </p:spPr>
        <p:txBody>
          <a:bodyPr/>
          <a:lstStyle/>
          <a:p>
            <a:pPr>
              <a:defRPr/>
            </a:pPr>
            <a:r>
              <a:rPr lang="hu-HU" sz="2800"/>
              <a:t>A fürdő forgalma: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2800"/>
              <a:t>	- 1845:  970 fő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2800"/>
              <a:t>	- 1846: 2470 fő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2800"/>
              <a:t>	- 1847: 3200 fő</a:t>
            </a:r>
          </a:p>
          <a:p>
            <a:pPr>
              <a:buFont typeface="Wingdings" pitchFamily="2" charset="2"/>
              <a:buNone/>
              <a:defRPr/>
            </a:pPr>
            <a:endParaRPr lang="hu-HU" sz="2800"/>
          </a:p>
          <a:p>
            <a:pPr>
              <a:defRPr/>
            </a:pPr>
            <a:r>
              <a:rPr lang="hu-HU" sz="2800"/>
              <a:t>1848- ban az uradalom a fürdő teljes belső tatarozását rendelte el, melyre a szabadságharc miatt nem került sor.</a:t>
            </a:r>
          </a:p>
          <a:p>
            <a:pPr>
              <a:buFont typeface="Wingdings" pitchFamily="2" charset="2"/>
              <a:buNone/>
              <a:defRPr/>
            </a:pPr>
            <a:endParaRPr lang="hu-HU" sz="2800"/>
          </a:p>
          <a:p>
            <a:pPr>
              <a:defRPr/>
            </a:pPr>
            <a:r>
              <a:rPr lang="hu-HU" sz="2800"/>
              <a:t>Harkányfürdő magára maradt, </a:t>
            </a:r>
            <a:r>
              <a:rPr lang="hu-HU" sz="2800" b="1"/>
              <a:t>elnéptelenedett</a:t>
            </a:r>
            <a:r>
              <a:rPr lang="hu-HU" sz="2800"/>
              <a:t> és </a:t>
            </a:r>
            <a:r>
              <a:rPr lang="hu-HU" sz="2800" b="1"/>
              <a:t>hanyatlásnak</a:t>
            </a:r>
            <a:r>
              <a:rPr lang="hu-HU" sz="2800"/>
              <a:t> indult.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sz="4000" u="sng"/>
              <a:t>A  fürdő helyzete az 1850- 1860 közötti időszakban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A fürdő </a:t>
            </a:r>
            <a:r>
              <a:rPr lang="hu-HU" b="1"/>
              <a:t>bérlők</a:t>
            </a:r>
            <a:r>
              <a:rPr lang="hu-HU"/>
              <a:t> kezébe került, majd a </a:t>
            </a:r>
            <a:r>
              <a:rPr lang="hu-HU" b="1"/>
              <a:t>Pénzügyi Igazgatóság</a:t>
            </a:r>
            <a:r>
              <a:rPr lang="hu-HU"/>
              <a:t> kezelésében állt.</a:t>
            </a:r>
          </a:p>
          <a:p>
            <a:pPr>
              <a:defRPr/>
            </a:pPr>
            <a:r>
              <a:rPr lang="hu-HU"/>
              <a:t>1851: forrás eliszaposodott, a fürdő bezárt</a:t>
            </a:r>
          </a:p>
          <a:p>
            <a:pPr>
              <a:defRPr/>
            </a:pPr>
            <a:r>
              <a:rPr lang="hu-HU"/>
              <a:t>1852: felújítások</a:t>
            </a:r>
          </a:p>
          <a:p>
            <a:pPr>
              <a:defRPr/>
            </a:pPr>
            <a:r>
              <a:rPr lang="hu-HU"/>
              <a:t>1853: vízhúzásra szivattyút alkalmaztak, vízhúzó legények elbocsátása</a:t>
            </a:r>
          </a:p>
          <a:p>
            <a:pPr>
              <a:defRPr/>
            </a:pPr>
            <a:r>
              <a:rPr lang="hu-HU"/>
              <a:t>1855: bevétel növekedése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439863"/>
          </a:xfrm>
        </p:spPr>
        <p:txBody>
          <a:bodyPr/>
          <a:lstStyle/>
          <a:p>
            <a:pPr>
              <a:defRPr/>
            </a:pPr>
            <a:r>
              <a:rPr lang="hu-HU" sz="4000" u="sng"/>
              <a:t>Harkányfürdő újra a Batthyány család tulajdonában (1860-1873)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229600" cy="38274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hu-HU" sz="2800" b="1"/>
              <a:t>Batthyány Ödön</a:t>
            </a:r>
            <a:r>
              <a:rPr lang="hu-HU" sz="2800"/>
              <a:t> utasítására forrás feltárásra került sor.</a:t>
            </a:r>
          </a:p>
          <a:p>
            <a:pPr>
              <a:lnSpc>
                <a:spcPct val="90000"/>
              </a:lnSpc>
              <a:defRPr/>
            </a:pPr>
            <a:r>
              <a:rPr lang="hu-HU" sz="2800"/>
              <a:t>1865: </a:t>
            </a:r>
            <a:r>
              <a:rPr lang="hu-HU" sz="2800" b="1"/>
              <a:t>Zsigmondy Vilmos</a:t>
            </a:r>
            <a:r>
              <a:rPr lang="hu-HU" sz="2800"/>
              <a:t> bányamérnök próbafúrást végzett.</a:t>
            </a:r>
          </a:p>
          <a:p>
            <a:pPr>
              <a:lnSpc>
                <a:spcPct val="90000"/>
              </a:lnSpc>
              <a:defRPr/>
            </a:pPr>
            <a:r>
              <a:rPr lang="hu-HU" sz="2800"/>
              <a:t>1866 szeptember 28: állandó kút építése</a:t>
            </a:r>
          </a:p>
          <a:p>
            <a:pPr>
              <a:lnSpc>
                <a:spcPct val="90000"/>
              </a:lnSpc>
              <a:defRPr/>
            </a:pPr>
            <a:r>
              <a:rPr lang="hu-HU" sz="2800" b="1"/>
              <a:t>Than Károly</a:t>
            </a:r>
            <a:r>
              <a:rPr lang="hu-HU" sz="2800"/>
              <a:t> elvégezte a forrásvíz tudományos elemzését, aki az MTA ülésén a </a:t>
            </a:r>
            <a:r>
              <a:rPr lang="hu-HU" sz="2800" b="1"/>
              <a:t>Harkányi kénes hévíz vegyi elemzése</a:t>
            </a:r>
            <a:r>
              <a:rPr lang="hu-HU" sz="2800"/>
              <a:t> címen olvasta fel munkáját.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hu-H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7" descr="zsigmondy v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9888" y="1557338"/>
            <a:ext cx="3667125" cy="4435475"/>
          </a:xfrm>
        </p:spPr>
      </p:pic>
      <p:pic>
        <p:nvPicPr>
          <p:cNvPr id="29698" name="Picture 8" descr="250px-Than_Károly-Orszag_Vilag_18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18100" y="1484313"/>
            <a:ext cx="3473450" cy="4611687"/>
          </a:xfrm>
        </p:spPr>
      </p:pic>
      <p:sp>
        <p:nvSpPr>
          <p:cNvPr id="4813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sz="4000" dirty="0" smtClean="0"/>
              <a:t>Zsigmondy </a:t>
            </a:r>
            <a:r>
              <a:rPr lang="hu-HU" sz="4000" dirty="0"/>
              <a:t>Vilmos és Than Károly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913"/>
            <a:ext cx="8229600" cy="3773487"/>
          </a:xfrm>
        </p:spPr>
        <p:txBody>
          <a:bodyPr/>
          <a:lstStyle/>
          <a:p>
            <a:pPr>
              <a:defRPr/>
            </a:pPr>
            <a:r>
              <a:rPr lang="hu-HU" sz="2800"/>
              <a:t>1867 március: Battyhány megbízást adott </a:t>
            </a:r>
            <a:r>
              <a:rPr lang="hu-HU" sz="2800" b="1"/>
              <a:t>Neumann Jeromos</a:t>
            </a:r>
            <a:r>
              <a:rPr lang="hu-HU" sz="2800"/>
              <a:t> uradalmi mérnöknek medencefürdő létesítésére</a:t>
            </a:r>
          </a:p>
          <a:p>
            <a:pPr>
              <a:defRPr/>
            </a:pPr>
            <a:r>
              <a:rPr lang="hu-HU" sz="2800"/>
              <a:t>1871: </a:t>
            </a:r>
            <a:r>
              <a:rPr lang="hu-HU" sz="2800" b="1"/>
              <a:t>közös medencefürdő</a:t>
            </a:r>
            <a:r>
              <a:rPr lang="hu-HU" sz="2800"/>
              <a:t> létesült</a:t>
            </a:r>
          </a:p>
          <a:p>
            <a:pPr>
              <a:buFont typeface="Wingdings" pitchFamily="2" charset="2"/>
              <a:buNone/>
              <a:defRPr/>
            </a:pPr>
            <a:endParaRPr lang="hu-HU" sz="2800"/>
          </a:p>
        </p:txBody>
      </p:sp>
      <p:pic>
        <p:nvPicPr>
          <p:cNvPr id="30722" name="Picture 6" descr="187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078038"/>
            <a:ext cx="7488237" cy="4779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sz="4000" u="sng"/>
              <a:t>Fürdő élet a 19. század közepén, a gyógyfürdők szabályozása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968875"/>
          </a:xfrm>
        </p:spPr>
        <p:txBody>
          <a:bodyPr/>
          <a:lstStyle/>
          <a:p>
            <a:pPr>
              <a:defRPr/>
            </a:pPr>
            <a:r>
              <a:rPr lang="hu-HU" sz="2800"/>
              <a:t>Hazai és külföldi újságok rendszeresen publikáltak a fürdőről.</a:t>
            </a:r>
          </a:p>
          <a:p>
            <a:pPr>
              <a:defRPr/>
            </a:pPr>
            <a:r>
              <a:rPr lang="hu-HU" sz="2800"/>
              <a:t>Jelentős számú vendég, szegény beteg érdeklődött a fürdő iránt.</a:t>
            </a:r>
          </a:p>
          <a:p>
            <a:pPr>
              <a:defRPr/>
            </a:pPr>
            <a:r>
              <a:rPr lang="hu-HU" sz="2800"/>
              <a:t>A </a:t>
            </a:r>
            <a:r>
              <a:rPr lang="hu-HU" sz="2800" b="1"/>
              <a:t>forgalom emelkedett, a jövedelem növekedett</a:t>
            </a:r>
            <a:r>
              <a:rPr lang="hu-HU" sz="2800"/>
              <a:t>: további fejlesztések</a:t>
            </a:r>
          </a:p>
          <a:p>
            <a:pPr>
              <a:defRPr/>
            </a:pPr>
            <a:r>
              <a:rPr lang="hu-HU" sz="2800"/>
              <a:t>1866: 3925 fő</a:t>
            </a:r>
          </a:p>
          <a:p>
            <a:pPr>
              <a:defRPr/>
            </a:pPr>
            <a:r>
              <a:rPr lang="hu-HU" sz="2800"/>
              <a:t>1867: 4428 fő</a:t>
            </a:r>
          </a:p>
          <a:p>
            <a:pPr>
              <a:defRPr/>
            </a:pPr>
            <a:r>
              <a:rPr lang="hu-HU" sz="2800"/>
              <a:t>1868: 5673 fő</a:t>
            </a:r>
          </a:p>
          <a:p>
            <a:pPr>
              <a:defRPr/>
            </a:pPr>
            <a:r>
              <a:rPr lang="hu-HU" sz="2800"/>
              <a:t>1869: 5923 fő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hu-HU"/>
              <a:t>1860: magyarországi gyógyfürdők viszonyainak, </a:t>
            </a:r>
            <a:r>
              <a:rPr lang="hu-HU" b="1"/>
              <a:t>belső rendjüknek szabályozása</a:t>
            </a:r>
          </a:p>
          <a:p>
            <a:pPr>
              <a:lnSpc>
                <a:spcPct val="90000"/>
              </a:lnSpc>
              <a:defRPr/>
            </a:pPr>
            <a:r>
              <a:rPr lang="hu-HU"/>
              <a:t>Gyógyfürdők osztályozása</a:t>
            </a:r>
          </a:p>
          <a:p>
            <a:pPr>
              <a:lnSpc>
                <a:spcPct val="90000"/>
              </a:lnSpc>
              <a:defRPr/>
            </a:pPr>
            <a:r>
              <a:rPr lang="hu-HU"/>
              <a:t>Harkányfürdő az </a:t>
            </a:r>
            <a:r>
              <a:rPr lang="hu-HU" b="1"/>
              <a:t>első osztályba</a:t>
            </a:r>
            <a:r>
              <a:rPr lang="hu-HU"/>
              <a:t> került</a:t>
            </a:r>
          </a:p>
          <a:p>
            <a:pPr>
              <a:lnSpc>
                <a:spcPct val="90000"/>
              </a:lnSpc>
              <a:defRPr/>
            </a:pPr>
            <a:r>
              <a:rPr lang="hu-HU"/>
              <a:t>Szabályok: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/>
              <a:t>		- fürdőorvos alkalmazása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/>
              <a:t>		- állandó fürdőbiztos kinevezése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/>
              <a:t>		- fürdőbizottmány felállítása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/>
              <a:t>		- egységes fürdőrendszabály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/>
              <a:t>          kidolgozása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480175"/>
          </a:xfrm>
        </p:spPr>
        <p:txBody>
          <a:bodyPr/>
          <a:lstStyle/>
          <a:p>
            <a:pPr>
              <a:defRPr/>
            </a:pPr>
            <a:r>
              <a:rPr lang="hu-HU"/>
              <a:t>1873: </a:t>
            </a:r>
            <a:r>
              <a:rPr lang="hu-HU" b="1"/>
              <a:t>Benyovszky Lajos</a:t>
            </a:r>
            <a:r>
              <a:rPr lang="hu-HU"/>
              <a:t> földbirtokos Harkányt megvásárolta, majd 1882-ig haszonbérletbe adta.</a:t>
            </a:r>
          </a:p>
          <a:p>
            <a:pPr>
              <a:defRPr/>
            </a:pPr>
            <a:r>
              <a:rPr lang="hu-HU"/>
              <a:t>A fürdőben </a:t>
            </a:r>
            <a:r>
              <a:rPr lang="hu-HU" b="1"/>
              <a:t>fejlesztési problémák</a:t>
            </a:r>
            <a:r>
              <a:rPr lang="hu-HU"/>
              <a:t> jelentkeztek.</a:t>
            </a:r>
          </a:p>
          <a:p>
            <a:pPr>
              <a:defRPr/>
            </a:pPr>
            <a:r>
              <a:rPr lang="hu-HU"/>
              <a:t>1887-ben Zsigmondy Vilmos: </a:t>
            </a:r>
            <a:r>
              <a:rPr lang="hu-HU" b="1"/>
              <a:t>második artézi kút fúrása</a:t>
            </a:r>
          </a:p>
          <a:p>
            <a:pPr>
              <a:defRPr/>
            </a:pPr>
            <a:r>
              <a:rPr lang="hu-HU" b="1"/>
              <a:t>Vendégek osztályba sorolása</a:t>
            </a:r>
            <a:r>
              <a:rPr lang="hu-HU"/>
              <a:t>: társadalmi megkülönböztetés megerősödése</a:t>
            </a:r>
          </a:p>
          <a:p>
            <a:pPr>
              <a:defRPr/>
            </a:pPr>
            <a:r>
              <a:rPr lang="hu-HU" b="1"/>
              <a:t>I. Világháború</a:t>
            </a:r>
            <a:r>
              <a:rPr lang="hu-HU"/>
              <a:t> alatt rendkívüli visszaesés a fürdő állapotában</a:t>
            </a:r>
          </a:p>
          <a:p>
            <a:pPr>
              <a:buFont typeface="Wingdings" pitchFamily="2" charset="2"/>
              <a:buNone/>
              <a:defRPr/>
            </a:pPr>
            <a:endParaRPr lang="hu-HU"/>
          </a:p>
          <a:p>
            <a:pPr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sz="4000" u="sng"/>
              <a:t>Harkányfürdő fejlődése 1921 és 1945 között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hu-HU"/>
              <a:t>1922: </a:t>
            </a:r>
            <a:r>
              <a:rPr lang="hu-HU" b="1"/>
              <a:t>hatósági vizsgálat</a:t>
            </a:r>
            <a:r>
              <a:rPr lang="hu-HU"/>
              <a:t>: elhanyagolt állapot, szemét, fürdőtelepi kút vize szennyezett, fertőzött</a:t>
            </a:r>
          </a:p>
          <a:p>
            <a:pPr>
              <a:lnSpc>
                <a:spcPct val="90000"/>
              </a:lnSpc>
              <a:defRPr/>
            </a:pPr>
            <a:r>
              <a:rPr lang="hu-HU"/>
              <a:t>Fürdőkomplexum </a:t>
            </a:r>
            <a:r>
              <a:rPr lang="hu-HU" b="1"/>
              <a:t>teljes felújításra</a:t>
            </a:r>
            <a:r>
              <a:rPr lang="hu-HU"/>
              <a:t> szorult.</a:t>
            </a:r>
          </a:p>
          <a:p>
            <a:pPr>
              <a:lnSpc>
                <a:spcPct val="90000"/>
              </a:lnSpc>
              <a:defRPr/>
            </a:pPr>
            <a:r>
              <a:rPr lang="hu-HU"/>
              <a:t>Benyovszky család 40 évre szóló haszonbérleti szerződést kötött </a:t>
            </a:r>
            <a:r>
              <a:rPr lang="hu-HU" b="1"/>
              <a:t>Antal Jenővel.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hu-H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549275"/>
            <a:ext cx="8229600" cy="647700"/>
          </a:xfrm>
        </p:spPr>
        <p:txBody>
          <a:bodyPr/>
          <a:lstStyle/>
          <a:p>
            <a:pPr>
              <a:defRPr/>
            </a:pPr>
            <a:r>
              <a:rPr lang="hu-HU" sz="2800"/>
              <a:t>1925-26: </a:t>
            </a:r>
            <a:r>
              <a:rPr lang="hu-HU" sz="2800" b="1"/>
              <a:t>tófürdő (strandfürdő)</a:t>
            </a:r>
            <a:r>
              <a:rPr lang="hu-HU" sz="2800"/>
              <a:t> megépülése</a:t>
            </a:r>
          </a:p>
          <a:p>
            <a:pPr>
              <a:buFont typeface="Wingdings" pitchFamily="2" charset="2"/>
              <a:buNone/>
              <a:defRPr/>
            </a:pPr>
            <a:endParaRPr lang="hu-HU" sz="2800"/>
          </a:p>
        </p:txBody>
      </p:sp>
      <p:pic>
        <p:nvPicPr>
          <p:cNvPr id="35842" name="Picture 8" descr="harkány rég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628775"/>
            <a:ext cx="8712200" cy="4702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sz="4000" u="sng"/>
              <a:t>A harkányi melegvizű gyógyforrás felfedezése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Harkány fürdő történetével foglalkozó munkák szerint már a török megszállás idején ismerték és használták a forrást.</a:t>
            </a:r>
          </a:p>
          <a:p>
            <a:pPr>
              <a:defRPr/>
            </a:pPr>
            <a:r>
              <a:rPr lang="hu-HU"/>
              <a:t>„Büdösrét”</a:t>
            </a:r>
          </a:p>
          <a:p>
            <a:pPr>
              <a:defRPr/>
            </a:pPr>
            <a:r>
              <a:rPr lang="hu-HU"/>
              <a:t>„Büdöstó”</a:t>
            </a:r>
          </a:p>
          <a:p>
            <a:pPr>
              <a:defRPr/>
            </a:pPr>
            <a:r>
              <a:rPr lang="hu-HU"/>
              <a:t>„Büdöski Fürdő”</a:t>
            </a:r>
          </a:p>
          <a:p>
            <a:pPr>
              <a:defRPr/>
            </a:pPr>
            <a:r>
              <a:rPr lang="hu-HU"/>
              <a:t>„Büdöskő Forrás” elnevezés a kénes vizű forrásra utal.</a:t>
            </a:r>
          </a:p>
          <a:p>
            <a:pPr>
              <a:buFont typeface="Wingdings" pitchFamily="2" charset="2"/>
              <a:buNone/>
              <a:defRPr/>
            </a:pPr>
            <a:endParaRPr lang="hu-HU"/>
          </a:p>
          <a:p>
            <a:pPr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0"/>
            <a:ext cx="8229600" cy="24923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hu-HU" sz="2400"/>
              <a:t>1927: Antal Jenő elvégezteti a </a:t>
            </a:r>
            <a:r>
              <a:rPr lang="hu-HU" sz="2400" b="1"/>
              <a:t>víz vegyelemzését</a:t>
            </a:r>
          </a:p>
          <a:p>
            <a:pPr>
              <a:lnSpc>
                <a:spcPct val="90000"/>
              </a:lnSpc>
              <a:defRPr/>
            </a:pPr>
            <a:r>
              <a:rPr lang="hu-HU" sz="2400"/>
              <a:t>A Than- féle elemzési eredményt összehasonlítva az új eredménnyel: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z="2400"/>
              <a:t>		- </a:t>
            </a:r>
            <a:r>
              <a:rPr lang="hu-HU" sz="2400" b="1"/>
              <a:t>az összetétel teljesen állandó,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z="2400" b="1"/>
              <a:t>		- az alkotórészek viszonya ugyanaz</a:t>
            </a:r>
          </a:p>
          <a:p>
            <a:pPr>
              <a:lnSpc>
                <a:spcPct val="90000"/>
              </a:lnSpc>
              <a:defRPr/>
            </a:pPr>
            <a:r>
              <a:rPr lang="hu-HU" sz="2400"/>
              <a:t>1932-34: </a:t>
            </a:r>
            <a:r>
              <a:rPr lang="hu-HU" sz="2400" b="1"/>
              <a:t>Ilona- fürdő megépítése</a:t>
            </a:r>
          </a:p>
          <a:p>
            <a:pPr>
              <a:lnSpc>
                <a:spcPct val="90000"/>
              </a:lnSpc>
              <a:defRPr/>
            </a:pPr>
            <a:endParaRPr lang="hu-HU" sz="2400"/>
          </a:p>
        </p:txBody>
      </p:sp>
      <p:pic>
        <p:nvPicPr>
          <p:cNvPr id="36866" name="Picture 6" descr="ilona fürdő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2411413"/>
            <a:ext cx="6985000" cy="4446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611981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hu-HU"/>
              <a:t>1934 végén: </a:t>
            </a:r>
            <a:r>
              <a:rPr lang="hu-HU" b="1"/>
              <a:t>Harkány Gyógyfürdő Vállalat</a:t>
            </a:r>
            <a:r>
              <a:rPr lang="hu-HU"/>
              <a:t> néven került cégbejegyzésre.</a:t>
            </a:r>
          </a:p>
          <a:p>
            <a:pPr>
              <a:lnSpc>
                <a:spcPct val="90000"/>
              </a:lnSpc>
              <a:defRPr/>
            </a:pPr>
            <a:r>
              <a:rPr lang="hu-HU"/>
              <a:t>1941: </a:t>
            </a:r>
            <a:r>
              <a:rPr lang="hu-HU" b="1"/>
              <a:t>Harkány Gyógyfürdő Bérleti Társaság</a:t>
            </a:r>
          </a:p>
          <a:p>
            <a:pPr>
              <a:lnSpc>
                <a:spcPct val="90000"/>
              </a:lnSpc>
              <a:defRPr/>
            </a:pPr>
            <a:r>
              <a:rPr lang="hu-HU" b="1"/>
              <a:t>II. Világháború</a:t>
            </a:r>
            <a:r>
              <a:rPr lang="hu-HU"/>
              <a:t> éveiben: ismét hanyatlás, majd pusztulás következett be</a:t>
            </a:r>
          </a:p>
          <a:p>
            <a:pPr>
              <a:lnSpc>
                <a:spcPct val="90000"/>
              </a:lnSpc>
              <a:defRPr/>
            </a:pPr>
            <a:r>
              <a:rPr lang="hu-HU" b="1"/>
              <a:t>Felszabadulást követően</a:t>
            </a:r>
            <a:r>
              <a:rPr lang="hu-HU"/>
              <a:t>: összes épület teljesen hasznavehetetlen állapotban volt</a:t>
            </a:r>
          </a:p>
          <a:p>
            <a:pPr>
              <a:lnSpc>
                <a:spcPct val="90000"/>
              </a:lnSpc>
              <a:defRPr/>
            </a:pPr>
            <a:r>
              <a:rPr lang="hu-HU"/>
              <a:t>A fürdő helyreállítása, illetve újraépítése elölről kezdődhetett.</a:t>
            </a:r>
          </a:p>
          <a:p>
            <a:pPr>
              <a:lnSpc>
                <a:spcPct val="90000"/>
              </a:lnSpc>
              <a:defRPr/>
            </a:pPr>
            <a:r>
              <a:rPr lang="hu-HU"/>
              <a:t>1945 második fele- 1946: felújítás</a:t>
            </a:r>
          </a:p>
          <a:p>
            <a:pPr>
              <a:lnSpc>
                <a:spcPct val="90000"/>
              </a:lnSpc>
              <a:defRPr/>
            </a:pPr>
            <a:r>
              <a:rPr lang="hu-HU"/>
              <a:t>Fürdőorvos 1947-49: Dr. Csík László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223962"/>
          </a:xfrm>
        </p:spPr>
        <p:txBody>
          <a:bodyPr/>
          <a:lstStyle/>
          <a:p>
            <a:pPr>
              <a:defRPr/>
            </a:pPr>
            <a:r>
              <a:rPr lang="hu-HU" u="sng"/>
              <a:t>Harkányfürdő államosítása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3866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hu-HU" sz="2800"/>
              <a:t>1949 január 4: </a:t>
            </a:r>
            <a:r>
              <a:rPr lang="hu-HU" sz="2800" b="1"/>
              <a:t>fürdő államosítása</a:t>
            </a:r>
            <a:r>
              <a:rPr lang="hu-HU" sz="2800"/>
              <a:t>, új korszak kezdődött</a:t>
            </a:r>
          </a:p>
          <a:p>
            <a:pPr>
              <a:lnSpc>
                <a:spcPct val="90000"/>
              </a:lnSpc>
              <a:defRPr/>
            </a:pPr>
            <a:r>
              <a:rPr lang="hu-HU" sz="2800"/>
              <a:t>1950: </a:t>
            </a:r>
            <a:r>
              <a:rPr lang="hu-HU" sz="2800" b="1"/>
              <a:t>határsáv</a:t>
            </a:r>
            <a:r>
              <a:rPr lang="hu-HU" sz="2800"/>
              <a:t> miatt a vendégek száma óriási mértékben csökkent</a:t>
            </a:r>
          </a:p>
          <a:p>
            <a:pPr>
              <a:lnSpc>
                <a:spcPct val="90000"/>
              </a:lnSpc>
              <a:defRPr/>
            </a:pPr>
            <a:r>
              <a:rPr lang="hu-HU" sz="2800"/>
              <a:t>1954: Harkányt kiemelték a határsávból, növekvő érdeklődés vette kezdetét.</a:t>
            </a:r>
          </a:p>
          <a:p>
            <a:pPr>
              <a:lnSpc>
                <a:spcPct val="90000"/>
              </a:lnSpc>
              <a:defRPr/>
            </a:pPr>
            <a:r>
              <a:rPr lang="hu-HU" sz="2800"/>
              <a:t>1955: </a:t>
            </a:r>
            <a:r>
              <a:rPr lang="hu-HU" sz="2800" b="1"/>
              <a:t>Harkányfürdő Vállalat</a:t>
            </a:r>
            <a:r>
              <a:rPr lang="hu-HU" sz="2800"/>
              <a:t> néven a községi tanács irányította</a:t>
            </a:r>
          </a:p>
          <a:p>
            <a:pPr>
              <a:lnSpc>
                <a:spcPct val="90000"/>
              </a:lnSpc>
              <a:defRPr/>
            </a:pPr>
            <a:r>
              <a:rPr lang="hu-HU" sz="2800"/>
              <a:t>Strandfürdő területének a bővítése, termálmedence </a:t>
            </a:r>
            <a:r>
              <a:rPr lang="hu-HU" sz="2800" b="1"/>
              <a:t>téli fürdésre</a:t>
            </a:r>
            <a:r>
              <a:rPr lang="hu-HU" sz="2800"/>
              <a:t> alkalmassá tétele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0708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hu-HU" sz="2800" dirty="0" smtClean="0"/>
              <a:t>1956: </a:t>
            </a:r>
            <a:r>
              <a:rPr lang="hu-HU" sz="2800" b="1" dirty="0" smtClean="0"/>
              <a:t>Baranya Megyei Fürdővállalat</a:t>
            </a:r>
            <a:r>
              <a:rPr lang="hu-HU" sz="2800" dirty="0" smtClean="0"/>
              <a:t> (Megyei Tanács irányítása alá került)</a:t>
            </a:r>
          </a:p>
          <a:p>
            <a:pPr>
              <a:lnSpc>
                <a:spcPct val="90000"/>
              </a:lnSpc>
              <a:defRPr/>
            </a:pPr>
            <a:r>
              <a:rPr lang="hu-HU" sz="2800" dirty="0" smtClean="0"/>
              <a:t>1960-as években: </a:t>
            </a:r>
            <a:r>
              <a:rPr lang="hu-HU" sz="2800" b="1" dirty="0" smtClean="0"/>
              <a:t>LEGKERESETTEBB GYÓGYFÜRDŐVÉ VÁLT!</a:t>
            </a:r>
          </a:p>
          <a:p>
            <a:pPr>
              <a:defRPr/>
            </a:pPr>
            <a:r>
              <a:rPr lang="hu-HU" sz="2800" dirty="0" smtClean="0"/>
              <a:t>A kórház létét és jellegét alapvetően a harkányi gyógyvíznek és fürdőnek köszönheti.</a:t>
            </a:r>
          </a:p>
          <a:p>
            <a:pPr>
              <a:defRPr/>
            </a:pPr>
            <a:r>
              <a:rPr lang="hu-HU" sz="2800" dirty="0" smtClean="0"/>
              <a:t>A kórház csíráit a fürdőmúltból megmaradt, romos vagy elhanyagolt épületek jelentették.</a:t>
            </a:r>
          </a:p>
          <a:p>
            <a:pPr>
              <a:defRPr/>
            </a:pPr>
            <a:r>
              <a:rPr lang="hu-HU" sz="2800" dirty="0" smtClean="0"/>
              <a:t>A bányaipar fejlődésével megnövekedtek a mozgásszervi megbetegedések, ezek kezelésére a harkányi gyógyvíz alkalmas volt.</a:t>
            </a:r>
          </a:p>
          <a:p>
            <a:pPr>
              <a:lnSpc>
                <a:spcPct val="90000"/>
              </a:lnSpc>
              <a:defRPr/>
            </a:pPr>
            <a:endParaRPr lang="hu-HU" sz="28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hu-HU" sz="2800" b="1" dirty="0"/>
          </a:p>
        </p:txBody>
      </p:sp>
      <p:pic>
        <p:nvPicPr>
          <p:cNvPr id="3993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5492750"/>
            <a:ext cx="5214937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5072063"/>
            <a:ext cx="747712" cy="744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547528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hu-HU"/>
              <a:t>1955: BM Tanács megalapította a </a:t>
            </a:r>
            <a:r>
              <a:rPr lang="hu-HU" b="1"/>
              <a:t>Baranya Megyei Gyógyfürdőkórházat</a:t>
            </a:r>
          </a:p>
          <a:p>
            <a:pPr>
              <a:lnSpc>
                <a:spcPct val="90000"/>
              </a:lnSpc>
              <a:defRPr/>
            </a:pPr>
            <a:r>
              <a:rPr lang="hu-HU"/>
              <a:t>Fő feladata: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/>
              <a:t>		- gyógyítás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/>
              <a:t>		- rehabilitáció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/>
              <a:t>		- utókezelés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/>
              <a:t>		- utógondozást nyújtó fekvőbeteg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/>
              <a:t>         ellátás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/>
              <a:t>		- járóbetegek szakorvosi ellátása és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/>
              <a:t>         gondozása lett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35650"/>
          </a:xfrm>
        </p:spPr>
        <p:txBody>
          <a:bodyPr/>
          <a:lstStyle/>
          <a:p>
            <a:pPr>
              <a:defRPr/>
            </a:pPr>
            <a:r>
              <a:rPr lang="hu-HU" dirty="0"/>
              <a:t>1954 október 14: a kórház 120 ággyal kezdte meg működését 2 épületben</a:t>
            </a:r>
          </a:p>
          <a:p>
            <a:pPr>
              <a:buFont typeface="Wingdings" pitchFamily="2" charset="2"/>
              <a:buNone/>
              <a:defRPr/>
            </a:pPr>
            <a:r>
              <a:rPr lang="hu-HU" dirty="0"/>
              <a:t>		- OTI </a:t>
            </a:r>
            <a:r>
              <a:rPr lang="hu-HU" dirty="0" err="1"/>
              <a:t>gyógyház</a:t>
            </a:r>
            <a:endParaRPr lang="hu-HU" dirty="0"/>
          </a:p>
          <a:p>
            <a:pPr>
              <a:buFont typeface="Wingdings" pitchFamily="2" charset="2"/>
              <a:buNone/>
              <a:defRPr/>
            </a:pPr>
            <a:r>
              <a:rPr lang="hu-HU" dirty="0"/>
              <a:t>		- egykori gyógyszálló</a:t>
            </a:r>
          </a:p>
          <a:p>
            <a:pPr>
              <a:defRPr/>
            </a:pPr>
            <a:r>
              <a:rPr lang="hu-HU" dirty="0"/>
              <a:t>Ezeket egészítette ki a Kossuth- fürdő és az Ilona- fürdő.</a:t>
            </a:r>
          </a:p>
          <a:p>
            <a:pPr>
              <a:buFont typeface="Wingdings" pitchFamily="2" charset="2"/>
              <a:buNone/>
              <a:defRPr/>
            </a:pPr>
            <a:endParaRPr lang="hu-HU" dirty="0"/>
          </a:p>
        </p:txBody>
      </p:sp>
      <p:pic>
        <p:nvPicPr>
          <p:cNvPr id="41986" name="Kép 2" descr="csgyk_fototar_harkany_kepeslap_193x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3500438"/>
            <a:ext cx="5214937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619283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hu-HU" sz="2800" dirty="0"/>
              <a:t>1957: egykori gyógyszálló felújítása, 2 női osztály kapott itt helyet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z="2800" dirty="0"/>
              <a:t>		- 48 ágyas „A” osztály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z="2800" dirty="0"/>
              <a:t>		- 52 ágyas „B” osztály, ezen osztály 20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z="2800" dirty="0"/>
              <a:t>        ágyán </a:t>
            </a:r>
            <a:r>
              <a:rPr lang="hu-HU" sz="2800" b="1" dirty="0"/>
              <a:t>nőgyógyászati betegeket</a:t>
            </a:r>
            <a:r>
              <a:rPr lang="hu-HU" sz="2800" dirty="0"/>
              <a:t>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z="2800" dirty="0"/>
              <a:t>        kezeltek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z="2800" dirty="0"/>
              <a:t>		- 5-5 női és férfi ágy elkülönítése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z="2800" dirty="0"/>
              <a:t>        </a:t>
            </a:r>
            <a:r>
              <a:rPr lang="hu-HU" sz="2800" dirty="0" err="1"/>
              <a:t>pszoriázisos</a:t>
            </a:r>
            <a:r>
              <a:rPr lang="hu-HU" sz="2800" dirty="0"/>
              <a:t> betegek részére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hu-HU" sz="2800" dirty="0"/>
          </a:p>
          <a:p>
            <a:pPr>
              <a:lnSpc>
                <a:spcPct val="90000"/>
              </a:lnSpc>
              <a:defRPr/>
            </a:pPr>
            <a:r>
              <a:rPr lang="hu-HU" sz="2800" dirty="0"/>
              <a:t>Volt OTI épületben 2 férfi osztály működött.</a:t>
            </a:r>
          </a:p>
          <a:p>
            <a:pPr>
              <a:lnSpc>
                <a:spcPct val="90000"/>
              </a:lnSpc>
              <a:defRPr/>
            </a:pPr>
            <a:r>
              <a:rPr lang="hu-HU" sz="2800" dirty="0"/>
              <a:t>Az ekkor 220 ágyas intézetben az ország egész területéről utaltak be nőgyógyászati és mozgásszervi betegeket.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sz="4000"/>
              <a:t>Kórház története az 1960-as és 1970-es években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145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hu-HU" dirty="0"/>
              <a:t>1963: nővérszálló és két szolgálati lakás készült el</a:t>
            </a:r>
          </a:p>
          <a:p>
            <a:pPr>
              <a:lnSpc>
                <a:spcPct val="90000"/>
              </a:lnSpc>
              <a:defRPr/>
            </a:pPr>
            <a:r>
              <a:rPr lang="hu-HU" dirty="0"/>
              <a:t>Volt OTI épület értékesítésre került</a:t>
            </a:r>
          </a:p>
          <a:p>
            <a:pPr>
              <a:lnSpc>
                <a:spcPct val="90000"/>
              </a:lnSpc>
              <a:defRPr/>
            </a:pPr>
            <a:r>
              <a:rPr lang="hu-HU" dirty="0"/>
              <a:t>1964 szeptember: Gyógyfürdőkórház első új épülete a 126 ágyas B épület készült </a:t>
            </a:r>
            <a:r>
              <a:rPr lang="hu-HU" dirty="0" smtClean="0"/>
              <a:t>el.</a:t>
            </a:r>
            <a:endParaRPr lang="hu-HU" dirty="0"/>
          </a:p>
        </p:txBody>
      </p:sp>
      <p:pic>
        <p:nvPicPr>
          <p:cNvPr id="44035" name="Kép 3" descr="harkany-gyogyfurdo-korhaz-_1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4316413"/>
            <a:ext cx="3857625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6048375"/>
          </a:xfrm>
        </p:spPr>
        <p:txBody>
          <a:bodyPr/>
          <a:lstStyle/>
          <a:p>
            <a:pPr>
              <a:defRPr/>
            </a:pPr>
            <a:r>
              <a:rPr lang="hu-HU" sz="2800" dirty="0" smtClean="0"/>
              <a:t>226 </a:t>
            </a:r>
            <a:r>
              <a:rPr lang="hu-HU" sz="2800" dirty="0"/>
              <a:t>ágy: 196 ágy reumás betegek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2800" dirty="0"/>
              <a:t>			   20 ágy nőgyógyászati betegek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2800" dirty="0"/>
              <a:t>                 10 ágy </a:t>
            </a:r>
            <a:r>
              <a:rPr lang="hu-HU" sz="2800" dirty="0" err="1"/>
              <a:t>psoriázisos</a:t>
            </a:r>
            <a:r>
              <a:rPr lang="hu-HU" sz="2800" dirty="0"/>
              <a:t> betegek 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2800" dirty="0"/>
              <a:t>                 részére</a:t>
            </a:r>
          </a:p>
          <a:p>
            <a:pPr>
              <a:buFont typeface="Wingdings" pitchFamily="2" charset="2"/>
              <a:buNone/>
              <a:defRPr/>
            </a:pPr>
            <a:endParaRPr lang="hu-HU" sz="2800" dirty="0"/>
          </a:p>
          <a:p>
            <a:pPr>
              <a:defRPr/>
            </a:pPr>
            <a:r>
              <a:rPr lang="hu-HU" sz="2800" dirty="0"/>
              <a:t>1971 március 1-től: a nőgyógyászat </a:t>
            </a:r>
            <a:r>
              <a:rPr lang="hu-HU" sz="2800" b="1" dirty="0"/>
              <a:t>önálló osztállyá</a:t>
            </a:r>
            <a:r>
              <a:rPr lang="hu-HU" sz="2800" dirty="0"/>
              <a:t> alakult, Dr. Tóth Emil főorvos vezetésével.</a:t>
            </a:r>
          </a:p>
          <a:p>
            <a:pPr>
              <a:defRPr/>
            </a:pPr>
            <a:r>
              <a:rPr lang="hu-HU" sz="2800" dirty="0"/>
              <a:t>A szakmai fejlesztésekkel párhuzamosan bontakozott ki a tudományos tevékenység 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197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hu-HU" dirty="0"/>
              <a:t>1972: A épület életveszélyessé vált</a:t>
            </a:r>
          </a:p>
          <a:p>
            <a:pPr>
              <a:lnSpc>
                <a:spcPct val="90000"/>
              </a:lnSpc>
              <a:defRPr/>
            </a:pPr>
            <a:r>
              <a:rPr lang="hu-HU" dirty="0"/>
              <a:t>Új korszerű hotelszárny építésének szükségessége, mely miatt lebontásra került a Kossuth-fürdő és az Ilona-fürdő</a:t>
            </a:r>
          </a:p>
          <a:p>
            <a:pPr>
              <a:lnSpc>
                <a:spcPct val="90000"/>
              </a:lnSpc>
              <a:defRPr/>
            </a:pPr>
            <a:r>
              <a:rPr lang="hu-HU" dirty="0"/>
              <a:t> 1977 április vége: az új C szárny épületének </a:t>
            </a:r>
            <a:r>
              <a:rPr lang="hu-HU" dirty="0" smtClean="0"/>
              <a:t>felavatása</a:t>
            </a:r>
          </a:p>
          <a:p>
            <a:pPr>
              <a:lnSpc>
                <a:spcPct val="90000"/>
              </a:lnSpc>
              <a:defRPr/>
            </a:pPr>
            <a:r>
              <a:rPr lang="hu-HU" dirty="0" smtClean="0"/>
              <a:t>1995: Dr. Tóth Emil nyugdíjazását követően </a:t>
            </a:r>
            <a:r>
              <a:rPr lang="hu-HU" b="1" dirty="0" smtClean="0"/>
              <a:t>megszűnt</a:t>
            </a:r>
            <a:r>
              <a:rPr lang="hu-HU" dirty="0" smtClean="0"/>
              <a:t> a nőgyógyászati osztály</a:t>
            </a:r>
          </a:p>
          <a:p>
            <a:pPr>
              <a:lnSpc>
                <a:spcPct val="90000"/>
              </a:lnSpc>
              <a:defRPr/>
            </a:pPr>
            <a:endParaRPr lang="hu-HU" dirty="0"/>
          </a:p>
        </p:txBody>
      </p:sp>
      <p:pic>
        <p:nvPicPr>
          <p:cNvPr id="46082" name="Kép 2" descr="harkany-gyogyfurdo-korhaz-_2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4357688"/>
            <a:ext cx="335756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913"/>
            <a:ext cx="8229600" cy="3773487"/>
          </a:xfrm>
        </p:spPr>
        <p:txBody>
          <a:bodyPr/>
          <a:lstStyle/>
          <a:p>
            <a:pPr>
              <a:defRPr/>
            </a:pPr>
            <a:r>
              <a:rPr lang="hu-HU" sz="2800"/>
              <a:t>19.szd. első felében a Batthyány uradalom siklósi gazdaságához tartozott Harkány község.</a:t>
            </a:r>
          </a:p>
          <a:p>
            <a:pPr>
              <a:defRPr/>
            </a:pPr>
            <a:r>
              <a:rPr lang="hu-HU" sz="2800"/>
              <a:t>1823: </a:t>
            </a:r>
            <a:r>
              <a:rPr lang="hu-HU" sz="2800" b="1"/>
              <a:t>Pogány János</a:t>
            </a:r>
            <a:r>
              <a:rPr lang="hu-HU" sz="2800"/>
              <a:t> gyűdi jobbágy felismeri a víz gyógyító hatását (Török József irodalmi munkájában számol be erről).</a:t>
            </a:r>
          </a:p>
          <a:p>
            <a:pPr>
              <a:defRPr/>
            </a:pPr>
            <a:r>
              <a:rPr lang="hu-HU" sz="2800"/>
              <a:t>Strázsay János: az „árokmetsző” gyűdi jobbágyoknak ítéli a felfedezés dicsőségét.</a:t>
            </a:r>
          </a:p>
          <a:p>
            <a:pPr>
              <a:defRPr/>
            </a:pPr>
            <a:r>
              <a:rPr lang="hu-HU" sz="2800"/>
              <a:t>1824 nyara: az </a:t>
            </a:r>
            <a:r>
              <a:rPr lang="hu-HU" sz="2800" b="1"/>
              <a:t>első fürdőévadnak</a:t>
            </a:r>
            <a:r>
              <a:rPr lang="hu-HU" sz="2800"/>
              <a:t> tekinthető.</a:t>
            </a:r>
          </a:p>
          <a:p>
            <a:pPr>
              <a:defRPr/>
            </a:pPr>
            <a:endParaRPr lang="hu-HU" sz="2800"/>
          </a:p>
          <a:p>
            <a:pPr>
              <a:buFont typeface="Wingdings" pitchFamily="2" charset="2"/>
              <a:buNone/>
              <a:defRPr/>
            </a:pPr>
            <a:endParaRPr lang="hu-HU" sz="2800"/>
          </a:p>
          <a:p>
            <a:pPr>
              <a:defRPr/>
            </a:pPr>
            <a:endParaRPr lang="hu-HU" sz="2800"/>
          </a:p>
        </p:txBody>
      </p:sp>
      <p:pic>
        <p:nvPicPr>
          <p:cNvPr id="19458" name="Picture 13" descr="pogán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3976688"/>
            <a:ext cx="4608512" cy="2881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7610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600" smtClean="0"/>
              <a:t>A nőgyógyászati fekvőbeteg ellátás újra indult a kórházban </a:t>
            </a:r>
            <a:r>
              <a:rPr lang="hu-HU" sz="2600" b="1" smtClean="0">
                <a:solidFill>
                  <a:srgbClr val="FFFFFF"/>
                </a:solidFill>
              </a:rPr>
              <a:t>Dr. Varga Péter főorvos</a:t>
            </a:r>
            <a:r>
              <a:rPr lang="hu-HU" sz="2600" smtClean="0">
                <a:solidFill>
                  <a:srgbClr val="FFFFFF"/>
                </a:solidFill>
              </a:rPr>
              <a:t> irányításával.</a:t>
            </a:r>
            <a:endParaRPr lang="hu-HU" sz="2600" smtClean="0"/>
          </a:p>
          <a:p>
            <a:pPr>
              <a:lnSpc>
                <a:spcPct val="80000"/>
              </a:lnSpc>
            </a:pPr>
            <a:r>
              <a:rPr lang="hu-HU" sz="2600" smtClean="0"/>
              <a:t>10 ágyas fekvőbeteg ellátó részleg, szakrendelés megszervezése, kialakítása, felszerelése</a:t>
            </a:r>
          </a:p>
          <a:p>
            <a:pPr lvl="1">
              <a:lnSpc>
                <a:spcPct val="80000"/>
              </a:lnSpc>
            </a:pPr>
            <a:r>
              <a:rPr lang="hu-HU" sz="2600" smtClean="0"/>
              <a:t>az új szakmai területek meghatározása és az ellátási protokollok kidolgozása</a:t>
            </a:r>
          </a:p>
          <a:p>
            <a:pPr>
              <a:lnSpc>
                <a:spcPct val="80000"/>
              </a:lnSpc>
            </a:pPr>
            <a:r>
              <a:rPr lang="hu-HU" sz="2600" smtClean="0">
                <a:solidFill>
                  <a:schemeClr val="folHlink"/>
                </a:solidFill>
              </a:rPr>
              <a:t>2010 július 1-től</a:t>
            </a:r>
            <a:r>
              <a:rPr lang="hu-HU" sz="2600" smtClean="0"/>
              <a:t>: 15 ágyas </a:t>
            </a:r>
            <a:r>
              <a:rPr lang="hu-HU" sz="2600" b="1" smtClean="0"/>
              <a:t>önálló osztályként, a PTE-vel együttműködve</a:t>
            </a:r>
            <a:r>
              <a:rPr lang="hu-HU" sz="2600" smtClean="0"/>
              <a:t> </a:t>
            </a:r>
          </a:p>
          <a:p>
            <a:pPr>
              <a:lnSpc>
                <a:spcPct val="80000"/>
              </a:lnSpc>
            </a:pPr>
            <a:r>
              <a:rPr lang="hu-HU" sz="2600" smtClean="0">
                <a:solidFill>
                  <a:schemeClr val="folHlink"/>
                </a:solidFill>
              </a:rPr>
              <a:t>2012. július 1-től</a:t>
            </a:r>
            <a:r>
              <a:rPr lang="hu-HU" sz="2600" smtClean="0"/>
              <a:t> mozgásszervi rehabilitációs osztály 15 ágyas nőgyógyászati részlegeként a Pécsi Tudományi Egyetemmel közösen</a:t>
            </a:r>
          </a:p>
          <a:p>
            <a:pPr>
              <a:lnSpc>
                <a:spcPct val="80000"/>
              </a:lnSpc>
            </a:pPr>
            <a:r>
              <a:rPr lang="hu-HU" sz="2600" smtClean="0">
                <a:solidFill>
                  <a:schemeClr val="folHlink"/>
                </a:solidFill>
              </a:rPr>
              <a:t>2016 áprilistól</a:t>
            </a:r>
            <a:r>
              <a:rPr lang="hu-HU" sz="2600" smtClean="0"/>
              <a:t> a PTE-vel közreműködői szerződés megszűnt, Krónikus Belgyógyászati rehab. osztály keretén belül működik jelenleg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95288" y="188913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4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2007. május 1-től</a:t>
            </a:r>
          </a:p>
        </p:txBody>
      </p:sp>
      <p:pic>
        <p:nvPicPr>
          <p:cNvPr id="47107" name="Picture 2" descr="korhaz_legi_uj_modosito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5500688"/>
            <a:ext cx="220186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3" y="188913"/>
            <a:ext cx="8675687" cy="4149725"/>
          </a:xfrm>
        </p:spPr>
        <p:txBody>
          <a:bodyPr/>
          <a:lstStyle/>
          <a:p>
            <a:pPr>
              <a:defRPr/>
            </a:pPr>
            <a:r>
              <a:rPr lang="hu-HU" sz="2800" dirty="0" smtClean="0"/>
              <a:t>Nőgyógyászati indikációk:</a:t>
            </a:r>
          </a:p>
          <a:p>
            <a:pPr lvl="1">
              <a:defRPr/>
            </a:pPr>
            <a:r>
              <a:rPr lang="hu-HU" sz="2300" dirty="0" smtClean="0"/>
              <a:t>meddőség különböző formái (petevezető, PCOS, </a:t>
            </a:r>
            <a:r>
              <a:rPr lang="hu-HU" sz="2300" dirty="0" err="1" smtClean="0"/>
              <a:t>Insuff</a:t>
            </a:r>
            <a:r>
              <a:rPr lang="hu-HU" sz="2300" dirty="0" smtClean="0"/>
              <a:t>. </a:t>
            </a:r>
            <a:r>
              <a:rPr lang="hu-HU" sz="2300" dirty="0" err="1" smtClean="0"/>
              <a:t>Ovarii</a:t>
            </a:r>
            <a:r>
              <a:rPr lang="hu-HU" sz="2300" dirty="0" smtClean="0"/>
              <a:t>, </a:t>
            </a:r>
            <a:r>
              <a:rPr lang="hu-HU" sz="2300" dirty="0" err="1" smtClean="0"/>
              <a:t>habituális</a:t>
            </a:r>
            <a:r>
              <a:rPr lang="hu-HU" sz="2300" dirty="0" smtClean="0"/>
              <a:t> vetélések, stb.) – együttműködve az ország különböző meddőségi központjaival</a:t>
            </a:r>
          </a:p>
          <a:p>
            <a:pPr lvl="1">
              <a:defRPr/>
            </a:pPr>
            <a:r>
              <a:rPr lang="hu-HU" sz="2300" dirty="0" err="1" smtClean="0"/>
              <a:t>Chr</a:t>
            </a:r>
            <a:r>
              <a:rPr lang="hu-HU" sz="2300" dirty="0" smtClean="0"/>
              <a:t>. PID (krónikus kismedencei gyulladások és műtét utáni összenövések)</a:t>
            </a:r>
          </a:p>
          <a:p>
            <a:pPr>
              <a:defRPr/>
            </a:pPr>
            <a:r>
              <a:rPr lang="hu-HU" sz="2800" dirty="0" smtClean="0"/>
              <a:t>újabb területeink:</a:t>
            </a:r>
          </a:p>
          <a:p>
            <a:pPr lvl="1">
              <a:defRPr/>
            </a:pPr>
            <a:r>
              <a:rPr lang="hu-HU" sz="2300" dirty="0" err="1" smtClean="0"/>
              <a:t>Endometriozis</a:t>
            </a:r>
            <a:endParaRPr lang="hu-HU" sz="2300" dirty="0" smtClean="0"/>
          </a:p>
          <a:p>
            <a:pPr lvl="1">
              <a:defRPr/>
            </a:pPr>
            <a:r>
              <a:rPr lang="hu-HU" sz="2300" dirty="0" err="1" smtClean="0"/>
              <a:t>menopausával</a:t>
            </a:r>
            <a:r>
              <a:rPr lang="hu-HU" sz="2300" dirty="0" smtClean="0"/>
              <a:t> összefüggő megbetegedések</a:t>
            </a:r>
          </a:p>
          <a:p>
            <a:pPr lvl="1">
              <a:defRPr/>
            </a:pPr>
            <a:r>
              <a:rPr lang="hu-HU" sz="2300" dirty="0" smtClean="0"/>
              <a:t>kismedencei süllyedéses állapotok </a:t>
            </a:r>
          </a:p>
          <a:p>
            <a:pPr lvl="2">
              <a:defRPr/>
            </a:pPr>
            <a:r>
              <a:rPr lang="hu-HU" sz="2100" dirty="0" err="1" smtClean="0"/>
              <a:t>nemiszervi</a:t>
            </a:r>
            <a:r>
              <a:rPr lang="hu-HU" sz="2100" dirty="0" smtClean="0"/>
              <a:t> </a:t>
            </a:r>
            <a:r>
              <a:rPr lang="hu-HU" sz="2100" dirty="0" err="1" smtClean="0"/>
              <a:t>prolapsusok</a:t>
            </a:r>
            <a:r>
              <a:rPr lang="hu-HU" sz="2100" dirty="0" smtClean="0"/>
              <a:t>: </a:t>
            </a:r>
            <a:r>
              <a:rPr lang="hu-HU" sz="2100" dirty="0" err="1" smtClean="0"/>
              <a:t>cysto-rectocele</a:t>
            </a:r>
            <a:r>
              <a:rPr lang="hu-HU" sz="2100" dirty="0" smtClean="0"/>
              <a:t>, méh és hüvelycsonk </a:t>
            </a:r>
            <a:r>
              <a:rPr lang="hu-HU" sz="2100" dirty="0" err="1" smtClean="0"/>
              <a:t>prolapsusok</a:t>
            </a:r>
            <a:r>
              <a:rPr lang="hu-HU" sz="2100" dirty="0" smtClean="0"/>
              <a:t>, hüvelyfali </a:t>
            </a:r>
            <a:r>
              <a:rPr lang="hu-HU" sz="2100" dirty="0" err="1" smtClean="0"/>
              <a:t>descensusok</a:t>
            </a:r>
            <a:r>
              <a:rPr lang="hu-HU" sz="2100" dirty="0" smtClean="0"/>
              <a:t> különböző formái</a:t>
            </a:r>
          </a:p>
          <a:p>
            <a:pPr lvl="1">
              <a:defRPr/>
            </a:pPr>
            <a:r>
              <a:rPr lang="hu-HU" sz="2300" dirty="0" smtClean="0"/>
              <a:t>Vizeletvesztés (inkontinencia) különböző formái</a:t>
            </a:r>
          </a:p>
          <a:p>
            <a:pPr lvl="1">
              <a:defRPr/>
            </a:pPr>
            <a:r>
              <a:rPr lang="hu-HU" sz="2400" dirty="0" smtClean="0"/>
              <a:t>A fizioterápiás kezeléseket sorozatban, kúraszerűen végezzük, javallatai és ellenjavallatai nem különböznek lényegesen az egyéb szakterületeken ismertektől.</a:t>
            </a:r>
          </a:p>
          <a:p>
            <a:pPr lvl="1">
              <a:defRPr/>
            </a:pPr>
            <a:endParaRPr lang="hu-HU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57200" y="142875"/>
            <a:ext cx="4038600" cy="5953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Szakmai protokoll alapján az alábbi kezeléseket végezzük:</a:t>
            </a:r>
          </a:p>
          <a:p>
            <a:pPr marL="342900" indent="-341313">
              <a:spcBef>
                <a:spcPts val="700"/>
              </a:spcBef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</a:t>
            </a:r>
            <a:r>
              <a:rPr lang="hu-H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másnaponta</a:t>
            </a:r>
            <a:r>
              <a:rPr lang="hu-H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gyógyvizes kádfürdő</a:t>
            </a:r>
          </a:p>
          <a:p>
            <a:pPr marL="342900" indent="-341313">
              <a:spcBef>
                <a:spcPts val="700"/>
              </a:spcBef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</a:t>
            </a:r>
            <a:r>
              <a:rPr lang="hu-H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másnaponta</a:t>
            </a:r>
            <a:r>
              <a:rPr lang="hu-H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iszapnadrág</a:t>
            </a:r>
          </a:p>
          <a:p>
            <a:pPr marL="342900" indent="-341313">
              <a:spcBef>
                <a:spcPts val="700"/>
              </a:spcBef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heti háromszor </a:t>
            </a:r>
            <a:r>
              <a:rPr lang="hu-H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gyógymasszázs-</a:t>
            </a:r>
            <a:r>
              <a:rPr lang="hu-H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1313">
              <a:spcBef>
                <a:spcPts val="700"/>
              </a:spcBef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hu-H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hasmasszázs</a:t>
            </a:r>
            <a:endParaRPr lang="hu-HU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1313">
              <a:spcBef>
                <a:spcPts val="700"/>
              </a:spcBef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naponta BEMER </a:t>
            </a:r>
            <a:r>
              <a:rPr lang="hu-HU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mágnesterápia</a:t>
            </a:r>
            <a:endParaRPr lang="hu-HU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1313">
              <a:spcBef>
                <a:spcPts val="700"/>
              </a:spcBef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női intimtorna</a:t>
            </a:r>
          </a:p>
          <a:p>
            <a:pPr marL="342900" indent="-341313">
              <a:spcBef>
                <a:spcPts val="700"/>
              </a:spcBef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hu-HU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1313">
              <a:spcBef>
                <a:spcPts val="700"/>
              </a:spcBef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hu-HU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14313"/>
            <a:ext cx="1976438" cy="214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500063"/>
            <a:ext cx="2538413" cy="1690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2571750"/>
            <a:ext cx="2852738" cy="190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4643438"/>
            <a:ext cx="2773362" cy="2079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0960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hu-HU" dirty="0" smtClean="0"/>
              <a:t>Kiegészítő kezelések:</a:t>
            </a:r>
          </a:p>
          <a:p>
            <a:pPr>
              <a:buFont typeface="Wingdings" pitchFamily="2" charset="2"/>
              <a:buNone/>
              <a:defRPr/>
            </a:pPr>
            <a:r>
              <a:rPr lang="hu-HU" dirty="0" smtClean="0"/>
              <a:t>		- pszichológiai tanácsadás</a:t>
            </a:r>
          </a:p>
          <a:p>
            <a:pPr>
              <a:buFont typeface="Wingdings" pitchFamily="2" charset="2"/>
              <a:buNone/>
              <a:defRPr/>
            </a:pPr>
            <a:r>
              <a:rPr lang="hu-HU" dirty="0" smtClean="0"/>
              <a:t>		- diétás tanácsadás</a:t>
            </a:r>
          </a:p>
          <a:p>
            <a:pPr>
              <a:buFont typeface="Wingdings" pitchFamily="2" charset="2"/>
              <a:buNone/>
              <a:defRPr/>
            </a:pPr>
            <a:r>
              <a:rPr lang="hu-HU" dirty="0" smtClean="0"/>
              <a:t>		- mozgásszervi betegség esetén </a:t>
            </a:r>
          </a:p>
          <a:p>
            <a:pPr>
              <a:buFont typeface="Wingdings" pitchFamily="2" charset="2"/>
              <a:buNone/>
              <a:defRPr/>
            </a:pPr>
            <a:r>
              <a:rPr lang="hu-HU" dirty="0" smtClean="0"/>
              <a:t>         szakorvos által elrendelt kezelés</a:t>
            </a:r>
          </a:p>
        </p:txBody>
      </p:sp>
      <p:pic>
        <p:nvPicPr>
          <p:cNvPr id="51202" name="Picture 5" descr="ind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214688"/>
            <a:ext cx="3643312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3000375"/>
            <a:ext cx="3525838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46725"/>
          </a:xfrm>
        </p:spPr>
        <p:txBody>
          <a:bodyPr/>
          <a:lstStyle/>
          <a:p>
            <a:pPr>
              <a:defRPr/>
            </a:pPr>
            <a:r>
              <a:rPr lang="hu-HU" dirty="0"/>
              <a:t>A betegek kezelése, rehabilitációja team munka.</a:t>
            </a:r>
          </a:p>
          <a:p>
            <a:pPr>
              <a:defRPr/>
            </a:pPr>
            <a:r>
              <a:rPr lang="hu-HU" dirty="0"/>
              <a:t>Az orvos, az ápoló, a fizioterápiás személyzet, a pszichológus, a dietetikus, a szociális munkás szoros együttműködésére épül, kiegészítve a hotel szolgáltatást nyújtó egyéb dolgozókkal.</a:t>
            </a:r>
          </a:p>
          <a:p>
            <a:pPr>
              <a:defRPr/>
            </a:pPr>
            <a:r>
              <a:rPr lang="hu-HU" dirty="0" smtClean="0"/>
              <a:t>Így, együtt fejlődött a mai ellátási szintre a Harkányi Kórház nőgyógyászati gyógyító-rehabilitációs tevékenysége.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korhaz_legi_uj_modositott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125538"/>
            <a:ext cx="8461375" cy="4665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60350"/>
            <a:ext cx="8424863" cy="6318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038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hu-HU"/>
          </a:p>
          <a:p>
            <a:pPr>
              <a:buFont typeface="Wingdings" pitchFamily="2" charset="2"/>
              <a:buNone/>
              <a:defRPr/>
            </a:pPr>
            <a:endParaRPr lang="hu-HU"/>
          </a:p>
          <a:p>
            <a:pPr>
              <a:buFont typeface="Wingdings" pitchFamily="2" charset="2"/>
              <a:buNone/>
              <a:defRPr/>
            </a:pPr>
            <a:endParaRPr lang="hu-HU"/>
          </a:p>
          <a:p>
            <a:pPr>
              <a:buFont typeface="Wingdings" pitchFamily="2" charset="2"/>
              <a:buNone/>
              <a:defRPr/>
            </a:pPr>
            <a:r>
              <a:rPr lang="hu-HU"/>
              <a:t>		   </a:t>
            </a:r>
            <a:r>
              <a:rPr lang="hu-HU" sz="4400"/>
              <a:t>Köszönöm a figyelmet!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55340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hu-HU"/>
              <a:t>A vármegye közgyűlése </a:t>
            </a:r>
            <a:r>
              <a:rPr lang="hu-HU" b="1"/>
              <a:t>Patkovics Józsefet</a:t>
            </a:r>
            <a:r>
              <a:rPr lang="hu-HU"/>
              <a:t> részletes jelentéstételre utasította.</a:t>
            </a:r>
          </a:p>
          <a:p>
            <a:pPr>
              <a:lnSpc>
                <a:spcPct val="90000"/>
              </a:lnSpc>
              <a:defRPr/>
            </a:pPr>
            <a:r>
              <a:rPr lang="hu-HU"/>
              <a:t>1825 márciusában terjesztette a megyei közgyűlés elé. E leírás az első fürdőfejlesztésről szóló beszámoló.</a:t>
            </a:r>
          </a:p>
          <a:p>
            <a:pPr>
              <a:lnSpc>
                <a:spcPct val="90000"/>
              </a:lnSpc>
              <a:defRPr/>
            </a:pPr>
            <a:r>
              <a:rPr lang="hu-HU"/>
              <a:t>Patkovics Józsefnek a Batthyány uradalom részére készített jelentése tekinthető a fürdő első építési tervének- ezáltal ő tekinthető a </a:t>
            </a:r>
            <a:r>
              <a:rPr lang="hu-HU" b="1"/>
              <a:t>„harkányi fürdőélet megalapítójának”.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hu-HU"/>
          </a:p>
          <a:p>
            <a:pPr>
              <a:lnSpc>
                <a:spcPct val="90000"/>
              </a:lnSpc>
              <a:defRPr/>
            </a:pPr>
            <a:endParaRPr lang="hu-HU"/>
          </a:p>
          <a:p>
            <a:pPr>
              <a:lnSpc>
                <a:spcPct val="90000"/>
              </a:lnSpc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9750" y="549275"/>
            <a:ext cx="8229600" cy="53181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hu-HU"/>
              <a:t>A jelentésben felvetette a fürdőnek és a gyógykezelésnek a különválasztását.</a:t>
            </a:r>
          </a:p>
          <a:p>
            <a:pPr>
              <a:lnSpc>
                <a:spcPct val="90000"/>
              </a:lnSpc>
              <a:defRPr/>
            </a:pPr>
            <a:r>
              <a:rPr lang="hu-HU"/>
              <a:t>Fürdő: fürdőfejlesztéshez szükséges bevétel fokozása</a:t>
            </a:r>
          </a:p>
          <a:p>
            <a:pPr>
              <a:lnSpc>
                <a:spcPct val="90000"/>
              </a:lnSpc>
              <a:defRPr/>
            </a:pPr>
            <a:r>
              <a:rPr lang="hu-HU"/>
              <a:t>Gyógyászat: szinte ingyenes szolgáltatás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hu-HU"/>
          </a:p>
          <a:p>
            <a:pPr>
              <a:lnSpc>
                <a:spcPct val="90000"/>
              </a:lnSpc>
              <a:defRPr/>
            </a:pPr>
            <a:r>
              <a:rPr lang="hu-HU"/>
              <a:t>A fürdő felfedezésének és indulásának története: a </a:t>
            </a:r>
            <a:r>
              <a:rPr lang="hu-HU" b="1"/>
              <a:t>népi tapasztalat</a:t>
            </a:r>
            <a:r>
              <a:rPr lang="hu-HU"/>
              <a:t> és a </a:t>
            </a:r>
            <a:r>
              <a:rPr lang="hu-HU" b="1"/>
              <a:t>kor tudományos kutatásának</a:t>
            </a:r>
            <a:r>
              <a:rPr lang="hu-HU"/>
              <a:t> egybekapcsolódása.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sz="4000" u="sng"/>
              <a:t>Harkányfürdő fejlesztése 1824- 1849 között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43438" y="1916113"/>
            <a:ext cx="4038600" cy="475297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hu-HU" sz="2200"/>
              <a:t>Fürdő tulajdonosa: </a:t>
            </a:r>
            <a:r>
              <a:rPr lang="hu-HU" sz="2200" b="1"/>
              <a:t>Batthyány család</a:t>
            </a:r>
          </a:p>
          <a:p>
            <a:pPr>
              <a:lnSpc>
                <a:spcPct val="80000"/>
              </a:lnSpc>
              <a:defRPr/>
            </a:pPr>
            <a:r>
              <a:rPr lang="hu-HU" sz="2200"/>
              <a:t>1824- Batthyány Antal: kialakította a termál medence legelső formáját.</a:t>
            </a:r>
          </a:p>
          <a:p>
            <a:pPr>
              <a:lnSpc>
                <a:spcPct val="80000"/>
              </a:lnSpc>
              <a:defRPr/>
            </a:pPr>
            <a:r>
              <a:rPr lang="hu-HU" sz="2200" b="1"/>
              <a:t>Patkovics József</a:t>
            </a:r>
            <a:r>
              <a:rPr lang="hu-HU" sz="2200"/>
              <a:t> látta el a  </a:t>
            </a:r>
            <a:r>
              <a:rPr lang="hu-HU" sz="2200" b="1"/>
              <a:t>fürdőorvosi</a:t>
            </a:r>
            <a:r>
              <a:rPr lang="hu-HU" sz="2200"/>
              <a:t> tevékenységet.</a:t>
            </a:r>
          </a:p>
          <a:p>
            <a:pPr>
              <a:lnSpc>
                <a:spcPct val="80000"/>
              </a:lnSpc>
              <a:defRPr/>
            </a:pPr>
            <a:r>
              <a:rPr lang="hu-HU" sz="2200"/>
              <a:t>1825: „</a:t>
            </a:r>
            <a:r>
              <a:rPr lang="hu-HU" sz="2200" b="1"/>
              <a:t>harkányi szegény alap”</a:t>
            </a:r>
            <a:r>
              <a:rPr lang="hu-HU" sz="2200"/>
              <a:t> létrehozása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2200"/>
              <a:t>       - szociális célok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2200"/>
              <a:t>       - megindult a betegeinek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2200"/>
              <a:t>         tudományos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2200"/>
              <a:t>         megfigyelése.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2200"/>
          </a:p>
          <a:p>
            <a:pPr>
              <a:lnSpc>
                <a:spcPct val="80000"/>
              </a:lnSpc>
              <a:defRPr/>
            </a:pPr>
            <a:endParaRPr lang="hu-HU" sz="2000"/>
          </a:p>
          <a:p>
            <a:pPr>
              <a:lnSpc>
                <a:spcPct val="80000"/>
              </a:lnSpc>
              <a:defRPr/>
            </a:pPr>
            <a:endParaRPr lang="hu-HU" sz="2000"/>
          </a:p>
        </p:txBody>
      </p:sp>
      <p:pic>
        <p:nvPicPr>
          <p:cNvPr id="22531" name="Picture 6" descr="patkovics aláí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071688"/>
            <a:ext cx="3594100" cy="1847850"/>
          </a:xfrm>
        </p:spPr>
      </p:pic>
      <p:pic>
        <p:nvPicPr>
          <p:cNvPr id="22532" name="Picture 7" descr="patkov betegnap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3860800"/>
            <a:ext cx="3816350" cy="278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8913"/>
            <a:ext cx="8229600" cy="4103687"/>
          </a:xfrm>
        </p:spPr>
        <p:txBody>
          <a:bodyPr/>
          <a:lstStyle/>
          <a:p>
            <a:pPr>
              <a:buFontTx/>
              <a:buNone/>
              <a:defRPr/>
            </a:pPr>
            <a:endParaRPr lang="hu-HU" sz="2400" dirty="0"/>
          </a:p>
          <a:p>
            <a:pPr>
              <a:defRPr/>
            </a:pPr>
            <a:r>
              <a:rPr lang="hu-HU" sz="2400" dirty="0"/>
              <a:t>Fürdő és környékének továbbfejlesztése:</a:t>
            </a:r>
          </a:p>
          <a:p>
            <a:pPr>
              <a:buFontTx/>
              <a:buChar char="-"/>
              <a:defRPr/>
            </a:pPr>
            <a:r>
              <a:rPr lang="hu-HU" sz="2400" dirty="0"/>
              <a:t>1828: </a:t>
            </a:r>
            <a:r>
              <a:rPr lang="hu-HU" sz="2400" b="1" dirty="0"/>
              <a:t>egyemeletes fürdő szálló</a:t>
            </a:r>
            <a:r>
              <a:rPr lang="hu-HU" sz="2400" dirty="0"/>
              <a:t>, fürdő parkosítása</a:t>
            </a:r>
          </a:p>
          <a:p>
            <a:pPr>
              <a:buFontTx/>
              <a:buChar char="-"/>
              <a:defRPr/>
            </a:pPr>
            <a:r>
              <a:rPr lang="hu-HU" sz="2400" dirty="0"/>
              <a:t>1830- </a:t>
            </a:r>
            <a:r>
              <a:rPr lang="hu-HU" sz="2400" b="1" dirty="0"/>
              <a:t>Batthyány Kázmér</a:t>
            </a:r>
            <a:r>
              <a:rPr lang="hu-HU" sz="2400" dirty="0"/>
              <a:t>: szálló további építése, 10 új szoba, 2 konyha berendezéssel</a:t>
            </a:r>
          </a:p>
          <a:p>
            <a:pPr>
              <a:buFontTx/>
              <a:buChar char="-"/>
              <a:defRPr/>
            </a:pPr>
            <a:endParaRPr lang="hu-HU" sz="2400" dirty="0"/>
          </a:p>
          <a:p>
            <a:pPr>
              <a:buFont typeface="Wingdings" pitchFamily="2" charset="2"/>
              <a:buNone/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</p:txBody>
      </p:sp>
      <p:pic>
        <p:nvPicPr>
          <p:cNvPr id="2355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286000"/>
            <a:ext cx="6596062" cy="449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8788"/>
            <a:ext cx="8229600" cy="2211388"/>
          </a:xfrm>
        </p:spPr>
        <p:txBody>
          <a:bodyPr/>
          <a:lstStyle/>
          <a:p>
            <a:pPr>
              <a:defRPr/>
            </a:pPr>
            <a:r>
              <a:rPr lang="hu-HU"/>
              <a:t>Kossuth- fürdő</a:t>
            </a:r>
          </a:p>
        </p:txBody>
      </p:sp>
      <p:pic>
        <p:nvPicPr>
          <p:cNvPr id="2457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400175"/>
            <a:ext cx="7993062" cy="5176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968500"/>
          </a:xfrm>
        </p:spPr>
        <p:txBody>
          <a:bodyPr/>
          <a:lstStyle/>
          <a:p>
            <a:pPr>
              <a:defRPr/>
            </a:pPr>
            <a:r>
              <a:rPr lang="hu-HU" sz="2800"/>
              <a:t>1848. Augusztus 11-15: „</a:t>
            </a:r>
            <a:r>
              <a:rPr lang="hu-HU" sz="2800" b="1"/>
              <a:t>Magyar orvosok és természettudósok országos konferenciája</a:t>
            </a:r>
            <a:r>
              <a:rPr lang="hu-HU" sz="2800"/>
              <a:t>”</a:t>
            </a:r>
            <a:br>
              <a:rPr lang="hu-HU" sz="2800"/>
            </a:br>
            <a:endParaRPr lang="hu-HU" sz="2800"/>
          </a:p>
        </p:txBody>
      </p:sp>
      <p:pic>
        <p:nvPicPr>
          <p:cNvPr id="25602" name="Picture 5" descr="orvosi emlékla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916113"/>
            <a:ext cx="7129463" cy="4786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RKÁNY ÉS A GYÓGYKÓRHÁZ FÜRDŐTÖRTÉNETE">
  <a:themeElements>
    <a:clrScheme name="Mintázatos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Mintázato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ntázatos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ázatos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ázatos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ázatos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ázatos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ázatos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ázatos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tázatos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HARKÁNY ÉS A GYÓGYKÓRHÁZ FÜRDŐTÖRTÉNETE</Template>
  <TotalTime>81</TotalTime>
  <Words>1130</Words>
  <Application>Microsoft Office PowerPoint</Application>
  <PresentationFormat>Diavetítés a képernyőre (4:3 oldalarány)</PresentationFormat>
  <Paragraphs>192</Paragraphs>
  <Slides>37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42" baseType="lpstr">
      <vt:lpstr>Tahoma</vt:lpstr>
      <vt:lpstr>Arial</vt:lpstr>
      <vt:lpstr>Wingdings</vt:lpstr>
      <vt:lpstr>Calibri</vt:lpstr>
      <vt:lpstr>HARKÁNY ÉS A GYÓGYKÓRHÁZ FÜRDŐTÖRTÉNETE</vt:lpstr>
      <vt:lpstr>HARKÁNY ÉS A GYÓGYKÓRHÁZ FÜRDŐTÖRTÉNETE</vt:lpstr>
      <vt:lpstr>A harkányi melegvizű gyógyforrás felfedezése</vt:lpstr>
      <vt:lpstr>3. dia</vt:lpstr>
      <vt:lpstr>4. dia</vt:lpstr>
      <vt:lpstr>5. dia</vt:lpstr>
      <vt:lpstr>Harkányfürdő fejlesztése 1824- 1849 között</vt:lpstr>
      <vt:lpstr>7. dia</vt:lpstr>
      <vt:lpstr>Kossuth- fürdő</vt:lpstr>
      <vt:lpstr>1848. Augusztus 11-15: „Magyar orvosok és természettudósok országos konferenciája” </vt:lpstr>
      <vt:lpstr>10. dia</vt:lpstr>
      <vt:lpstr>A  fürdő helyzete az 1850- 1860 közötti időszakban</vt:lpstr>
      <vt:lpstr>Harkányfürdő újra a Batthyány család tulajdonában (1860-1873)</vt:lpstr>
      <vt:lpstr>Zsigmondy Vilmos és Than Károly</vt:lpstr>
      <vt:lpstr>14. dia</vt:lpstr>
      <vt:lpstr>Fürdő élet a 19. század közepén, a gyógyfürdők szabályozása</vt:lpstr>
      <vt:lpstr>16. dia</vt:lpstr>
      <vt:lpstr>17. dia</vt:lpstr>
      <vt:lpstr>Harkányfürdő fejlődése 1921 és 1945 között</vt:lpstr>
      <vt:lpstr>19. dia</vt:lpstr>
      <vt:lpstr>20. dia</vt:lpstr>
      <vt:lpstr>21. dia</vt:lpstr>
      <vt:lpstr>Harkányfürdő államosítása</vt:lpstr>
      <vt:lpstr>23. dia</vt:lpstr>
      <vt:lpstr>24. dia</vt:lpstr>
      <vt:lpstr>25. dia</vt:lpstr>
      <vt:lpstr>26. dia</vt:lpstr>
      <vt:lpstr>Kórház története az 1960-as és 1970-es években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HARKÁNY ÉS A GYÓGYKÓRHÁZ FÜRDŐTÖRTÉNETE</dc:title>
  <dc:creator>Robert</dc:creator>
  <cp:lastModifiedBy>fonix</cp:lastModifiedBy>
  <cp:revision>21</cp:revision>
  <dcterms:created xsi:type="dcterms:W3CDTF">2017-05-09T13:51:29Z</dcterms:created>
  <dcterms:modified xsi:type="dcterms:W3CDTF">2017-05-18T08:59:14Z</dcterms:modified>
</cp:coreProperties>
</file>