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58" r:id="rId4"/>
    <p:sldId id="260" r:id="rId5"/>
    <p:sldId id="266" r:id="rId6"/>
    <p:sldId id="290" r:id="rId7"/>
    <p:sldId id="292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1" r:id="rId19"/>
    <p:sldId id="324" r:id="rId20"/>
    <p:sldId id="323" r:id="rId21"/>
    <p:sldId id="326" r:id="rId22"/>
    <p:sldId id="325" r:id="rId23"/>
    <p:sldId id="327" r:id="rId24"/>
    <p:sldId id="328" r:id="rId25"/>
    <p:sldId id="330" r:id="rId26"/>
    <p:sldId id="275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288B-5520-4B1F-B671-CC4374DF87E2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D97B-D9E8-49E9-B323-069FFD234A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50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459D017C-11A4-E077-2666-5384F01CFDB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B321F4B-8C93-35E0-4EAD-C416791216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68B9AF4C-BF96-DD92-7410-1FC8AF562FD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278E9E2-2AF9-F068-9422-34FA6A3898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4218D37-1C55-B385-C523-0A75221134C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7419DE4-D227-86A5-7353-9DF2DAB117C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AF634E6-5C0A-E03D-2601-6EA1749D15F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47D3F45-286D-5F33-2755-F8AB9441EF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3E6DD2B9-629F-0C22-4050-741ABE1FC1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A0310-BE2D-4AE9-86E4-3B6EF3768A5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027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D242FE-BE21-D02F-A09B-CB3D7EA3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23F4FD5-5283-89DB-6758-1DE7DF712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6CD5E5-9B99-9778-D855-55785D63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D2ECC6-5C3B-3D3C-925E-E367BD75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16761E-F5C4-F324-22D4-90487E55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B0DA-7654-4306-A6BD-8CA36FCABE3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369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6CCF28B-B2D3-CBE6-E6F2-D8E3F3CEE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43DB3C1-7178-02F7-74C6-506DE18D2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5DDFDC-3210-2758-5694-D444CE46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BC4ABE-6F3D-03F1-D8D8-1288F8E3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3E8297-88EB-638B-88D2-73A40522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4C9DF-40C4-45F4-8410-FA59A5E39F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04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7E6E6E-7EEA-88A2-74A0-93704E52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9D9097D-0632-836F-F322-7658E49414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81740F-3FF3-C881-07DB-A4D2465A9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120587A-B267-F6AD-CBCD-A56DD0E5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65E237-1743-982A-01A4-062BF233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6C5201-DCA9-0415-DC2E-8DB73C94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8BC2F2-07EC-4902-9513-2537305B5C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274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003F87-8B49-4BDA-703C-6E2BFC76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A719F0-71B2-E314-1883-CDAB60AD00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B7E3A8-7214-755C-3B16-841E9F23878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15F6842-25C2-67A8-6508-7C140E3D2BD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017E0125-DC21-DEB4-032B-24D0E4F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BBB30EC2-537A-044C-8FE3-8A4A717B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10CCEFE1-FB40-9331-D497-1DA160C6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34CEDC4-F066-4B04-9E0A-C48E32D48FB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497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58EF4CC-5756-CEE0-5E15-61BD0F48518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6BEC2F5-33A2-3922-CF11-2F51D8D9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864AA02-B8D4-81A1-05F5-E4FD56B9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1CA4EC-C65A-86DA-03D1-16F9B8B8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C3A0920-B9A1-4BAA-89DA-AC0C73C737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42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18539-374F-FB48-CDAB-76B4B2ED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87C09E-6D38-212C-F834-70440DE8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8A5A6D-70C6-2622-85BE-9A3486F3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0787C6-1EE3-CAC9-86BC-F84C7691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79896B9-5644-8BE4-CD62-1AEBE03E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74B3-CB1F-468B-901C-9815019E23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693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50EAC8-0679-2E7E-66DE-6DC0D8AE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BB0CB7-423F-0300-9227-405BE0D6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6A3869-E542-86ED-2367-7889288C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001A27-71C7-FA17-25FF-B5915BCF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46E219-82D0-F16F-E5B1-DD314925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5D33-C651-428A-A78E-68F9AF4981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41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1A040A-938A-B2A3-1DD2-0B013795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52101E-065A-6E29-6DCD-56E2709D9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B7D420-C38E-F719-446A-B8E674BB8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C970756-3FB9-E0B1-3EE3-F81624EF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E996F5-4DF0-B4C0-07FF-DA3E031C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EE6BFE-CE25-8CA6-FC65-90EC4FFE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7C055-191A-4260-937A-4FD647D3F9A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61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FE8C-8052-47A5-C46E-4AD24B1A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D68DBA-74AA-664F-22CC-448FFE39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A9E55EE-F925-F9E1-59AF-7A908B002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CBFA165-DA73-7B9C-102F-FDA29ED7B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B7A0601-B105-E1E9-579A-A907D817E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6AE22D-810F-C724-B1D5-7402612C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733D067-518F-1A42-45D3-DA196A3D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8E9DEE6-6EE7-274A-D573-AE9E13EC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9B426-649C-47FC-A261-8F9DC771239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906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B75DE-74D7-7A90-762A-E6469F1C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E210292-9073-2142-40F0-64A06952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BE2160-E1AA-189C-E3BA-75EB3AD2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4DBCCF-8BD4-B768-4AEA-34291847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F8F3-ACDE-4B14-8428-8BAA39C18B8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951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4BB9A49-5AA3-A2D2-F622-7E1FFFA3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06DDB43-D568-82DF-CC8E-1A9EFD1B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DC792C-9DE8-6F14-0026-F5C3DE71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7077-AA38-40F5-8908-C0D305F9BA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5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38A61F-9402-E48F-A47F-1C9A338C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A21477-D029-9D47-33F4-6686570F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C97627E-A59E-00B9-9EF8-5E760C54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E8EDEB-92D4-58F3-0A37-D663D3AF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1C8EEF-E581-9BFD-C15D-CA8293DC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C9DF25-A81C-730B-E1E8-45580397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F5FB-9DB7-4D7D-B669-BA59DD23AEE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144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BA30B8-A146-E0C9-7FCE-4F377DA2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38330DC-A6A8-35BB-C555-7422622DA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8586A8D-38A8-AFE3-C62C-EFED9427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ADDFD51-0F82-FA35-9918-1E46EB01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13F4A9-F9EE-F00E-FE4D-6F030BC7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C79CE1-BB5D-07FA-54E9-B225886C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DA4E-23E4-4654-B2CF-2D40D702622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03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93CA00F-A92C-8D87-528F-171272D68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220BCC2-16FC-90EA-7EDA-2DDEA9C9D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86DC906-5923-E94D-0566-8538C43FB6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ED2614F-028F-5C4B-1D30-37A68C87D7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6D956EFB-3F5C-952E-F66F-0FE895DAB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91E18FD-5DB6-4B9B-A511-A8889DE693A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52416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C8F4433-8F26-D7DE-7641-F63207C61B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0132" y="688157"/>
            <a:ext cx="10363200" cy="2826470"/>
          </a:xfrm>
        </p:spPr>
        <p:txBody>
          <a:bodyPr/>
          <a:lstStyle/>
          <a:p>
            <a:r>
              <a:rPr lang="hu-HU" altLang="hu-HU" sz="6000" b="1" dirty="0">
                <a:latin typeface="Calibri" panose="020F0502020204030204" pitchFamily="34" charset="0"/>
                <a:cs typeface="Calibri" panose="020F0502020204030204" pitchFamily="34" charset="0"/>
              </a:rPr>
              <a:t>HARKÁNY ÉS A GYÓGYKÓRHÁZ FÜRDŐTÖRTÉNETE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37DA5C4-C61F-58FB-EA42-2B6CC32EE4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1"/>
            <a:ext cx="6400800" cy="22066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Készítette: </a:t>
            </a:r>
          </a:p>
          <a:p>
            <a:pPr>
              <a:lnSpc>
                <a:spcPct val="80000"/>
              </a:lnSpc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Nárainé Raffai Ágnes</a:t>
            </a:r>
          </a:p>
          <a:p>
            <a:pPr>
              <a:lnSpc>
                <a:spcPct val="80000"/>
              </a:lnSpc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Osztályvezető ápoló</a:t>
            </a:r>
          </a:p>
          <a:p>
            <a:pPr>
              <a:lnSpc>
                <a:spcPct val="80000"/>
              </a:lnSpc>
            </a:pPr>
            <a:endParaRPr lang="hu-HU" alt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Szakdolgozói Továbbképzés</a:t>
            </a:r>
          </a:p>
          <a:p>
            <a:pPr>
              <a:lnSpc>
                <a:spcPct val="80000"/>
              </a:lnSpc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2022. 09. 30.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F1156F-0B94-5BA1-D7D9-E30BB788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2" y="650450"/>
            <a:ext cx="10950804" cy="1055802"/>
          </a:xfrm>
        </p:spPr>
        <p:txBody>
          <a:bodyPr/>
          <a:lstStyle/>
          <a:p>
            <a:pPr algn="l"/>
            <a:r>
              <a:rPr lang="hu-H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Kiegészítő kezelések: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531865-BC91-16E7-CF0D-C9619630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5042"/>
            <a:ext cx="5564957" cy="4040957"/>
          </a:xfrm>
        </p:spPr>
        <p:txBody>
          <a:bodyPr/>
          <a:lstStyle/>
          <a:p>
            <a:pPr marL="342900" indent="-341313">
              <a:spcBef>
                <a:spcPts val="800"/>
              </a:spcBef>
              <a:spcAft>
                <a:spcPts val="3600"/>
              </a:spcAft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pszichológiai tanácsadás</a:t>
            </a:r>
          </a:p>
          <a:p>
            <a:pPr marL="342900" indent="-341313">
              <a:spcBef>
                <a:spcPts val="800"/>
              </a:spcBef>
              <a:spcAft>
                <a:spcPts val="3600"/>
              </a:spcAft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diétás tanácsadás</a:t>
            </a:r>
          </a:p>
          <a:p>
            <a:pPr marL="342900" indent="-341313">
              <a:spcBef>
                <a:spcPts val="800"/>
              </a:spcBef>
              <a:spcAft>
                <a:spcPts val="3600"/>
              </a:spcAft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mozgásszervi betegség esetén szakorvos által elrendelt kezelés</a:t>
            </a:r>
          </a:p>
          <a:p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85A7E-3631-5EA7-E042-637C5051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93" y="3353586"/>
            <a:ext cx="3357456" cy="3107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C0DE009-97A2-6F76-8E04-2CD81C75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53" y="1293041"/>
            <a:ext cx="3184691" cy="31846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5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Meddőség (sterilitás)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58738"/>
            <a:ext cx="6243687" cy="3937262"/>
          </a:xfrm>
        </p:spPr>
        <p:txBody>
          <a:bodyPr/>
          <a:lstStyle/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 évi rendszeres, védekezés nélküli házasélet után sem következik be a terhesség</a:t>
            </a:r>
          </a:p>
          <a:p>
            <a:pPr marL="0" indent="0">
              <a:buNone/>
            </a:pP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Nem betegség! Valamilyen eltérésnek a tünete.</a:t>
            </a:r>
          </a:p>
        </p:txBody>
      </p:sp>
      <p:pic>
        <p:nvPicPr>
          <p:cNvPr id="5" name="Kép 4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D6F6AB55-BCF6-A8BD-2548-5DAC039F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61" y="2254577"/>
            <a:ext cx="3860669" cy="2575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53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8E4EC36-6771-077A-81F7-6AA15A108EB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43612" y="1102936"/>
            <a:ext cx="10721419" cy="4983638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Elsődleges sterilitás:</a:t>
            </a:r>
          </a:p>
          <a:p>
            <a:pPr marL="0" indent="0">
              <a:buNone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Terhesség nem jött létre soha sem.</a:t>
            </a: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Másodlagos sterilitás:</a:t>
            </a:r>
          </a:p>
          <a:p>
            <a:pPr marL="0" indent="0" algn="just"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	Megelőzően már sikerült a teherbeesés, de a korábbi 	terhességeket nem követi újabb, annak ellenére, hogy 	rendszeres 	házasélet történik védekezés nélkül.</a:t>
            </a:r>
          </a:p>
        </p:txBody>
      </p:sp>
    </p:spTree>
    <p:extLst>
      <p:ext uri="{BB962C8B-B14F-4D97-AF65-F5344CB8AC3E}">
        <p14:creationId xmlns:p14="http://schemas.microsoft.com/office/powerpoint/2010/main" val="107249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3D82A9-643E-DF4D-4BB3-F31847F4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Infertilitás</a:t>
            </a:r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 (terméketlenség, gyermektelenség)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1315B2-A891-2E16-A2B8-9AC5235D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7" y="1981200"/>
            <a:ext cx="9549352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Megtermékenyülés legalább kétszer bekövetkezett, azonban a terhességek kiviselése sikertelen volt, abból életképes, élő utódok nem születtek. 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9C0783A6-D475-F83C-DC97-68A7874B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67" y="3631762"/>
            <a:ext cx="4046614" cy="2692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9975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Kit érint a meddőség?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párok 15-20%-a küzd a meddőséggel, amely több, mint 100ezer párt jelent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Bárkit érinthet, előfordulhat, hogy olyan oka van, ami semmilyen egyéb tünettel nem társul.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Meddőségért felelős okok megoszlása: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40% női ok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40% férfi ok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15-20% mindkét tagjának van olyan eltérés, amely okként szerepel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10% ismeretlen</a:t>
            </a:r>
          </a:p>
        </p:txBody>
      </p:sp>
    </p:spTree>
    <p:extLst>
      <p:ext uri="{BB962C8B-B14F-4D97-AF65-F5344CB8AC3E}">
        <p14:creationId xmlns:p14="http://schemas.microsoft.com/office/powerpoint/2010/main" val="352193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764"/>
            <a:ext cx="10972800" cy="910472"/>
          </a:xfrm>
        </p:spPr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Mikor javasolt megkezdeni a kivizsgálást?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1472"/>
            <a:ext cx="10972800" cy="4804528"/>
          </a:xfrm>
        </p:spPr>
        <p:txBody>
          <a:bodyPr/>
          <a:lstStyle/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nők a korral egyre kevésbé termékenyek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Teherbeesés esélye: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35 éves nőnek: 94%</a:t>
            </a:r>
          </a:p>
          <a:p>
            <a:pPr lvl="2">
              <a:spcBef>
                <a:spcPts val="300"/>
              </a:spcBef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38 éves nőnek: 77%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Időben kell kezdeni a kivizsgálást, 35 éves kor felett fél év után már célszerű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Sokan évekig próbálkoznak, majd évekig tartó kivizsgálások következnek, mire kiderül az ok.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Késői gyermekvállalás esetén túl későn 35-40 évesen szembesül a gyermekre vágyó nő egy esetleges meddőséget okozó problémával, ami már a családtervezési álmokat is keresztül húzhatja.</a:t>
            </a:r>
          </a:p>
        </p:txBody>
      </p:sp>
    </p:spTree>
    <p:extLst>
      <p:ext uri="{BB962C8B-B14F-4D97-AF65-F5344CB8AC3E}">
        <p14:creationId xmlns:p14="http://schemas.microsoft.com/office/powerpoint/2010/main" val="64413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89580"/>
          </a:xfrm>
        </p:spPr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Milyen okai lehetnek a meddőségnek?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0580"/>
            <a:ext cx="11343588" cy="5213024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Férfiaknál: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Spermiumok számának, minőségének az eltérései</a:t>
            </a:r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Nőknél: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Anatómiai problémák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Veleszületett fejlődésirendellenességek: 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méhüregi elváltozások, 								méh üregénekösszetapadása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Szerzett: 					</a:t>
            </a:r>
            <a:r>
              <a:rPr lang="hu-HU" i="1" dirty="0" err="1">
                <a:latin typeface="Calibri" panose="020F0502020204030204" pitchFamily="34" charset="0"/>
                <a:cs typeface="Calibri" panose="020F0502020204030204" pitchFamily="34" charset="0"/>
              </a:rPr>
              <a:t>polypok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i="1" dirty="0" err="1">
                <a:latin typeface="Calibri" panose="020F0502020204030204" pitchFamily="34" charset="0"/>
                <a:cs typeface="Calibri" panose="020F0502020204030204" pitchFamily="34" charset="0"/>
              </a:rPr>
              <a:t>myomák</a:t>
            </a:r>
            <a:endParaRPr lang="hu-HU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Petevezeték elzáródás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Peteérés rendellenességei: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Hormonális rendszer nagyon kisfokú megbetegedése is befolyásolja az ovulációt</a:t>
            </a:r>
          </a:p>
        </p:txBody>
      </p:sp>
    </p:spTree>
    <p:extLst>
      <p:ext uri="{BB962C8B-B14F-4D97-AF65-F5344CB8AC3E}">
        <p14:creationId xmlns:p14="http://schemas.microsoft.com/office/powerpoint/2010/main" val="186110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BF13ADB3-64B6-5219-3529-01149DCAC26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707010"/>
            <a:ext cx="10972800" cy="566551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Genetikai, immunológiai problémák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Krónikus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gyulladásos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betegségek: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Hüvely 	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(gombás vagy bakteriális eredetű fertőzés)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Méhnyak	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(spermium továbbjutását akadályozza a méhbe)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Petefészek	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(zavart okoz a peteérésben: rendszertelen, elmarad)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Petevezeték	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(átjárhatatlanná válik)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Méh nyálkahártya	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(petesejt beágyazódását nehezíti vagy akadályozza meg)</a:t>
            </a:r>
          </a:p>
          <a:p>
            <a:pPr>
              <a:spcBef>
                <a:spcPts val="24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Kismedencei összenövések: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Valamilyen kismedencei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gyulladés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műtét után a kismedencei szervek körül 	kialakuló nagy mennyiségű hegszövet összenövéseket okoz a szervek falai 	között.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65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AB66388D-B3D9-8BD2-208F-58DEF72E94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867266"/>
            <a:ext cx="10972800" cy="57974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Polycystas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ovarium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szindróma PCOS:</a:t>
            </a:r>
          </a:p>
          <a:p>
            <a:pPr marL="400050" lvl="1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Leggyakoribb endokrinológiai rendellenesség, tünetei sokszínűek, van akinél csak egy-egy tünet, van akinél a teljes tünetegyüttes megtalálható.</a:t>
            </a:r>
          </a:p>
          <a:p>
            <a:pPr lvl="2">
              <a:spcBef>
                <a:spcPts val="1800"/>
              </a:spcBef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Petefészkek megnagyobbodnak vagy normálistól eltérő alakúak a sok apró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cystaszerű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képződmény miatt</a:t>
            </a:r>
          </a:p>
          <a:p>
            <a:pPr lvl="2">
              <a:spcBef>
                <a:spcPts val="1200"/>
              </a:spcBef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Valódi peteérés nem történik</a:t>
            </a:r>
          </a:p>
          <a:p>
            <a:pPr lvl="2">
              <a:spcBef>
                <a:spcPts val="1200"/>
              </a:spcBef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Sok esetben inzulinrezisztencia állapítható meg</a:t>
            </a:r>
          </a:p>
          <a:p>
            <a:pPr lvl="2">
              <a:spcBef>
                <a:spcPts val="1200"/>
              </a:spcBef>
              <a:spcAft>
                <a:spcPts val="2400"/>
              </a:spcAft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Elhízás, fokozott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szörnövekedés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pattanásos bőr esetén gondolni kell rá </a:t>
            </a:r>
          </a:p>
        </p:txBody>
      </p:sp>
    </p:spTree>
    <p:extLst>
      <p:ext uri="{BB962C8B-B14F-4D97-AF65-F5344CB8AC3E}">
        <p14:creationId xmlns:p14="http://schemas.microsoft.com/office/powerpoint/2010/main" val="403587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AB66388D-B3D9-8BD2-208F-58DEF72E94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418708"/>
            <a:ext cx="10972800" cy="5715000"/>
          </a:xfrm>
        </p:spPr>
        <p:txBody>
          <a:bodyPr/>
          <a:lstStyle/>
          <a:p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Endometriozis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00050" lvl="1" indent="0" algn="just">
              <a:spcBef>
                <a:spcPts val="1800"/>
              </a:spcBef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Önálló kórképként is oka lehet a meddőségnek</a:t>
            </a:r>
          </a:p>
          <a:p>
            <a:pPr marL="400050" lvl="1" indent="0" algn="just">
              <a:spcBef>
                <a:spcPts val="1800"/>
              </a:spcBef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méhnyálkahártya </a:t>
            </a: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szövete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túlburjánzik, az </a:t>
            </a: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endometriumszigetek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 méhizomzat falában (</a:t>
            </a: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adenomyosis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), vagy a kismedencében (hüvelyben, petefészek környékén), vagy attól távolabbi területeken is található (belekben, végbélben, húgyhólyagban, tüdőben)</a:t>
            </a:r>
          </a:p>
          <a:p>
            <a:pPr marL="400050" lvl="1" indent="0" algn="just">
              <a:spcBef>
                <a:spcPts val="1800"/>
              </a:spcBef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női hormonális ciklusokra reagálva </a:t>
            </a: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endometriotikus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felrakódások következtében anatómiai elváltozások, összenövések felelősek a meddőségért</a:t>
            </a:r>
          </a:p>
          <a:p>
            <a:pPr>
              <a:spcBef>
                <a:spcPts val="3000"/>
              </a:spcBef>
            </a:pP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Pajzsmirigy rendellenesség:</a:t>
            </a:r>
          </a:p>
          <a:p>
            <a:pPr lvl="2">
              <a:spcBef>
                <a:spcPts val="1200"/>
              </a:spcBef>
            </a:pPr>
            <a:r>
              <a:rPr lang="hu-HU" b="1" dirty="0" err="1">
                <a:latin typeface="Calibri" panose="020F0502020204030204" pitchFamily="34" charset="0"/>
                <a:cs typeface="Calibri" panose="020F0502020204030204" pitchFamily="34" charset="0"/>
              </a:rPr>
              <a:t>Alulműködés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: Alacsony progeszteronszint, ami miatt nem tud megvastagodni a méhnyálkahártya</a:t>
            </a:r>
          </a:p>
          <a:p>
            <a:pPr lvl="2">
              <a:spcBef>
                <a:spcPts val="1200"/>
              </a:spcBef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Túlműködés</a:t>
            </a: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3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>
            <a:extLst>
              <a:ext uri="{FF2B5EF4-FFF2-40B4-BE49-F238E27FC236}">
                <a16:creationId xmlns:a16="http://schemas.microsoft.com/office/drawing/2014/main" id="{4DED341C-2778-A4E7-78EB-CB1D151D4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46988"/>
            <a:ext cx="10972800" cy="1371600"/>
          </a:xfrm>
        </p:spPr>
        <p:txBody>
          <a:bodyPr/>
          <a:lstStyle/>
          <a:p>
            <a:r>
              <a:rPr lang="hu-HU" altLang="hu-HU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 harkányi melegvizű gyógyforrás felfedezése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2EF8B377-15EC-DF0D-6790-446D3F615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2800" cy="44298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Harkány fürdő történetével foglalkozó munkák szerint már a török megszállás idején ismerték és használták a forrást.</a:t>
            </a:r>
          </a:p>
          <a:p>
            <a:pPr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alt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Büdösrét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alt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Büdöstó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alt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Büdöski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Fürdő”</a:t>
            </a:r>
          </a:p>
          <a:p>
            <a:pPr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„Büdöskő Forrás” elnevezés a kénes vizű forrásra utal.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dirty="0"/>
          </a:p>
          <a:p>
            <a:endParaRPr lang="hu-HU" alt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D9CDD15F-1CF4-CCC8-74C5-67041DAFFCC0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Korai menopauza: elmarad a menstruáció és megszűnik a peteérés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Környezeti tényezők </a:t>
            </a:r>
            <a:r>
              <a:rPr lang="hu-HU" sz="2800" i="1" dirty="0">
                <a:latin typeface="Calibri" panose="020F0502020204030204" pitchFamily="34" charset="0"/>
                <a:cs typeface="Calibri" panose="020F0502020204030204" pitchFamily="34" charset="0"/>
              </a:rPr>
              <a:t>(mérgek: ragasztó, rovarírtó, szerves oldószerek…)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Stressz:</a:t>
            </a:r>
          </a:p>
          <a:p>
            <a:pPr marL="400050" lvl="1" indent="0" algn="just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Fogamzáshoz elengedettségre van szükség, gyermeket tervezők elégedettek legyenek az életükkel, partnerükkel egyetértésben hozzanak döntést, akarnak-e meddőségi kezelést, vagy sem.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Dohányzás, túlzott koffein fogyasztás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Túlsúly, kórós soványság, éhezés: 	hormonális egyensúly megbomlik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Túlzott testedzés:			peteérés rendellenességet válthat ki</a:t>
            </a:r>
          </a:p>
          <a:p>
            <a:pPr>
              <a:spcBef>
                <a:spcPts val="18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Rejtett allergiák, lisztérzékenység</a:t>
            </a:r>
          </a:p>
        </p:txBody>
      </p:sp>
    </p:spTree>
    <p:extLst>
      <p:ext uri="{BB962C8B-B14F-4D97-AF65-F5344CB8AC3E}">
        <p14:creationId xmlns:p14="http://schemas.microsoft.com/office/powerpoint/2010/main" val="381425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D9CDD15F-1CF4-CCC8-74C5-67041DAFFC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565608"/>
            <a:ext cx="9005740" cy="5530392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Egészséges életmód segít megelőzni a meddőséget.</a:t>
            </a:r>
          </a:p>
          <a:p>
            <a:pPr marL="0" indent="0">
              <a:buNone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Fontos, hogy a már ismert betegségek kezelve legyenek!</a:t>
            </a: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Biztonságos szexuális magatartás követendő.</a:t>
            </a:r>
          </a:p>
        </p:txBody>
      </p:sp>
      <p:pic>
        <p:nvPicPr>
          <p:cNvPr id="6" name="Kép 5" descr="A képen személy látható&#10;&#10;Automatikusan generált leírás">
            <a:extLst>
              <a:ext uri="{FF2B5EF4-FFF2-40B4-BE49-F238E27FC236}">
                <a16:creationId xmlns:a16="http://schemas.microsoft.com/office/drawing/2014/main" id="{1EE1B024-BC55-5E17-AF0D-E8009FA4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13" y="2897171"/>
            <a:ext cx="4011105" cy="225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46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Meddőség lehetséges kezelési eljárása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Meddőségi központok feladatai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Kivizsgálás</a:t>
            </a:r>
          </a:p>
          <a:p>
            <a:pPr lvl="2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Inszemináció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(IUI)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IVF (in vitro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fertilizáció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) méhen kívüli megtermékenyítés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ICSI (spermium injekció a petesejtekbe)</a:t>
            </a:r>
          </a:p>
          <a:p>
            <a:pPr>
              <a:spcBef>
                <a:spcPts val="24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Embriók mélyhűtése</a:t>
            </a:r>
          </a:p>
          <a:p>
            <a:pPr>
              <a:spcBef>
                <a:spcPts val="24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Petesejtek, spermiumok mélyhűtése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6DBB4C0-B470-89F1-CA3F-0718B961B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58" y="2340990"/>
            <a:ext cx="22479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A képen személy látható&#10;&#10;Automatikusan generált leírás">
            <a:extLst>
              <a:ext uri="{FF2B5EF4-FFF2-40B4-BE49-F238E27FC236}">
                <a16:creationId xmlns:a16="http://schemas.microsoft.com/office/drawing/2014/main" id="{15E5A3F9-E59F-B5CF-5438-D307434FA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9" y="4377180"/>
            <a:ext cx="3321918" cy="2204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662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AC76A-7E66-F90A-897C-627AFE2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Mit remélhetünk a meddőség kezelésében a Harkányi rehabilitációs kúrától?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4F04C0-456E-391B-41C8-65C3811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297052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harkányi kénes gyógyvíz a jelentős oldott ásványianyag tartalmú gyógyvizek közé tartozik.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Felszívódása: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Bőr</a:t>
            </a:r>
          </a:p>
          <a:p>
            <a:pPr lvl="2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Légútak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Hüvelyhám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vízben lévő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karbonil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szulfid (vízben oldott gáz forma) és hidrogén szulfid (kipárolgott gáz forma) vegyületek aktív kémiai- biológiai hatást fejtenek ki a szervezetben. Gyógyító hatású, javítja a szervezet kénháztartását.</a:t>
            </a:r>
          </a:p>
        </p:txBody>
      </p:sp>
      <p:pic>
        <p:nvPicPr>
          <p:cNvPr id="4" name="Kép 3" descr="A képen szöveg, clipart, labda látható&#10;&#10;Automatikusan generált leírás">
            <a:extLst>
              <a:ext uri="{FF2B5EF4-FFF2-40B4-BE49-F238E27FC236}">
                <a16:creationId xmlns:a16="http://schemas.microsoft.com/office/drawing/2014/main" id="{7BBEE21E-3336-F472-C4B6-C2A75FCA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02" y="297224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301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02F35B-0163-8779-96F6-431E95E60FF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27901" y="376679"/>
            <a:ext cx="11453567" cy="6104641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Hidrogén szulfid akkor szabadul fel, amikor beleengedik a kádba a gyógyvizet, ez adja a víz jellegzetes illatát is. </a:t>
            </a:r>
          </a:p>
          <a:p>
            <a:pPr marL="0" indent="0" algn="just">
              <a:spcBef>
                <a:spcPts val="9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Kádfürdő közben optimális mennyiségben jut a szervezetbe, onnan a sejtekbe, így eljutva a szervezetbe mindenhova fejti ki a hatását.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szervezetben lévő gyulladások eltűnnek: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Gyulladt területen javítja a vérkeringést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Szöveti vérátáramlás jó lesz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Több immunsejt érkezik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Javítja és helyreállítja a szervek normális működését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Hormontermelés fokozódik: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Jobban dolgoznak a petefészkek				Méhnyálkahártya vastagodik</a:t>
            </a:r>
          </a:p>
          <a:p>
            <a:pPr marL="400050" lvl="1" indent="0">
              <a:buNone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Terhességet akadályozó gyulladások eltűnnek		Létrejöhet a terhesség</a:t>
            </a:r>
          </a:p>
        </p:txBody>
      </p:sp>
      <p:pic>
        <p:nvPicPr>
          <p:cNvPr id="12" name="Kép 11" descr="A képen beltéri, vörös látható&#10;&#10;Automatikusan generált leírás">
            <a:extLst>
              <a:ext uri="{FF2B5EF4-FFF2-40B4-BE49-F238E27FC236}">
                <a16:creationId xmlns:a16="http://schemas.microsoft.com/office/drawing/2014/main" id="{B0E987F1-9627-BAA5-D5AC-92B4AB815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4" y="3097810"/>
            <a:ext cx="2611224" cy="1643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40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02F35B-0163-8779-96F6-431E95E60FF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914400"/>
            <a:ext cx="10972800" cy="5181599"/>
          </a:xfrm>
        </p:spPr>
        <p:txBody>
          <a:bodyPr/>
          <a:lstStyle/>
          <a:p>
            <a:pPr marL="0" indent="0" algn="just">
              <a:lnSpc>
                <a:spcPts val="4000"/>
              </a:lnSpc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előadás befejezésekén kérem üzenetként vigyék magukkal, hogy az alternatív gyógymódokban érdemes bízni, hogy itt Harkányban adva van a természet csodálatos kincse a kiváló kénes gyógyvíz, melyet kiegészítve más fizioterápiás eljárásokkal valóban képes hozzásegíteni a teherbeeséshez.</a:t>
            </a:r>
          </a:p>
          <a:p>
            <a:pPr marL="0" indent="0" algn="just">
              <a:lnSpc>
                <a:spcPts val="4000"/>
              </a:lnSpc>
              <a:buNone/>
            </a:pP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000"/>
              </a:lnSpc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alkalmazott természetes gyógymóddal növeljük mind a természetes úton, mind az IVF-el támogatott teherbeesés sikerességi arányát, a gyermekáldás sikerét.</a:t>
            </a:r>
          </a:p>
        </p:txBody>
      </p:sp>
    </p:spTree>
    <p:extLst>
      <p:ext uri="{BB962C8B-B14F-4D97-AF65-F5344CB8AC3E}">
        <p14:creationId xmlns:p14="http://schemas.microsoft.com/office/powerpoint/2010/main" val="310256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2E015F72-7868-526D-D019-52780AA30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92150"/>
            <a:ext cx="8229600" cy="5403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2900" indent="-341313">
              <a:spcBef>
                <a:spcPts val="11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u-H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charset="0"/>
              </a:rPr>
              <a:t>		   </a:t>
            </a:r>
            <a:r>
              <a:rPr lang="hu-H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Köszönöm a figyelmet! 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B4A30253-FFC4-4833-412F-AC7D40E1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04" y="2947039"/>
            <a:ext cx="8965254" cy="23468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7E2944A1-7AF9-662E-251E-5FF3DE2C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2327587"/>
            <a:ext cx="1223962" cy="1219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A9D0C281-4514-7AC6-17BA-89FFB8F43B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4462" y="612742"/>
            <a:ext cx="6693031" cy="556432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19.szd. első felében a Batthyány uradalom siklósi gazdaságához tartozott Harkány község.</a:t>
            </a:r>
          </a:p>
          <a:p>
            <a:pPr algn="just">
              <a:spcAft>
                <a:spcPts val="1200"/>
              </a:spcAft>
            </a:pP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1823: </a:t>
            </a:r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Pogány János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gyűdi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jobbágy felismeri a víz gyógyító hatását (Török József irodalmi munkájában számol be erről).</a:t>
            </a:r>
          </a:p>
          <a:p>
            <a:pPr algn="just">
              <a:spcAft>
                <a:spcPts val="1200"/>
              </a:spcAft>
            </a:pP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Strázsay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János: az „árokmetsző” 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gyűdi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jobbágyoknak ítéli a felfedezés dicsőségét.</a:t>
            </a:r>
          </a:p>
          <a:p>
            <a:pPr algn="just">
              <a:spcAft>
                <a:spcPts val="1200"/>
              </a:spcAft>
            </a:pP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1824 nyara: az </a:t>
            </a:r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első fürdőévadnak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tekinthető.</a:t>
            </a:r>
          </a:p>
          <a:p>
            <a:pPr algn="just"/>
            <a:endParaRPr lang="hu-HU" altLang="hu-HU" sz="2800" dirty="0"/>
          </a:p>
          <a:p>
            <a:pPr algn="just">
              <a:buFont typeface="Wingdings" panose="05000000000000000000" pitchFamily="2" charset="2"/>
              <a:buNone/>
            </a:pPr>
            <a:endParaRPr lang="hu-HU" altLang="hu-HU" sz="2800" dirty="0"/>
          </a:p>
          <a:p>
            <a:pPr algn="just"/>
            <a:endParaRPr lang="hu-HU" altLang="hu-HU" sz="2800" dirty="0"/>
          </a:p>
        </p:txBody>
      </p:sp>
      <p:pic>
        <p:nvPicPr>
          <p:cNvPr id="10253" name="Picture 13">
            <a:extLst>
              <a:ext uri="{FF2B5EF4-FFF2-40B4-BE49-F238E27FC236}">
                <a16:creationId xmlns:a16="http://schemas.microsoft.com/office/drawing/2014/main" id="{9AC049DD-A7F1-A247-3108-E260BB755E9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9329" y="1718077"/>
            <a:ext cx="4608512" cy="2881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11C0BBB2-1EAD-7409-7EAC-9D6F9161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19" y="575035"/>
            <a:ext cx="10595727" cy="19890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1313" indent="-339725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1828: </a:t>
            </a:r>
            <a:r>
              <a:rPr lang="hu-H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egyemeletes fürdő szálló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ez a mai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gyógykórház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„A” épülete.</a:t>
            </a:r>
          </a:p>
          <a:p>
            <a:pPr marL="342900" indent="-341313"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1313" indent="-339725">
              <a:spcBef>
                <a:spcPts val="600"/>
              </a:spcBef>
              <a:buClr>
                <a:srgbClr val="00CCFF"/>
              </a:buClr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2900" indent="-341313"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1313" indent="-339725">
              <a:spcBef>
                <a:spcPts val="600"/>
              </a:spcBef>
              <a:buClr>
                <a:srgbClr val="00CCFF"/>
              </a:buClr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341313" indent="-339725">
              <a:spcBef>
                <a:spcPts val="600"/>
              </a:spcBef>
              <a:buClr>
                <a:srgbClr val="00CCFF"/>
              </a:buClr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F2A59432-5EE8-681B-1CE5-E30D52C1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2177591"/>
            <a:ext cx="7588250" cy="3860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0AFF4162-A16F-E3BF-30F0-4090D2FAB82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09600" y="782425"/>
            <a:ext cx="10972800" cy="5759776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2400"/>
              </a:spcAft>
            </a:pP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1866: Than Károly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elvégezte a forrásvíz tudományos elemzését, aki az MTA ülésén a 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Harkányi kénes </a:t>
            </a:r>
            <a:r>
              <a:rPr lang="hu-HU" alt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hévíz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vegyi elemzése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címen olvasta fel munkáját.</a:t>
            </a:r>
          </a:p>
          <a:p>
            <a:pPr algn="just">
              <a:lnSpc>
                <a:spcPct val="90000"/>
              </a:lnSpc>
              <a:spcAft>
                <a:spcPts val="24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1927: Antal Jenő elvégezteti a 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víz vegyelemzését.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Than- féle elemzési eredményt összehasonlítva az új eredménnyel: </a:t>
            </a:r>
          </a:p>
          <a:p>
            <a:pPr lvl="2" algn="just">
              <a:lnSpc>
                <a:spcPct val="90000"/>
              </a:lnSpc>
              <a:spcAft>
                <a:spcPts val="1200"/>
              </a:spcAft>
            </a:pPr>
            <a:r>
              <a:rPr lang="hu-HU" altLang="hu-HU" b="1" dirty="0">
                <a:latin typeface="Calibri" panose="020F0502020204030204" pitchFamily="34" charset="0"/>
                <a:cs typeface="Calibri" panose="020F0502020204030204" pitchFamily="34" charset="0"/>
              </a:rPr>
              <a:t>az összetétel teljesen állandó,</a:t>
            </a:r>
          </a:p>
          <a:p>
            <a:pPr lvl="2" algn="just">
              <a:lnSpc>
                <a:spcPct val="90000"/>
              </a:lnSpc>
              <a:spcAft>
                <a:spcPts val="1200"/>
              </a:spcAft>
            </a:pPr>
            <a:r>
              <a:rPr lang="hu-HU" altLang="hu-HU" b="1" dirty="0">
                <a:latin typeface="Calibri" panose="020F0502020204030204" pitchFamily="34" charset="0"/>
                <a:cs typeface="Calibri" panose="020F0502020204030204" pitchFamily="34" charset="0"/>
              </a:rPr>
              <a:t>az alkotórészek viszonya ugyanaz</a:t>
            </a:r>
          </a:p>
          <a:p>
            <a:pPr lvl="2" algn="just">
              <a:lnSpc>
                <a:spcPct val="90000"/>
              </a:lnSpc>
              <a:spcAft>
                <a:spcPts val="1200"/>
              </a:spcAft>
            </a:pPr>
            <a:r>
              <a:rPr lang="hu-HU" altLang="hu-HU" b="1" dirty="0">
                <a:latin typeface="Calibri" panose="020F0502020204030204" pitchFamily="34" charset="0"/>
                <a:cs typeface="Calibri" panose="020F0502020204030204" pitchFamily="34" charset="0"/>
              </a:rPr>
              <a:t>a víz a kénes vizek </a:t>
            </a:r>
            <a:r>
              <a:rPr lang="hu-HU" altLang="hu-HU" b="1" dirty="0" err="1">
                <a:latin typeface="Calibri" panose="020F0502020204030204" pitchFamily="34" charset="0"/>
                <a:cs typeface="Calibri" panose="020F0502020204030204" pitchFamily="34" charset="0"/>
              </a:rPr>
              <a:t>legkiválóbbjai</a:t>
            </a:r>
            <a:r>
              <a:rPr lang="hu-HU" altLang="hu-HU" b="1" dirty="0">
                <a:latin typeface="Calibri" panose="020F0502020204030204" pitchFamily="34" charset="0"/>
                <a:cs typeface="Calibri" panose="020F0502020204030204" pitchFamily="34" charset="0"/>
              </a:rPr>
              <a:t> közé tartozik.</a:t>
            </a:r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1961: OKI vizsgálata: a gyógyvíz összetétele állandó.</a:t>
            </a:r>
          </a:p>
          <a:p>
            <a:pPr>
              <a:lnSpc>
                <a:spcPct val="90000"/>
              </a:lnSpc>
            </a:pPr>
            <a:endParaRPr lang="hu-HU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hu-HU" altLang="hu-HU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 b="1" dirty="0"/>
          </a:p>
          <a:p>
            <a:pPr>
              <a:lnSpc>
                <a:spcPct val="90000"/>
              </a:lnSpc>
            </a:pPr>
            <a:endParaRPr lang="hu-HU" altLang="hu-HU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97B6BAD-2B87-5B99-5684-DF10FC03C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597" y="716437"/>
            <a:ext cx="11076494" cy="573675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kórház létét és jellegét alapvetően a harkányi gyógyvíznek és fürdőnek köszönheti.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1955: BM Tanács megalapította a 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Baranya Megyei Gyógyfürdőkórházat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Fő feladata: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gyógyítás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rehabilitáció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utókezelés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utógondozást nyújtó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fekvőbeteg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ellátás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járóbetegek szakorvosi ellátása és gondozása.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8BF03C0-6BBA-D9B6-DDA1-EB0934C87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2055043"/>
            <a:ext cx="10680569" cy="45437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1957.: Nőgyógyászati részleg indul 20 ággyal.</a:t>
            </a:r>
          </a:p>
          <a:p>
            <a:pPr>
              <a:spcAft>
                <a:spcPts val="18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1971 március 1-től: a nőgyógyászat 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önálló osztállyá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alakult, Dr. Tóth Emil főorvos vezetésével.</a:t>
            </a:r>
          </a:p>
          <a:p>
            <a:pPr>
              <a:spcAft>
                <a:spcPts val="18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szakmai fejlesztésekkel párhuzamosan bontakozott ki a tudományos tevékenység is.</a:t>
            </a:r>
          </a:p>
          <a:p>
            <a:pPr>
              <a:spcAft>
                <a:spcPts val="1800"/>
              </a:spcAft>
            </a:pP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1995: Dr. Tóth Emil nyugdíjazását követően </a:t>
            </a:r>
            <a:r>
              <a:rPr lang="hu-HU" alt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megszűnt</a:t>
            </a:r>
            <a:r>
              <a:rPr lang="hu-HU" alt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 nőgyógyászati osztály.</a:t>
            </a:r>
          </a:p>
          <a:p>
            <a:endParaRPr lang="hu-HU" altLang="hu-HU" sz="3200" dirty="0"/>
          </a:p>
          <a:p>
            <a:pPr marL="0" indent="0">
              <a:buNone/>
            </a:pPr>
            <a:endParaRPr lang="hu-HU" altLang="hu-HU" dirty="0"/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		</a:t>
            </a:r>
            <a:endParaRPr lang="hu-HU" altLang="hu-HU" b="1" dirty="0">
              <a:solidFill>
                <a:schemeClr val="folHlink"/>
              </a:solidFill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21EB4F90-E10E-A654-CFBC-C45454D43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51" y="386876"/>
            <a:ext cx="116798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altLang="hu-HU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 nőgyógyászat kialakulása a harkányi </a:t>
            </a:r>
            <a:r>
              <a:rPr lang="hu-HU" altLang="hu-HU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gyógykórházba</a:t>
            </a:r>
            <a:r>
              <a:rPr lang="hu-HU" altLang="hu-HU" sz="3200" b="1" u="sng" dirty="0" err="1"/>
              <a:t>n</a:t>
            </a:r>
            <a:endParaRPr lang="hu-HU" altLang="hu-HU" sz="32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938" y="282805"/>
            <a:ext cx="8757501" cy="6386284"/>
          </a:xfrm>
        </p:spPr>
        <p:txBody>
          <a:bodyPr/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hu-H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2007. május 1-től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nőgyógyászati fekvőbeteg ellátás újra indult a kórházban </a:t>
            </a:r>
            <a: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Varga Péter főorvos</a:t>
            </a:r>
            <a:r>
              <a:rPr lang="hu-HU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irányításával.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80000"/>
              </a:lnSpc>
              <a:spcAft>
                <a:spcPts val="600"/>
              </a:spcAft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10 ágyas fekvőbeteg ellátó részleg, szakrendelés megszervezése, kialakítása, felszerelése</a:t>
            </a:r>
          </a:p>
          <a:p>
            <a:pPr lvl="2" algn="just">
              <a:lnSpc>
                <a:spcPct val="80000"/>
              </a:lnSpc>
              <a:spcAft>
                <a:spcPts val="1200"/>
              </a:spcAft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új szakmai területek meghatározása és az ellátási protokollok kidolgozása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 július 1-től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: 15 ágyas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önálló osztályként, a PTE-vel együttműködve.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2012. július 1-től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mozgásszervi rehabilitációs osztály 15 ágyas nőgyógyászati részlegeként a Pécsi Tudományi Egyetemmel közösen.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áprilistól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 PTE-vel közreműködői szerződés megszűnt, Krónikus Belgyógyászati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rehab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. osztály keretén belül működik jelenleg.</a:t>
            </a:r>
          </a:p>
        </p:txBody>
      </p:sp>
      <p:pic>
        <p:nvPicPr>
          <p:cNvPr id="47107" name="Picture 2" descr="korhaz_legi_uj_modosito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7439" y="2632230"/>
            <a:ext cx="3047535" cy="22368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A88E35-64AA-E3AD-9CE1-94D1DA8E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77152"/>
            <a:ext cx="10887959" cy="990600"/>
          </a:xfrm>
        </p:spPr>
        <p:txBody>
          <a:bodyPr/>
          <a:lstStyle/>
          <a:p>
            <a:pPr algn="l"/>
            <a:r>
              <a:rPr lang="hu-H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Szakmai protokoll alapján az alábbi kezeléseket végezzük:</a:t>
            </a:r>
            <a:br>
              <a:rPr lang="hu-HU" sz="4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9A7090-BF32-E206-8126-2866EABA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9465"/>
            <a:ext cx="10972800" cy="4568858"/>
          </a:xfrm>
        </p:spPr>
        <p:txBody>
          <a:bodyPr/>
          <a:lstStyle/>
          <a:p>
            <a:pPr marL="342900" indent="-341313">
              <a:lnSpc>
                <a:spcPct val="200000"/>
              </a:lnSpc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másnaponta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gyógyvizes kádfürdő	</a:t>
            </a:r>
          </a:p>
          <a:p>
            <a:pPr marL="342900" indent="-341313">
              <a:lnSpc>
                <a:spcPct val="200000"/>
              </a:lnSpc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másnaponta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iszapnadrág</a:t>
            </a:r>
          </a:p>
          <a:p>
            <a:pPr marL="342900" indent="-341313">
              <a:lnSpc>
                <a:spcPct val="200000"/>
              </a:lnSpc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heti háromszor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gyógymasszázs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hasmasszázs</a:t>
            </a:r>
          </a:p>
          <a:p>
            <a:pPr marL="342900" indent="-341313">
              <a:lnSpc>
                <a:spcPct val="200000"/>
              </a:lnSpc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naponta BEMER mágnesterápia</a:t>
            </a:r>
          </a:p>
          <a:p>
            <a:pPr marL="342900" indent="-341313">
              <a:lnSpc>
                <a:spcPct val="200000"/>
              </a:lnSpc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női intimtorna</a:t>
            </a:r>
          </a:p>
          <a:p>
            <a:endParaRPr lang="hu-H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03640F1-080C-37F8-7466-CB00971F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63" y="1951000"/>
            <a:ext cx="2538413" cy="1690687"/>
          </a:xfrm>
          <a:prstGeom prst="ellipse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E88DB69-290D-E09D-26B1-EA7EA3B32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r="2015"/>
          <a:stretch/>
        </p:blipFill>
        <p:spPr bwMode="auto">
          <a:xfrm>
            <a:off x="5802655" y="4634989"/>
            <a:ext cx="2653748" cy="2079625"/>
          </a:xfrm>
          <a:prstGeom prst="ellipse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9E41EBEC-C212-D223-F45F-1D67D31A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8" y="1257300"/>
            <a:ext cx="1976438" cy="2143125"/>
          </a:xfrm>
          <a:prstGeom prst="ellipse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C5865DF3-6637-4CED-2555-2C1D69E9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" b="1307"/>
          <a:stretch/>
        </p:blipFill>
        <p:spPr bwMode="auto">
          <a:xfrm>
            <a:off x="8978304" y="4166922"/>
            <a:ext cx="2788002" cy="1876957"/>
          </a:xfrm>
          <a:prstGeom prst="ellipse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98577"/>
      </p:ext>
    </p:extLst>
  </p:cSld>
  <p:clrMapOvr>
    <a:masterClrMapping/>
  </p:clrMapOvr>
</p:sld>
</file>

<file path=ppt/theme/theme1.xml><?xml version="1.0" encoding="utf-8"?>
<a:theme xmlns:a="http://schemas.openxmlformats.org/drawingml/2006/main" name="Mintázatos">
  <a:themeElements>
    <a:clrScheme name="Mintázatos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intázato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ntázatos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ázatos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1311</Words>
  <Application>Microsoft Office PowerPoint</Application>
  <PresentationFormat>Szélesvásznú</PresentationFormat>
  <Paragraphs>174</Paragraphs>
  <Slides>26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Mintázatos</vt:lpstr>
      <vt:lpstr>HARKÁNY ÉS A GYÓGYKÓRHÁZ FÜRDŐTÖRTÉNETE</vt:lpstr>
      <vt:lpstr>A harkányi melegvizű gyógyforrás felfedezése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Szakmai protokoll alapján az alábbi kezeléseket végezzük: </vt:lpstr>
      <vt:lpstr>Kiegészítő kezelések:</vt:lpstr>
      <vt:lpstr>Meddőség (sterilitás)</vt:lpstr>
      <vt:lpstr>PowerPoint-bemutató</vt:lpstr>
      <vt:lpstr>Infertilitás (terméketlenség, gyermektelenség)</vt:lpstr>
      <vt:lpstr>Kit érint a meddőség?</vt:lpstr>
      <vt:lpstr>Mikor javasolt megkezdeni a kivizsgálást?</vt:lpstr>
      <vt:lpstr>Milyen okai lehetnek a meddőségnek?</vt:lpstr>
      <vt:lpstr>PowerPoint-bemutató</vt:lpstr>
      <vt:lpstr>PowerPoint-bemutató</vt:lpstr>
      <vt:lpstr>PowerPoint-bemutató</vt:lpstr>
      <vt:lpstr>PowerPoint-bemutató</vt:lpstr>
      <vt:lpstr>PowerPoint-bemutató</vt:lpstr>
      <vt:lpstr>Meddőség lehetséges kezelési eljárása</vt:lpstr>
      <vt:lpstr>Mit remélhetünk a meddőség kezelésében a Harkányi rehabilitációs kúrától?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HARKÁNY ÉS A GYÓGYKÓRHÁZ FÜRDŐTÖRTÉNETE</dc:title>
  <dc:creator>Horváth Nóra</dc:creator>
  <cp:lastModifiedBy>Horváth Nóra</cp:lastModifiedBy>
  <cp:revision>41</cp:revision>
  <dcterms:created xsi:type="dcterms:W3CDTF">2022-09-27T08:56:39Z</dcterms:created>
  <dcterms:modified xsi:type="dcterms:W3CDTF">2022-09-27T15:24:31Z</dcterms:modified>
</cp:coreProperties>
</file>