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8" r:id="rId5"/>
    <p:sldId id="269" r:id="rId6"/>
    <p:sldId id="270" r:id="rId7"/>
    <p:sldId id="259" r:id="rId8"/>
    <p:sldId id="303" r:id="rId9"/>
    <p:sldId id="304" r:id="rId10"/>
    <p:sldId id="260" r:id="rId11"/>
    <p:sldId id="261" r:id="rId12"/>
    <p:sldId id="262" r:id="rId13"/>
    <p:sldId id="319" r:id="rId14"/>
    <p:sldId id="321" r:id="rId15"/>
    <p:sldId id="263" r:id="rId16"/>
    <p:sldId id="264" r:id="rId17"/>
    <p:sldId id="320" r:id="rId18"/>
    <p:sldId id="265" r:id="rId1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8BE1EE9-AED7-4226-9580-D5198BFF9A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42C0C28C-13EA-4F46-ADA3-FC8059A5AD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1389EED-D87E-4618-9CE8-AA7F631AE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5AF6-9491-4992-8938-B1B034F17D1D}" type="datetimeFigureOut">
              <a:rPr lang="hu-HU" smtClean="0"/>
              <a:t>2018.08.04.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7287FF4-21F5-4F92-8229-8BA2E402C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EA433FB-34C1-4962-BA16-77A1AE137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FD33-FF66-44AF-9F30-3EEA9DAD61B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3567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D2A6695-6682-422D-B65A-5DF023301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E75B6649-B685-4CF5-B768-E710B373AC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00DED76-E0CF-474E-A00E-186E7387D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5AF6-9491-4992-8938-B1B034F17D1D}" type="datetimeFigureOut">
              <a:rPr lang="hu-HU" smtClean="0"/>
              <a:t>2018.08.04.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FFD4304-CD3D-481C-B9C3-F06F264D1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BC05B5A-B98C-4A96-A150-09DB775AD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FD33-FF66-44AF-9F30-3EEA9DAD61B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5671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2FEE954C-EAF2-4F32-BB93-53EE5CE0D8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7F06C876-23D7-48CB-8753-66B75F10DF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5F95BAE-23C3-42B1-AEA0-5DE495045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5AF6-9491-4992-8938-B1B034F17D1D}" type="datetimeFigureOut">
              <a:rPr lang="hu-HU" smtClean="0"/>
              <a:t>2018.08.04.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3BDAF3D-BB66-4B1C-9B55-7FFBE172B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E193290-CA3D-4C35-8B63-0F4F13670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FD33-FF66-44AF-9F30-3EEA9DAD61B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7984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F46D476-D069-4D7D-9CC1-06FC0F762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1D5A438-4539-492F-8CD9-92B762284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252FBAC-EA76-46E9-BB3C-9E4813E05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5AF6-9491-4992-8938-B1B034F17D1D}" type="datetimeFigureOut">
              <a:rPr lang="hu-HU" smtClean="0"/>
              <a:t>2018.08.04.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A32F6A7-AC21-4582-B9E2-433262FC6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EA045F0-4FC0-4987-8EBC-126ECA902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FD33-FF66-44AF-9F30-3EEA9DAD61B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98760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7A5B761-435D-48D1-BDE4-482A3F278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5E845D34-DDAA-40D0-AE13-2ACD2EC06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51139D3-1BF4-4CF6-81A7-E3265AB0F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5AF6-9491-4992-8938-B1B034F17D1D}" type="datetimeFigureOut">
              <a:rPr lang="hu-HU" smtClean="0"/>
              <a:t>2018.08.04.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110E2CE-15A0-4B3B-B74E-894DCFA3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FCEE390-BFFD-446F-8A95-54A5A2387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FD33-FF66-44AF-9F30-3EEA9DAD61B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0048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347DDB9-42CF-4C2E-8728-A8D4C0E4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49B60D5-4008-4E94-B386-BA44445E78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76FD23A2-4223-4E37-8073-2B47F293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9CB005BD-E1E1-4D0C-9644-DE9717BB7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5AF6-9491-4992-8938-B1B034F17D1D}" type="datetimeFigureOut">
              <a:rPr lang="hu-HU" smtClean="0"/>
              <a:t>2018.08.04.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F6A07D71-5E02-4DAA-B609-6981D0582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C4B395C7-E54F-48C4-878D-1C5E0C681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FD33-FF66-44AF-9F30-3EEA9DAD61B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18679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FC6D761-52AC-4B11-9716-B928A4DEB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3838CE45-BA0D-4FA8-8583-AD6F92C391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F4253B82-F222-4FEB-9D99-0004903382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C46344C8-7DCD-4F38-AFF3-EED704820D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8B18BEFA-8056-4FD7-B502-E71018AE10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A463B65B-9EBC-4770-939B-DF09ED39C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5AF6-9491-4992-8938-B1B034F17D1D}" type="datetimeFigureOut">
              <a:rPr lang="hu-HU" smtClean="0"/>
              <a:t>2018.08.04.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B567FFC6-28F3-491F-AB7A-9626BFD1E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8674D946-C810-4681-8222-5E515760A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FD33-FF66-44AF-9F30-3EEA9DAD61B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1035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45BC6DB-F534-4C8E-836D-6328F9AAC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C0627773-EA10-4EB0-9339-8A5BBA5B9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5AF6-9491-4992-8938-B1B034F17D1D}" type="datetimeFigureOut">
              <a:rPr lang="hu-HU" smtClean="0"/>
              <a:t>2018.08.04.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13F432B0-20A9-4EA2-948B-C9D32E6A2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4DBE3CD2-000B-4C2C-A8CA-3516C7748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FD33-FF66-44AF-9F30-3EEA9DAD61B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82410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76CEDD46-E11B-4383-9523-944593D4F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5AF6-9491-4992-8938-B1B034F17D1D}" type="datetimeFigureOut">
              <a:rPr lang="hu-HU" smtClean="0"/>
              <a:t>2018.08.04.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6D4AC806-B3B0-4851-81CD-6EEF0EA3F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70C175A1-676B-4EB7-82B9-0987A36F7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FD33-FF66-44AF-9F30-3EEA9DAD61B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8588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2F558B0-7E50-47C3-8A17-BC7EEDE80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0F8E794-863C-4EC3-9FA9-FCA1F914F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758201FF-DA02-4E15-9B4B-6BB23BA92F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851FEE92-B349-43F8-938B-A32A2F60C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5AF6-9491-4992-8938-B1B034F17D1D}" type="datetimeFigureOut">
              <a:rPr lang="hu-HU" smtClean="0"/>
              <a:t>2018.08.04.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07BD4822-BEDA-40E5-B956-A84F69CCD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0DE0D421-8787-4C81-ABD9-D91FF4F7E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FD33-FF66-44AF-9F30-3EEA9DAD61B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9673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5692D98-8C5E-443D-9CFA-0A12DDE4D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D5299DD1-3AC5-4C77-A548-06ADAF88BD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5373C14-CD96-4B4B-82A0-15244C6F60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6AD32C0C-8187-49A3-A590-09CD97069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5AF6-9491-4992-8938-B1B034F17D1D}" type="datetimeFigureOut">
              <a:rPr lang="hu-HU" smtClean="0"/>
              <a:t>2018.08.04.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8A914580-7428-4BE5-B7E8-326B0A56C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A855D549-FD81-4669-AB9D-F296FA2BE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FD33-FF66-44AF-9F30-3EEA9DAD61B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5265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CFA177F0-9FF5-46F7-8EA4-C18F75486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78D5EB63-8A8C-48B5-BD3D-B67A81058A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1FDF9F9-11C9-43F0-B0A2-09AE480B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95AF6-9491-4992-8938-B1B034F17D1D}" type="datetimeFigureOut">
              <a:rPr lang="hu-HU" smtClean="0"/>
              <a:t>2018.08.04.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D5DC22D-CBC1-4038-9068-41B52047D7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69C7320-7684-47B5-ACD6-8D1F6D85ED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DFD33-FF66-44AF-9F30-3EEA9DAD61B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2619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tUWOF6wEnk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zgs-_fhQ0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93DFDC9-3757-416C-BECC-C0A08AFE55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Élettan, kórélettan I. 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CA4B0BE9-38A3-4A2B-B12A-B1F25E8474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387600"/>
          </a:xfrm>
        </p:spPr>
        <p:txBody>
          <a:bodyPr>
            <a:normAutofit fontScale="85000" lnSpcReduction="20000"/>
          </a:bodyPr>
          <a:lstStyle/>
          <a:p>
            <a:r>
              <a:rPr lang="hu-HU" sz="6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Szívműködés</a:t>
            </a:r>
            <a:endParaRPr lang="hu-HU" sz="6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PÓHR Kitti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MsC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Szakoktató, koordinátor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Szülésznő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BsC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Epidemiológus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MsC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Mentőtiszt hallgató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30000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F4C13CD-83A4-4853-964C-F76C73C1B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Frank-</a:t>
            </a:r>
            <a:r>
              <a:rPr lang="hu-HU" dirty="0" err="1"/>
              <a:t>Starling</a:t>
            </a:r>
            <a:r>
              <a:rPr lang="hu-HU" dirty="0"/>
              <a:t> szívtörvények megbeszélése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5F9234D9-9018-4A90-AB5B-38F32627A7C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9988" y="1927274"/>
            <a:ext cx="8088923" cy="405149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/>
        </p:spPr>
      </p:pic>
    </p:spTree>
    <p:extLst>
      <p:ext uri="{BB962C8B-B14F-4D97-AF65-F5344CB8AC3E}">
        <p14:creationId xmlns:p14="http://schemas.microsoft.com/office/powerpoint/2010/main" val="1194808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594FA43-61C0-4DA8-BCA0-C9DEDDF04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D565BEB-BCD5-4737-9AC1-EF1FFB917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843" y="365125"/>
            <a:ext cx="10762957" cy="58118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i="1" dirty="0"/>
              <a:t>A </a:t>
            </a:r>
            <a:r>
              <a:rPr lang="hu-HU" i="1" dirty="0" err="1"/>
              <a:t>denervált</a:t>
            </a:r>
            <a:r>
              <a:rPr lang="hu-HU" i="1" dirty="0"/>
              <a:t> (beidegzéstől mentes) szív különböző megterhelésekhez képes alkalmazkodni:</a:t>
            </a:r>
            <a:endParaRPr lang="hu-HU" dirty="0"/>
          </a:p>
          <a:p>
            <a:r>
              <a:rPr lang="hu-HU" b="1" i="1" dirty="0"/>
              <a:t>   1. </a:t>
            </a:r>
            <a:r>
              <a:rPr lang="hu-HU" b="1" i="1" dirty="0" err="1"/>
              <a:t>afterload</a:t>
            </a:r>
            <a:r>
              <a:rPr lang="hu-HU" b="1" i="1" dirty="0"/>
              <a:t> (utóterhelés): a perifériás ellenállás növelése</a:t>
            </a:r>
            <a:r>
              <a:rPr lang="hu-HU" i="1" dirty="0"/>
              <a:t>kor</a:t>
            </a:r>
            <a:r>
              <a:rPr lang="hu-HU" b="1" i="1" dirty="0"/>
              <a:t> </a:t>
            </a:r>
            <a:r>
              <a:rPr lang="hu-HU" i="1" dirty="0"/>
              <a:t>a szív verőtérfogata (=1 </a:t>
            </a:r>
            <a:r>
              <a:rPr lang="hu-HU" i="1" dirty="0" err="1"/>
              <a:t>systole</a:t>
            </a:r>
            <a:r>
              <a:rPr lang="hu-HU" i="1" dirty="0"/>
              <a:t> alkalmával kilökött vérmennyiség, SV) először csökken, majd fokozatosan emelkedik, míg el nem éri a megterhelés előtti értéket. A folyamat elején tehát több vér marad a kamrában, azaz fokozódik a </a:t>
            </a:r>
            <a:r>
              <a:rPr lang="hu-HU" i="1" dirty="0" err="1"/>
              <a:t>végdiastoles</a:t>
            </a:r>
            <a:r>
              <a:rPr lang="hu-HU" i="1" dirty="0"/>
              <a:t> térfogat, melyhez alkalmazkodik a szív (Frank-</a:t>
            </a:r>
            <a:r>
              <a:rPr lang="hu-HU" i="1" dirty="0" err="1"/>
              <a:t>Starling</a:t>
            </a:r>
            <a:r>
              <a:rPr lang="hu-HU" i="1" dirty="0"/>
              <a:t> szívtörvény) -&gt; nő a </a:t>
            </a:r>
            <a:r>
              <a:rPr lang="hu-HU" i="1" dirty="0" err="1"/>
              <a:t>systole</a:t>
            </a:r>
            <a:r>
              <a:rPr lang="hu-HU" i="1" dirty="0"/>
              <a:t> ereje -&gt; következő </a:t>
            </a:r>
            <a:r>
              <a:rPr lang="hu-HU" i="1" dirty="0" err="1"/>
              <a:t>systole</a:t>
            </a:r>
            <a:r>
              <a:rPr lang="hu-HU" i="1" dirty="0"/>
              <a:t> alkalmával már több vért tud kilökni (nő a verőtérfogat).</a:t>
            </a:r>
            <a:endParaRPr lang="hu-HU" dirty="0"/>
          </a:p>
          <a:p>
            <a:r>
              <a:rPr lang="hu-HU" b="1" i="1" dirty="0"/>
              <a:t>   2. </a:t>
            </a:r>
            <a:r>
              <a:rPr lang="hu-HU" b="1" i="1" dirty="0" err="1"/>
              <a:t>preload</a:t>
            </a:r>
            <a:r>
              <a:rPr lang="hu-HU" b="1" i="1" dirty="0"/>
              <a:t> (előterhelés):</a:t>
            </a:r>
            <a:r>
              <a:rPr lang="hu-HU" i="1" dirty="0"/>
              <a:t> </a:t>
            </a:r>
            <a:r>
              <a:rPr lang="hu-HU" b="1" i="1" dirty="0"/>
              <a:t>a vénás beáramlás fokozódása</a:t>
            </a:r>
            <a:r>
              <a:rPr lang="hu-HU" i="1" dirty="0"/>
              <a:t>kor a szív néhány szívciklus alatt megnövekedett verőtérfogatot lesz képes továbbítani. </a:t>
            </a:r>
            <a:endParaRPr lang="hu-HU" dirty="0"/>
          </a:p>
          <a:p>
            <a:r>
              <a:rPr lang="hu-HU" i="1" dirty="0"/>
              <a:t>A </a:t>
            </a:r>
            <a:r>
              <a:rPr lang="hu-HU" b="1" i="1" dirty="0"/>
              <a:t>megnövekedett </a:t>
            </a:r>
            <a:r>
              <a:rPr lang="hu-HU" b="1" i="1" dirty="0" err="1"/>
              <a:t>végdiastoles</a:t>
            </a:r>
            <a:r>
              <a:rPr lang="hu-HU" b="1" i="1" dirty="0"/>
              <a:t> térfogat </a:t>
            </a:r>
            <a:r>
              <a:rPr lang="hu-HU" i="1" dirty="0"/>
              <a:t>emeli a szívizom kezdeti rosthosszúságát (</a:t>
            </a:r>
            <a:r>
              <a:rPr lang="hu-HU" b="1" i="1" dirty="0" err="1"/>
              <a:t>szarkomerek</a:t>
            </a:r>
            <a:r>
              <a:rPr lang="hu-HU" b="1" i="1" dirty="0"/>
              <a:t> nyújtása</a:t>
            </a:r>
            <a:r>
              <a:rPr lang="hu-HU" i="1" dirty="0"/>
              <a:t>) -&gt; fokozza az aktin-</a:t>
            </a:r>
            <a:r>
              <a:rPr lang="hu-HU" i="1" dirty="0" err="1"/>
              <a:t>miozin</a:t>
            </a:r>
            <a:r>
              <a:rPr lang="hu-HU" i="1" dirty="0"/>
              <a:t> kapcsolatok számát és a Ca</a:t>
            </a:r>
            <a:r>
              <a:rPr lang="hu-HU" i="1" baseline="30000" dirty="0"/>
              <a:t>2+</a:t>
            </a:r>
            <a:r>
              <a:rPr lang="hu-HU" i="1" dirty="0"/>
              <a:t>-érzékenységet -&gt; </a:t>
            </a:r>
            <a:r>
              <a:rPr lang="hu-HU" b="1" i="1" dirty="0"/>
              <a:t>nő a </a:t>
            </a:r>
            <a:r>
              <a:rPr lang="hu-HU" b="1" i="1" dirty="0" err="1"/>
              <a:t>systole</a:t>
            </a:r>
            <a:r>
              <a:rPr lang="hu-HU" b="1" i="1" dirty="0"/>
              <a:t> ereje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14591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594FA43-61C0-4DA8-BCA0-C9DEDDF04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szívciklus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D565BEB-BCD5-4737-9AC1-EF1FFB917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u="sng" dirty="0">
                <a:hlinkClick r:id="rId2"/>
              </a:rPr>
              <a:t>https://www.youtube.com/watch?v=5tUWOF6wEnk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75469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152650" y="154546"/>
            <a:ext cx="7886700" cy="1120462"/>
          </a:xfrm>
        </p:spPr>
        <p:txBody>
          <a:bodyPr/>
          <a:lstStyle/>
          <a:p>
            <a:pPr algn="ctr"/>
            <a:r>
              <a:rPr lang="hu-HU" altLang="hu-HU" sz="4000" b="1" dirty="0"/>
              <a:t>Szívciklus szakaszai</a:t>
            </a:r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7176" y="1287886"/>
            <a:ext cx="7879457" cy="531575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altLang="hu-HU" sz="3200" b="1" dirty="0"/>
              <a:t>I. </a:t>
            </a:r>
            <a:r>
              <a:rPr lang="hu-HU" altLang="hu-HU" sz="3200" b="1" dirty="0" err="1"/>
              <a:t>Kamra-systole</a:t>
            </a:r>
            <a:r>
              <a:rPr lang="hu-HU" altLang="hu-HU" sz="3200" b="1" dirty="0"/>
              <a:t> szakaszai: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altLang="hu-HU" sz="2800" dirty="0"/>
              <a:t>Izovolumetriás kontrakció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altLang="hu-HU" sz="2800" dirty="0"/>
              <a:t>Maximális ejekció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altLang="hu-HU" sz="2800" dirty="0"/>
              <a:t>Csökkent ejekció</a:t>
            </a:r>
          </a:p>
          <a:p>
            <a:pPr marL="609600" indent="-6096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</a:pPr>
            <a:endParaRPr lang="hu-HU" altLang="hu-HU" sz="32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altLang="hu-HU" sz="3200" b="1" dirty="0"/>
              <a:t>II. </a:t>
            </a:r>
            <a:r>
              <a:rPr lang="hu-HU" altLang="hu-HU" sz="3200" b="1" dirty="0" err="1"/>
              <a:t>Kamra-diastole</a:t>
            </a:r>
            <a:r>
              <a:rPr lang="hu-HU" altLang="hu-HU" sz="3200" b="1" dirty="0"/>
              <a:t> szakaszai: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altLang="hu-HU" sz="2800" dirty="0"/>
              <a:t>Protodiastole 		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altLang="hu-HU" sz="2800" dirty="0"/>
              <a:t>Izovolumetriás relaxáció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altLang="hu-HU" sz="2800" dirty="0"/>
              <a:t>Gyors telődés 		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altLang="hu-HU" sz="2800" dirty="0"/>
              <a:t>Csökkent telődés 		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altLang="hu-HU" sz="2800" dirty="0"/>
              <a:t>Pitvar-systole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861317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D766757-B488-460E-8571-F4710042C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4A09EDD-C6B3-4E04-A5AB-094D57D20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b="1" dirty="0"/>
              <a:t>Szívciklus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u-HU" dirty="0"/>
              <a:t>a szívműködés alapegysége</a:t>
            </a:r>
            <a:r>
              <a:rPr lang="hu-HU" b="1" dirty="0"/>
              <a:t>: 1 </a:t>
            </a:r>
            <a:r>
              <a:rPr lang="hu-HU" b="1" dirty="0" err="1"/>
              <a:t>systole</a:t>
            </a:r>
            <a:r>
              <a:rPr lang="hu-HU" b="1" dirty="0"/>
              <a:t> + 1 </a:t>
            </a:r>
            <a:r>
              <a:rPr lang="hu-HU" b="1" dirty="0" err="1"/>
              <a:t>diastole</a:t>
            </a:r>
            <a:endParaRPr lang="hu-HU" b="1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hu-HU" dirty="0"/>
              <a:t>időtartama függ a szívfrekvenciától (pl. </a:t>
            </a:r>
            <a:r>
              <a:rPr lang="hu-HU" altLang="hu-HU" dirty="0"/>
              <a:t>75/perc frekvencia mellett a szívciklus időtartama: 0,8 s= </a:t>
            </a:r>
            <a:r>
              <a:rPr lang="hu-HU" altLang="hu-HU" dirty="0" err="1"/>
              <a:t>systole</a:t>
            </a:r>
            <a:r>
              <a:rPr lang="hu-HU" altLang="hu-HU" dirty="0"/>
              <a:t>: 0,27 s + </a:t>
            </a:r>
            <a:r>
              <a:rPr lang="hu-HU" altLang="hu-HU" dirty="0" err="1"/>
              <a:t>diastole</a:t>
            </a:r>
            <a:r>
              <a:rPr lang="hu-HU" altLang="hu-HU" dirty="0"/>
              <a:t>: 0,53 s)</a:t>
            </a:r>
            <a:endParaRPr lang="hu-HU" dirty="0"/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hu-HU" dirty="0"/>
              <a:t>nyomás- és térfogatváltozások jellemzik</a:t>
            </a: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hu-HU" dirty="0"/>
              <a:t>elektromos és hangjelenségek jellemzik</a:t>
            </a: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hu-HU" dirty="0"/>
              <a:t>szív alakváltozása jellemzi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2328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594FA43-61C0-4DA8-BCA0-C9DEDDF04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87AE497-3B51-464F-B722-C35B4F5893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5" name="Objektum 4">
            <a:extLst>
              <a:ext uri="{FF2B5EF4-FFF2-40B4-BE49-F238E27FC236}">
                <a16:creationId xmlns:a16="http://schemas.microsoft.com/office/drawing/2014/main" id="{3E49DA25-BE52-4F72-9086-75878F38DC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0691926"/>
              </p:ext>
            </p:extLst>
          </p:nvPr>
        </p:nvGraphicFramePr>
        <p:xfrm>
          <a:off x="838200" y="198159"/>
          <a:ext cx="8380315" cy="62947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Bitkép" r:id="rId3" imgW="6780952" imgH="5095238" progId="Paint.Picture">
                  <p:embed/>
                </p:oleObj>
              </mc:Choice>
              <mc:Fallback>
                <p:oleObj name="Bitkép" r:id="rId3" imgW="6780952" imgH="5095238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98159"/>
                        <a:ext cx="8380315" cy="62947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8622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594FA43-61C0-4DA8-BCA0-C9DEDDF04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Tartalom helye 3" descr="D:\Dokumentumok\2017\élettan\ÉLETTAN I\ábrák\szivciklus.JPG">
            <a:extLst>
              <a:ext uri="{FF2B5EF4-FFF2-40B4-BE49-F238E27FC236}">
                <a16:creationId xmlns:a16="http://schemas.microsoft.com/office/drawing/2014/main" id="{208FE6BB-3760-43F7-BDA5-00E184B23D8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762" y="365126"/>
            <a:ext cx="8637563" cy="58118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5607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33707" y="139533"/>
            <a:ext cx="7536556" cy="884125"/>
          </a:xfrm>
        </p:spPr>
        <p:txBody>
          <a:bodyPr>
            <a:normAutofit/>
          </a:bodyPr>
          <a:lstStyle/>
          <a:p>
            <a:r>
              <a:rPr lang="hu-HU" sz="3600" b="1" dirty="0"/>
              <a:t>Punktum maximumok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67727" y="1023657"/>
            <a:ext cx="8309289" cy="2575774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hu-HU" sz="2400" dirty="0"/>
              <a:t>a billentyűk záródása hangokat kelt – többségük jól hallható a mellkas felett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hu-HU" sz="2400" b="1" dirty="0"/>
              <a:t>4 </a:t>
            </a:r>
            <a:r>
              <a:rPr lang="hu-HU" sz="2400" b="1" dirty="0" err="1"/>
              <a:t>punctum</a:t>
            </a:r>
            <a:r>
              <a:rPr lang="hu-HU" sz="2400" b="1" dirty="0"/>
              <a:t> maximum: </a:t>
            </a:r>
            <a:r>
              <a:rPr lang="hu-HU" sz="2400" dirty="0"/>
              <a:t>a mellkasfal azon pontjai, ahol a szívhang a leghangosabban hallható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hu-HU" sz="2400" dirty="0" err="1"/>
              <a:t>systoles</a:t>
            </a:r>
            <a:r>
              <a:rPr lang="hu-HU" sz="2400" dirty="0"/>
              <a:t> hang &lt;-  </a:t>
            </a:r>
            <a:r>
              <a:rPr lang="hu-HU" sz="2400" dirty="0" err="1"/>
              <a:t>cuspidalis</a:t>
            </a:r>
            <a:r>
              <a:rPr lang="hu-HU" sz="2400" dirty="0"/>
              <a:t> billentyűk záródása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hu-HU" sz="2400" dirty="0" err="1"/>
              <a:t>dyastoles</a:t>
            </a:r>
            <a:r>
              <a:rPr lang="hu-HU" sz="2400" dirty="0"/>
              <a:t> hang &lt;-  </a:t>
            </a:r>
            <a:r>
              <a:rPr lang="hu-HU" sz="2400" dirty="0" err="1"/>
              <a:t>semilunaris</a:t>
            </a:r>
            <a:r>
              <a:rPr lang="hu-HU" sz="2400" dirty="0"/>
              <a:t> billentyűk záródása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hu-HU" sz="2400" dirty="0"/>
              <a:t>telődési hang &lt;-  kamrákba beáramló vér okozza (főleg fiatal sportolóknál)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0552" y="3386191"/>
            <a:ext cx="4306676" cy="3368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4507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2984DD4-961E-406A-A6B4-86CA8D2AA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E1AEE417-502D-4859-A472-840C18EE0164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/>
          <a:srcRect b="13299"/>
          <a:stretch/>
        </p:blipFill>
        <p:spPr bwMode="auto">
          <a:xfrm>
            <a:off x="1364566" y="661182"/>
            <a:ext cx="8299939" cy="58316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09652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E931AF-5C68-4FA0-AAB7-2B5EB5ACC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Szívműködés, bevezetés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5EE8E5A-11C6-4528-BC8D-87AF49ED1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u="sng" dirty="0">
                <a:hlinkClick r:id="rId2"/>
              </a:rPr>
              <a:t>https://www.youtube.com/watch?v=dzgs-_fhQ0A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09391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66491" y="49370"/>
            <a:ext cx="7690141" cy="1058214"/>
          </a:xfrm>
        </p:spPr>
        <p:txBody>
          <a:bodyPr/>
          <a:lstStyle/>
          <a:p>
            <a:pPr algn="ctr"/>
            <a:r>
              <a:rPr lang="hu-HU" b="1" dirty="0"/>
              <a:t>Szívműködés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21080" y="780783"/>
            <a:ext cx="8881071" cy="5933941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u-HU" sz="8400" dirty="0"/>
              <a:t>a szív egy pumpa, mely működésével keringésbe hozza a vért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u-HU" sz="8400" dirty="0"/>
              <a:t>szívműködés: systolek (=összehúzódás) és diastolek (=elernyedés) sorozata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hu-HU" sz="84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8400" b="1" dirty="0"/>
              <a:t>Szívciklus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u-HU" sz="8400" dirty="0"/>
              <a:t>a szívműködés alapegysége</a:t>
            </a:r>
            <a:r>
              <a:rPr lang="hu-HU" sz="8400" b="1" dirty="0"/>
              <a:t>: 1 </a:t>
            </a:r>
            <a:r>
              <a:rPr lang="hu-HU" sz="8400" b="1" dirty="0" err="1"/>
              <a:t>systole</a:t>
            </a:r>
            <a:r>
              <a:rPr lang="hu-HU" sz="8400" b="1" dirty="0"/>
              <a:t> + </a:t>
            </a:r>
            <a:r>
              <a:rPr lang="hu-HU" sz="8400" b="1" dirty="0" err="1"/>
              <a:t>1</a:t>
            </a:r>
            <a:r>
              <a:rPr lang="hu-HU" sz="8400" b="1" dirty="0"/>
              <a:t> </a:t>
            </a:r>
            <a:r>
              <a:rPr lang="hu-HU" sz="8400" b="1" dirty="0" err="1"/>
              <a:t>diastole</a:t>
            </a:r>
            <a:endParaRPr lang="hu-HU" sz="8400" b="1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hu-HU" sz="8400" dirty="0"/>
              <a:t>időtartama függ a szívfrekvenciától (pl. </a:t>
            </a:r>
            <a:r>
              <a:rPr lang="hu-HU" altLang="hu-HU" sz="8400" dirty="0"/>
              <a:t>75/perc frekvencia mellett a szívciklus időtartama: 0,8 s= systole: 0,27 s + diastole: 0,53 s)</a:t>
            </a:r>
            <a:endParaRPr lang="hu-HU" sz="8800" dirty="0"/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hu-HU" sz="8800" dirty="0"/>
              <a:t>nyomás- és térfogatváltozások</a:t>
            </a: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hu-HU" sz="8800" dirty="0"/>
              <a:t>elektromos és hangjelenségek</a:t>
            </a: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hu-HU" sz="8800" dirty="0"/>
              <a:t>szív alakváltozása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hu-HU" sz="76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8800" b="1" dirty="0"/>
              <a:t>A szívműködés jellemzői: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hu-HU" sz="7600" b="1" dirty="0" err="1"/>
              <a:t>Automácia</a:t>
            </a:r>
            <a:endParaRPr lang="hu-HU" sz="7600" b="1" dirty="0"/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hu-HU" sz="7600" b="1" dirty="0" err="1"/>
              <a:t>Ritmicitás</a:t>
            </a:r>
            <a:endParaRPr lang="hu-HU" sz="7600" b="1" dirty="0"/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hu-HU" sz="7600" b="1" dirty="0" err="1"/>
              <a:t>Coronariak</a:t>
            </a:r>
            <a:r>
              <a:rPr lang="hu-HU" sz="7600" b="1" dirty="0"/>
              <a:t> </a:t>
            </a:r>
            <a:r>
              <a:rPr lang="hu-HU" sz="7600" dirty="0"/>
              <a:t>(=koszorúserek)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hu-HU" sz="7600" b="1" dirty="0"/>
              <a:t>Ingerképzés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hu-HU" sz="7600" b="1" dirty="0"/>
              <a:t>Ingerületvezetés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hu-HU" sz="7600" b="1" dirty="0" err="1"/>
              <a:t>Kontraktilitás</a:t>
            </a:r>
            <a:r>
              <a:rPr lang="hu-HU" sz="7600" b="1" dirty="0"/>
              <a:t> </a:t>
            </a:r>
            <a:r>
              <a:rPr lang="hu-HU" sz="7600" dirty="0"/>
              <a:t>(=összehúzódó-képesség)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hu-HU" sz="7600" b="1" dirty="0"/>
              <a:t>Alkalmazkodóképesség</a:t>
            </a:r>
          </a:p>
          <a:p>
            <a:pPr marL="457200" lvl="1" indent="0">
              <a:buNone/>
            </a:pPr>
            <a:endParaRPr lang="hu-HU" b="1" dirty="0"/>
          </a:p>
          <a:p>
            <a:pPr marL="971550" lvl="1" indent="-514350">
              <a:buFont typeface="+mj-lt"/>
              <a:buAutoNum type="arabicPeriod"/>
            </a:pPr>
            <a:endParaRPr lang="hu-HU" b="1" dirty="0"/>
          </a:p>
          <a:p>
            <a:pPr marL="0" indent="0">
              <a:buNone/>
            </a:pPr>
            <a:endParaRPr lang="hu-HU" b="1" dirty="0"/>
          </a:p>
        </p:txBody>
      </p:sp>
      <p:sp>
        <p:nvSpPr>
          <p:cNvPr id="4" name="AutoShape 4"/>
          <p:cNvSpPr>
            <a:spLocks/>
          </p:cNvSpPr>
          <p:nvPr/>
        </p:nvSpPr>
        <p:spPr bwMode="auto">
          <a:xfrm>
            <a:off x="5570435" y="3125015"/>
            <a:ext cx="208543" cy="862885"/>
          </a:xfrm>
          <a:prstGeom prst="rightBrace">
            <a:avLst>
              <a:gd name="adj1" fmla="val 3756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hu-HU" altLang="hu-HU" sz="180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011560" y="3340458"/>
            <a:ext cx="1335646" cy="430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hu-HU" sz="2200" dirty="0"/>
              <a:t>jellemzik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36" t="2254" r="20141" b="5165"/>
          <a:stretch/>
        </p:blipFill>
        <p:spPr>
          <a:xfrm>
            <a:off x="8324283" y="3555901"/>
            <a:ext cx="2034625" cy="3003204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8890717" y="6374439"/>
            <a:ext cx="1468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chemeClr val="bg1">
                    <a:lumMod val="50000"/>
                  </a:schemeClr>
                </a:solidFill>
              </a:rPr>
              <a:t>Oláh et al</a:t>
            </a:r>
          </a:p>
        </p:txBody>
      </p:sp>
    </p:spTree>
    <p:extLst>
      <p:ext uri="{BB962C8B-B14F-4D97-AF65-F5344CB8AC3E}">
        <p14:creationId xmlns:p14="http://schemas.microsoft.com/office/powerpoint/2010/main" val="901832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820214" y="1455314"/>
            <a:ext cx="8641724" cy="4378816"/>
          </a:xfrm>
        </p:spPr>
        <p:txBody>
          <a:bodyPr>
            <a:noAutofit/>
          </a:bodyPr>
          <a:lstStyle/>
          <a:p>
            <a:pPr marL="514350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hu-HU" b="1" dirty="0" err="1"/>
              <a:t>Automácia</a:t>
            </a:r>
            <a:r>
              <a:rPr lang="hu-HU" b="1" dirty="0"/>
              <a:t>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hu-HU" dirty="0"/>
              <a:t>a szív önálló működésre képes, függetlenül az idegrendszertől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hu-HU" b="1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hu-HU" b="1" dirty="0"/>
              <a:t>2.   </a:t>
            </a:r>
            <a:r>
              <a:rPr lang="hu-HU" b="1" dirty="0" err="1"/>
              <a:t>Ritmicitás</a:t>
            </a:r>
            <a:endParaRPr lang="hu-HU" b="1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hu-HU" dirty="0"/>
              <a:t>a szívciklusok meghatározott időrendben követik egymást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hu-HU" b="1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hu-HU" b="1" dirty="0"/>
              <a:t>3. </a:t>
            </a:r>
            <a:r>
              <a:rPr lang="hu-HU" b="1" dirty="0" err="1"/>
              <a:t>Coronariak</a:t>
            </a:r>
            <a:endParaRPr lang="hu-HU" b="1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hu-HU" dirty="0"/>
              <a:t>a szív saját erei, melyek az aortából erednek</a:t>
            </a:r>
          </a:p>
        </p:txBody>
      </p:sp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2200621" y="178159"/>
            <a:ext cx="7690141" cy="1058214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/>
              <a:t>Szívműködés jellemzői</a:t>
            </a:r>
          </a:p>
        </p:txBody>
      </p:sp>
    </p:spTree>
    <p:extLst>
      <p:ext uri="{BB962C8B-B14F-4D97-AF65-F5344CB8AC3E}">
        <p14:creationId xmlns:p14="http://schemas.microsoft.com/office/powerpoint/2010/main" val="4272847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52650" y="1"/>
            <a:ext cx="7886700" cy="1325563"/>
          </a:xfrm>
        </p:spPr>
        <p:txBody>
          <a:bodyPr>
            <a:normAutofit/>
          </a:bodyPr>
          <a:lstStyle/>
          <a:p>
            <a:r>
              <a:rPr lang="hu-HU" sz="3600" b="1" dirty="0"/>
              <a:t>4. Ingerképzés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52650" y="1181682"/>
            <a:ext cx="8309288" cy="5450938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hu-HU" dirty="0"/>
              <a:t>A szívnek saját ingerületképző rendszere van:</a:t>
            </a:r>
          </a:p>
          <a:p>
            <a:pPr marL="609600" indent="-609600" algn="just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hu-HU" b="1" dirty="0"/>
              <a:t>I. elsőrendű: </a:t>
            </a:r>
            <a:r>
              <a:rPr lang="hu-HU" b="1" u="sng" dirty="0"/>
              <a:t>sinus csomó </a:t>
            </a:r>
            <a:r>
              <a:rPr lang="hu-HU" dirty="0"/>
              <a:t>– frekvenciája 70</a:t>
            </a:r>
            <a:r>
              <a:rPr lang="en-US" dirty="0"/>
              <a:t>±</a:t>
            </a:r>
            <a:r>
              <a:rPr lang="hu-HU" dirty="0"/>
              <a:t>10/min – sinus ritmus</a:t>
            </a:r>
          </a:p>
          <a:p>
            <a:pPr marL="609600" indent="-609600" algn="just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hu-HU" b="1" dirty="0"/>
              <a:t>II. másodrendű: </a:t>
            </a:r>
            <a:r>
              <a:rPr lang="hu-HU" b="1" u="sng" dirty="0" err="1"/>
              <a:t>atrioventricularis</a:t>
            </a:r>
            <a:r>
              <a:rPr lang="hu-HU" b="1" u="sng" dirty="0"/>
              <a:t> csomó (AV-csomó) </a:t>
            </a:r>
            <a:r>
              <a:rPr lang="hu-HU" dirty="0"/>
              <a:t>– frekvenciája 50/min – </a:t>
            </a:r>
            <a:r>
              <a:rPr lang="hu-HU" dirty="0" err="1"/>
              <a:t>nodalis</a:t>
            </a:r>
            <a:r>
              <a:rPr lang="hu-HU" dirty="0"/>
              <a:t> ritmus</a:t>
            </a:r>
          </a:p>
          <a:p>
            <a:pPr marL="609600" indent="-609600" algn="just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hu-HU" b="1" dirty="0"/>
              <a:t>III. harmadrendű: </a:t>
            </a:r>
            <a:r>
              <a:rPr lang="hu-HU" b="1" u="sng" dirty="0" err="1"/>
              <a:t>His-köteg</a:t>
            </a:r>
            <a:r>
              <a:rPr lang="hu-HU" b="1" dirty="0"/>
              <a:t> </a:t>
            </a:r>
            <a:r>
              <a:rPr lang="hu-HU" dirty="0"/>
              <a:t>– frekvenciája 30/min –</a:t>
            </a:r>
          </a:p>
          <a:p>
            <a:pPr marL="609600" indent="-609600" algn="just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hu-HU" dirty="0"/>
              <a:t>	  </a:t>
            </a:r>
            <a:r>
              <a:rPr lang="hu-HU" dirty="0" err="1"/>
              <a:t>idioventricularis</a:t>
            </a:r>
            <a:r>
              <a:rPr lang="hu-HU" dirty="0"/>
              <a:t> ritmus</a:t>
            </a:r>
          </a:p>
          <a:p>
            <a:pPr marL="609600" indent="-609600" algn="just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hu-HU" dirty="0"/>
              <a:t>	</a:t>
            </a:r>
          </a:p>
          <a:p>
            <a:pPr marL="609600" indent="-609600" algn="just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hu-HU" dirty="0"/>
              <a:t>        Az AV-csomó és a His-köteg csak akkor képez ingerületet, ha a felsőbb ingerképzés kiesik, vagy az ingerület nem jut el az alsóbb képzési helyre.</a:t>
            </a:r>
          </a:p>
          <a:p>
            <a:pPr marL="609600" indent="-609600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hu-HU" dirty="0"/>
          </a:p>
          <a:p>
            <a:pPr marL="609600" indent="-609600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hu-HU" dirty="0"/>
          </a:p>
          <a:p>
            <a:pPr marL="609600" indent="-609600">
              <a:defRPr/>
            </a:pP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94191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52651" y="309092"/>
            <a:ext cx="7085795" cy="940158"/>
          </a:xfrm>
        </p:spPr>
        <p:txBody>
          <a:bodyPr>
            <a:normAutofit/>
          </a:bodyPr>
          <a:lstStyle/>
          <a:p>
            <a:r>
              <a:rPr lang="hu-HU" sz="3600" b="1" dirty="0"/>
              <a:t>5. Ingerületvezetés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52650" y="1284712"/>
            <a:ext cx="8193378" cy="5412302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hu-HU" sz="2400" dirty="0"/>
              <a:t>biztosítja, hogy a sinus-csomóban keletkezett ingerület a szív egész területére eljusson: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hu-HU" sz="24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hu-HU" sz="2400" b="1" dirty="0"/>
              <a:t>az AV-csomónál lassú a vezetés </a:t>
            </a:r>
            <a:r>
              <a:rPr lang="hu-HU" sz="2400" dirty="0"/>
              <a:t>(0,02-0,05 m/mp), így a kamrák </a:t>
            </a:r>
            <a:r>
              <a:rPr lang="hu-HU" sz="2400" dirty="0" err="1"/>
              <a:t>systole-ja</a:t>
            </a:r>
            <a:r>
              <a:rPr lang="hu-HU" sz="2400" dirty="0"/>
              <a:t> később kezdődik, tehát az összehúzódott pitvarok a még ellazult kamrákba továbbítják a vért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hu-HU" sz="24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hu-HU" sz="2400" b="1" dirty="0"/>
              <a:t>AV-csomó -&gt; </a:t>
            </a:r>
            <a:r>
              <a:rPr lang="hu-HU" sz="2400" b="1" dirty="0" err="1"/>
              <a:t>Tawara-szár</a:t>
            </a:r>
            <a:r>
              <a:rPr lang="hu-HU" sz="2400" b="1" dirty="0"/>
              <a:t> -&gt; </a:t>
            </a:r>
            <a:r>
              <a:rPr lang="hu-HU" sz="2400" b="1" dirty="0" err="1"/>
              <a:t>Purkinje</a:t>
            </a:r>
            <a:r>
              <a:rPr lang="hu-HU" sz="2400" b="1" dirty="0"/>
              <a:t> rostok – itt gyors az ingerületvezetés </a:t>
            </a:r>
            <a:r>
              <a:rPr lang="hu-HU" sz="2400" dirty="0"/>
              <a:t>(2-4 m/mp)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hu-HU" sz="24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hu-HU" sz="2400" dirty="0"/>
              <a:t>a </a:t>
            </a:r>
            <a:r>
              <a:rPr lang="hu-HU" sz="2400" dirty="0" err="1"/>
              <a:t>Purkinje-rost</a:t>
            </a:r>
            <a:r>
              <a:rPr lang="hu-HU" sz="2400" dirty="0"/>
              <a:t> átadja az ingerületet egyes szívizomsejteknek, majd a szívizomsejtek között elektromos </a:t>
            </a:r>
            <a:r>
              <a:rPr lang="hu-HU" sz="2400" dirty="0" err="1"/>
              <a:t>synapsis-ok</a:t>
            </a:r>
            <a:r>
              <a:rPr lang="hu-HU" sz="2400" dirty="0"/>
              <a:t> révén terjed tovább az ingerület (0,3-1 m/mp)</a:t>
            </a:r>
          </a:p>
          <a:p>
            <a:pPr marL="0" indent="0">
              <a:buNone/>
            </a:pPr>
            <a:endParaRPr lang="hu-HU" dirty="0"/>
          </a:p>
        </p:txBody>
      </p:sp>
      <p:cxnSp>
        <p:nvCxnSpPr>
          <p:cNvPr id="6" name="Egyenes összekötő nyíllal 5"/>
          <p:cNvCxnSpPr/>
          <p:nvPr/>
        </p:nvCxnSpPr>
        <p:spPr>
          <a:xfrm>
            <a:off x="2837645" y="3541690"/>
            <a:ext cx="0" cy="3734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nyíllal 7"/>
          <p:cNvCxnSpPr/>
          <p:nvPr/>
        </p:nvCxnSpPr>
        <p:spPr>
          <a:xfrm>
            <a:off x="2837645" y="4649274"/>
            <a:ext cx="0" cy="3734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8487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85DC647-DA25-47AC-AC3A-C7932C3C1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2BC97676-5031-424B-958B-FF8CC8B0910E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/>
          <a:srcRect t="9722"/>
          <a:stretch/>
        </p:blipFill>
        <p:spPr bwMode="auto">
          <a:xfrm>
            <a:off x="2264898" y="970671"/>
            <a:ext cx="7301133" cy="5359791"/>
          </a:xfrm>
          <a:prstGeom prst="rect">
            <a:avLst/>
          </a:prstGeom>
          <a:ln>
            <a:solidFill>
              <a:schemeClr val="accent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54742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27031" y="188763"/>
            <a:ext cx="8757634" cy="1008972"/>
          </a:xfrm>
        </p:spPr>
        <p:txBody>
          <a:bodyPr/>
          <a:lstStyle/>
          <a:p>
            <a:r>
              <a:rPr lang="hu-HU" b="1" dirty="0"/>
              <a:t>6. </a:t>
            </a:r>
            <a:r>
              <a:rPr lang="hu-HU" b="1" dirty="0" err="1"/>
              <a:t>Kontraktilitás</a:t>
            </a:r>
            <a:r>
              <a:rPr lang="hu-HU" b="1" dirty="0"/>
              <a:t> - befolyásoló tényezők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804921" y="1197735"/>
            <a:ext cx="8579745" cy="494866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2400" b="1" u="sng" dirty="0"/>
              <a:t>3. a szívizom nyugalmi hossza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2400" b="1" dirty="0"/>
              <a:t>Frank-Starling szívtörvény: </a:t>
            </a:r>
            <a:r>
              <a:rPr lang="hu-HU" sz="2400" dirty="0"/>
              <a:t>bizonyos határig emelve a végdiastoles térfogatot (EDV = diastole végi térfogat, az a vérmennyiség, amellyel a kamra telődik) </a:t>
            </a:r>
            <a:r>
              <a:rPr lang="hu-HU" sz="2400" dirty="0">
                <a:latin typeface="Calibri" panose="020F0502020204030204" pitchFamily="34" charset="0"/>
              </a:rPr>
              <a:t>→ </a:t>
            </a:r>
            <a:r>
              <a:rPr lang="hu-HU" sz="2400" dirty="0"/>
              <a:t>vele együtt fokozódik a systoles nyomás </a:t>
            </a:r>
            <a:r>
              <a:rPr lang="hu-HU" sz="2400" dirty="0">
                <a:latin typeface="Calibri" panose="020F0502020204030204" pitchFamily="34" charset="0"/>
              </a:rPr>
              <a:t>→</a:t>
            </a:r>
            <a:r>
              <a:rPr lang="hu-HU" sz="2400" dirty="0"/>
              <a:t> az optimum elérése után a végdiastoles térfogat további növelése már nem fokozza, hanem csökkenti a systole erejét (= heterometriás autoreguláció - a systole ereje a szívizom kezdeti rosthosszúsága révén szabályozódik)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hu-HU" sz="2400" dirty="0"/>
          </a:p>
          <a:p>
            <a:endParaRPr lang="hu-HU" dirty="0"/>
          </a:p>
        </p:txBody>
      </p:sp>
      <p:pic>
        <p:nvPicPr>
          <p:cNvPr id="4" name="Picture 4" descr="összefüggés a végd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24" t="2152" r="28173" b="29278"/>
          <a:stretch/>
        </p:blipFill>
        <p:spPr bwMode="auto">
          <a:xfrm>
            <a:off x="6761547" y="4258056"/>
            <a:ext cx="3296991" cy="2260243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5" name="Szövegdoboz 4"/>
          <p:cNvSpPr txBox="1"/>
          <p:nvPr/>
        </p:nvSpPr>
        <p:spPr>
          <a:xfrm rot="16200000">
            <a:off x="5918187" y="5241006"/>
            <a:ext cx="199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chemeClr val="bg1">
                    <a:lumMod val="50000"/>
                  </a:schemeClr>
                </a:solidFill>
              </a:rPr>
              <a:t>Systoles nyomás</a:t>
            </a:r>
          </a:p>
        </p:txBody>
      </p:sp>
      <p:sp>
        <p:nvSpPr>
          <p:cNvPr id="7" name="Téglalap 6"/>
          <p:cNvSpPr/>
          <p:nvPr/>
        </p:nvSpPr>
        <p:spPr>
          <a:xfrm>
            <a:off x="7616349" y="6423784"/>
            <a:ext cx="21366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>
                <a:solidFill>
                  <a:schemeClr val="bg1">
                    <a:lumMod val="50000"/>
                  </a:schemeClr>
                </a:solidFill>
              </a:rPr>
              <a:t>végdiastoles térfogat</a:t>
            </a:r>
          </a:p>
        </p:txBody>
      </p:sp>
    </p:spTree>
    <p:extLst>
      <p:ext uri="{BB962C8B-B14F-4D97-AF65-F5344CB8AC3E}">
        <p14:creationId xmlns:p14="http://schemas.microsoft.com/office/powerpoint/2010/main" val="2938466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895073" y="154547"/>
            <a:ext cx="8657017" cy="785612"/>
          </a:xfrm>
        </p:spPr>
        <p:txBody>
          <a:bodyPr>
            <a:normAutofit fontScale="90000"/>
          </a:bodyPr>
          <a:lstStyle/>
          <a:p>
            <a:r>
              <a:rPr lang="hu-HU" sz="3600" b="1" dirty="0"/>
              <a:t>7. Alkalmazkodóképesség - Frank-Starling szívtörvény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23861" y="833951"/>
            <a:ext cx="8335046" cy="5927458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dirty="0"/>
              <a:t>A denervált (beidegzéstől mentes) szív különböző megterhelésekhez képes alkalmazkodni: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b="1" dirty="0"/>
              <a:t>1. </a:t>
            </a:r>
            <a:r>
              <a:rPr lang="hu-HU" sz="2400" b="1" dirty="0" err="1"/>
              <a:t>afterload</a:t>
            </a:r>
            <a:r>
              <a:rPr lang="hu-HU" sz="2400" b="1" dirty="0"/>
              <a:t> (utóterhelés): a perifériás ellenállás növelése</a:t>
            </a:r>
            <a:r>
              <a:rPr lang="hu-HU" sz="2400" dirty="0"/>
              <a:t>kor</a:t>
            </a:r>
            <a:r>
              <a:rPr lang="hu-HU" sz="2400" b="1" dirty="0"/>
              <a:t> </a:t>
            </a:r>
            <a:r>
              <a:rPr lang="hu-HU" sz="2400" dirty="0"/>
              <a:t>a szív verőtérfogata (=1 </a:t>
            </a:r>
            <a:r>
              <a:rPr lang="hu-HU" sz="2400" dirty="0" err="1"/>
              <a:t>systole</a:t>
            </a:r>
            <a:r>
              <a:rPr lang="hu-HU" sz="2400" dirty="0"/>
              <a:t> alkalmával kilökött vérmennyiség, SV) először csökken, majd fokozatosan emelkedik, míg el nem éri a megterhelés előtti értéket. A folyamat elején tehát több vér marad a kamrában, azaz fokozódik a </a:t>
            </a:r>
            <a:r>
              <a:rPr lang="hu-HU" sz="2400" dirty="0" err="1"/>
              <a:t>végdiastoles</a:t>
            </a:r>
            <a:r>
              <a:rPr lang="hu-HU" sz="2400" dirty="0"/>
              <a:t> térfogat, melyhez alkalmazkodik a szív (</a:t>
            </a:r>
            <a:r>
              <a:rPr lang="hu-HU" sz="2400" dirty="0" err="1"/>
              <a:t>Frank-Starling</a:t>
            </a:r>
            <a:r>
              <a:rPr lang="hu-HU" sz="2400" dirty="0"/>
              <a:t> szívtörvény) -&gt; nő a </a:t>
            </a:r>
            <a:r>
              <a:rPr lang="hu-HU" sz="2400" dirty="0" err="1"/>
              <a:t>systole</a:t>
            </a:r>
            <a:r>
              <a:rPr lang="hu-HU" sz="2400" dirty="0"/>
              <a:t> ereje -&gt; következő </a:t>
            </a:r>
            <a:r>
              <a:rPr lang="hu-HU" sz="2400" dirty="0" err="1"/>
              <a:t>systole</a:t>
            </a:r>
            <a:r>
              <a:rPr lang="hu-HU" sz="2400" dirty="0"/>
              <a:t> alkalmával már több vért tud kilökni (nő a verőtérfogat).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hu-HU" sz="24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b="1" dirty="0"/>
              <a:t>2. </a:t>
            </a:r>
            <a:r>
              <a:rPr lang="hu-HU" sz="2400" b="1" dirty="0" err="1"/>
              <a:t>preload</a:t>
            </a:r>
            <a:r>
              <a:rPr lang="hu-HU" sz="2400" b="1" dirty="0"/>
              <a:t> (előterhelés):</a:t>
            </a:r>
            <a:r>
              <a:rPr lang="hu-HU" sz="2400" dirty="0"/>
              <a:t> </a:t>
            </a:r>
            <a:r>
              <a:rPr lang="hu-HU" sz="2400" b="1" dirty="0"/>
              <a:t>a vénás beáramlás fokozódása</a:t>
            </a:r>
            <a:r>
              <a:rPr lang="hu-HU" sz="2400" dirty="0"/>
              <a:t>kor a szív néhány szívciklus alatt megnövekedett verőtérfogatot lesz képes továbbítani.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hu-HU" sz="24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dirty="0"/>
              <a:t>A </a:t>
            </a:r>
            <a:r>
              <a:rPr lang="hu-HU" sz="2400" b="1" dirty="0"/>
              <a:t>megnövekedett </a:t>
            </a:r>
            <a:r>
              <a:rPr lang="hu-HU" sz="2400" b="1" dirty="0" err="1"/>
              <a:t>végdiastoles</a:t>
            </a:r>
            <a:r>
              <a:rPr lang="hu-HU" sz="2400" b="1" dirty="0"/>
              <a:t> térfogat </a:t>
            </a:r>
            <a:r>
              <a:rPr lang="hu-HU" sz="2400" dirty="0"/>
              <a:t>emeli a szívizom kezdeti rosthosszúságát (</a:t>
            </a:r>
            <a:r>
              <a:rPr lang="hu-HU" sz="2400" b="1" dirty="0" err="1"/>
              <a:t>szarkomerek</a:t>
            </a:r>
            <a:r>
              <a:rPr lang="hu-HU" sz="2400" b="1" dirty="0"/>
              <a:t> nyújtása</a:t>
            </a:r>
            <a:r>
              <a:rPr lang="hu-HU" sz="2400" dirty="0"/>
              <a:t>) -&gt; fokozza az </a:t>
            </a:r>
            <a:r>
              <a:rPr lang="hu-HU" sz="2400" dirty="0" err="1"/>
              <a:t>aktin-miozin</a:t>
            </a:r>
            <a:r>
              <a:rPr lang="hu-HU" sz="2400" dirty="0"/>
              <a:t> kapcsolatok számát és a Ca</a:t>
            </a:r>
            <a:r>
              <a:rPr lang="hu-HU" sz="2400" baseline="30000" dirty="0"/>
              <a:t>2+</a:t>
            </a:r>
            <a:r>
              <a:rPr lang="hu-HU" sz="2400" dirty="0" err="1"/>
              <a:t>-érzékenységet</a:t>
            </a:r>
            <a:r>
              <a:rPr lang="hu-HU" sz="2400" dirty="0"/>
              <a:t> -&gt; </a:t>
            </a:r>
            <a:r>
              <a:rPr lang="hu-HU" sz="2400" b="1" dirty="0"/>
              <a:t>nő a </a:t>
            </a:r>
            <a:r>
              <a:rPr lang="hu-HU" sz="2400" b="1" dirty="0" err="1"/>
              <a:t>systole</a:t>
            </a:r>
            <a:r>
              <a:rPr lang="hu-HU" sz="2400" b="1" dirty="0"/>
              <a:t> ereje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63499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821</Words>
  <Application>Microsoft Office PowerPoint</Application>
  <PresentationFormat>Szélesvásznú</PresentationFormat>
  <Paragraphs>101</Paragraphs>
  <Slides>18</Slides>
  <Notes>0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Garamond</vt:lpstr>
      <vt:lpstr>Times New Roman</vt:lpstr>
      <vt:lpstr>Wingdings</vt:lpstr>
      <vt:lpstr>Office-téma</vt:lpstr>
      <vt:lpstr>Paintbrush-kép</vt:lpstr>
      <vt:lpstr>Élettan, kórélettan I. </vt:lpstr>
      <vt:lpstr>Szívműködés, bevezetés</vt:lpstr>
      <vt:lpstr>Szívműködés</vt:lpstr>
      <vt:lpstr>Szívműködés jellemzői</vt:lpstr>
      <vt:lpstr>4. Ingerképzés</vt:lpstr>
      <vt:lpstr>5. Ingerületvezetés</vt:lpstr>
      <vt:lpstr>PowerPoint-bemutató</vt:lpstr>
      <vt:lpstr>6. Kontraktilitás - befolyásoló tényezők</vt:lpstr>
      <vt:lpstr>7. Alkalmazkodóképesség - Frank-Starling szívtörvény</vt:lpstr>
      <vt:lpstr>Frank-Starling szívtörvények megbeszélése</vt:lpstr>
      <vt:lpstr>PowerPoint-bemutató</vt:lpstr>
      <vt:lpstr>szívciklus </vt:lpstr>
      <vt:lpstr>Szívciklus szakaszai</vt:lpstr>
      <vt:lpstr>PowerPoint-bemutató</vt:lpstr>
      <vt:lpstr>PowerPoint-bemutató</vt:lpstr>
      <vt:lpstr>PowerPoint-bemutató</vt:lpstr>
      <vt:lpstr>Punktum maximumok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Élettan, kórélettan I. </dc:title>
  <dc:creator>Kitti</dc:creator>
  <cp:lastModifiedBy>Kitti</cp:lastModifiedBy>
  <cp:revision>5</cp:revision>
  <dcterms:created xsi:type="dcterms:W3CDTF">2018-08-04T12:37:06Z</dcterms:created>
  <dcterms:modified xsi:type="dcterms:W3CDTF">2018-08-04T12:47:39Z</dcterms:modified>
</cp:coreProperties>
</file>