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09" r:id="rId3"/>
    <p:sldId id="310" r:id="rId4"/>
    <p:sldId id="321" r:id="rId5"/>
    <p:sldId id="257" r:id="rId6"/>
    <p:sldId id="287" r:id="rId7"/>
    <p:sldId id="313" r:id="rId8"/>
    <p:sldId id="314" r:id="rId9"/>
    <p:sldId id="258" r:id="rId10"/>
    <p:sldId id="259" r:id="rId11"/>
    <p:sldId id="260" r:id="rId12"/>
    <p:sldId id="261" r:id="rId13"/>
    <p:sldId id="262" r:id="rId14"/>
    <p:sldId id="316" r:id="rId15"/>
    <p:sldId id="317" r:id="rId16"/>
    <p:sldId id="272" r:id="rId17"/>
    <p:sldId id="318" r:id="rId18"/>
    <p:sldId id="319" r:id="rId1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0E658B-C33E-47FF-984E-31EBCACA2EFE}" type="datetimeFigureOut">
              <a:rPr lang="hu-HU" smtClean="0"/>
              <a:t>2018.08.04.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C359A-491F-4161-95D9-AB849DADB2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7015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58482C-FD4B-44A5-A139-BE114F59E7A0}" type="slidenum">
              <a:rPr lang="hu-HU" altLang="hu-HU"/>
              <a:pPr>
                <a:spcBef>
                  <a:spcPct val="0"/>
                </a:spcBef>
              </a:pPr>
              <a:t>6</a:t>
            </a:fld>
            <a:endParaRPr lang="hu-HU" altLang="hu-HU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900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FF1517D-CB45-4F99-8D53-480FBDE90C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3990ED7F-02C8-4CF3-B7F0-4B21F08328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82F168A-9834-460D-835A-E0B5E6A69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91BA6-1113-4800-8553-788FBFBF0A39}" type="datetimeFigureOut">
              <a:rPr lang="hu-HU" smtClean="0"/>
              <a:t>2018.08.04.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E5C87C0-3D5A-435B-975F-A6B0F536B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1FF2350-B804-4DD1-BD69-CCA168B8A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2546-1BB5-4E6C-8F7C-7DC62D78B7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5284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625494-0B18-4426-9C5D-DA5605D3C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91DED0E0-A5EE-407B-94FB-C59DB74757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AFCCA3A-79FF-4C14-B4B4-B8A658D36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91BA6-1113-4800-8553-788FBFBF0A39}" type="datetimeFigureOut">
              <a:rPr lang="hu-HU" smtClean="0"/>
              <a:t>2018.08.04.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68B88B2-2F33-44D0-A4CE-B04E7FBB1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BF87F0A-6ACF-4897-87E0-E5D4ED234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2546-1BB5-4E6C-8F7C-7DC62D78B7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5223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BA846D50-0105-4652-A84E-6D95F6C728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24500B15-041E-4FE1-8B70-138B04EC85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F297539-BABB-488E-8C89-45F29919B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91BA6-1113-4800-8553-788FBFBF0A39}" type="datetimeFigureOut">
              <a:rPr lang="hu-HU" smtClean="0"/>
              <a:t>2018.08.04.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A5556D9-6EAC-457A-900C-D86F60FF9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325469C-E8C4-4970-AD26-0995078C9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2546-1BB5-4E6C-8F7C-7DC62D78B7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133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7E6DA1-E11B-4DE6-BE01-EFA029B93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74A8714-8E4E-4F53-9C42-DFDF69176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6178A87-80E5-4FAC-88A1-6304EC3ED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91BA6-1113-4800-8553-788FBFBF0A39}" type="datetimeFigureOut">
              <a:rPr lang="hu-HU" smtClean="0"/>
              <a:t>2018.08.04.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6559AB9-1912-4029-B850-DA01FD80B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BC376F0-41FF-41C2-B558-1E32362D9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2546-1BB5-4E6C-8F7C-7DC62D78B7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7483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A7ED982-8FDD-410E-B992-B6356D2B9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A095B22-62CB-4B24-8B4D-2712A7C8F0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A8FD4C0-B1CA-4A33-9A13-A0A506700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91BA6-1113-4800-8553-788FBFBF0A39}" type="datetimeFigureOut">
              <a:rPr lang="hu-HU" smtClean="0"/>
              <a:t>2018.08.04.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CEC5C32-AF04-4091-9DB3-0365CDE2D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079EB30-0170-4729-8604-39E83D9A8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2546-1BB5-4E6C-8F7C-7DC62D78B7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6839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626173B-898C-4AEB-BCD8-F1A3D3B71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B04EB96-A627-4F5B-BCCC-1245864A10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EAAA53D9-31B3-441E-BDE1-04F5276BF2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A69A5724-D7E8-4229-B8D8-4D076575A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91BA6-1113-4800-8553-788FBFBF0A39}" type="datetimeFigureOut">
              <a:rPr lang="hu-HU" smtClean="0"/>
              <a:t>2018.08.04.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2016217-1935-4B64-93D3-0FD8D1238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1C5738E5-69E0-4093-A238-8A837344F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2546-1BB5-4E6C-8F7C-7DC62D78B7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84022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B1C848A-322D-4BEE-91DA-8810D30D8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405A1E4-95FD-4922-A7D3-56943FFA6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89C0CD40-F948-4C51-86F4-819655B5BC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34AB9142-F4DB-4262-B9EB-6819C305BF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87AF5D52-772E-454A-BD8F-F6F2CB753D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E6EE9F0A-026D-4F19-ABEA-B1B364174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91BA6-1113-4800-8553-788FBFBF0A39}" type="datetimeFigureOut">
              <a:rPr lang="hu-HU" smtClean="0"/>
              <a:t>2018.08.04.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0D38BF36-8280-497B-BD3B-A153F5D70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5A3289EA-6AAC-48A8-96EF-55DF04D05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2546-1BB5-4E6C-8F7C-7DC62D78B7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07332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1A36252-6706-43DE-B9AC-4DA9ED800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C70AA9E3-B1D2-4FF5-A1E8-3857B283B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91BA6-1113-4800-8553-788FBFBF0A39}" type="datetimeFigureOut">
              <a:rPr lang="hu-HU" smtClean="0"/>
              <a:t>2018.08.04.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130150E0-4213-4F21-ABD9-31E40B8EC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41303BFE-0715-4C46-AF8F-34749C0A0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2546-1BB5-4E6C-8F7C-7DC62D78B7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87526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22712073-414F-4A26-AE75-EF30CDA5C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91BA6-1113-4800-8553-788FBFBF0A39}" type="datetimeFigureOut">
              <a:rPr lang="hu-HU" smtClean="0"/>
              <a:t>2018.08.04.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44FB7288-83E1-4297-9B4C-AD45AC98F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C20F2454-4A72-41B7-B527-E5AEACBA3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2546-1BB5-4E6C-8F7C-7DC62D78B7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94148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E290C4-D420-4D32-B5E7-26EC6A4C2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F67A4E7-02F8-4D44-88BF-0A86BF1CE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F1CB805-07E3-48EB-B012-A2339215E9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FED54D60-0ABC-4440-9A6E-ED13AF99B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91BA6-1113-4800-8553-788FBFBF0A39}" type="datetimeFigureOut">
              <a:rPr lang="hu-HU" smtClean="0"/>
              <a:t>2018.08.04.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6FBD6286-421D-438F-B82E-B65B059D4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1ED10A00-63F2-4FCC-BD30-BAC62EF5C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2546-1BB5-4E6C-8F7C-7DC62D78B7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4162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AC62E25-49BB-4FAD-A11D-606382689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584BF41E-F377-45BD-8F27-B61BCCFA30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B4E1F6B-38A9-480A-A475-454ED80AD1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F088100E-7B5C-4E5A-9B6D-C66011B52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91BA6-1113-4800-8553-788FBFBF0A39}" type="datetimeFigureOut">
              <a:rPr lang="hu-HU" smtClean="0"/>
              <a:t>2018.08.04.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5FCE3219-2BC6-488D-8129-965AAE7D4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E600C11-FAC7-42BC-9626-BE91BC386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2546-1BB5-4E6C-8F7C-7DC62D78B7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5456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F9B3C7BC-594A-47EC-A911-B4C7BD873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5B776CB2-08C1-410D-93CD-359A0ABBB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BCFA96C-9831-444B-ACDD-B3E8BCDF26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91BA6-1113-4800-8553-788FBFBF0A39}" type="datetimeFigureOut">
              <a:rPr lang="hu-HU" smtClean="0"/>
              <a:t>2018.08.04.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D4A766F-D632-4C66-8E20-BB72038CB9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0477A4F-98E8-42A8-9B23-D9B53B423A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72546-1BB5-4E6C-8F7C-7DC62D78B7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9539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gsvAZVA6sc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MkHo11reW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6146AF0-E9CB-4374-ABE2-B2E674AA30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Élettan, kórélettan I. 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DC0EE25F-43A4-4F83-BF6D-FB7F5E0C2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714356"/>
          </a:xfrm>
        </p:spPr>
        <p:txBody>
          <a:bodyPr>
            <a:normAutofit lnSpcReduction="10000"/>
          </a:bodyPr>
          <a:lstStyle/>
          <a:p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Szívműködés II.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PÓHR Kitti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MsC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Szakoktató, koordinátor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Szülésznő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BsC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Epidemiológus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MsC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Mentőtiszt hallgató</a:t>
            </a:r>
          </a:p>
          <a:p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099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1E17C3E-22F9-40D1-B107-846ED2FF2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109F36D-0948-4586-A9FF-9EA43E5A6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114" y="492369"/>
            <a:ext cx="10706686" cy="5684594"/>
          </a:xfrm>
        </p:spPr>
        <p:txBody>
          <a:bodyPr>
            <a:normAutofit/>
          </a:bodyPr>
          <a:lstStyle/>
          <a:p>
            <a:pPr lvl="0"/>
            <a:r>
              <a:rPr lang="hu-HU" i="1" dirty="0"/>
              <a:t>a sejtmembrán kesztyűujjszerű betüremkedései – T-</a:t>
            </a:r>
            <a:r>
              <a:rPr lang="hu-HU" i="1" dirty="0" err="1"/>
              <a:t>tubulusok</a:t>
            </a:r>
            <a:r>
              <a:rPr lang="hu-HU" i="1" dirty="0"/>
              <a:t> a sejt belsejébe vezetik az akciós potenciált</a:t>
            </a:r>
            <a:endParaRPr lang="hu-HU" dirty="0"/>
          </a:p>
          <a:p>
            <a:pPr lvl="0"/>
            <a:r>
              <a:rPr lang="hu-HU" i="1" dirty="0"/>
              <a:t>a T-</a:t>
            </a:r>
            <a:r>
              <a:rPr lang="hu-HU" i="1" dirty="0" err="1"/>
              <a:t>tubulusok</a:t>
            </a:r>
            <a:r>
              <a:rPr lang="hu-HU" i="1" dirty="0"/>
              <a:t> közelében végződnek az L-</a:t>
            </a:r>
            <a:r>
              <a:rPr lang="hu-HU" i="1" dirty="0" err="1"/>
              <a:t>tubulusok</a:t>
            </a:r>
            <a:endParaRPr lang="hu-HU" dirty="0"/>
          </a:p>
          <a:p>
            <a:pPr lvl="0"/>
            <a:r>
              <a:rPr lang="hu-HU" i="1" dirty="0"/>
              <a:t>az L-</a:t>
            </a:r>
            <a:r>
              <a:rPr lang="hu-HU" i="1" dirty="0" err="1"/>
              <a:t>tubulusok</a:t>
            </a:r>
            <a:r>
              <a:rPr lang="hu-HU" i="1" dirty="0"/>
              <a:t> kitágult részei a terminális ciszternák</a:t>
            </a:r>
            <a:endParaRPr lang="hu-HU" dirty="0"/>
          </a:p>
          <a:p>
            <a:pPr lvl="0"/>
            <a:r>
              <a:rPr lang="hu-HU" i="1" dirty="0"/>
              <a:t>a terminális ciszternákból az akciós potenciál hatására kiszabadulnak a Ca2+-ionok</a:t>
            </a:r>
            <a:endParaRPr lang="hu-HU" dirty="0"/>
          </a:p>
          <a:p>
            <a:pPr lvl="0"/>
            <a:r>
              <a:rPr lang="hu-HU" i="1" dirty="0"/>
              <a:t>szívizomsejt akciós potenciál</a:t>
            </a:r>
            <a:endParaRPr lang="hu-HU" dirty="0"/>
          </a:p>
          <a:p>
            <a:r>
              <a:rPr lang="hu-HU" i="1" dirty="0"/>
              <a:t>↓</a:t>
            </a:r>
            <a:endParaRPr lang="hu-HU" dirty="0"/>
          </a:p>
          <a:p>
            <a:pPr lvl="0"/>
            <a:r>
              <a:rPr lang="hu-HU" i="1" dirty="0"/>
              <a:t>feszültségfüggő, L-típusú Ca2+-csatornák kinyílnak (T-</a:t>
            </a:r>
            <a:r>
              <a:rPr lang="hu-HU" i="1" dirty="0" err="1"/>
              <a:t>tubulus</a:t>
            </a:r>
            <a:r>
              <a:rPr lang="hu-HU" i="1" dirty="0"/>
              <a:t> membránjában) - Ca2+ ionok beáramlanak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20063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B57A561-04F4-41E2-88FB-1AD046ABD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03AE711-E323-4B6B-8CF2-061B16690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897" y="118940"/>
            <a:ext cx="10819228" cy="6359232"/>
          </a:xfrm>
        </p:spPr>
        <p:txBody>
          <a:bodyPr>
            <a:noAutofit/>
          </a:bodyPr>
          <a:lstStyle/>
          <a:p>
            <a:pPr lvl="0"/>
            <a:r>
              <a:rPr lang="hu-HU" sz="2400" i="1" dirty="0"/>
              <a:t>Ca2+ ionok koncentrációja emelkedik</a:t>
            </a:r>
            <a:endParaRPr lang="hu-HU" sz="2400" dirty="0"/>
          </a:p>
          <a:p>
            <a:pPr marL="0" indent="0">
              <a:buNone/>
            </a:pPr>
            <a:r>
              <a:rPr lang="hu-HU" sz="2400" i="1" dirty="0"/>
              <a:t>↓</a:t>
            </a:r>
            <a:endParaRPr lang="hu-HU" sz="2400" dirty="0"/>
          </a:p>
          <a:p>
            <a:pPr lvl="0"/>
            <a:r>
              <a:rPr lang="hu-HU" sz="2400" i="1" dirty="0"/>
              <a:t>kinyílnak a SR </a:t>
            </a:r>
            <a:r>
              <a:rPr lang="hu-HU" sz="2400" i="1" dirty="0" err="1"/>
              <a:t>rianodin</a:t>
            </a:r>
            <a:r>
              <a:rPr lang="hu-HU" sz="2400" i="1" dirty="0"/>
              <a:t> szenzitív Ca2+-csatornái -</a:t>
            </a:r>
            <a:endParaRPr lang="hu-HU" sz="2400" dirty="0"/>
          </a:p>
          <a:p>
            <a:pPr lvl="0"/>
            <a:r>
              <a:rPr lang="hu-HU" sz="2400" i="1" dirty="0"/>
              <a:t>a Ca2+ indukálta Ca2+ felszabadulás</a:t>
            </a:r>
            <a:endParaRPr lang="hu-HU" sz="2400" dirty="0"/>
          </a:p>
          <a:p>
            <a:pPr marL="0" indent="0">
              <a:buNone/>
            </a:pPr>
            <a:r>
              <a:rPr lang="hu-HU" sz="2400" i="1" dirty="0"/>
              <a:t>↓</a:t>
            </a:r>
            <a:endParaRPr lang="hu-HU" sz="2400" dirty="0"/>
          </a:p>
          <a:p>
            <a:pPr lvl="0"/>
            <a:r>
              <a:rPr lang="hu-HU" sz="2400" i="1" dirty="0" err="1"/>
              <a:t>miofilamentumokhoz</a:t>
            </a:r>
            <a:r>
              <a:rPr lang="hu-HU" sz="2400" i="1" dirty="0"/>
              <a:t> jut a Ca2+</a:t>
            </a:r>
            <a:endParaRPr lang="hu-HU" sz="2400" dirty="0"/>
          </a:p>
          <a:p>
            <a:pPr marL="0" indent="0">
              <a:buNone/>
            </a:pPr>
            <a:r>
              <a:rPr lang="hu-HU" sz="2400" i="1" dirty="0"/>
              <a:t>↓</a:t>
            </a:r>
            <a:endParaRPr lang="hu-HU" sz="2400" dirty="0"/>
          </a:p>
          <a:p>
            <a:pPr lvl="0"/>
            <a:r>
              <a:rPr lang="hu-HU" sz="2400" i="1" dirty="0" err="1"/>
              <a:t>troponinC</a:t>
            </a:r>
            <a:r>
              <a:rPr lang="hu-HU" sz="2400" i="1" dirty="0"/>
              <a:t> megköti</a:t>
            </a:r>
            <a:endParaRPr lang="hu-HU" sz="2400" dirty="0"/>
          </a:p>
          <a:p>
            <a:pPr marL="0" indent="0">
              <a:buNone/>
            </a:pPr>
            <a:r>
              <a:rPr lang="hu-HU" sz="2400" i="1" dirty="0"/>
              <a:t>↓</a:t>
            </a:r>
            <a:endParaRPr lang="hu-HU" sz="2400" dirty="0"/>
          </a:p>
          <a:p>
            <a:pPr lvl="0"/>
            <a:r>
              <a:rPr lang="hu-HU" sz="2400" i="1" dirty="0" err="1"/>
              <a:t>troponinC</a:t>
            </a:r>
            <a:r>
              <a:rPr lang="hu-HU" sz="2400" i="1" dirty="0"/>
              <a:t> ezt követően konformációváltozáson megy át</a:t>
            </a:r>
            <a:endParaRPr lang="hu-HU" sz="2400" dirty="0"/>
          </a:p>
          <a:p>
            <a:pPr marL="0" indent="0">
              <a:buNone/>
            </a:pPr>
            <a:r>
              <a:rPr lang="hu-HU" sz="2400" i="1" dirty="0"/>
              <a:t>↓</a:t>
            </a:r>
            <a:endParaRPr lang="hu-HU" sz="2400" dirty="0"/>
          </a:p>
          <a:p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1185352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E674238-F7E8-499D-8FE2-CAABC68E9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42C2AF4-8589-455C-8ACF-EFDD864F2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046" y="365125"/>
            <a:ext cx="10720754" cy="5811838"/>
          </a:xfrm>
        </p:spPr>
        <p:txBody>
          <a:bodyPr>
            <a:normAutofit/>
          </a:bodyPr>
          <a:lstStyle/>
          <a:p>
            <a:pPr lvl="0"/>
            <a:r>
              <a:rPr lang="hu-HU" i="1" dirty="0"/>
              <a:t>megváltozik a </a:t>
            </a:r>
            <a:r>
              <a:rPr lang="hu-HU" i="1" dirty="0" err="1"/>
              <a:t>tropomiozinnal</a:t>
            </a:r>
            <a:r>
              <a:rPr lang="hu-HU" i="1" dirty="0"/>
              <a:t> való kölcsönhatása is</a:t>
            </a:r>
            <a:endParaRPr lang="hu-HU" dirty="0"/>
          </a:p>
          <a:p>
            <a:pPr marL="0" indent="0">
              <a:buNone/>
            </a:pPr>
            <a:r>
              <a:rPr lang="hu-HU" i="1" dirty="0"/>
              <a:t>↓</a:t>
            </a:r>
            <a:endParaRPr lang="hu-HU" dirty="0"/>
          </a:p>
          <a:p>
            <a:pPr lvl="0"/>
            <a:r>
              <a:rPr lang="hu-HU" i="1" dirty="0" err="1"/>
              <a:t>tropomiozin</a:t>
            </a:r>
            <a:r>
              <a:rPr lang="hu-HU" i="1" dirty="0"/>
              <a:t> az aktin csavarodásának árkában elmozdul</a:t>
            </a:r>
            <a:endParaRPr lang="hu-HU" dirty="0"/>
          </a:p>
          <a:p>
            <a:pPr marL="0" indent="0">
              <a:buNone/>
            </a:pPr>
            <a:r>
              <a:rPr lang="hu-HU" i="1" dirty="0"/>
              <a:t>↓</a:t>
            </a:r>
            <a:endParaRPr lang="hu-HU" dirty="0"/>
          </a:p>
          <a:p>
            <a:pPr lvl="0"/>
            <a:r>
              <a:rPr lang="hu-HU" i="1" dirty="0"/>
              <a:t>az aktin kötőhelyek szabaddá válnak</a:t>
            </a:r>
            <a:endParaRPr lang="hu-HU" dirty="0"/>
          </a:p>
          <a:p>
            <a:pPr lvl="0"/>
            <a:r>
              <a:rPr lang="hu-HU" i="1" dirty="0" err="1"/>
              <a:t>miozin</a:t>
            </a:r>
            <a:r>
              <a:rPr lang="hu-HU" i="1" dirty="0"/>
              <a:t> fejek kötődnek be - </a:t>
            </a:r>
            <a:r>
              <a:rPr lang="hu-HU" i="1" dirty="0" err="1"/>
              <a:t>aktomiozin</a:t>
            </a:r>
            <a:r>
              <a:rPr lang="hu-HU" i="1" dirty="0"/>
              <a:t> kereszthíd</a:t>
            </a:r>
            <a:endParaRPr lang="hu-HU" dirty="0"/>
          </a:p>
          <a:p>
            <a:pPr lvl="0"/>
            <a:r>
              <a:rPr lang="hu-HU" i="1" dirty="0" err="1"/>
              <a:t>miozin</a:t>
            </a:r>
            <a:r>
              <a:rPr lang="hu-HU" i="1" dirty="0"/>
              <a:t> fejről leválik az P</a:t>
            </a:r>
            <a:r>
              <a:rPr lang="hu-HU" i="1" baseline="-25000" dirty="0"/>
              <a:t>i</a:t>
            </a:r>
            <a:r>
              <a:rPr lang="hu-HU" i="1" dirty="0"/>
              <a:t> és az ADP is → a </a:t>
            </a:r>
            <a:r>
              <a:rPr lang="hu-HU" i="1" dirty="0" err="1"/>
              <a:t>miozin</a:t>
            </a:r>
            <a:r>
              <a:rPr lang="hu-HU" i="1" dirty="0"/>
              <a:t> fej billen</a:t>
            </a:r>
            <a:endParaRPr lang="hu-HU" dirty="0"/>
          </a:p>
          <a:p>
            <a:r>
              <a:rPr lang="hu-HU" i="1" dirty="0"/>
              <a:t>A billenés következtében elmozduló </a:t>
            </a:r>
            <a:r>
              <a:rPr lang="hu-HU" i="1" dirty="0" err="1"/>
              <a:t>miozin</a:t>
            </a:r>
            <a:r>
              <a:rPr lang="hu-HU" i="1" dirty="0"/>
              <a:t> fejek magukkal húzzák az aktin </a:t>
            </a:r>
            <a:r>
              <a:rPr lang="hu-HU" i="1" dirty="0" err="1"/>
              <a:t>filamentumot</a:t>
            </a:r>
            <a:r>
              <a:rPr lang="hu-HU" i="1" dirty="0"/>
              <a:t>, ezt a folyamatot nevezzük </a:t>
            </a:r>
            <a:r>
              <a:rPr lang="hu-HU" i="1" dirty="0" err="1"/>
              <a:t>csúszófilamentum</a:t>
            </a:r>
            <a:r>
              <a:rPr lang="hu-HU" i="1" dirty="0"/>
              <a:t>-mechanizmusnak.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45491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ADDD1F2-9E57-4775-92A5-80893A6D8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hu-HU" sz="2400" dirty="0"/>
              <a:t>szívműködés szabályozása</a:t>
            </a:r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529C4CDE-3945-417F-B083-EE7DBCA0847E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0498" y="1690688"/>
            <a:ext cx="9411287" cy="4288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917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010982" y="94670"/>
            <a:ext cx="8013075" cy="845488"/>
          </a:xfrm>
        </p:spPr>
        <p:txBody>
          <a:bodyPr>
            <a:noAutofit/>
          </a:bodyPr>
          <a:lstStyle/>
          <a:p>
            <a:pPr algn="ctr"/>
            <a:r>
              <a:rPr lang="hu-HU" sz="3600" b="1" dirty="0"/>
              <a:t>A szívműködés szabályozása - 2. reflexes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21206" y="940159"/>
            <a:ext cx="8592625" cy="5576553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hu-HU" sz="2400" dirty="0"/>
              <a:t>különböző helyeken elhelyezkedő receptorok vesznek részt -&gt; szívreflexek serkentik vagy gátolják a szívműködést: </a:t>
            </a:r>
          </a:p>
          <a:p>
            <a:pPr marL="914400" lvl="1" indent="-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hu-HU" b="1" dirty="0"/>
              <a:t>kemoreceptoro</a:t>
            </a:r>
            <a:r>
              <a:rPr lang="hu-HU" dirty="0"/>
              <a:t>k - az oxigén </a:t>
            </a:r>
            <a:r>
              <a:rPr lang="hu-HU" dirty="0" err="1"/>
              <a:t>tenzió</a:t>
            </a:r>
            <a:r>
              <a:rPr lang="hu-HU" dirty="0"/>
              <a:t> csökkenésére érzékenyek</a:t>
            </a:r>
          </a:p>
          <a:p>
            <a:pPr marL="914400" lvl="1" indent="-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hu-HU" b="1" dirty="0" err="1"/>
              <a:t>baroreceptorok</a:t>
            </a:r>
            <a:r>
              <a:rPr lang="hu-HU" dirty="0"/>
              <a:t> - nyomásváltozásra érzékeny receptorok -&gt;  Magas nyomású </a:t>
            </a:r>
            <a:r>
              <a:rPr lang="hu-HU" dirty="0" err="1"/>
              <a:t>baroreceptorok</a:t>
            </a:r>
            <a:r>
              <a:rPr lang="hu-HU" dirty="0"/>
              <a:t>: sinus </a:t>
            </a:r>
            <a:r>
              <a:rPr lang="hu-HU" dirty="0" err="1"/>
              <a:t>caroticus</a:t>
            </a:r>
            <a:r>
              <a:rPr lang="hu-HU" dirty="0"/>
              <a:t> → n. glossopharyngeus és aortaív → n. </a:t>
            </a:r>
            <a:r>
              <a:rPr lang="hu-HU" dirty="0" err="1"/>
              <a:t>vaguson</a:t>
            </a:r>
            <a:r>
              <a:rPr lang="hu-HU" dirty="0"/>
              <a:t> keresztül a központba (nem közvetlenül a nyomást érzékelik, hanem a nyomás hatására bekövetkező feszülést → a </a:t>
            </a:r>
            <a:r>
              <a:rPr lang="hu-HU" dirty="0" err="1"/>
              <a:t>baroreceptorok</a:t>
            </a:r>
            <a:r>
              <a:rPr lang="hu-HU" dirty="0"/>
              <a:t> aktivitása megnő, így az általuk leadott akciós potenciálhullám frekvenciája megnő)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hu-HU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400" dirty="0"/>
              <a:t>a receptorok </a:t>
            </a:r>
            <a:r>
              <a:rPr lang="hu-HU" sz="2400" b="1" dirty="0" err="1"/>
              <a:t>reflexogén</a:t>
            </a:r>
            <a:r>
              <a:rPr lang="hu-HU" sz="2400" b="1" dirty="0"/>
              <a:t> zónákban </a:t>
            </a:r>
            <a:r>
              <a:rPr lang="hu-HU" sz="2400" dirty="0"/>
              <a:t>vannak: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hu-HU" dirty="0" err="1"/>
              <a:t>glomus</a:t>
            </a:r>
            <a:r>
              <a:rPr lang="hu-HU" dirty="0"/>
              <a:t> </a:t>
            </a:r>
            <a:r>
              <a:rPr lang="hu-HU" dirty="0" err="1"/>
              <a:t>caroticum</a:t>
            </a:r>
            <a:r>
              <a:rPr lang="hu-HU" dirty="0"/>
              <a:t> - kemoreceptorok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hu-HU" dirty="0"/>
              <a:t>sinus </a:t>
            </a:r>
            <a:r>
              <a:rPr lang="hu-HU" dirty="0" err="1"/>
              <a:t>caroticus</a:t>
            </a:r>
            <a:r>
              <a:rPr lang="hu-HU" dirty="0"/>
              <a:t> - </a:t>
            </a:r>
            <a:r>
              <a:rPr lang="hu-HU" dirty="0" err="1"/>
              <a:t>baroreceptorok</a:t>
            </a:r>
            <a:r>
              <a:rPr lang="hu-HU" dirty="0"/>
              <a:t>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hu-HU" dirty="0"/>
              <a:t>aortaív – </a:t>
            </a:r>
            <a:r>
              <a:rPr lang="hu-HU" dirty="0" err="1"/>
              <a:t>kemo-</a:t>
            </a:r>
            <a:r>
              <a:rPr lang="hu-HU" dirty="0"/>
              <a:t> és </a:t>
            </a:r>
            <a:r>
              <a:rPr lang="hu-HU" dirty="0" err="1"/>
              <a:t>baroreceptorok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 rotWithShape="1">
          <a:blip r:embed="rId2"/>
          <a:srcRect l="23295" t="14085" r="6057" b="4391"/>
          <a:stretch/>
        </p:blipFill>
        <p:spPr>
          <a:xfrm>
            <a:off x="7422525" y="4290728"/>
            <a:ext cx="3129566" cy="245573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51790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A04EC9B-1C6A-4C78-82EB-8AFE4D647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EKG megbeszélése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2BB53B-258C-488E-9E7E-4847A0452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u="sng" dirty="0">
                <a:hlinkClick r:id="rId2"/>
              </a:rPr>
              <a:t>https://www.youtube.com/watch?v=ygsvAZVA6sc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018244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82195" y="196457"/>
            <a:ext cx="7497919" cy="935640"/>
          </a:xfrm>
        </p:spPr>
        <p:txBody>
          <a:bodyPr>
            <a:normAutofit/>
          </a:bodyPr>
          <a:lstStyle/>
          <a:p>
            <a:r>
              <a:rPr lang="hu-HU" sz="3600" b="1" dirty="0"/>
              <a:t>Elektrokardiográfia - EKG</a:t>
            </a:r>
          </a:p>
        </p:txBody>
      </p:sp>
      <p:sp>
        <p:nvSpPr>
          <p:cNvPr id="5" name="Téglalap 4"/>
          <p:cNvSpPr/>
          <p:nvPr/>
        </p:nvSpPr>
        <p:spPr>
          <a:xfrm>
            <a:off x="1740526" y="951315"/>
            <a:ext cx="854110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400" i="1" dirty="0"/>
              <a:t>definíció</a:t>
            </a:r>
            <a:r>
              <a:rPr lang="hu-HU" sz="2400" dirty="0"/>
              <a:t>: </a:t>
            </a:r>
            <a:r>
              <a:rPr lang="hu-HU" sz="2400" dirty="0" err="1"/>
              <a:t>non-invazív</a:t>
            </a:r>
            <a:r>
              <a:rPr lang="hu-HU" sz="2400" dirty="0"/>
              <a:t> diagnosztikai eljárás, mely a szív elektromos jelenségeit vizsgálja a szívizom összehúzódásakor keletkező elektromos feszültség regisztrálásával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400" dirty="0"/>
              <a:t>az egyes hullámok a szívciklus adott szakaszait jelölik: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hu-HU" sz="2400" b="1" dirty="0" err="1"/>
              <a:t>P-hullám</a:t>
            </a:r>
            <a:r>
              <a:rPr lang="hu-HU" sz="2400" b="1" dirty="0"/>
              <a:t>: </a:t>
            </a:r>
            <a:r>
              <a:rPr lang="hu-HU" sz="2400" dirty="0" err="1"/>
              <a:t>pitvar-systole</a:t>
            </a:r>
            <a:r>
              <a:rPr lang="hu-HU" sz="2400" dirty="0"/>
              <a:t>, pitvari </a:t>
            </a:r>
            <a:r>
              <a:rPr lang="hu-HU" sz="2400" dirty="0" err="1"/>
              <a:t>depolarzáció</a:t>
            </a:r>
            <a:endParaRPr lang="hu-HU" sz="2400" dirty="0"/>
          </a:p>
          <a:p>
            <a:pPr marL="457200" indent="-457200" algn="just">
              <a:buFont typeface="+mj-lt"/>
              <a:buAutoNum type="arabicPeriod"/>
            </a:pPr>
            <a:r>
              <a:rPr lang="hu-HU" sz="2400" b="1" dirty="0" err="1"/>
              <a:t>PQ-szakasz</a:t>
            </a:r>
            <a:r>
              <a:rPr lang="hu-HU" sz="2400" b="1" dirty="0"/>
              <a:t>: </a:t>
            </a:r>
            <a:r>
              <a:rPr lang="hu-HU" sz="2400" dirty="0"/>
              <a:t>pitvar-kamrai átvezetés ideje - legfontosabb összetevője az AV-átvezetési idő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hu-HU" sz="2400" b="1" dirty="0" err="1"/>
              <a:t>QRS-komplexum</a:t>
            </a:r>
            <a:r>
              <a:rPr lang="hu-HU" sz="2400" b="1" dirty="0"/>
              <a:t>: </a:t>
            </a:r>
            <a:r>
              <a:rPr lang="hu-HU" sz="2400" dirty="0" err="1"/>
              <a:t>kamra-systole</a:t>
            </a:r>
            <a:r>
              <a:rPr lang="hu-HU" sz="2400" dirty="0"/>
              <a:t>,</a:t>
            </a:r>
            <a:r>
              <a:rPr lang="hu-HU" sz="2400" b="1" dirty="0"/>
              <a:t> </a:t>
            </a:r>
            <a:r>
              <a:rPr lang="hu-HU" sz="2400" dirty="0"/>
              <a:t>kamraizomzat depolarizációja (szívciklus szakaszok: </a:t>
            </a:r>
            <a:r>
              <a:rPr lang="hu-HU" sz="2400" dirty="0" err="1"/>
              <a:t>izovolumetriás</a:t>
            </a:r>
            <a:r>
              <a:rPr lang="hu-HU" sz="2400" dirty="0"/>
              <a:t> kontrakció és maximális és csökkent ejectio)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hu-HU" sz="2400" b="1" dirty="0" err="1"/>
              <a:t>ST-szakasz</a:t>
            </a:r>
            <a:r>
              <a:rPr lang="hu-HU" sz="2400" b="1" dirty="0"/>
              <a:t>: </a:t>
            </a:r>
            <a:r>
              <a:rPr lang="hu-HU" sz="2400" dirty="0"/>
              <a:t>időben a kamrai akciós potenciál plató szakaszával esik egybe, feszültségkülönbség nem regisztrálható, így az </a:t>
            </a:r>
            <a:r>
              <a:rPr lang="hu-HU" sz="2400" dirty="0" err="1"/>
              <a:t>ST-szakasz</a:t>
            </a:r>
            <a:r>
              <a:rPr lang="hu-HU" sz="2400" dirty="0"/>
              <a:t> izoelektromos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hu-HU" sz="2400" b="1" dirty="0"/>
              <a:t>T-hullám: </a:t>
            </a:r>
            <a:r>
              <a:rPr lang="hu-HU" sz="2400" dirty="0" err="1"/>
              <a:t>kamra-diastole</a:t>
            </a:r>
            <a:r>
              <a:rPr lang="hu-HU" sz="2400" dirty="0"/>
              <a:t>, a kamrai </a:t>
            </a:r>
            <a:r>
              <a:rPr lang="hu-HU" sz="2400" dirty="0" err="1"/>
              <a:t>repolarizáció</a:t>
            </a:r>
            <a:r>
              <a:rPr lang="hu-HU" sz="2400" dirty="0"/>
              <a:t> (a T-hullám pozitív, mert a </a:t>
            </a:r>
            <a:r>
              <a:rPr lang="hu-HU" sz="2400" dirty="0" err="1"/>
              <a:t>repolarizáció</a:t>
            </a:r>
            <a:r>
              <a:rPr lang="hu-HU" sz="2400" dirty="0"/>
              <a:t> terjedésének iránya a depolarizáció terjedésének irányával ellentétes)</a:t>
            </a:r>
          </a:p>
        </p:txBody>
      </p:sp>
    </p:spTree>
    <p:extLst>
      <p:ext uri="{BB962C8B-B14F-4D97-AF65-F5344CB8AC3E}">
        <p14:creationId xmlns:p14="http://schemas.microsoft.com/office/powerpoint/2010/main" val="2398985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94EBC41-C23B-4D14-A062-2E1B617F7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571373EC-A0E6-4E49-B3C4-7A5A1F87A41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9815" y="365126"/>
            <a:ext cx="8102991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02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6129769-8B63-4E6F-A2CC-B0429D6CC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35CE299-4316-4C6A-930B-0E57062EC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775" y="689317"/>
            <a:ext cx="10777025" cy="548764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u-HU" dirty="0"/>
              <a:t>Az egyes hullámok a szívciklus mely szakaszait jelölik?</a:t>
            </a:r>
          </a:p>
          <a:p>
            <a:pPr marL="0" indent="0">
              <a:buNone/>
            </a:pPr>
            <a:r>
              <a:rPr lang="hu-HU" i="1" dirty="0"/>
              <a:t> </a:t>
            </a:r>
            <a:endParaRPr lang="hu-HU" dirty="0"/>
          </a:p>
          <a:p>
            <a:pPr lvl="0"/>
            <a:r>
              <a:rPr lang="hu-HU" b="1" i="1" dirty="0"/>
              <a:t>P-hullám:</a:t>
            </a:r>
            <a:r>
              <a:rPr lang="hu-HU" i="1" dirty="0"/>
              <a:t> pitvar-</a:t>
            </a:r>
            <a:r>
              <a:rPr lang="hu-HU" i="1" dirty="0" err="1"/>
              <a:t>systole</a:t>
            </a:r>
            <a:r>
              <a:rPr lang="hu-HU" i="1" dirty="0"/>
              <a:t>, pitvari </a:t>
            </a:r>
            <a:r>
              <a:rPr lang="hu-HU" i="1" dirty="0" err="1"/>
              <a:t>depolarzáció</a:t>
            </a:r>
            <a:endParaRPr lang="hu-HU" dirty="0"/>
          </a:p>
          <a:p>
            <a:pPr lvl="0"/>
            <a:r>
              <a:rPr lang="hu-HU" b="1" i="1" dirty="0"/>
              <a:t>PQ-szakasz: </a:t>
            </a:r>
            <a:r>
              <a:rPr lang="hu-HU" i="1" dirty="0"/>
              <a:t>pitvar-kamrai átvezetés ideje - legfontosabb összetevője az AV-átvezetési idő</a:t>
            </a:r>
          </a:p>
          <a:p>
            <a:pPr lvl="0"/>
            <a:r>
              <a:rPr lang="hu-HU" b="1" i="1" dirty="0"/>
              <a:t>QRS-komplexum:</a:t>
            </a:r>
            <a:r>
              <a:rPr lang="hu-HU" i="1" dirty="0"/>
              <a:t> kamra-</a:t>
            </a:r>
            <a:r>
              <a:rPr lang="hu-HU" i="1" dirty="0" err="1"/>
              <a:t>systole</a:t>
            </a:r>
            <a:r>
              <a:rPr lang="hu-HU" i="1" dirty="0"/>
              <a:t>, kamraizomzat depolarizációja (szívciklus szakaszok: </a:t>
            </a:r>
            <a:r>
              <a:rPr lang="hu-HU" i="1" dirty="0" err="1"/>
              <a:t>izovolumetriás</a:t>
            </a:r>
            <a:r>
              <a:rPr lang="hu-HU" i="1" dirty="0"/>
              <a:t> kontrakció és maximális és csökkent </a:t>
            </a:r>
            <a:r>
              <a:rPr lang="hu-HU" i="1" dirty="0" err="1"/>
              <a:t>ejectio</a:t>
            </a:r>
            <a:r>
              <a:rPr lang="hu-HU" i="1" dirty="0"/>
              <a:t>)</a:t>
            </a:r>
            <a:endParaRPr lang="hu-HU" dirty="0"/>
          </a:p>
          <a:p>
            <a:pPr lvl="0"/>
            <a:r>
              <a:rPr lang="hu-HU" b="1" i="1" dirty="0"/>
              <a:t>ST-szakasz:</a:t>
            </a:r>
            <a:r>
              <a:rPr lang="hu-HU" i="1" dirty="0"/>
              <a:t> időben a kamrai akciós potenciál plató szakaszával esik egybe, feszültségkülönbség nem regisztrálható, így az ST-szakasz izoelektromos</a:t>
            </a:r>
            <a:endParaRPr lang="hu-HU" dirty="0"/>
          </a:p>
          <a:p>
            <a:pPr lvl="0"/>
            <a:r>
              <a:rPr lang="hu-HU" b="1" i="1" dirty="0"/>
              <a:t>T-hullám: </a:t>
            </a:r>
            <a:r>
              <a:rPr lang="hu-HU" i="1" dirty="0"/>
              <a:t>kamra-</a:t>
            </a:r>
            <a:r>
              <a:rPr lang="hu-HU" i="1" dirty="0" err="1"/>
              <a:t>diastole</a:t>
            </a:r>
            <a:r>
              <a:rPr lang="hu-HU" i="1" dirty="0"/>
              <a:t>, a kamrai repolarizáció (a T-hullám pozitív, mert a repolarizáció terjedésének iránya a depolarizáció terjedésének irányával ellentétes)</a:t>
            </a:r>
            <a:endParaRPr lang="hu-HU" dirty="0"/>
          </a:p>
          <a:p>
            <a:pPr lvl="0"/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30872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20077" y="231821"/>
            <a:ext cx="7729739" cy="1136801"/>
          </a:xfrm>
        </p:spPr>
        <p:txBody>
          <a:bodyPr>
            <a:normAutofit/>
          </a:bodyPr>
          <a:lstStyle/>
          <a:p>
            <a:r>
              <a:rPr lang="hu-HU" sz="3200" b="1" dirty="0"/>
              <a:t>Gyors, platóval rendelkező akciós potenciál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78546" y="1368622"/>
            <a:ext cx="8590208" cy="4703287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hu-HU" b="1" dirty="0"/>
              <a:t>pitvar sejtjeiben, a </a:t>
            </a:r>
            <a:r>
              <a:rPr lang="hu-HU" b="1" dirty="0" err="1"/>
              <a:t>His-kötegben</a:t>
            </a:r>
            <a:r>
              <a:rPr lang="hu-HU" b="1" dirty="0"/>
              <a:t>, </a:t>
            </a:r>
            <a:r>
              <a:rPr lang="hu-HU" b="1" dirty="0" err="1"/>
              <a:t>a</a:t>
            </a:r>
            <a:r>
              <a:rPr lang="hu-HU" b="1" dirty="0"/>
              <a:t> </a:t>
            </a:r>
            <a:r>
              <a:rPr lang="hu-HU" b="1" dirty="0" err="1"/>
              <a:t>Tawara-szárakban</a:t>
            </a:r>
            <a:r>
              <a:rPr lang="hu-HU" b="1" dirty="0"/>
              <a:t>, </a:t>
            </a:r>
            <a:r>
              <a:rPr lang="hu-HU" b="1" dirty="0" err="1"/>
              <a:t>a</a:t>
            </a:r>
            <a:r>
              <a:rPr lang="hu-HU" b="1" dirty="0"/>
              <a:t> </a:t>
            </a:r>
            <a:r>
              <a:rPr lang="hu-HU" b="1" dirty="0" err="1"/>
              <a:t>Purkinje-rostokban</a:t>
            </a:r>
            <a:r>
              <a:rPr lang="hu-HU" b="1" dirty="0"/>
              <a:t> és a kamraizomzat sejtjeiben keletkezik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öt szakaszra osztható  - 0-4-ig jelöljük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hu-HU" dirty="0"/>
              <a:t>	0. szakasz - gyors depolarizáció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hu-HU" dirty="0"/>
              <a:t>	1. szakasz - részleges, átmeneti </a:t>
            </a:r>
            <a:r>
              <a:rPr lang="hu-HU" dirty="0" err="1"/>
              <a:t>repolarizáció</a:t>
            </a:r>
            <a:r>
              <a:rPr lang="hu-HU" dirty="0"/>
              <a:t>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hu-HU" dirty="0"/>
              <a:t>	2. szakasz - plató fázis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hu-HU" dirty="0"/>
              <a:t>	3. szakasz – </a:t>
            </a:r>
            <a:r>
              <a:rPr lang="hu-HU" dirty="0" err="1"/>
              <a:t>repolarizáció</a:t>
            </a:r>
            <a:endParaRPr lang="hu-HU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hu-HU" dirty="0"/>
              <a:t>	4. szakasz - nyugalmi fázis</a:t>
            </a:r>
          </a:p>
        </p:txBody>
      </p:sp>
    </p:spTree>
    <p:extLst>
      <p:ext uri="{BB962C8B-B14F-4D97-AF65-F5344CB8AC3E}">
        <p14:creationId xmlns:p14="http://schemas.microsoft.com/office/powerpoint/2010/main" val="1472323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23106" y="0"/>
            <a:ext cx="7755496" cy="888066"/>
          </a:xfrm>
        </p:spPr>
        <p:txBody>
          <a:bodyPr>
            <a:normAutofit/>
          </a:bodyPr>
          <a:lstStyle/>
          <a:p>
            <a:r>
              <a:rPr lang="hu-HU" sz="3200" b="1" dirty="0"/>
              <a:t>Gyors, platóval rendelkező akciós potenciál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91426" y="733520"/>
            <a:ext cx="8834907" cy="598925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600" dirty="0"/>
              <a:t>4. nyugalmi fázis - nyugalmi membrán potenciál - kifelé irányuló „anomáliás” K</a:t>
            </a:r>
            <a:r>
              <a:rPr lang="hu-HU" sz="2600" baseline="30000" dirty="0"/>
              <a:t>+</a:t>
            </a:r>
            <a:r>
              <a:rPr lang="hu-HU" sz="2600" dirty="0" err="1"/>
              <a:t>-csatornák</a:t>
            </a:r>
            <a:r>
              <a:rPr lang="hu-HU" sz="2600" dirty="0"/>
              <a:t> - </a:t>
            </a:r>
            <a:r>
              <a:rPr lang="hu-HU" sz="2600" dirty="0" err="1"/>
              <a:t>K</a:t>
            </a:r>
            <a:r>
              <a:rPr lang="hu-HU" sz="2600" baseline="30000" dirty="0"/>
              <a:t>+</a:t>
            </a:r>
            <a:r>
              <a:rPr lang="hu-HU" sz="2600" dirty="0"/>
              <a:t> ionok áramlanak ki a sejt belsejéből - K</a:t>
            </a:r>
            <a:r>
              <a:rPr lang="hu-HU" sz="2600" baseline="30000" dirty="0"/>
              <a:t>+</a:t>
            </a:r>
            <a:r>
              <a:rPr lang="hu-HU" sz="2600" dirty="0" err="1"/>
              <a:t>-áram</a:t>
            </a:r>
            <a:r>
              <a:rPr lang="hu-HU" sz="2600" dirty="0"/>
              <a:t>→sejt belseje negatívabb lesz a külső térhez képest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hu-HU" sz="26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600" dirty="0"/>
              <a:t>0. gyors depolarizáció - szomszédos sejten kialakult akciós      potenciál → gyors, feszültségfüggő Na</a:t>
            </a:r>
            <a:r>
              <a:rPr lang="hu-HU" sz="2600" baseline="30000" dirty="0"/>
              <a:t>+</a:t>
            </a:r>
            <a:r>
              <a:rPr lang="hu-HU" sz="2600" dirty="0" err="1"/>
              <a:t>-csatornák</a:t>
            </a:r>
            <a:r>
              <a:rPr lang="hu-HU" sz="2600" dirty="0"/>
              <a:t> nyílnak meg - Na</a:t>
            </a:r>
            <a:r>
              <a:rPr lang="hu-HU" sz="2600" baseline="30000" dirty="0"/>
              <a:t>+</a:t>
            </a:r>
            <a:r>
              <a:rPr lang="hu-HU" sz="2600" dirty="0"/>
              <a:t> ionok áramlanak a sejtbe - Na</a:t>
            </a:r>
            <a:r>
              <a:rPr lang="hu-HU" sz="2600" baseline="30000" dirty="0"/>
              <a:t>+</a:t>
            </a:r>
            <a:r>
              <a:rPr lang="hu-HU" sz="2600" dirty="0" err="1"/>
              <a:t>-áram</a:t>
            </a:r>
            <a:r>
              <a:rPr lang="hu-HU" sz="2600" dirty="0"/>
              <a:t> – depolarizáció (A feszültségfüggő Na</a:t>
            </a:r>
            <a:r>
              <a:rPr lang="hu-HU" sz="2600" baseline="30000" dirty="0"/>
              <a:t>+</a:t>
            </a:r>
            <a:r>
              <a:rPr lang="hu-HU" sz="2600" dirty="0" err="1"/>
              <a:t>-csatornák</a:t>
            </a:r>
            <a:r>
              <a:rPr lang="hu-HU" sz="2600" dirty="0"/>
              <a:t> megnyílásával </a:t>
            </a:r>
            <a:r>
              <a:rPr lang="hu-HU" sz="2600" dirty="0" err="1"/>
              <a:t>egyidőben</a:t>
            </a:r>
            <a:r>
              <a:rPr lang="hu-HU" sz="2600" dirty="0"/>
              <a:t> csökken a K</a:t>
            </a:r>
            <a:r>
              <a:rPr lang="hu-HU" sz="2600" baseline="30000" dirty="0"/>
              <a:t>+</a:t>
            </a:r>
            <a:r>
              <a:rPr lang="hu-HU" sz="2600" dirty="0" err="1"/>
              <a:t>-áram</a:t>
            </a:r>
            <a:r>
              <a:rPr lang="hu-HU" sz="2600" dirty="0"/>
              <a:t>, mert zárulnak a K</a:t>
            </a:r>
            <a:r>
              <a:rPr lang="hu-HU" sz="2600" baseline="30000" dirty="0"/>
              <a:t>+</a:t>
            </a:r>
            <a:r>
              <a:rPr lang="hu-HU" sz="2600" dirty="0" err="1"/>
              <a:t>-csatornák</a:t>
            </a:r>
            <a:r>
              <a:rPr lang="hu-HU" sz="2600" dirty="0"/>
              <a:t>.)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hu-HU" sz="26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600" dirty="0"/>
              <a:t>1. részleges, átmeneti </a:t>
            </a:r>
            <a:r>
              <a:rPr lang="hu-HU" sz="2600" dirty="0" err="1"/>
              <a:t>repolarizáció</a:t>
            </a:r>
            <a:r>
              <a:rPr lang="hu-HU" sz="2600" dirty="0"/>
              <a:t>  - zárulnak a Na</a:t>
            </a:r>
            <a:r>
              <a:rPr lang="hu-HU" sz="2600" baseline="30000" dirty="0"/>
              <a:t>+</a:t>
            </a:r>
            <a:r>
              <a:rPr lang="hu-HU" sz="2600" dirty="0" err="1"/>
              <a:t>-csatornák</a:t>
            </a:r>
            <a:r>
              <a:rPr lang="hu-HU" sz="2600" dirty="0"/>
              <a:t>, tranziens, kifelé vezető K</a:t>
            </a:r>
            <a:r>
              <a:rPr lang="hu-HU" sz="2600" baseline="30000" dirty="0"/>
              <a:t>+</a:t>
            </a:r>
            <a:r>
              <a:rPr lang="hu-HU" sz="2600" dirty="0" err="1"/>
              <a:t>-csatornák</a:t>
            </a:r>
            <a:r>
              <a:rPr lang="hu-HU" sz="2600" dirty="0"/>
              <a:t> nyílnak meg - K</a:t>
            </a:r>
            <a:r>
              <a:rPr lang="hu-HU" sz="2600" baseline="30000" dirty="0"/>
              <a:t>+</a:t>
            </a:r>
            <a:r>
              <a:rPr lang="hu-HU" sz="2600" dirty="0"/>
              <a:t> ionok áramolnak ki a sejtekből - tranziens, kifelé irányuló K</a:t>
            </a:r>
            <a:r>
              <a:rPr lang="hu-HU" sz="2600" baseline="30000" dirty="0"/>
              <a:t>+</a:t>
            </a:r>
            <a:r>
              <a:rPr lang="hu-HU" sz="2600" dirty="0" err="1"/>
              <a:t>-áram</a:t>
            </a:r>
            <a:endParaRPr lang="hu-HU" sz="26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hu-HU" sz="26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600" dirty="0"/>
              <a:t>2. plató fázis - L-típusú feszültségfüggő Ca</a:t>
            </a:r>
            <a:r>
              <a:rPr lang="hu-HU" sz="2600" baseline="30000" dirty="0"/>
              <a:t>2+</a:t>
            </a:r>
            <a:r>
              <a:rPr lang="hu-HU" sz="2600" dirty="0" err="1"/>
              <a:t>-csatornák</a:t>
            </a:r>
            <a:r>
              <a:rPr lang="hu-HU" sz="2600" dirty="0"/>
              <a:t> - befelé áramló Ca</a:t>
            </a:r>
            <a:r>
              <a:rPr lang="hu-HU" sz="2600" baseline="30000" dirty="0"/>
              <a:t>2+</a:t>
            </a:r>
            <a:r>
              <a:rPr lang="hu-HU" sz="2600" dirty="0"/>
              <a:t> ionok - befelé irányuló Ca</a:t>
            </a:r>
            <a:r>
              <a:rPr lang="hu-HU" sz="2600" baseline="30000" dirty="0"/>
              <a:t>2+</a:t>
            </a:r>
            <a:r>
              <a:rPr lang="hu-HU" sz="2600" dirty="0" err="1"/>
              <a:t>-áram</a:t>
            </a:r>
            <a:r>
              <a:rPr lang="hu-HU" sz="2600" dirty="0"/>
              <a:t>. A befelé irányuló Ca</a:t>
            </a:r>
            <a:r>
              <a:rPr lang="hu-HU" sz="2600" baseline="30000" dirty="0"/>
              <a:t>2+</a:t>
            </a:r>
            <a:r>
              <a:rPr lang="hu-HU" sz="2600" dirty="0" err="1"/>
              <a:t>-áram</a:t>
            </a:r>
            <a:r>
              <a:rPr lang="hu-HU" sz="2600" dirty="0"/>
              <a:t> miatt a sejtmembrán tartósan </a:t>
            </a:r>
            <a:r>
              <a:rPr lang="hu-HU" sz="2600" dirty="0" err="1"/>
              <a:t>depolarizált</a:t>
            </a:r>
            <a:r>
              <a:rPr lang="hu-HU" sz="2600" dirty="0"/>
              <a:t> állapotban marad, ez a plató szakasz. A plató fázisban a kifelé irányuló K</a:t>
            </a:r>
            <a:r>
              <a:rPr lang="hu-HU" sz="2600" baseline="30000" dirty="0"/>
              <a:t>+</a:t>
            </a:r>
            <a:r>
              <a:rPr lang="hu-HU" sz="2600" dirty="0" err="1"/>
              <a:t>-áram</a:t>
            </a:r>
            <a:r>
              <a:rPr lang="hu-HU" sz="2600" dirty="0"/>
              <a:t> és a befelé irányuló Ca</a:t>
            </a:r>
            <a:r>
              <a:rPr lang="hu-HU" sz="2600" baseline="30000" dirty="0"/>
              <a:t>2+</a:t>
            </a:r>
            <a:r>
              <a:rPr lang="hu-HU" sz="2600" dirty="0" err="1"/>
              <a:t>-áram</a:t>
            </a:r>
            <a:r>
              <a:rPr lang="hu-HU" sz="2600" dirty="0"/>
              <a:t> közel azonos mértékű.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hu-HU" sz="26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600" dirty="0"/>
              <a:t>3. </a:t>
            </a:r>
            <a:r>
              <a:rPr lang="hu-HU" sz="2600" dirty="0" err="1"/>
              <a:t>repolarizáció</a:t>
            </a:r>
            <a:r>
              <a:rPr lang="hu-HU" sz="2600" dirty="0"/>
              <a:t> - késői K</a:t>
            </a:r>
            <a:r>
              <a:rPr lang="hu-HU" sz="2600" baseline="30000" dirty="0"/>
              <a:t>+</a:t>
            </a:r>
            <a:r>
              <a:rPr lang="hu-HU" sz="2600" dirty="0" err="1"/>
              <a:t>-csatornák</a:t>
            </a:r>
            <a:r>
              <a:rPr lang="hu-HU" sz="2600" dirty="0"/>
              <a:t> nyílnak ki→plató fázis átmegy a </a:t>
            </a:r>
            <a:r>
              <a:rPr lang="hu-HU" sz="2600" dirty="0" err="1"/>
              <a:t>repolarizáció</a:t>
            </a:r>
            <a:r>
              <a:rPr lang="hu-HU" sz="2600" dirty="0"/>
              <a:t> fázisába - K</a:t>
            </a:r>
            <a:r>
              <a:rPr lang="hu-HU" sz="2600" baseline="30000" dirty="0"/>
              <a:t>+</a:t>
            </a:r>
            <a:r>
              <a:rPr lang="hu-HU" sz="2600" dirty="0"/>
              <a:t> kiáramlás nagyobb mértékű, mint a Ca</a:t>
            </a:r>
            <a:r>
              <a:rPr lang="hu-HU" sz="2600" baseline="30000" dirty="0"/>
              <a:t>2+</a:t>
            </a:r>
            <a:r>
              <a:rPr lang="hu-HU" sz="2600" dirty="0"/>
              <a:t> beáramlás. A korábbiakban megnyíló Ca</a:t>
            </a:r>
            <a:r>
              <a:rPr lang="hu-HU" sz="2600" baseline="30000" dirty="0"/>
              <a:t>2+</a:t>
            </a:r>
            <a:r>
              <a:rPr lang="hu-HU" sz="2600" dirty="0" err="1"/>
              <a:t>-csatornák</a:t>
            </a:r>
            <a:r>
              <a:rPr lang="hu-HU" sz="2600" dirty="0"/>
              <a:t> zárulnak is. Kellő mértékű </a:t>
            </a:r>
            <a:r>
              <a:rPr lang="hu-HU" sz="2600" dirty="0" err="1"/>
              <a:t>repolarizáció</a:t>
            </a:r>
            <a:r>
              <a:rPr lang="hu-HU" sz="2600" dirty="0"/>
              <a:t> következtében nyílnak ki az „anomáliás” K</a:t>
            </a:r>
            <a:r>
              <a:rPr lang="hu-HU" sz="2600" baseline="30000" dirty="0"/>
              <a:t>+</a:t>
            </a:r>
            <a:r>
              <a:rPr lang="hu-HU" sz="2600" dirty="0" err="1"/>
              <a:t>-csatornák</a:t>
            </a:r>
            <a:r>
              <a:rPr lang="hu-HU" sz="2600" dirty="0"/>
              <a:t>→visszaalakul a nyugalmi membrán potenciál. 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302698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3E241E7-25B8-4B14-9315-693533F90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152EA12A-0666-45FE-8DF9-9BCE595EED5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5415" y="478302"/>
            <a:ext cx="9298745" cy="6014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830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C6B368C-7423-4EE4-AD37-3C23C4B11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szívizom molekuláris mechanizmusa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3E90D8-CA57-4B75-B32D-B0D163EA5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u="sng" dirty="0">
                <a:hlinkClick r:id="rId2"/>
              </a:rPr>
              <a:t>https://www.youtube.com/watch?v=IMkHo11reWg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69752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81201" y="146186"/>
            <a:ext cx="8351949" cy="1325563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hu-HU" sz="3600" b="1" dirty="0"/>
              <a:t>A szívizomsejt működése (1)</a:t>
            </a:r>
            <a:br>
              <a:rPr lang="hu-HU" sz="3600" b="1" dirty="0"/>
            </a:br>
            <a:r>
              <a:rPr lang="hu-HU" sz="3600" b="1" dirty="0"/>
              <a:t>- a kontrakció molekuláris mechanizmusa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5257800"/>
          </a:xfrm>
        </p:spPr>
        <p:txBody>
          <a:bodyPr/>
          <a:lstStyle/>
          <a:p>
            <a:pPr algn="just" eaLnBrk="1" hangingPunct="1">
              <a:defRPr/>
            </a:pPr>
            <a:r>
              <a:rPr lang="hu-HU" sz="2400" dirty="0"/>
              <a:t>a sejtmembrán kesztyűujjszerű betüremkedései – </a:t>
            </a:r>
            <a:r>
              <a:rPr lang="hu-HU" sz="2400" dirty="0" err="1"/>
              <a:t>T-tubulusok</a:t>
            </a:r>
            <a:r>
              <a:rPr lang="hu-HU" sz="2400" dirty="0"/>
              <a:t> a sejt belsejébe vezetik az akciós potenciált</a:t>
            </a:r>
          </a:p>
          <a:p>
            <a:pPr algn="just" eaLnBrk="1" hangingPunct="1">
              <a:defRPr/>
            </a:pPr>
            <a:r>
              <a:rPr lang="hu-HU" sz="2400" dirty="0"/>
              <a:t>a </a:t>
            </a:r>
            <a:r>
              <a:rPr lang="hu-HU" sz="2400" dirty="0" err="1"/>
              <a:t>T-tubulusok</a:t>
            </a:r>
            <a:r>
              <a:rPr lang="hu-HU" sz="2400" dirty="0"/>
              <a:t> közelében végződnek az </a:t>
            </a:r>
            <a:r>
              <a:rPr lang="hu-HU" sz="2400" dirty="0" err="1"/>
              <a:t>L-tubulusok</a:t>
            </a:r>
            <a:endParaRPr lang="hu-HU" sz="2400" dirty="0"/>
          </a:p>
          <a:p>
            <a:pPr algn="just" eaLnBrk="1" hangingPunct="1">
              <a:defRPr/>
            </a:pPr>
            <a:r>
              <a:rPr lang="hu-HU" sz="2400" dirty="0"/>
              <a:t>az </a:t>
            </a:r>
            <a:r>
              <a:rPr lang="hu-HU" sz="2400" dirty="0" err="1"/>
              <a:t>L-tubulusok</a:t>
            </a:r>
            <a:r>
              <a:rPr lang="hu-HU" sz="2400" dirty="0"/>
              <a:t> kitágult részei a terminális ciszternák</a:t>
            </a:r>
          </a:p>
          <a:p>
            <a:pPr algn="just" eaLnBrk="1" hangingPunct="1">
              <a:defRPr/>
            </a:pPr>
            <a:r>
              <a:rPr lang="hu-HU" sz="2400" dirty="0"/>
              <a:t>a terminális ciszternákból az akciós potenciál hatására kiszabadulnak a Ca</a:t>
            </a:r>
            <a:r>
              <a:rPr lang="hu-HU" sz="2400" baseline="30000" dirty="0"/>
              <a:t>2+</a:t>
            </a:r>
            <a:r>
              <a:rPr lang="hu-HU" sz="2400" dirty="0" err="1"/>
              <a:t>-ionok</a:t>
            </a:r>
            <a:endParaRPr lang="hu-HU" sz="2400" dirty="0"/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 rotWithShape="1">
          <a:blip r:embed="rId3"/>
          <a:srcRect l="10868" r="9903" b="21076"/>
          <a:stretch/>
        </p:blipFill>
        <p:spPr>
          <a:xfrm>
            <a:off x="3726287" y="4033518"/>
            <a:ext cx="5060369" cy="271501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Szövegdoboz 4"/>
          <p:cNvSpPr txBox="1"/>
          <p:nvPr/>
        </p:nvSpPr>
        <p:spPr>
          <a:xfrm>
            <a:off x="7984705" y="6404905"/>
            <a:ext cx="8019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>
                    <a:lumMod val="65000"/>
                  </a:schemeClr>
                </a:solidFill>
              </a:rPr>
              <a:t>Ángyán</a:t>
            </a:r>
          </a:p>
        </p:txBody>
      </p:sp>
    </p:spTree>
    <p:extLst>
      <p:ext uri="{BB962C8B-B14F-4D97-AF65-F5344CB8AC3E}">
        <p14:creationId xmlns:p14="http://schemas.microsoft.com/office/powerpoint/2010/main" val="2115637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52650" y="1"/>
            <a:ext cx="7886700" cy="1460310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/>
              <a:t>A szívizomsejt működése (2)</a:t>
            </a:r>
            <a:br>
              <a:rPr lang="hu-HU" sz="3600" b="1" dirty="0"/>
            </a:br>
            <a:r>
              <a:rPr lang="hu-HU" sz="3600" b="1" dirty="0"/>
              <a:t>- a kontrakció molekuláris mechanizmusa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52650" y="1825625"/>
            <a:ext cx="7886700" cy="490272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hu-HU" sz="2600" dirty="0"/>
              <a:t>szívizomsejt akciós potenciál</a:t>
            </a:r>
          </a:p>
          <a:p>
            <a:pPr marL="0" indent="0" algn="ctr">
              <a:buNone/>
            </a:pPr>
            <a:r>
              <a:rPr lang="hu-HU" sz="2600" dirty="0"/>
              <a:t>↓</a:t>
            </a:r>
          </a:p>
          <a:p>
            <a:pPr marL="0" indent="0" algn="ctr">
              <a:buNone/>
            </a:pPr>
            <a:r>
              <a:rPr lang="hu-HU" sz="2600" dirty="0"/>
              <a:t>feszültségfüggő, L-típusú Ca</a:t>
            </a:r>
            <a:r>
              <a:rPr lang="hu-HU" sz="2600" baseline="30000" dirty="0"/>
              <a:t>2+</a:t>
            </a:r>
            <a:r>
              <a:rPr lang="hu-HU" sz="2600" dirty="0" err="1"/>
              <a:t>-csatornák</a:t>
            </a:r>
            <a:r>
              <a:rPr lang="hu-HU" sz="2600" dirty="0"/>
              <a:t> kinyílnak (</a:t>
            </a:r>
            <a:r>
              <a:rPr lang="hu-HU" sz="2600" dirty="0" err="1"/>
              <a:t>T-tubulus</a:t>
            </a:r>
            <a:r>
              <a:rPr lang="hu-HU" sz="2600" dirty="0"/>
              <a:t> membránjában) - Ca</a:t>
            </a:r>
            <a:r>
              <a:rPr lang="hu-HU" sz="2600" baseline="30000" dirty="0"/>
              <a:t>2+</a:t>
            </a:r>
            <a:r>
              <a:rPr lang="hu-HU" sz="2600" dirty="0"/>
              <a:t> ionok beáramlanak</a:t>
            </a:r>
          </a:p>
          <a:p>
            <a:pPr marL="0" indent="0" algn="ctr">
              <a:buNone/>
            </a:pPr>
            <a:r>
              <a:rPr lang="hu-HU" sz="2600" dirty="0"/>
              <a:t>↓</a:t>
            </a:r>
          </a:p>
          <a:p>
            <a:pPr marL="0" indent="0" algn="ctr">
              <a:buNone/>
            </a:pPr>
            <a:r>
              <a:rPr lang="hu-HU" sz="2600" dirty="0"/>
              <a:t>Ca</a:t>
            </a:r>
            <a:r>
              <a:rPr lang="hu-HU" sz="2600" baseline="30000" dirty="0"/>
              <a:t>2+</a:t>
            </a:r>
            <a:r>
              <a:rPr lang="hu-HU" sz="2600" dirty="0"/>
              <a:t> ionok koncentrációja emelkedik</a:t>
            </a:r>
          </a:p>
          <a:p>
            <a:pPr marL="0" indent="0" algn="ctr">
              <a:buNone/>
            </a:pPr>
            <a:r>
              <a:rPr lang="hu-HU" sz="2600" dirty="0"/>
              <a:t>↓</a:t>
            </a:r>
          </a:p>
          <a:p>
            <a:pPr marL="0" indent="0" algn="ctr">
              <a:buNone/>
            </a:pPr>
            <a:r>
              <a:rPr lang="hu-HU" sz="2600" dirty="0"/>
              <a:t>kinyílnak a SR </a:t>
            </a:r>
            <a:r>
              <a:rPr lang="hu-HU" sz="2600" dirty="0" err="1"/>
              <a:t>rianodin</a:t>
            </a:r>
            <a:r>
              <a:rPr lang="hu-HU" sz="2600" dirty="0"/>
              <a:t> szenzitív Ca</a:t>
            </a:r>
            <a:r>
              <a:rPr lang="hu-HU" sz="2600" baseline="30000" dirty="0"/>
              <a:t>2+</a:t>
            </a:r>
            <a:r>
              <a:rPr lang="hu-HU" sz="2600" dirty="0" err="1"/>
              <a:t>-csatornái</a:t>
            </a:r>
            <a:r>
              <a:rPr lang="hu-HU" sz="2600" dirty="0"/>
              <a:t> - </a:t>
            </a:r>
          </a:p>
          <a:p>
            <a:pPr marL="0" indent="0" algn="ctr">
              <a:buNone/>
            </a:pPr>
            <a:r>
              <a:rPr lang="hu-HU" sz="2600" dirty="0"/>
              <a:t>a Ca</a:t>
            </a:r>
            <a:r>
              <a:rPr lang="hu-HU" sz="2600" baseline="30000" dirty="0"/>
              <a:t>2+</a:t>
            </a:r>
            <a:r>
              <a:rPr lang="hu-HU" sz="2600" dirty="0"/>
              <a:t> indukálta Ca</a:t>
            </a:r>
            <a:r>
              <a:rPr lang="hu-HU" sz="2600" baseline="30000" dirty="0"/>
              <a:t>2+</a:t>
            </a:r>
            <a:r>
              <a:rPr lang="hu-HU" sz="2600" dirty="0"/>
              <a:t> felszabadulás</a:t>
            </a:r>
          </a:p>
          <a:p>
            <a:pPr marL="0" indent="0" algn="ctr">
              <a:buNone/>
            </a:pPr>
            <a:r>
              <a:rPr lang="hu-HU" sz="2600" dirty="0"/>
              <a:t>↓</a:t>
            </a:r>
          </a:p>
          <a:p>
            <a:pPr marL="0" indent="0" algn="ctr">
              <a:buNone/>
            </a:pPr>
            <a:r>
              <a:rPr lang="hu-HU" sz="2600" dirty="0" err="1"/>
              <a:t>miofilamentumokhoz</a:t>
            </a:r>
            <a:r>
              <a:rPr lang="hu-HU" sz="2600" dirty="0"/>
              <a:t> jut a Ca</a:t>
            </a:r>
            <a:r>
              <a:rPr lang="hu-HU" sz="2600" baseline="30000" dirty="0"/>
              <a:t>2+</a:t>
            </a:r>
          </a:p>
          <a:p>
            <a:pPr marL="0" indent="0" algn="ctr">
              <a:buNone/>
            </a:pPr>
            <a:r>
              <a:rPr lang="hu-HU" sz="2600" dirty="0"/>
              <a:t>↓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3738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91287" y="0"/>
            <a:ext cx="7886700" cy="435133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600" b="1" i="1" dirty="0"/>
              <a:t>↓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600" dirty="0" err="1"/>
              <a:t>troponinC</a:t>
            </a:r>
            <a:r>
              <a:rPr lang="hu-HU" sz="2600" dirty="0"/>
              <a:t> megköti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600" dirty="0"/>
              <a:t>↓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600" dirty="0" err="1"/>
              <a:t>troponinC</a:t>
            </a:r>
            <a:r>
              <a:rPr lang="hu-HU" sz="2600" dirty="0"/>
              <a:t> ezt követően </a:t>
            </a:r>
            <a:r>
              <a:rPr lang="hu-HU" sz="2600" dirty="0" err="1"/>
              <a:t>konformációváltozáson</a:t>
            </a:r>
            <a:r>
              <a:rPr lang="hu-HU" sz="2600" dirty="0"/>
              <a:t> megy át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600" dirty="0"/>
              <a:t>↓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600" dirty="0"/>
              <a:t>megváltozik a </a:t>
            </a:r>
            <a:r>
              <a:rPr lang="hu-HU" sz="2600" dirty="0" err="1"/>
              <a:t>tropomiozinnal</a:t>
            </a:r>
            <a:r>
              <a:rPr lang="hu-HU" sz="2600" dirty="0"/>
              <a:t> való kölcsönhatása is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600" dirty="0"/>
              <a:t>↓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600" dirty="0" err="1"/>
              <a:t>tropomiozin</a:t>
            </a:r>
            <a:r>
              <a:rPr lang="hu-HU" sz="2600" dirty="0"/>
              <a:t> az aktin csavarodásának árkában elmozdul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600" dirty="0"/>
              <a:t>↓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600" dirty="0"/>
              <a:t>az aktin kötőhelyek szabaddá válnak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600" dirty="0"/>
              <a:t>↓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5" name="Tartalom helye 2"/>
          <p:cNvSpPr txBox="1">
            <a:spLocks/>
          </p:cNvSpPr>
          <p:nvPr/>
        </p:nvSpPr>
        <p:spPr>
          <a:xfrm>
            <a:off x="2005751" y="3995715"/>
            <a:ext cx="8257772" cy="263690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hu-HU" sz="2400" dirty="0" err="1"/>
              <a:t>miozin</a:t>
            </a:r>
            <a:r>
              <a:rPr lang="hu-HU" sz="2400" dirty="0"/>
              <a:t> fejek kötődnek be - aktomiozin kereszthíd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hu-HU" sz="2400" dirty="0"/>
              <a:t>↓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hu-HU" sz="2400" dirty="0" err="1"/>
              <a:t>miozin</a:t>
            </a:r>
            <a:r>
              <a:rPr lang="hu-HU" sz="2400" dirty="0"/>
              <a:t> fejről leválik az P</a:t>
            </a:r>
            <a:r>
              <a:rPr lang="hu-HU" sz="2400" baseline="-25000" dirty="0"/>
              <a:t>i</a:t>
            </a:r>
            <a:r>
              <a:rPr lang="hu-HU" sz="2400" dirty="0"/>
              <a:t> és az ADP is → a </a:t>
            </a:r>
            <a:r>
              <a:rPr lang="hu-HU" sz="2400" dirty="0" err="1"/>
              <a:t>miozin</a:t>
            </a:r>
            <a:r>
              <a:rPr lang="hu-HU" sz="2400" dirty="0"/>
              <a:t> fej billen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hu-HU" sz="2400" dirty="0"/>
              <a:t>↓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hu-HU" sz="2400" dirty="0"/>
              <a:t>A billenés következtében elmozduló </a:t>
            </a:r>
            <a:r>
              <a:rPr lang="hu-HU" sz="2400" dirty="0" err="1"/>
              <a:t>miozin</a:t>
            </a:r>
            <a:r>
              <a:rPr lang="hu-HU" sz="2400" dirty="0"/>
              <a:t> fejek magukkal húzzák az aktin </a:t>
            </a:r>
            <a:r>
              <a:rPr lang="hu-HU" sz="2400" dirty="0" err="1"/>
              <a:t>filamentumot</a:t>
            </a:r>
            <a:r>
              <a:rPr lang="hu-HU" sz="2400" dirty="0"/>
              <a:t>, ezt a folyamatot nevezzük </a:t>
            </a:r>
            <a:r>
              <a:rPr lang="hu-HU" sz="2400" dirty="0" err="1"/>
              <a:t>csúszófilamentum-mechanizmusnak</a:t>
            </a:r>
            <a:r>
              <a:rPr lang="hu-H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8054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0B0A614-DC73-4A06-B167-19D628434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FAF988C2-50E2-4685-89B3-0BE492F9B2F1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3883" y="633046"/>
            <a:ext cx="7244862" cy="5697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833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890</Words>
  <Application>Microsoft Office PowerPoint</Application>
  <PresentationFormat>Szélesvásznú</PresentationFormat>
  <Paragraphs>115</Paragraphs>
  <Slides>18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Office-téma</vt:lpstr>
      <vt:lpstr>Élettan, kórélettan I. </vt:lpstr>
      <vt:lpstr>Gyors, platóval rendelkező akciós potenciál</vt:lpstr>
      <vt:lpstr>Gyors, platóval rendelkező akciós potenciál</vt:lpstr>
      <vt:lpstr>PowerPoint-bemutató</vt:lpstr>
      <vt:lpstr>szívizom molekuláris mechanizmusa </vt:lpstr>
      <vt:lpstr>A szívizomsejt működése (1) - a kontrakció molekuláris mechanizmusa</vt:lpstr>
      <vt:lpstr>A szívizomsejt működése (2) - a kontrakció molekuláris mechanizmusa</vt:lpstr>
      <vt:lpstr>PowerPoint-bemutató</vt:lpstr>
      <vt:lpstr>PowerPoint-bemutató</vt:lpstr>
      <vt:lpstr>PowerPoint-bemutató</vt:lpstr>
      <vt:lpstr>PowerPoint-bemutató</vt:lpstr>
      <vt:lpstr>PowerPoint-bemutató</vt:lpstr>
      <vt:lpstr>szívműködés szabályozása</vt:lpstr>
      <vt:lpstr>A szívműködés szabályozása - 2. reflexes</vt:lpstr>
      <vt:lpstr>EKG megbeszélése</vt:lpstr>
      <vt:lpstr>Elektrokardiográfia - EKG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Élettan, kórélettan I. </dc:title>
  <dc:creator>Kitti</dc:creator>
  <cp:lastModifiedBy>Kitti</cp:lastModifiedBy>
  <cp:revision>7</cp:revision>
  <dcterms:created xsi:type="dcterms:W3CDTF">2018-08-04T12:48:10Z</dcterms:created>
  <dcterms:modified xsi:type="dcterms:W3CDTF">2018-08-04T13:02:55Z</dcterms:modified>
</cp:coreProperties>
</file>