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2" r:id="rId3"/>
    <p:sldId id="266" r:id="rId4"/>
    <p:sldId id="267" r:id="rId5"/>
    <p:sldId id="268" r:id="rId6"/>
    <p:sldId id="269" r:id="rId7"/>
    <p:sldId id="283" r:id="rId8"/>
    <p:sldId id="284" r:id="rId9"/>
    <p:sldId id="285" r:id="rId10"/>
    <p:sldId id="286" r:id="rId11"/>
    <p:sldId id="274" r:id="rId12"/>
    <p:sldId id="275" r:id="rId13"/>
    <p:sldId id="276" r:id="rId14"/>
    <p:sldId id="277" r:id="rId15"/>
    <p:sldId id="278" r:id="rId16"/>
    <p:sldId id="279" r:id="rId17"/>
    <p:sldId id="259" r:id="rId18"/>
    <p:sldId id="260" r:id="rId19"/>
    <p:sldId id="265" r:id="rId20"/>
    <p:sldId id="281" r:id="rId21"/>
    <p:sldId id="280" r:id="rId22"/>
    <p:sldId id="287" r:id="rId23"/>
    <p:sldId id="282" r:id="rId24"/>
    <p:sldId id="304" r:id="rId25"/>
    <p:sldId id="288" r:id="rId26"/>
    <p:sldId id="309" r:id="rId27"/>
    <p:sldId id="289" r:id="rId2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8DE45-BDDA-41CE-9A7A-977D3FD62F15}" type="datetimeFigureOut">
              <a:rPr lang="hu-HU" smtClean="0"/>
              <a:t>2018.08.04.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152E-B35D-4711-BCBB-152A3C439A9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4030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152E-B35D-4711-BCBB-152A3C439A99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5254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C0DDC79-E344-4CDD-B063-D791B2FFE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A757F1B-B2C6-4A8D-8B9C-CF3895DED3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1C44593-7A4E-4353-8707-02812A2F6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8041-CEE5-4B5A-8EC2-56FE74A824BF}" type="datetimeFigureOut">
              <a:rPr lang="hu-HU" smtClean="0"/>
              <a:t>2018.08.04.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0E654A6-49EB-42B0-AF59-E7537EC5F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E2B1FE3-1FD1-42E9-A50E-FB372E483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6A5E-3809-4A5A-8373-49AF7A399C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8857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6B530EB-ED0E-4425-9B13-0F3F0D9DD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8F3CEE1-2B02-47DA-A196-BA0A7EBD1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327C25A-733C-4D49-8288-733E0000D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8041-CEE5-4B5A-8EC2-56FE74A824BF}" type="datetimeFigureOut">
              <a:rPr lang="hu-HU" smtClean="0"/>
              <a:t>2018.08.04.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BA5EFBD-0747-415C-B931-8F9D9673E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B345044-046C-44F9-B6BE-B266B2AD7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6A5E-3809-4A5A-8373-49AF7A399C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2659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056331C4-DC91-4984-AF01-56507AE5F6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546C6E1-0D0A-47B8-9092-0F8BD3042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6C8E3BC-D02B-4AB6-B006-F4B218E16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8041-CEE5-4B5A-8EC2-56FE74A824BF}" type="datetimeFigureOut">
              <a:rPr lang="hu-HU" smtClean="0"/>
              <a:t>2018.08.04.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830C930-1CAF-48C1-B430-FD1FFE349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B52B7E7-C543-4D74-B922-809E614EF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6A5E-3809-4A5A-8373-49AF7A399C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3016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89AFF36-F159-4405-BACB-01A5C007D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CE111CF-DCD2-4EBC-9824-713598C9F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D7A2A3B-7140-4200-896D-C05AF1904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8041-CEE5-4B5A-8EC2-56FE74A824BF}" type="datetimeFigureOut">
              <a:rPr lang="hu-HU" smtClean="0"/>
              <a:t>2018.08.04.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A19B76B-9B53-4477-A7FB-B8AB19DD0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34BE675-8AB5-41E7-9057-40689D0B7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6A5E-3809-4A5A-8373-49AF7A399C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5168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BB309BE-146A-49BC-B8AE-1E2909376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CE89968-2660-4FCD-93F3-EDF1E1E96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C1AF027-A102-4546-85FB-1A7670CF5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8041-CEE5-4B5A-8EC2-56FE74A824BF}" type="datetimeFigureOut">
              <a:rPr lang="hu-HU" smtClean="0"/>
              <a:t>2018.08.04.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7035E0E-33E9-4552-A10A-ADC18CCC4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74F316B-0C43-4ADC-8BA8-A2D226DC6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6A5E-3809-4A5A-8373-49AF7A399C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9049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19F19D7-0DD1-4C56-B811-640B7C610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F2073BE-8371-436B-A7AE-639B13A20A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597CF4D-5F12-485D-98A6-3AD4B219A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C2DAC96-3705-4904-BD9E-6CCAD9EDF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8041-CEE5-4B5A-8EC2-56FE74A824BF}" type="datetimeFigureOut">
              <a:rPr lang="hu-HU" smtClean="0"/>
              <a:t>2018.08.04.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43DCEA1-83A9-4B79-939E-6A48FF4A8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03639DD-C054-4949-92E1-41B56BAB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6A5E-3809-4A5A-8373-49AF7A399C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8161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89020EC-1ACF-4BCD-8A41-53ECA5E37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50D0C21-2C7F-4A38-AECB-CA2062B58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707AD49-B4C9-415A-8AD4-73ABBAC1E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C475B3F4-C58A-4B95-9964-F93B93AAC4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7596DFB4-6DC9-4DBA-B6AC-82D77B7899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1C9A9DA0-C066-4A00-9C32-8E4CB3D73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8041-CEE5-4B5A-8EC2-56FE74A824BF}" type="datetimeFigureOut">
              <a:rPr lang="hu-HU" smtClean="0"/>
              <a:t>2018.08.04.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DF3F7561-2FC8-49C3-A81A-1D484D14A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BD608AD-3129-4AF3-9EB4-C0138D47D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6A5E-3809-4A5A-8373-49AF7A399C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4616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AEA6949-7581-44B7-90D0-F1BB5E7CA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408DC288-E0C4-40A2-BBDD-EF02F0352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8041-CEE5-4B5A-8EC2-56FE74A824BF}" type="datetimeFigureOut">
              <a:rPr lang="hu-HU" smtClean="0"/>
              <a:t>2018.08.04.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D8AF7A5-93AA-4351-AFC0-48D4CD2D3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E4D7998-05C3-4303-A259-54C039CC4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6A5E-3809-4A5A-8373-49AF7A399C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7525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B76DA61D-155A-4BA2-AC86-D0102383E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8041-CEE5-4B5A-8EC2-56FE74A824BF}" type="datetimeFigureOut">
              <a:rPr lang="hu-HU" smtClean="0"/>
              <a:t>2018.08.04.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581E7545-F847-42D1-852F-B894BC954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246FEAC-C4A6-4CAE-86D6-CF33BA48D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6A5E-3809-4A5A-8373-49AF7A399C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4714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A7F7687-B65F-4A3D-A833-CE04A8F8C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86C3947-E307-41B6-96F1-96423AE2F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2B91EE7-253C-4A3A-9B8B-4713CCB3A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31E100A-4659-4288-87E6-01A16AACC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8041-CEE5-4B5A-8EC2-56FE74A824BF}" type="datetimeFigureOut">
              <a:rPr lang="hu-HU" smtClean="0"/>
              <a:t>2018.08.04.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D188D16-BAA9-46A8-9676-F1F251CC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4BFBC53-D5A1-42A7-B8E0-1A73EB9C3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6A5E-3809-4A5A-8373-49AF7A399C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3675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DA6767-4923-486B-B7A1-0FB7BFE86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7EE7BAA7-3D01-4E89-B87D-AA54CE05DA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0F8E1CA-29ED-41FF-BB05-2B2F85A5B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4B713D6-D442-4980-AFA5-6C9E953FE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8041-CEE5-4B5A-8EC2-56FE74A824BF}" type="datetimeFigureOut">
              <a:rPr lang="hu-HU" smtClean="0"/>
              <a:t>2018.08.04.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C8F50A8-C64D-4031-851E-026058C63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B077732-6F92-4CED-86E7-EE1F8CFDE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6A5E-3809-4A5A-8373-49AF7A399C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0455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A7F7C38F-6416-427F-BAB4-1BDE11E9E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1E2105C-4803-4B25-92B4-3F00C00DB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1AF9B95-2B00-472A-AF6C-8960D6F0F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38041-CEE5-4B5A-8EC2-56FE74A824BF}" type="datetimeFigureOut">
              <a:rPr lang="hu-HU" smtClean="0"/>
              <a:t>2018.08.04.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4B07BFF-5DC7-4C06-B180-AEEB9F635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C3B08CC-BABA-4944-BD22-2C6954EB47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F6A5E-3809-4A5A-8373-49AF7A399C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003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nVOm_062c8" TargetMode="External"/><Relationship Id="rId2" Type="http://schemas.openxmlformats.org/officeDocument/2006/relationships/hyperlink" Target="https://www.youtube.com/watch?v=QoLy3xPIhR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Z6yFHGZx81U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7063D75-E744-4DF7-A6A0-330EB9D6A9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Élettan,kórélettan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I. 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28BCB21-C378-4DBA-B88F-81AA4BCA4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702" y="3602038"/>
            <a:ext cx="9275298" cy="2798762"/>
          </a:xfrm>
        </p:spPr>
        <p:txBody>
          <a:bodyPr>
            <a:normAutofit/>
          </a:bodyPr>
          <a:lstStyle/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Keringés I.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PÓHR Kitti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MsC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Szakoktató, koordinátor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Szülésznő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BsC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Epidemiológus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MsC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Mentőtiszt hallgató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59664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47851" y="154547"/>
            <a:ext cx="7768375" cy="1033866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/>
              <a:t>4. </a:t>
            </a:r>
            <a:r>
              <a:rPr lang="hu-HU" sz="3200" b="1" dirty="0" err="1"/>
              <a:t>Discontinuus</a:t>
            </a:r>
            <a:r>
              <a:rPr lang="hu-HU" sz="3200" b="1" dirty="0"/>
              <a:t> (megszakított) </a:t>
            </a:r>
            <a:r>
              <a:rPr lang="hu-HU" sz="3200" b="1" dirty="0" err="1"/>
              <a:t>endotheliumú</a:t>
            </a:r>
            <a:r>
              <a:rPr lang="hu-HU" sz="3200" b="1" dirty="0"/>
              <a:t> kapillárisok</a:t>
            </a:r>
          </a:p>
        </p:txBody>
      </p:sp>
      <p:sp>
        <p:nvSpPr>
          <p:cNvPr id="44035" name="Szövegdoboz 2"/>
          <p:cNvSpPr txBox="1">
            <a:spLocks noChangeArrowheads="1"/>
          </p:cNvSpPr>
          <p:nvPr/>
        </p:nvSpPr>
        <p:spPr bwMode="auto">
          <a:xfrm>
            <a:off x="7840997" y="1628775"/>
            <a:ext cx="273685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342900" indent="-342900"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hu-HU" altLang="hu-HU" sz="2400" dirty="0">
                <a:latin typeface="+mn-lt"/>
              </a:rPr>
              <a:t>az </a:t>
            </a:r>
            <a:r>
              <a:rPr lang="hu-HU" altLang="hu-HU" sz="2400" dirty="0" err="1">
                <a:latin typeface="+mn-lt"/>
              </a:rPr>
              <a:t>endothelsejtek</a:t>
            </a:r>
            <a:r>
              <a:rPr lang="hu-HU" altLang="hu-HU" sz="2400" dirty="0">
                <a:latin typeface="+mn-lt"/>
              </a:rPr>
              <a:t> közötti </a:t>
            </a:r>
            <a:r>
              <a:rPr lang="hu-HU" altLang="hu-HU" sz="2400" b="1" dirty="0">
                <a:latin typeface="+mn-lt"/>
              </a:rPr>
              <a:t>rések, olyan tágak, hogy makromolekulák (fehérjék), helyenként vörösvértestek is kiléphetnek</a:t>
            </a:r>
          </a:p>
          <a:p>
            <a:pPr marL="342900" indent="-342900"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hu-HU" altLang="hu-HU" sz="2400" b="1" dirty="0">
                <a:latin typeface="+mn-lt"/>
              </a:rPr>
              <a:t>a máj, a lép, és a csontvelő erei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628776"/>
            <a:ext cx="5832475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Szövegdoboz 4"/>
          <p:cNvSpPr txBox="1">
            <a:spLocks noChangeArrowheads="1"/>
          </p:cNvSpPr>
          <p:nvPr/>
        </p:nvSpPr>
        <p:spPr bwMode="auto">
          <a:xfrm>
            <a:off x="2063751" y="6021389"/>
            <a:ext cx="2087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b="1"/>
              <a:t>Oláh et al</a:t>
            </a:r>
          </a:p>
        </p:txBody>
      </p:sp>
    </p:spTree>
    <p:extLst>
      <p:ext uri="{BB962C8B-B14F-4D97-AF65-F5344CB8AC3E}">
        <p14:creationId xmlns:p14="http://schemas.microsoft.com/office/powerpoint/2010/main" val="4151028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8C09ECA-A2F3-4405-9021-F9BE4E0D6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Nyomáskülönbségek az </a:t>
            </a:r>
            <a:r>
              <a:rPr lang="hu-HU" dirty="0" err="1"/>
              <a:t>intra</a:t>
            </a:r>
            <a:r>
              <a:rPr lang="hu-HU" dirty="0"/>
              <a:t>- és </a:t>
            </a:r>
            <a:r>
              <a:rPr lang="hu-HU" dirty="0" err="1"/>
              <a:t>extravasalis</a:t>
            </a:r>
            <a:r>
              <a:rPr lang="hu-HU" dirty="0"/>
              <a:t> tér között, ismétlés</a:t>
            </a:r>
          </a:p>
        </p:txBody>
      </p: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116E61B4-FA2A-44C9-8C8F-B2FABC2C0A61}"/>
              </a:ext>
            </a:extLst>
          </p:cNvPr>
          <p:cNvGrpSpPr/>
          <p:nvPr/>
        </p:nvGrpSpPr>
        <p:grpSpPr>
          <a:xfrm>
            <a:off x="1744394" y="2282824"/>
            <a:ext cx="8876714" cy="3850689"/>
            <a:chOff x="0" y="0"/>
            <a:chExt cx="5029200" cy="2292350"/>
          </a:xfrm>
        </p:grpSpPr>
        <p:pic>
          <p:nvPicPr>
            <p:cNvPr id="5" name="Kép 4">
              <a:extLst>
                <a:ext uri="{FF2B5EF4-FFF2-40B4-BE49-F238E27FC236}">
                  <a16:creationId xmlns:a16="http://schemas.microsoft.com/office/drawing/2014/main" id="{72CC6E97-9F5F-4540-A377-C9EE27FF1E15}"/>
                </a:ext>
              </a:extLst>
            </p:cNvPr>
            <p:cNvPicPr/>
            <p:nvPr/>
          </p:nvPicPr>
          <p:blipFill rotWithShape="1">
            <a:blip r:embed="rId2"/>
            <a:srcRect t="39213" b="-2"/>
            <a:stretch/>
          </p:blipFill>
          <p:spPr bwMode="auto">
            <a:xfrm>
              <a:off x="0" y="0"/>
              <a:ext cx="5029200" cy="22923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6" name="Csoportba foglalás 5">
              <a:extLst>
                <a:ext uri="{FF2B5EF4-FFF2-40B4-BE49-F238E27FC236}">
                  <a16:creationId xmlns:a16="http://schemas.microsoft.com/office/drawing/2014/main" id="{CA63070D-8053-4804-802B-BBD2598FC2C9}"/>
                </a:ext>
              </a:extLst>
            </p:cNvPr>
            <p:cNvGrpSpPr/>
            <p:nvPr/>
          </p:nvGrpSpPr>
          <p:grpSpPr>
            <a:xfrm>
              <a:off x="900954" y="88900"/>
              <a:ext cx="3971925" cy="2114550"/>
              <a:chOff x="900954" y="88900"/>
              <a:chExt cx="3971925" cy="2114550"/>
            </a:xfrm>
          </p:grpSpPr>
          <p:sp>
            <p:nvSpPr>
              <p:cNvPr id="7" name="Téglalap 6">
                <a:extLst>
                  <a:ext uri="{FF2B5EF4-FFF2-40B4-BE49-F238E27FC236}">
                    <a16:creationId xmlns:a16="http://schemas.microsoft.com/office/drawing/2014/main" id="{7A25CCA7-E9E3-42CA-A38A-65964E70A6DB}"/>
                  </a:ext>
                </a:extLst>
              </p:cNvPr>
              <p:cNvSpPr/>
              <p:nvPr/>
            </p:nvSpPr>
            <p:spPr>
              <a:xfrm>
                <a:off x="1710579" y="88900"/>
                <a:ext cx="619125" cy="19050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/>
              </a:p>
            </p:txBody>
          </p:sp>
          <p:sp>
            <p:nvSpPr>
              <p:cNvPr id="8" name="Téglalap 7">
                <a:extLst>
                  <a:ext uri="{FF2B5EF4-FFF2-40B4-BE49-F238E27FC236}">
                    <a16:creationId xmlns:a16="http://schemas.microsoft.com/office/drawing/2014/main" id="{2068F0C7-13CF-4E41-B9BC-8F4DF744E6A1}"/>
                  </a:ext>
                </a:extLst>
              </p:cNvPr>
              <p:cNvSpPr/>
              <p:nvPr/>
            </p:nvSpPr>
            <p:spPr>
              <a:xfrm>
                <a:off x="1567704" y="317500"/>
                <a:ext cx="866775" cy="18097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/>
              </a:p>
            </p:txBody>
          </p:sp>
          <p:sp>
            <p:nvSpPr>
              <p:cNvPr id="9" name="Téglalap 8">
                <a:extLst>
                  <a:ext uri="{FF2B5EF4-FFF2-40B4-BE49-F238E27FC236}">
                    <a16:creationId xmlns:a16="http://schemas.microsoft.com/office/drawing/2014/main" id="{5E83F3B5-2560-4A28-A0D5-5C0028864353}"/>
                  </a:ext>
                </a:extLst>
              </p:cNvPr>
              <p:cNvSpPr/>
              <p:nvPr/>
            </p:nvSpPr>
            <p:spPr>
              <a:xfrm>
                <a:off x="1596279" y="717550"/>
                <a:ext cx="619125" cy="37147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/>
              </a:p>
            </p:txBody>
          </p:sp>
          <p:sp>
            <p:nvSpPr>
              <p:cNvPr id="10" name="Téglalap 9">
                <a:extLst>
                  <a:ext uri="{FF2B5EF4-FFF2-40B4-BE49-F238E27FC236}">
                    <a16:creationId xmlns:a16="http://schemas.microsoft.com/office/drawing/2014/main" id="{D0A0F2D5-8EEF-4B3C-826D-DC31C592C5AC}"/>
                  </a:ext>
                </a:extLst>
              </p:cNvPr>
              <p:cNvSpPr/>
              <p:nvPr/>
            </p:nvSpPr>
            <p:spPr>
              <a:xfrm>
                <a:off x="2320179" y="727075"/>
                <a:ext cx="619125" cy="46672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/>
              </a:p>
            </p:txBody>
          </p:sp>
          <p:sp>
            <p:nvSpPr>
              <p:cNvPr id="11" name="Téglalap 10">
                <a:extLst>
                  <a:ext uri="{FF2B5EF4-FFF2-40B4-BE49-F238E27FC236}">
                    <a16:creationId xmlns:a16="http://schemas.microsoft.com/office/drawing/2014/main" id="{88260CF0-3A9A-459D-A95D-C69721E26F7C}"/>
                  </a:ext>
                </a:extLst>
              </p:cNvPr>
              <p:cNvSpPr/>
              <p:nvPr/>
            </p:nvSpPr>
            <p:spPr>
              <a:xfrm>
                <a:off x="900954" y="1641475"/>
                <a:ext cx="619125" cy="46672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/>
              </a:p>
            </p:txBody>
          </p:sp>
          <p:sp>
            <p:nvSpPr>
              <p:cNvPr id="12" name="Téglalap 11">
                <a:extLst>
                  <a:ext uri="{FF2B5EF4-FFF2-40B4-BE49-F238E27FC236}">
                    <a16:creationId xmlns:a16="http://schemas.microsoft.com/office/drawing/2014/main" id="{A8906C3E-B978-4F9A-979B-4A5E685ABA14}"/>
                  </a:ext>
                </a:extLst>
              </p:cNvPr>
              <p:cNvSpPr/>
              <p:nvPr/>
            </p:nvSpPr>
            <p:spPr>
              <a:xfrm>
                <a:off x="2710704" y="1593850"/>
                <a:ext cx="619125" cy="52387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/>
              </a:p>
            </p:txBody>
          </p:sp>
          <p:sp>
            <p:nvSpPr>
              <p:cNvPr id="13" name="Téglalap 12">
                <a:extLst>
                  <a:ext uri="{FF2B5EF4-FFF2-40B4-BE49-F238E27FC236}">
                    <a16:creationId xmlns:a16="http://schemas.microsoft.com/office/drawing/2014/main" id="{980F2675-85E0-4163-B794-D25D05822CA3}"/>
                  </a:ext>
                </a:extLst>
              </p:cNvPr>
              <p:cNvSpPr/>
              <p:nvPr/>
            </p:nvSpPr>
            <p:spPr>
              <a:xfrm>
                <a:off x="3920379" y="1765300"/>
                <a:ext cx="952500" cy="43815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8308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D24D738-3BEF-4CA1-93B0-5FE7D2FCE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396E9A95-38B4-41EC-ADCA-A305EE1678E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t="39213" b="-2"/>
          <a:stretch/>
        </p:blipFill>
        <p:spPr bwMode="auto">
          <a:xfrm>
            <a:off x="2039814" y="1505243"/>
            <a:ext cx="7582487" cy="44875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0771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34E468-C29F-4CEA-85C0-2393A58A4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Redisztribúció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7291C48-72DB-4FFF-ACA2-AB5AFE44D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Mit nevezünk redisztribúciónak?</a:t>
            </a:r>
          </a:p>
          <a:p>
            <a:pPr marL="0" indent="0">
              <a:buNone/>
            </a:pPr>
            <a:r>
              <a:rPr lang="hu-HU" dirty="0"/>
              <a:t> </a:t>
            </a:r>
          </a:p>
          <a:p>
            <a:r>
              <a:rPr lang="hu-HU" i="1" dirty="0"/>
              <a:t>A redisztribúció: a nagyvérköri keringő vérmennyiség újraelosztása, hogy egyes szervek/szervrendszerek jelentősen megnövekvő vérigénye biztosítva legyen (ugyanis az O</a:t>
            </a:r>
            <a:r>
              <a:rPr lang="hu-HU" i="1" baseline="-25000" dirty="0"/>
              <a:t>2</a:t>
            </a:r>
            <a:r>
              <a:rPr lang="hu-HU" i="1" dirty="0"/>
              <a:t>- és tápanyag-, így a vérigény jelentősen változik attól függően, hogy aktív vagy nyugalmi állapotában van-e az adott szerv/szervrendszer)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12982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2093A7A-8144-423B-BFBE-A4823027F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0B4D398-B5C3-4DD0-A898-25EDAAE6D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978" y="534572"/>
            <a:ext cx="10734822" cy="5642391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hu-HU" dirty="0"/>
              <a:t>Milyen úton történik a keringés szabályozása a mechanizmus szerint?</a:t>
            </a:r>
            <a:endParaRPr lang="hu-HU" sz="2400" dirty="0"/>
          </a:p>
          <a:p>
            <a:pPr marL="0" indent="0">
              <a:buNone/>
            </a:pPr>
            <a:r>
              <a:rPr lang="hu-HU" dirty="0"/>
              <a:t> </a:t>
            </a:r>
            <a:endParaRPr lang="hu-HU" sz="2400" dirty="0"/>
          </a:p>
          <a:p>
            <a:pPr lvl="1"/>
            <a:r>
              <a:rPr lang="hu-HU" b="1" i="1" dirty="0"/>
              <a:t>helyi</a:t>
            </a:r>
            <a:r>
              <a:rPr lang="hu-HU" i="1" dirty="0"/>
              <a:t> – </a:t>
            </a:r>
            <a:r>
              <a:rPr lang="hu-HU" i="1" dirty="0" err="1"/>
              <a:t>miogén</a:t>
            </a:r>
            <a:r>
              <a:rPr lang="hu-HU" i="1" dirty="0"/>
              <a:t> tónus és különböző </a:t>
            </a:r>
            <a:r>
              <a:rPr lang="hu-HU" i="1" dirty="0" err="1"/>
              <a:t>vasoconstrictor</a:t>
            </a:r>
            <a:r>
              <a:rPr lang="hu-HU" i="1" dirty="0"/>
              <a:t> és </a:t>
            </a:r>
            <a:r>
              <a:rPr lang="hu-HU" i="1" dirty="0" err="1"/>
              <a:t>vasodilatator</a:t>
            </a:r>
            <a:r>
              <a:rPr lang="hu-HU" i="1" dirty="0"/>
              <a:t> anyagok</a:t>
            </a:r>
            <a:endParaRPr lang="hu-HU" sz="2000" dirty="0"/>
          </a:p>
          <a:p>
            <a:pPr lvl="1"/>
            <a:r>
              <a:rPr lang="hu-HU" b="1" i="1" dirty="0"/>
              <a:t>idegi – </a:t>
            </a:r>
            <a:r>
              <a:rPr lang="hu-HU" i="1" dirty="0"/>
              <a:t>vegetatív idegrendszer és reflexek</a:t>
            </a:r>
            <a:endParaRPr lang="hu-HU" sz="2000" dirty="0"/>
          </a:p>
          <a:p>
            <a:pPr lvl="1"/>
            <a:r>
              <a:rPr lang="hu-HU" b="1" i="1" dirty="0" err="1"/>
              <a:t>humoralis</a:t>
            </a:r>
            <a:r>
              <a:rPr lang="hu-HU" b="1" i="1" dirty="0"/>
              <a:t> - </a:t>
            </a:r>
            <a:r>
              <a:rPr lang="hu-HU" i="1" dirty="0" err="1"/>
              <a:t>katecholaminok</a:t>
            </a:r>
            <a:r>
              <a:rPr lang="hu-HU" i="1" dirty="0"/>
              <a:t>, a RAAS </a:t>
            </a:r>
            <a:r>
              <a:rPr lang="hu-HU" i="1" dirty="0" err="1"/>
              <a:t>humoralis</a:t>
            </a:r>
            <a:r>
              <a:rPr lang="hu-HU" i="1" dirty="0"/>
              <a:t> </a:t>
            </a:r>
            <a:r>
              <a:rPr lang="hu-HU" i="1" dirty="0" err="1"/>
              <a:t>anyagai</a:t>
            </a:r>
            <a:r>
              <a:rPr lang="hu-HU" i="1" dirty="0"/>
              <a:t>, ADH, </a:t>
            </a:r>
            <a:r>
              <a:rPr lang="hu-HU" i="1" dirty="0" err="1"/>
              <a:t>atriopeptin</a:t>
            </a:r>
            <a:r>
              <a:rPr lang="hu-HU" i="1" dirty="0"/>
              <a:t>, </a:t>
            </a:r>
            <a:r>
              <a:rPr lang="hu-HU" i="1" dirty="0" err="1"/>
              <a:t>glükokortikoid</a:t>
            </a:r>
            <a:r>
              <a:rPr lang="hu-HU" i="1" dirty="0"/>
              <a:t> és </a:t>
            </a:r>
            <a:r>
              <a:rPr lang="hu-HU" i="1" dirty="0" err="1"/>
              <a:t>mineralokortikoid</a:t>
            </a:r>
            <a:r>
              <a:rPr lang="hu-HU" i="1" dirty="0"/>
              <a:t> hormonok, valamint a pajzsmirigy </a:t>
            </a:r>
            <a:r>
              <a:rPr lang="hu-HU" i="1" dirty="0" err="1"/>
              <a:t>jódtartalmú</a:t>
            </a:r>
            <a:r>
              <a:rPr lang="hu-HU" i="1" dirty="0"/>
              <a:t> hormonjai </a:t>
            </a:r>
            <a:endParaRPr lang="hu-HU" sz="2000" dirty="0"/>
          </a:p>
          <a:p>
            <a:pPr marL="0" indent="0">
              <a:buNone/>
            </a:pPr>
            <a:r>
              <a:rPr lang="hu-HU" i="1" dirty="0"/>
              <a:t> </a:t>
            </a:r>
            <a:endParaRPr lang="hu-HU" sz="2400" dirty="0"/>
          </a:p>
          <a:p>
            <a:pPr marL="0" lvl="0" indent="0">
              <a:buNone/>
            </a:pPr>
            <a:r>
              <a:rPr lang="hu-HU" dirty="0"/>
              <a:t>Mit nevezünk áramlási </a:t>
            </a:r>
            <a:r>
              <a:rPr lang="hu-HU" dirty="0" err="1"/>
              <a:t>autoregulációnak</a:t>
            </a:r>
            <a:r>
              <a:rPr lang="hu-HU" dirty="0"/>
              <a:t>?</a:t>
            </a:r>
            <a:endParaRPr lang="hu-HU" sz="2400" dirty="0"/>
          </a:p>
          <a:p>
            <a:pPr marL="0" indent="0">
              <a:buNone/>
            </a:pPr>
            <a:r>
              <a:rPr lang="hu-HU" dirty="0"/>
              <a:t> </a:t>
            </a:r>
            <a:endParaRPr lang="hu-HU" sz="2400" dirty="0"/>
          </a:p>
          <a:p>
            <a:pPr lvl="0"/>
            <a:r>
              <a:rPr lang="hu-HU" i="1" dirty="0"/>
              <a:t>bizonyos szervek esetében a perfúziós nyomástól bizonyos mértékig független a vérátáramlás: </a:t>
            </a:r>
            <a:endParaRPr lang="hu-HU" sz="2400" dirty="0"/>
          </a:p>
          <a:p>
            <a:pPr lvl="0"/>
            <a:r>
              <a:rPr lang="hu-HU" i="1" dirty="0" err="1"/>
              <a:t>autoregulatio</a:t>
            </a:r>
            <a:r>
              <a:rPr lang="hu-HU" i="1" dirty="0"/>
              <a:t> során a szerv/szervrendszer (agy, vese) saját vérátáramlását képes szabályozni -&gt; egy adott nyomástartományon belül a perfúziós nyomás (Pp) emelkedése a </a:t>
            </a:r>
            <a:r>
              <a:rPr lang="hu-HU" i="1" dirty="0" err="1"/>
              <a:t>prekapilláris</a:t>
            </a:r>
            <a:r>
              <a:rPr lang="hu-HU" i="1" dirty="0"/>
              <a:t> rezisztencia-ellenállás növekedését vonja maga után</a:t>
            </a:r>
            <a:endParaRPr lang="hu-HU" sz="24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41001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58D5411-C68B-431F-80CB-83469B926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idegi szabályozás</a:t>
            </a:r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F924631A-23C5-4D98-A7EC-15D9E78D56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9588971"/>
              </p:ext>
            </p:extLst>
          </p:nvPr>
        </p:nvGraphicFramePr>
        <p:xfrm>
          <a:off x="1322364" y="1296793"/>
          <a:ext cx="8932985" cy="47086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7778">
                  <a:extLst>
                    <a:ext uri="{9D8B030D-6E8A-4147-A177-3AD203B41FA5}">
                      <a16:colId xmlns:a16="http://schemas.microsoft.com/office/drawing/2014/main" val="2804285940"/>
                    </a:ext>
                  </a:extLst>
                </a:gridCol>
                <a:gridCol w="1226994">
                  <a:extLst>
                    <a:ext uri="{9D8B030D-6E8A-4147-A177-3AD203B41FA5}">
                      <a16:colId xmlns:a16="http://schemas.microsoft.com/office/drawing/2014/main" val="3896241193"/>
                    </a:ext>
                  </a:extLst>
                </a:gridCol>
                <a:gridCol w="601806">
                  <a:extLst>
                    <a:ext uri="{9D8B030D-6E8A-4147-A177-3AD203B41FA5}">
                      <a16:colId xmlns:a16="http://schemas.microsoft.com/office/drawing/2014/main" val="281099030"/>
                    </a:ext>
                  </a:extLst>
                </a:gridCol>
                <a:gridCol w="859037">
                  <a:extLst>
                    <a:ext uri="{9D8B030D-6E8A-4147-A177-3AD203B41FA5}">
                      <a16:colId xmlns:a16="http://schemas.microsoft.com/office/drawing/2014/main" val="2392132192"/>
                    </a:ext>
                  </a:extLst>
                </a:gridCol>
                <a:gridCol w="364852">
                  <a:extLst>
                    <a:ext uri="{9D8B030D-6E8A-4147-A177-3AD203B41FA5}">
                      <a16:colId xmlns:a16="http://schemas.microsoft.com/office/drawing/2014/main" val="1735747961"/>
                    </a:ext>
                  </a:extLst>
                </a:gridCol>
                <a:gridCol w="1533833">
                  <a:extLst>
                    <a:ext uri="{9D8B030D-6E8A-4147-A177-3AD203B41FA5}">
                      <a16:colId xmlns:a16="http://schemas.microsoft.com/office/drawing/2014/main" val="1718449503"/>
                    </a:ext>
                  </a:extLst>
                </a:gridCol>
                <a:gridCol w="1898685">
                  <a:extLst>
                    <a:ext uri="{9D8B030D-6E8A-4147-A177-3AD203B41FA5}">
                      <a16:colId xmlns:a16="http://schemas.microsoft.com/office/drawing/2014/main" val="855927668"/>
                    </a:ext>
                  </a:extLst>
                </a:gridCol>
              </a:tblGrid>
              <a:tr h="645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vegetatív idegrendszer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 err="1">
                          <a:effectLst/>
                        </a:rPr>
                        <a:t>neur-transzmitter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receptor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receptor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hatás helye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hatás helye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hatás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 anchor="ctr"/>
                </a:tc>
                <a:extLst>
                  <a:ext uri="{0D108BD9-81ED-4DB2-BD59-A6C34878D82A}">
                    <a16:rowId xmlns:a16="http://schemas.microsoft.com/office/drawing/2014/main" val="3457567216"/>
                  </a:ext>
                </a:extLst>
              </a:tr>
              <a:tr h="99431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 err="1">
                          <a:effectLst/>
                        </a:rPr>
                        <a:t>sympathicus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 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 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 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 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 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 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 anchor="ctr"/>
                </a:tc>
                <a:extLst>
                  <a:ext uri="{0D108BD9-81ED-4DB2-BD59-A6C34878D82A}">
                    <a16:rowId xmlns:a16="http://schemas.microsoft.com/office/drawing/2014/main" val="2094466034"/>
                  </a:ext>
                </a:extLst>
              </a:tr>
              <a:tr h="126102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 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 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 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 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 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 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 anchor="ctr"/>
                </a:tc>
                <a:extLst>
                  <a:ext uri="{0D108BD9-81ED-4DB2-BD59-A6C34878D82A}">
                    <a16:rowId xmlns:a16="http://schemas.microsoft.com/office/drawing/2014/main" val="508225631"/>
                  </a:ext>
                </a:extLst>
              </a:tr>
              <a:tr h="61090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 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 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 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 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 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 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/>
                </a:tc>
                <a:extLst>
                  <a:ext uri="{0D108BD9-81ED-4DB2-BD59-A6C34878D82A}">
                    <a16:rowId xmlns:a16="http://schemas.microsoft.com/office/drawing/2014/main" val="1289354692"/>
                  </a:ext>
                </a:extLst>
              </a:tr>
              <a:tr h="320454">
                <a:tc gridSpan="7">
                  <a:txBody>
                    <a:bodyPr/>
                    <a:lstStyle/>
                    <a:p>
                      <a:pPr marL="471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 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462755"/>
                  </a:ext>
                </a:extLst>
              </a:tr>
              <a:tr h="610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parasympathicus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 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 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 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 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 anchor="ctr"/>
                </a:tc>
                <a:extLst>
                  <a:ext uri="{0D108BD9-81ED-4DB2-BD59-A6C34878D82A}">
                    <a16:rowId xmlns:a16="http://schemas.microsoft.com/office/drawing/2014/main" val="548593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802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3516C9F-4DF2-41BF-947B-4E0743B40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70B3C3FB-FFF7-4336-A394-2FFB03769E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4203746"/>
              </p:ext>
            </p:extLst>
          </p:nvPr>
        </p:nvGraphicFramePr>
        <p:xfrm>
          <a:off x="838200" y="365125"/>
          <a:ext cx="10162736" cy="6127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7022">
                  <a:extLst>
                    <a:ext uri="{9D8B030D-6E8A-4147-A177-3AD203B41FA5}">
                      <a16:colId xmlns:a16="http://schemas.microsoft.com/office/drawing/2014/main" val="1181542965"/>
                    </a:ext>
                  </a:extLst>
                </a:gridCol>
                <a:gridCol w="1828379">
                  <a:extLst>
                    <a:ext uri="{9D8B030D-6E8A-4147-A177-3AD203B41FA5}">
                      <a16:colId xmlns:a16="http://schemas.microsoft.com/office/drawing/2014/main" val="765906442"/>
                    </a:ext>
                  </a:extLst>
                </a:gridCol>
                <a:gridCol w="1827205">
                  <a:extLst>
                    <a:ext uri="{9D8B030D-6E8A-4147-A177-3AD203B41FA5}">
                      <a16:colId xmlns:a16="http://schemas.microsoft.com/office/drawing/2014/main" val="1823731046"/>
                    </a:ext>
                  </a:extLst>
                </a:gridCol>
                <a:gridCol w="2160065">
                  <a:extLst>
                    <a:ext uri="{9D8B030D-6E8A-4147-A177-3AD203B41FA5}">
                      <a16:colId xmlns:a16="http://schemas.microsoft.com/office/drawing/2014/main" val="3527406940"/>
                    </a:ext>
                  </a:extLst>
                </a:gridCol>
                <a:gridCol w="2160065">
                  <a:extLst>
                    <a:ext uri="{9D8B030D-6E8A-4147-A177-3AD203B41FA5}">
                      <a16:colId xmlns:a16="http://schemas.microsoft.com/office/drawing/2014/main" val="3762211270"/>
                    </a:ext>
                  </a:extLst>
                </a:gridCol>
              </a:tblGrid>
              <a:tr h="787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vegetatív idegrendszer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neur-transzmitter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receptor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hatás helye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hatás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 anchor="ctr"/>
                </a:tc>
                <a:extLst>
                  <a:ext uri="{0D108BD9-81ED-4DB2-BD59-A6C34878D82A}">
                    <a16:rowId xmlns:a16="http://schemas.microsoft.com/office/drawing/2014/main" val="2126421981"/>
                  </a:ext>
                </a:extLst>
              </a:tr>
              <a:tr h="1683968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sympathicus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noradrenalin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α</a:t>
                      </a:r>
                      <a:r>
                        <a:rPr lang="hu-HU" sz="2000" baseline="-25000" dirty="0">
                          <a:effectLst/>
                        </a:rPr>
                        <a:t>1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artéria/arteriola a vesében, bőrben, splanchnikus területen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vasoconstrictio -&gt; RR ↑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 anchor="ctr"/>
                </a:tc>
                <a:extLst>
                  <a:ext uri="{0D108BD9-81ED-4DB2-BD59-A6C34878D82A}">
                    <a16:rowId xmlns:a16="http://schemas.microsoft.com/office/drawing/2014/main" val="1925462760"/>
                  </a:ext>
                </a:extLst>
              </a:tr>
              <a:tr h="158861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adrenalin 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β</a:t>
                      </a:r>
                      <a:r>
                        <a:rPr lang="hu-HU" sz="2000" baseline="-25000">
                          <a:effectLst/>
                        </a:rPr>
                        <a:t>2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coronariak és artéria/arteriola a vázizomban, agyban, májban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vasodilatatio -&gt; RR ↓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 anchor="ctr"/>
                </a:tc>
                <a:extLst>
                  <a:ext uri="{0D108BD9-81ED-4DB2-BD59-A6C34878D82A}">
                    <a16:rowId xmlns:a16="http://schemas.microsoft.com/office/drawing/2014/main" val="1623464631"/>
                  </a:ext>
                </a:extLst>
              </a:tr>
              <a:tr h="100858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noradrenalin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α</a:t>
                      </a:r>
                      <a:r>
                        <a:rPr lang="hu-HU" sz="2000" baseline="-25000">
                          <a:effectLst/>
                        </a:rPr>
                        <a:t>1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vénák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vasoconstrictio (venoconstrictio)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/>
                </a:tc>
                <a:extLst>
                  <a:ext uri="{0D108BD9-81ED-4DB2-BD59-A6C34878D82A}">
                    <a16:rowId xmlns:a16="http://schemas.microsoft.com/office/drawing/2014/main" val="220556591"/>
                  </a:ext>
                </a:extLst>
              </a:tr>
              <a:tr h="387690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5" marR="45085" marT="9525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650779"/>
                  </a:ext>
                </a:extLst>
              </a:tr>
              <a:tr h="670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para-sympathicus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acetil-cholin 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M</a:t>
                      </a:r>
                      <a:r>
                        <a:rPr lang="hu-HU" sz="2000" baseline="-25000">
                          <a:effectLst/>
                        </a:rPr>
                        <a:t>3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artéria/arteriola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 err="1">
                          <a:effectLst/>
                        </a:rPr>
                        <a:t>vasodilatatio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9525" marB="0" anchor="ctr"/>
                </a:tc>
                <a:extLst>
                  <a:ext uri="{0D108BD9-81ED-4DB2-BD59-A6C34878D82A}">
                    <a16:rowId xmlns:a16="http://schemas.microsoft.com/office/drawing/2014/main" val="1646808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5673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39771" y="4518"/>
            <a:ext cx="7886700" cy="832609"/>
          </a:xfrm>
        </p:spPr>
        <p:txBody>
          <a:bodyPr>
            <a:normAutofit/>
          </a:bodyPr>
          <a:lstStyle/>
          <a:p>
            <a:r>
              <a:rPr lang="hu-HU" sz="3600" b="1" dirty="0"/>
              <a:t>A véráramlás formái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25069" y="695458"/>
            <a:ext cx="8488386" cy="6065951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hu-HU" sz="4400" b="1" u="sng" dirty="0"/>
              <a:t>Lamináris:</a:t>
            </a:r>
            <a:r>
              <a:rPr lang="hu-HU" sz="4400" b="1" dirty="0"/>
              <a:t> </a:t>
            </a:r>
            <a:r>
              <a:rPr lang="hu-HU" sz="4400" dirty="0"/>
              <a:t>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hu-HU" sz="4400" dirty="0"/>
              <a:t>- gyorsabb tengelyáramlás, lassúbb széli áramlás (a súrlódás miatt)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hu-HU" sz="4400" dirty="0"/>
              <a:t>- az erek nagy részében ez a fiziológiás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hu-HU" sz="4400" dirty="0"/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hu-HU" sz="4400" b="1" u="sng" dirty="0"/>
              <a:t>Turbulens: </a:t>
            </a:r>
            <a:r>
              <a:rPr lang="hu-HU" sz="4400" u="sng" dirty="0"/>
              <a:t>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  <a:defRPr/>
            </a:pPr>
            <a:r>
              <a:rPr lang="hu-HU" sz="4400" dirty="0"/>
              <a:t>a vér részecskéi különböző irányokban mozdulnak el, tehát nem képeznek előrefelé haladó rétegeket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  <a:defRPr/>
            </a:pPr>
            <a:r>
              <a:rPr lang="hu-HU" sz="4400" dirty="0"/>
              <a:t>káros, mert nagyobb munkát ró a szívre és csökkenti az örvény mögötti terület vérellátását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  <a:defRPr/>
            </a:pPr>
            <a:r>
              <a:rPr lang="hu-HU" sz="4400" dirty="0"/>
              <a:t>a szívben és a legnagyobb artériákban (pl.: aorta) jellemző (és artériaszűkület esetén)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hu-HU" sz="4400" b="1" dirty="0"/>
              <a:t>turbulencia kritikus konstansa </a:t>
            </a:r>
            <a:r>
              <a:rPr lang="hu-HU" sz="4400" dirty="0"/>
              <a:t>– lamináris áramlás turbulenssé válik (&lt;-  lineáris áramlási sebesség nő)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u-HU" sz="4400" b="1" dirty="0"/>
              <a:t>vérnyomásmérés esetén </a:t>
            </a:r>
            <a:r>
              <a:rPr lang="hu-HU" sz="4400" dirty="0"/>
              <a:t>az elszorított artériában a lamináris áramlás turbulenssé válik, mely rezgésbe hozza az adott érszakasz falát, ez pedig hangjelenséget kelt, amit hallgatózva detektálhatunk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hu-HU" sz="4400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u-HU" sz="4400" dirty="0"/>
              <a:t>a véráramlás sebessége: 40 cm/s (a nagyvérkörben)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endParaRPr lang="hu-HU" dirty="0"/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870687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52651" y="146187"/>
            <a:ext cx="7678223" cy="1025791"/>
          </a:xfrm>
        </p:spPr>
        <p:txBody>
          <a:bodyPr>
            <a:normAutofit/>
          </a:bodyPr>
          <a:lstStyle/>
          <a:p>
            <a:r>
              <a:rPr lang="hu-HU" sz="3600" b="1" dirty="0"/>
              <a:t>A véráramlás formái - ábra</a:t>
            </a:r>
            <a:endParaRPr lang="hu-HU" sz="3600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4" b="21270"/>
          <a:stretch/>
        </p:blipFill>
        <p:spPr bwMode="auto">
          <a:xfrm>
            <a:off x="1731198" y="1571223"/>
            <a:ext cx="8743784" cy="40826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8645" y="5255590"/>
            <a:ext cx="2145978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99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14152" y="1"/>
            <a:ext cx="8937938" cy="82069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u-HU" sz="3600" b="1" dirty="0"/>
              <a:t>Véráramlás az egyes érszakaszokban</a:t>
            </a:r>
          </a:p>
        </p:txBody>
      </p:sp>
      <p:pic>
        <p:nvPicPr>
          <p:cNvPr id="18435" name="Picture 4" descr="vérnyomás, kersztmetszet az erpalya szakaszai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9" b="2553"/>
          <a:stretch/>
        </p:blipFill>
        <p:spPr>
          <a:xfrm>
            <a:off x="2605826" y="914399"/>
            <a:ext cx="7405712" cy="5798334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Szövegdoboz 3"/>
          <p:cNvSpPr txBox="1">
            <a:spLocks noChangeArrowheads="1"/>
          </p:cNvSpPr>
          <p:nvPr/>
        </p:nvSpPr>
        <p:spPr bwMode="auto">
          <a:xfrm>
            <a:off x="8931946" y="6344433"/>
            <a:ext cx="2089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dirty="0"/>
              <a:t>Ángyán L.</a:t>
            </a:r>
          </a:p>
        </p:txBody>
      </p:sp>
    </p:spTree>
    <p:extLst>
      <p:ext uri="{BB962C8B-B14F-4D97-AF65-F5344CB8AC3E}">
        <p14:creationId xmlns:p14="http://schemas.microsoft.com/office/powerpoint/2010/main" val="3497686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52649" y="1"/>
            <a:ext cx="7886700" cy="832609"/>
          </a:xfrm>
        </p:spPr>
        <p:txBody>
          <a:bodyPr>
            <a:normAutofit/>
          </a:bodyPr>
          <a:lstStyle/>
          <a:p>
            <a:r>
              <a:rPr lang="hu-HU" sz="3600" b="1" dirty="0"/>
              <a:t>Vérnyomás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86429" y="693979"/>
            <a:ext cx="8219137" cy="967396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hu-HU" sz="2000" b="1" dirty="0"/>
              <a:t>definíció: a keringő vér által az erek rugalmas falára kifejtett nyomás (RR)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hu-HU" sz="2000" dirty="0"/>
              <a:t>az artériás szakaszon a vérnyomás szabályszerűen ingadozik, és eltérő értéket mutat az érrendszer különböző szakaszain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hu-HU" sz="26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hu-HU" sz="26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hu-HU" sz="26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hu-HU" sz="26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hu-HU" sz="26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hu-HU" sz="26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hu-HU" sz="26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hu-HU" sz="2600" dirty="0"/>
          </a:p>
          <a:p>
            <a:pPr algn="just"/>
            <a:endParaRPr lang="hu-HU" dirty="0"/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1986429" y="1535491"/>
            <a:ext cx="8219137" cy="2491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hu-HU" sz="2000" b="1" dirty="0"/>
              <a:t>A szívciklus szakaszaiban eltérő: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hu-HU" sz="2000" b="1" dirty="0" err="1"/>
              <a:t>systole</a:t>
            </a:r>
            <a:r>
              <a:rPr lang="hu-HU" sz="2000" b="1" dirty="0"/>
              <a:t> 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u-HU" sz="2000" dirty="0"/>
              <a:t>-</a:t>
            </a:r>
            <a:r>
              <a:rPr lang="hu-HU" sz="2000" b="1" dirty="0"/>
              <a:t>   </a:t>
            </a:r>
            <a:r>
              <a:rPr lang="hu-HU" sz="2000" dirty="0"/>
              <a:t>a bal kamra összehúzódik, és az aortával közös üreget alkot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‐"/>
              <a:defRPr/>
            </a:pPr>
            <a:r>
              <a:rPr lang="hu-HU" sz="2000" dirty="0"/>
              <a:t>a bal kamrában uralkodó nyomás emelkedik (80 Hgmm -&gt; 120 Hgmm) -&gt; kilöki a verőtérfogatot az aortába (0,3 másodpercig tart)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2"/>
              <a:defRPr/>
            </a:pPr>
            <a:r>
              <a:rPr lang="hu-HU" sz="2000" b="1" dirty="0" err="1"/>
              <a:t>diastole</a:t>
            </a:r>
            <a:r>
              <a:rPr lang="hu-HU" sz="2000" b="1" dirty="0"/>
              <a:t> </a:t>
            </a:r>
            <a:r>
              <a:rPr lang="hu-HU" sz="2000" dirty="0"/>
              <a:t>(~ 80 Hgmm):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‐"/>
              <a:defRPr/>
            </a:pPr>
            <a:r>
              <a:rPr lang="hu-HU" sz="2000" dirty="0"/>
              <a:t>az aortába kilökött vérmennyiség továbbítása a periféria  felé (0,5 mp)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‐"/>
              <a:defRPr/>
            </a:pPr>
            <a:r>
              <a:rPr lang="hu-HU" sz="2000" dirty="0" err="1"/>
              <a:t>semilunaris</a:t>
            </a:r>
            <a:r>
              <a:rPr lang="hu-HU" sz="2000" dirty="0"/>
              <a:t> billentyűk záródnak</a:t>
            </a:r>
          </a:p>
          <a:p>
            <a:pPr marL="0" indent="0">
              <a:buNone/>
            </a:pPr>
            <a:endParaRPr lang="hu-HU" sz="2000" b="1" dirty="0"/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hu-HU" sz="2000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983" y="6519526"/>
            <a:ext cx="1249788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36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52650" y="103031"/>
            <a:ext cx="7369130" cy="824249"/>
          </a:xfrm>
        </p:spPr>
        <p:txBody>
          <a:bodyPr>
            <a:normAutofit/>
          </a:bodyPr>
          <a:lstStyle/>
          <a:p>
            <a:r>
              <a:rPr lang="hu-HU" sz="3600" b="1" dirty="0"/>
              <a:t>Pulzus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17797" y="824248"/>
            <a:ext cx="8605505" cy="5872766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u-HU" sz="2100" b="1" dirty="0"/>
              <a:t>definíció: az artériák adott pontján fellépő nyomás- és térfogatváltozások révén jön létre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hu-HU" sz="2100" b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hu-HU" sz="2100" b="1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u-HU" sz="2100" b="1" dirty="0"/>
              <a:t>pulzus tulajdonságai (5 </a:t>
            </a:r>
            <a:r>
              <a:rPr lang="hu-HU" sz="2100" b="1" dirty="0" err="1"/>
              <a:t>qualitas</a:t>
            </a:r>
            <a:r>
              <a:rPr lang="hu-HU" sz="2100" b="1" dirty="0"/>
              <a:t>):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hu-HU" sz="2100" dirty="0"/>
              <a:t>frekvencia: </a:t>
            </a:r>
            <a:r>
              <a:rPr lang="hu-HU" sz="2100" dirty="0" err="1"/>
              <a:t>frequens</a:t>
            </a:r>
            <a:r>
              <a:rPr lang="hu-HU" sz="2100" dirty="0"/>
              <a:t>↑ - </a:t>
            </a:r>
            <a:r>
              <a:rPr lang="hu-HU" sz="2100" dirty="0" err="1"/>
              <a:t>rarus</a:t>
            </a:r>
            <a:r>
              <a:rPr lang="hu-HU" sz="2100" dirty="0"/>
              <a:t>↓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hu-HU" sz="2100" dirty="0"/>
              <a:t>ritmusosság: </a:t>
            </a:r>
            <a:r>
              <a:rPr lang="hu-HU" sz="2100" dirty="0" err="1"/>
              <a:t>regularis</a:t>
            </a:r>
            <a:r>
              <a:rPr lang="hu-HU" sz="2100" dirty="0"/>
              <a:t> - </a:t>
            </a:r>
            <a:r>
              <a:rPr lang="hu-HU" sz="2100" dirty="0" err="1"/>
              <a:t>irrgeularis</a:t>
            </a:r>
            <a:endParaRPr lang="hu-HU" sz="2100" dirty="0"/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hu-HU" sz="2100" dirty="0"/>
              <a:t>elnyomhatóság: </a:t>
            </a:r>
            <a:r>
              <a:rPr lang="hu-HU" sz="2100" dirty="0" err="1"/>
              <a:t>durus</a:t>
            </a:r>
            <a:r>
              <a:rPr lang="hu-HU" sz="2100" dirty="0"/>
              <a:t> - </a:t>
            </a:r>
            <a:r>
              <a:rPr lang="hu-HU" sz="2100" dirty="0" err="1"/>
              <a:t>mollis</a:t>
            </a:r>
            <a:endParaRPr lang="hu-HU" sz="2100" dirty="0"/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hu-HU" sz="2100" dirty="0" err="1"/>
              <a:t>nyomásamplitudó</a:t>
            </a:r>
            <a:r>
              <a:rPr lang="hu-HU" sz="2100" dirty="0"/>
              <a:t>:  </a:t>
            </a:r>
            <a:r>
              <a:rPr lang="hu-HU" sz="2100" dirty="0" err="1"/>
              <a:t>magnus</a:t>
            </a:r>
            <a:r>
              <a:rPr lang="hu-HU" sz="2100" dirty="0"/>
              <a:t> (</a:t>
            </a:r>
            <a:r>
              <a:rPr lang="hu-HU" sz="2100" dirty="0" err="1"/>
              <a:t>altus</a:t>
            </a:r>
            <a:r>
              <a:rPr lang="hu-HU" sz="2100" dirty="0"/>
              <a:t>) - </a:t>
            </a:r>
            <a:r>
              <a:rPr lang="hu-HU" sz="2100" dirty="0" err="1"/>
              <a:t>parvus</a:t>
            </a:r>
            <a:endParaRPr lang="hu-HU" sz="2100" dirty="0"/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hu-HU" sz="2100" dirty="0" err="1"/>
              <a:t>celeritás</a:t>
            </a:r>
            <a:r>
              <a:rPr lang="hu-HU" sz="2100" dirty="0"/>
              <a:t> (kitérés gyorsasága): </a:t>
            </a:r>
            <a:r>
              <a:rPr lang="hu-HU" sz="2100" dirty="0" err="1"/>
              <a:t>celer</a:t>
            </a:r>
            <a:r>
              <a:rPr lang="hu-HU" sz="2100" dirty="0"/>
              <a:t>↑ - </a:t>
            </a:r>
            <a:r>
              <a:rPr lang="hu-HU" sz="2100" dirty="0" err="1"/>
              <a:t>tardus</a:t>
            </a:r>
            <a:r>
              <a:rPr lang="hu-HU" sz="2100" dirty="0"/>
              <a:t>↓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hu-HU" sz="2100" dirty="0"/>
          </a:p>
          <a:p>
            <a:pPr lvl="1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u-HU" sz="2100" dirty="0" err="1"/>
              <a:t>Filiformis</a:t>
            </a:r>
            <a:r>
              <a:rPr lang="hu-HU" sz="2100" dirty="0"/>
              <a:t> pulzus: </a:t>
            </a:r>
            <a:r>
              <a:rPr lang="hu-HU" sz="2100" dirty="0" err="1"/>
              <a:t>frequens</a:t>
            </a:r>
            <a:r>
              <a:rPr lang="hu-HU" sz="2100" dirty="0"/>
              <a:t> – </a:t>
            </a:r>
            <a:r>
              <a:rPr lang="hu-HU" sz="2100" dirty="0" err="1"/>
              <a:t>parvus</a:t>
            </a:r>
            <a:r>
              <a:rPr lang="hu-HU" sz="2100" dirty="0"/>
              <a:t> - </a:t>
            </a:r>
            <a:r>
              <a:rPr lang="hu-HU" sz="2100" dirty="0" err="1"/>
              <a:t>mollis</a:t>
            </a:r>
            <a:endParaRPr lang="hu-HU" sz="2100" dirty="0"/>
          </a:p>
          <a:p>
            <a:pPr lvl="1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u-HU" sz="2100" dirty="0"/>
              <a:t>Peckelő pulzus: </a:t>
            </a:r>
            <a:r>
              <a:rPr lang="hu-HU" sz="2100" dirty="0" err="1"/>
              <a:t>celer</a:t>
            </a:r>
            <a:r>
              <a:rPr lang="hu-HU" sz="2100" dirty="0"/>
              <a:t> - </a:t>
            </a:r>
            <a:r>
              <a:rPr lang="hu-HU" sz="2100" dirty="0" err="1"/>
              <a:t>altus</a:t>
            </a:r>
            <a:r>
              <a:rPr lang="hu-HU" sz="2100" dirty="0"/>
              <a:t> (</a:t>
            </a:r>
            <a:r>
              <a:rPr lang="hu-HU" sz="2100" dirty="0" err="1"/>
              <a:t>aortainsuffitientia</a:t>
            </a:r>
            <a:r>
              <a:rPr lang="hu-HU" sz="2100" dirty="0"/>
              <a:t>)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hu-HU" sz="2100" b="1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u-HU" sz="2100" b="1" dirty="0"/>
              <a:t>pulzushullám</a:t>
            </a:r>
            <a:r>
              <a:rPr lang="hu-HU" sz="2100" dirty="0"/>
              <a:t> az artériás rendszeren végigfutó lökéshullám, melynek a sebessége (4-9 m/s) az érfal rugalmasságától és feszítettségétől függ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u-HU" sz="2100" b="1" dirty="0"/>
              <a:t>befolyásoló tényezők: </a:t>
            </a:r>
            <a:r>
              <a:rPr lang="hu-HU" sz="2100" dirty="0"/>
              <a:t>mint a vérnyomást befolyásolók, plusz a testhőmérséklet 1 </a:t>
            </a:r>
            <a:r>
              <a:rPr lang="hu-HU" sz="2100" dirty="0">
                <a:sym typeface="Symbol" panose="05050102010706020507" pitchFamily="18" charset="2"/>
              </a:rPr>
              <a:t></a:t>
            </a:r>
            <a:r>
              <a:rPr lang="hu-HU" sz="2100" dirty="0"/>
              <a:t>C-os emelkedése a szívfrekvenciát 10/perccel emeli</a:t>
            </a:r>
          </a:p>
        </p:txBody>
      </p:sp>
    </p:spTree>
    <p:extLst>
      <p:ext uri="{BB962C8B-B14F-4D97-AF65-F5344CB8AC3E}">
        <p14:creationId xmlns:p14="http://schemas.microsoft.com/office/powerpoint/2010/main" val="4253531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37FD473-59E1-4950-8205-27A3CB27A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53F0AA32-8A71-41B4-9BCA-2E4AD22778E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3034" y="1322363"/>
            <a:ext cx="7118251" cy="482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71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39910" y="103031"/>
            <a:ext cx="8867104" cy="79849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u-HU" sz="3600" b="1" dirty="0"/>
              <a:t>A vénás áramlást befolyásoló tényezők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3280" y="738076"/>
            <a:ext cx="8773734" cy="5673903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hu-HU" sz="2000" b="1" dirty="0"/>
              <a:t>Vis a </a:t>
            </a:r>
            <a:r>
              <a:rPr lang="hu-HU" sz="2000" b="1" dirty="0" err="1"/>
              <a:t>tergo</a:t>
            </a:r>
            <a:r>
              <a:rPr lang="hu-HU" sz="2000" b="1" dirty="0"/>
              <a:t>: </a:t>
            </a:r>
            <a:r>
              <a:rPr lang="hu-HU" sz="2000" dirty="0"/>
              <a:t> hátulról ható erő - a kamrasystole által fenntartott perfúziós nyomás 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hu-HU" sz="2000" b="1" dirty="0"/>
              <a:t>Vis a parte </a:t>
            </a:r>
            <a:r>
              <a:rPr lang="hu-HU" sz="2000" b="1" dirty="0" err="1"/>
              <a:t>interiore</a:t>
            </a:r>
            <a:r>
              <a:rPr lang="hu-HU" sz="2000" b="1" dirty="0"/>
              <a:t>:</a:t>
            </a:r>
            <a:r>
              <a:rPr lang="hu-HU" sz="2000" dirty="0"/>
              <a:t> belülről ható erő - adott időpontban a vénákban lévő vérmennyiség 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hu-HU" sz="2000" b="1" dirty="0"/>
              <a:t>Vis a </a:t>
            </a:r>
            <a:r>
              <a:rPr lang="hu-HU" sz="2000" b="1" dirty="0" err="1"/>
              <a:t>laterale</a:t>
            </a:r>
            <a:r>
              <a:rPr lang="hu-HU" sz="2000" b="1" dirty="0"/>
              <a:t>:</a:t>
            </a:r>
            <a:r>
              <a:rPr lang="hu-HU" sz="2000" dirty="0"/>
              <a:t> oldalról ható erő - minden olyan erő, amely kívülről nyomja a vénák falát, pl.: a környező szövetek nyomása, a hasprés és az izompumpa 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hu-HU" sz="2000" b="1" dirty="0"/>
              <a:t>Vis a </a:t>
            </a:r>
            <a:r>
              <a:rPr lang="hu-HU" sz="2000" b="1" dirty="0" err="1"/>
              <a:t>fronte</a:t>
            </a:r>
            <a:r>
              <a:rPr lang="hu-HU" sz="2000" dirty="0"/>
              <a:t>: elölről ható erő, több tényezőből tevődik össze: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hu-HU" sz="2000" dirty="0"/>
              <a:t>az áramló vérrel szemben fellépő perifériás ellenállás az érfal állapotától és a vér viszkozitásától függ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hu-HU" sz="2000" dirty="0"/>
              <a:t>a mellüregen belül, a be- és kilégzéssel kapcsolatos nyomásváltozások belégzéskor fokozzák, kilégzéskor pedig csökkentik a vér visszaáramlását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hu-HU" sz="2000" dirty="0"/>
              <a:t>a szív szívóhatása fokozza a visszaáramlást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5"/>
              <a:defRPr/>
            </a:pPr>
            <a:r>
              <a:rPr lang="hu-HU" sz="2000" b="1" dirty="0"/>
              <a:t>Gravitáció: </a:t>
            </a:r>
            <a:r>
              <a:rPr lang="hu-HU" sz="2000" dirty="0"/>
              <a:t>a véroszlop súlyán keresztül hat, hatását csökkenti: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hu-HU" sz="2000" dirty="0"/>
              <a:t>az ereket körülvevő </a:t>
            </a:r>
            <a:r>
              <a:rPr lang="hu-HU" sz="2000" dirty="0" err="1"/>
              <a:t>intersticiális</a:t>
            </a:r>
            <a:r>
              <a:rPr lang="hu-HU" sz="2000" dirty="0"/>
              <a:t> 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u-HU" sz="2000" dirty="0"/>
              <a:t>folyadék hidrosztatikus nyomása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hu-HU" sz="2000" dirty="0"/>
              <a:t>az agy merevfalú, zárt térben van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hu-HU" sz="2000" dirty="0" err="1"/>
              <a:t>vénabillenytűk</a:t>
            </a:r>
            <a:endParaRPr lang="hu-HU" sz="2000" b="1" i="1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3144" y="6411979"/>
            <a:ext cx="1023870" cy="36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79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7E4E734-5911-41B9-92E4-7E69146DF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5E117793-9205-40BD-90B0-8B4D697DE3A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85071" y="970671"/>
            <a:ext cx="7707288" cy="499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66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00895" y="121332"/>
            <a:ext cx="7592096" cy="8005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u-HU" sz="3600" b="1" dirty="0"/>
              <a:t>A szív saját vérátáramlása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2106" y="749008"/>
            <a:ext cx="8995894" cy="6108992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hu-HU" sz="2100" dirty="0"/>
              <a:t>nyugalomban az </a:t>
            </a:r>
            <a:r>
              <a:rPr lang="hu-HU" sz="2100" b="1" dirty="0"/>
              <a:t>átáramló vérmennyiség 200-250 ml/min – a perctérfogat 5%-a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hu-HU" sz="2100" b="1" dirty="0"/>
              <a:t>terhelés hatására fokozódik a vérátáramlás </a:t>
            </a:r>
            <a:r>
              <a:rPr lang="hu-HU" sz="2100" dirty="0"/>
              <a:t>-&gt; 900-1200 ml/min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hu-HU" sz="2100" b="1" dirty="0"/>
              <a:t>coronaria erek funkcionális végartériák </a:t>
            </a:r>
          </a:p>
          <a:p>
            <a:pPr marL="457200" lvl="1" indent="0" algn="just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hu-HU" sz="2100" dirty="0"/>
              <a:t>-&gt; hirtelen elzáródásuk esetén a mögöttes területek vérellátása Ø </a:t>
            </a:r>
          </a:p>
          <a:p>
            <a:pPr marL="457200" lvl="1" indent="0" algn="just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hu-HU" sz="2100" dirty="0"/>
              <a:t>-&gt; lassú elzáródás esetén </a:t>
            </a:r>
            <a:r>
              <a:rPr lang="hu-HU" sz="2100" dirty="0" err="1"/>
              <a:t>kollateralis</a:t>
            </a:r>
            <a:r>
              <a:rPr lang="hu-HU" sz="2100" dirty="0"/>
              <a:t> keringés kialakulhat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hu-HU" sz="2100" dirty="0"/>
              <a:t>a coronaria erek </a:t>
            </a:r>
            <a:r>
              <a:rPr lang="hu-HU" sz="2100" b="1" dirty="0"/>
              <a:t>kapilláris hálózata nagyon jelentős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hu-HU" sz="2100" b="1" dirty="0"/>
          </a:p>
          <a:p>
            <a:pPr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hu-HU" sz="2100" b="1" dirty="0"/>
              <a:t>az átáramló vérmennyiség 70-90 %-a diastole alatt áramlik be a </a:t>
            </a:r>
            <a:r>
              <a:rPr lang="hu-HU" sz="2100" b="1" dirty="0" err="1"/>
              <a:t>coronariakba</a:t>
            </a:r>
            <a:endParaRPr lang="hu-HU" sz="2100" b="1" dirty="0"/>
          </a:p>
          <a:p>
            <a:pPr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hu-HU" sz="2100" dirty="0"/>
              <a:t>a szívfrekvencia fokozódásakor egy szívcikluson belül leginkább a </a:t>
            </a:r>
            <a:r>
              <a:rPr lang="hu-HU" sz="2100" dirty="0" err="1"/>
              <a:t>dyastole</a:t>
            </a:r>
            <a:r>
              <a:rPr lang="hu-HU" sz="2100" dirty="0"/>
              <a:t> ideje rövidül  -&gt; a bal kamrafal </a:t>
            </a:r>
            <a:r>
              <a:rPr lang="hu-HU" sz="2100" dirty="0" err="1"/>
              <a:t>coronariak</a:t>
            </a:r>
            <a:r>
              <a:rPr lang="hu-HU" sz="2100" dirty="0"/>
              <a:t> telődési ideje ↓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hu-HU" sz="2100" dirty="0"/>
              <a:t>   (egészséges, fiziológiás </a:t>
            </a:r>
            <a:r>
              <a:rPr lang="hu-HU" sz="2100" dirty="0" err="1"/>
              <a:t>tágasságú</a:t>
            </a:r>
            <a:r>
              <a:rPr lang="hu-HU" sz="2100" dirty="0"/>
              <a:t> coronariák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hu-HU" sz="2100" dirty="0"/>
              <a:t>    esetén ez nem jelent problémát)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hu-HU" sz="2100" b="1" dirty="0" err="1"/>
              <a:t>autoreguláció</a:t>
            </a:r>
            <a:r>
              <a:rPr lang="hu-HU" sz="2100" b="1" dirty="0"/>
              <a:t>:</a:t>
            </a:r>
            <a:r>
              <a:rPr lang="hu-HU" sz="2100" dirty="0"/>
              <a:t> a vérnyomás tág határok közötti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hu-HU" sz="2100" dirty="0"/>
              <a:t>    változásakor sem változik jelentősen az átáramló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hu-HU" sz="2100" dirty="0"/>
              <a:t>    vér térfogata: 60-130 Hgmm</a:t>
            </a:r>
          </a:p>
        </p:txBody>
      </p:sp>
      <p:pic>
        <p:nvPicPr>
          <p:cNvPr id="7" name="Picture 4" descr="A szív és a koszorúerek előlnézetbe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" t="1342" r="30111" b="30537"/>
          <a:stretch/>
        </p:blipFill>
        <p:spPr>
          <a:xfrm>
            <a:off x="8736169" y="1094705"/>
            <a:ext cx="1774478" cy="190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286" y="4697699"/>
            <a:ext cx="3306457" cy="20189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824" y="2796006"/>
            <a:ext cx="1137383" cy="26495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0286" y="6362156"/>
            <a:ext cx="692883" cy="28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92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BFF3427-271E-4DF4-9243-EE79A3B55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F72DDA02-187A-4623-A83C-7448A3FA56F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8972" y="365126"/>
            <a:ext cx="8370277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541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12010" y="103031"/>
            <a:ext cx="7785279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u-HU" sz="3600" b="1" dirty="0"/>
              <a:t>A bőr vérkeringése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12009" y="1120463"/>
            <a:ext cx="8345510" cy="558943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hu-HU" sz="2100" b="1" dirty="0"/>
              <a:t>a vérátáramlását a </a:t>
            </a:r>
            <a:r>
              <a:rPr lang="hu-HU" sz="2100" b="1" dirty="0" err="1"/>
              <a:t>hőleadás</a:t>
            </a:r>
            <a:r>
              <a:rPr lang="hu-HU" sz="2100" b="1" dirty="0"/>
              <a:t> határozza meg: 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u-HU" sz="2100" dirty="0"/>
              <a:t>-&gt; hideg környezetben a bőr vérátáramlása 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u-HU" sz="2100" dirty="0"/>
              <a:t>100 ml/min alá is csökkenhet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u-HU" sz="2100" dirty="0"/>
              <a:t>-&gt; meleg környezetben / a szervezeten belüli hőtermelés fokozódásakor a </a:t>
            </a:r>
            <a:r>
              <a:rPr lang="hu-HU" sz="2100" dirty="0" err="1"/>
              <a:t>hőleadás</a:t>
            </a:r>
            <a:r>
              <a:rPr lang="hu-HU" sz="2100" dirty="0"/>
              <a:t> elősegítése érdekében vérátáramlás ↑ (8 l/min)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hu-HU" sz="2100" b="1" dirty="0"/>
              <a:t>befolyásolja</a:t>
            </a:r>
            <a:r>
              <a:rPr lang="hu-HU" sz="2100" dirty="0"/>
              <a:t> még a vérátáramlást az érzelmi státusz (vasoconstrictio -&gt; elsápadás, </a:t>
            </a:r>
            <a:r>
              <a:rPr lang="hu-HU" sz="2100" dirty="0" err="1"/>
              <a:t>vasodilatatio</a:t>
            </a:r>
            <a:r>
              <a:rPr lang="hu-HU" sz="2100" dirty="0"/>
              <a:t> -&gt; elpirulás), a vegetatív idegrendszer és a humoralis szabályozás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hu-HU" sz="2100" b="1" dirty="0"/>
              <a:t>redisztribúció:</a:t>
            </a:r>
            <a:r>
              <a:rPr lang="hu-HU" sz="2100" dirty="0"/>
              <a:t> fizikai munkavégzés kezdetén a </a:t>
            </a:r>
            <a:r>
              <a:rPr lang="hu-HU" sz="2100" dirty="0" err="1"/>
              <a:t>bőrerekben</a:t>
            </a:r>
            <a:r>
              <a:rPr lang="hu-HU" sz="2100" dirty="0"/>
              <a:t> </a:t>
            </a:r>
            <a:r>
              <a:rPr lang="hu-HU" sz="2100" dirty="0" err="1"/>
              <a:t>vasoconstrictio</a:t>
            </a:r>
            <a:r>
              <a:rPr lang="hu-HU" sz="2100" dirty="0"/>
              <a:t> jön létre -&gt; a működő harántcsíkolt izom vérátáramlása ↑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hu-HU" sz="2100" dirty="0"/>
              <a:t>a </a:t>
            </a:r>
            <a:r>
              <a:rPr lang="hu-HU" sz="2100" b="1" dirty="0"/>
              <a:t>harántcsíkolt izom munkavégzése </a:t>
            </a:r>
            <a:r>
              <a:rPr lang="hu-HU" sz="2100" dirty="0"/>
              <a:t>miatt hő termelődik -&gt; hatással lesz a </a:t>
            </a:r>
            <a:r>
              <a:rPr lang="hu-HU" sz="2100" dirty="0" err="1"/>
              <a:t>termoregulatios</a:t>
            </a:r>
            <a:r>
              <a:rPr lang="hu-HU" sz="2100" dirty="0"/>
              <a:t> központra (</a:t>
            </a:r>
            <a:r>
              <a:rPr lang="hu-HU" sz="2100" b="1" dirty="0" err="1"/>
              <a:t>hypothalamus</a:t>
            </a:r>
            <a:r>
              <a:rPr lang="hu-HU" sz="2100" dirty="0"/>
              <a:t>) -&gt; hogy a többlet hőt leadja (így állandó szinten tartsa a magtemperatúrát) - </a:t>
            </a:r>
            <a:r>
              <a:rPr lang="hu-HU" sz="2100" b="1" dirty="0"/>
              <a:t>fokozza a </a:t>
            </a:r>
            <a:r>
              <a:rPr lang="hu-HU" sz="2100" b="1" dirty="0" err="1"/>
              <a:t>hőleadást</a:t>
            </a:r>
            <a:r>
              <a:rPr lang="hu-HU" sz="2100" b="1" dirty="0"/>
              <a:t> </a:t>
            </a:r>
            <a:r>
              <a:rPr lang="hu-HU" sz="2100" dirty="0"/>
              <a:t>-&gt; </a:t>
            </a:r>
            <a:r>
              <a:rPr lang="hu-HU" sz="2100" dirty="0" err="1"/>
              <a:t>a</a:t>
            </a:r>
            <a:r>
              <a:rPr lang="hu-HU" sz="2100" dirty="0"/>
              <a:t> </a:t>
            </a:r>
            <a:r>
              <a:rPr lang="hu-HU" sz="2100" b="1" dirty="0"/>
              <a:t>bőr erei </a:t>
            </a:r>
            <a:r>
              <a:rPr lang="hu-HU" sz="2100" b="1" dirty="0" err="1"/>
              <a:t>vasodilatalnak</a:t>
            </a:r>
            <a:r>
              <a:rPr lang="hu-HU" sz="2100" b="1" dirty="0"/>
              <a:t> </a:t>
            </a:r>
            <a:r>
              <a:rPr lang="hu-HU" sz="2100" dirty="0"/>
              <a:t>- a harántcsíkolt izom és a bőr ereinek egyidejű </a:t>
            </a:r>
            <a:r>
              <a:rPr lang="hu-HU" sz="2100" dirty="0" err="1"/>
              <a:t>vasodilatatioja</a:t>
            </a:r>
            <a:r>
              <a:rPr lang="hu-HU" sz="2100" dirty="0"/>
              <a:t> fenntartható, amíg a külső környezet hőmérséklete nem túlságosan magas</a:t>
            </a:r>
            <a:endParaRPr lang="hu-HU" sz="1600" dirty="0"/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hu-HU" sz="1600" dirty="0"/>
              <a:t>	</a:t>
            </a:r>
            <a:endParaRPr lang="hu-HU" sz="22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26337" t="8476" r="1382" b="18958"/>
          <a:stretch/>
        </p:blipFill>
        <p:spPr>
          <a:xfrm>
            <a:off x="7528463" y="212502"/>
            <a:ext cx="2459006" cy="185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0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F8899D0-135F-49DD-BAFE-A91899322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FCCA85C8-1FE7-4661-8A2A-34A472008C7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446" y="365126"/>
            <a:ext cx="8314005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34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52650" y="1"/>
            <a:ext cx="7575192" cy="76821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u-HU" sz="3600" b="1" dirty="0"/>
              <a:t>Vérnyomás (2)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07952" y="632032"/>
            <a:ext cx="8760049" cy="609074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u-HU" sz="2100" b="1" dirty="0"/>
              <a:t>pulzusnyomás: </a:t>
            </a:r>
            <a:r>
              <a:rPr lang="hu-HU" sz="2100" dirty="0" err="1"/>
              <a:t>systoles</a:t>
            </a:r>
            <a:r>
              <a:rPr lang="hu-HU" sz="2100" dirty="0"/>
              <a:t> és </a:t>
            </a:r>
            <a:r>
              <a:rPr lang="hu-HU" sz="2100" dirty="0" err="1"/>
              <a:t>dyastoles</a:t>
            </a:r>
            <a:r>
              <a:rPr lang="hu-HU" sz="2100" dirty="0"/>
              <a:t> vérnyomásérték különbsége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hu-HU" sz="2100" b="1" dirty="0"/>
              <a:t>artériás középnyomás: </a:t>
            </a:r>
            <a:r>
              <a:rPr lang="hu-HU" sz="2100" dirty="0"/>
              <a:t>a </a:t>
            </a:r>
            <a:r>
              <a:rPr lang="hu-HU" sz="2100" dirty="0" err="1"/>
              <a:t>systole</a:t>
            </a:r>
            <a:r>
              <a:rPr lang="hu-HU" sz="2100" dirty="0"/>
              <a:t> és a </a:t>
            </a:r>
            <a:r>
              <a:rPr lang="hu-HU" sz="2100" dirty="0" err="1"/>
              <a:t>diastole</a:t>
            </a:r>
            <a:r>
              <a:rPr lang="hu-HU" sz="2100" dirty="0"/>
              <a:t> időbeni átlagértéke, közelebb esik a </a:t>
            </a:r>
            <a:r>
              <a:rPr lang="hu-HU" sz="2100" dirty="0" err="1"/>
              <a:t>diastolés</a:t>
            </a:r>
            <a:r>
              <a:rPr lang="hu-HU" sz="2100" dirty="0"/>
              <a:t> nyomáshoz annak időtartama miatt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hu-HU" sz="2100" b="1" dirty="0"/>
              <a:t>meghatározó tényezők: </a:t>
            </a:r>
            <a:r>
              <a:rPr lang="hu-HU" sz="2100" dirty="0"/>
              <a:t>perctérfogat és perifériás ellenállás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hu-HU" sz="2100" b="1" dirty="0"/>
              <a:t>befolyásoló tényezők: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‐"/>
              <a:defRPr/>
            </a:pPr>
            <a:r>
              <a:rPr lang="hu-HU" sz="2100" dirty="0"/>
              <a:t>életkor (&lt;- erek </a:t>
            </a:r>
            <a:r>
              <a:rPr lang="hu-HU" sz="2100" dirty="0" err="1"/>
              <a:t>tágulékonysága</a:t>
            </a:r>
            <a:r>
              <a:rPr lang="hu-HU" sz="2100" dirty="0"/>
              <a:t> csökken)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‐"/>
              <a:defRPr/>
            </a:pPr>
            <a:r>
              <a:rPr lang="hu-HU" sz="2100" dirty="0"/>
              <a:t>nem (nőké alacsonyabb)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‐"/>
              <a:defRPr/>
            </a:pPr>
            <a:r>
              <a:rPr lang="hu-HU" sz="2100" dirty="0"/>
              <a:t>izommunka (emeli, de a rendszeres, hosszantartó mozgás csökkenti a nyugalmi </a:t>
            </a:r>
            <a:r>
              <a:rPr lang="hu-HU" sz="2100" dirty="0" err="1"/>
              <a:t>RR-t</a:t>
            </a:r>
            <a:r>
              <a:rPr lang="hu-HU" sz="2100" dirty="0"/>
              <a:t>)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‐"/>
              <a:defRPr/>
            </a:pPr>
            <a:r>
              <a:rPr lang="hu-HU" sz="2100" dirty="0"/>
              <a:t>helyzetváltoztatás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‐"/>
              <a:defRPr/>
            </a:pPr>
            <a:r>
              <a:rPr lang="hu-HU" sz="2100" dirty="0"/>
              <a:t>testtömeg (elhízás -&gt; nő az RR)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‐"/>
              <a:defRPr/>
            </a:pPr>
            <a:r>
              <a:rPr lang="hu-HU" sz="2100" dirty="0"/>
              <a:t>várandósság (RR ↑)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‐"/>
              <a:defRPr/>
            </a:pPr>
            <a:r>
              <a:rPr lang="hu-HU" sz="2100" dirty="0"/>
              <a:t>alvás (lassú hullámú alvás alatt csökken, míg a gyors szemmozgások fázisában az álomképek hatására emelkedhet)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‐"/>
              <a:defRPr/>
            </a:pPr>
            <a:r>
              <a:rPr lang="hu-HU" sz="2100" dirty="0" err="1"/>
              <a:t>cirkadian</a:t>
            </a:r>
            <a:r>
              <a:rPr lang="hu-HU" sz="2100" dirty="0"/>
              <a:t> ritmus (napszaki ingadozás: nappal magasabb)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‐"/>
              <a:defRPr/>
            </a:pPr>
            <a:r>
              <a:rPr lang="hu-HU" sz="2100" dirty="0"/>
              <a:t>élvezeti szerek (pl. dohányzás, alkohol, koffein -&gt; szimpatikus idegrendszer aktivitás -&gt; RR ↑)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‐"/>
              <a:defRPr/>
            </a:pPr>
            <a:r>
              <a:rPr lang="hu-HU" sz="2100" dirty="0"/>
              <a:t>érzelmek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‐"/>
              <a:defRPr/>
            </a:pPr>
            <a:r>
              <a:rPr lang="hu-HU" sz="2100" dirty="0"/>
              <a:t>fájdalom (éles, akut fájdalom esetén RR </a:t>
            </a:r>
            <a:r>
              <a:rPr lang="hu-HU" sz="2100" dirty="0">
                <a:solidFill>
                  <a:prstClr val="black"/>
                </a:solidFill>
              </a:rPr>
              <a:t>↑, krónikus, mély fájd. – RR </a:t>
            </a:r>
            <a:r>
              <a:rPr lang="hu-HU" sz="2100" dirty="0">
                <a:solidFill>
                  <a:prstClr val="black"/>
                </a:solidFill>
                <a:latin typeface="Calibri" panose="020F0502020204030204" pitchFamily="34" charset="0"/>
              </a:rPr>
              <a:t>↓)</a:t>
            </a:r>
            <a:endParaRPr lang="hu-HU" sz="2100" dirty="0"/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‐"/>
              <a:defRPr/>
            </a:pPr>
            <a:endParaRPr lang="hu-HU" sz="2200" dirty="0"/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hu-HU" sz="2000" dirty="0"/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8239125" y="3000375"/>
            <a:ext cx="21590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914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701AA37-48FB-4084-8125-7DACB529C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szívciklus szakaszainak eltérő hatása a </a:t>
            </a:r>
            <a:r>
              <a:rPr lang="hu-HU" dirty="0" err="1"/>
              <a:t>vérnyomásértékekr</a:t>
            </a:r>
            <a:r>
              <a:rPr lang="hu-HU" dirty="0"/>
              <a:t>.</a:t>
            </a:r>
            <a:br>
              <a:rPr lang="hu-HU" dirty="0"/>
            </a:br>
            <a:endParaRPr lang="hu-HU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FF019FCF-A3FD-4A8E-85F6-BDD3D0E14F0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446" y="1690688"/>
            <a:ext cx="8342141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86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C8ED6EA-B766-49AF-9F3C-B847CB956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Melyek az optimális és normál vérnyomás értékei </a:t>
            </a:r>
            <a:r>
              <a:rPr lang="hu-HU" dirty="0" err="1"/>
              <a:t>sistole</a:t>
            </a:r>
            <a:r>
              <a:rPr lang="hu-HU" dirty="0"/>
              <a:t> és </a:t>
            </a:r>
            <a:r>
              <a:rPr lang="hu-HU" dirty="0" err="1"/>
              <a:t>diastole</a:t>
            </a:r>
            <a:r>
              <a:rPr lang="hu-HU" dirty="0"/>
              <a:t> szakaszaiban?</a:t>
            </a:r>
            <a:br>
              <a:rPr lang="hu-HU" dirty="0"/>
            </a:br>
            <a:endParaRPr lang="hu-HU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B5F3717E-96B8-4590-8D0D-0EFCFAA9D1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623" y="1690688"/>
            <a:ext cx="11486753" cy="45947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9113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D2C7B52-22A5-4294-8CD5-893100BAC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Kapillárisok osztályozása az </a:t>
            </a:r>
            <a:r>
              <a:rPr lang="hu-HU" dirty="0" err="1"/>
              <a:t>endothelium</a:t>
            </a:r>
            <a:r>
              <a:rPr lang="hu-HU" dirty="0"/>
              <a:t> szerint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0A9DF6E-3CD2-4F87-8FFE-9E72B1DB9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hlinkClick r:id="rId2"/>
              </a:rPr>
              <a:t>https://www.youtube.com/watch?v=QoLy3xPIhRE</a:t>
            </a:r>
            <a:endParaRPr lang="hu-HU" dirty="0"/>
          </a:p>
          <a:p>
            <a:r>
              <a:rPr lang="hu-HU" dirty="0">
                <a:hlinkClick r:id="rId3"/>
              </a:rPr>
              <a:t>https://www.youtube.com/watch?v=gnVOm_062c8</a:t>
            </a:r>
            <a:endParaRPr lang="hu-HU" dirty="0"/>
          </a:p>
          <a:p>
            <a:r>
              <a:rPr lang="hu-HU" dirty="0">
                <a:hlinkClick r:id="rId4"/>
              </a:rPr>
              <a:t>https://www.youtube.com/watch?v=Z6yFHGZx81U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13834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03389" y="47626"/>
            <a:ext cx="7599451" cy="109859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u-HU" sz="3600" b="1" dirty="0"/>
              <a:t>1. Folyamatos </a:t>
            </a:r>
            <a:r>
              <a:rPr lang="hu-HU" sz="3600" b="1" dirty="0" err="1"/>
              <a:t>endotheliumú</a:t>
            </a:r>
            <a:r>
              <a:rPr lang="hu-HU" sz="3600" b="1" dirty="0"/>
              <a:t> kapillárisok</a:t>
            </a:r>
          </a:p>
        </p:txBody>
      </p:sp>
      <p:sp>
        <p:nvSpPr>
          <p:cNvPr id="40963" name="Szövegdoboz 2"/>
          <p:cNvSpPr txBox="1">
            <a:spLocks noChangeArrowheads="1"/>
          </p:cNvSpPr>
          <p:nvPr/>
        </p:nvSpPr>
        <p:spPr bwMode="auto">
          <a:xfrm>
            <a:off x="6988413" y="1356080"/>
            <a:ext cx="3576802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342900" indent="-342900"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hu-HU" altLang="hu-HU" sz="2400" dirty="0">
                <a:latin typeface="+mn-lt"/>
              </a:rPr>
              <a:t>az </a:t>
            </a:r>
            <a:r>
              <a:rPr lang="hu-HU" altLang="hu-HU" sz="2400" dirty="0" err="1">
                <a:latin typeface="+mn-lt"/>
              </a:rPr>
              <a:t>endothelsejtek</a:t>
            </a:r>
            <a:r>
              <a:rPr lang="hu-HU" altLang="hu-HU" sz="2400" dirty="0">
                <a:latin typeface="+mn-lt"/>
              </a:rPr>
              <a:t> között szoros kapcsolat, azaz  </a:t>
            </a:r>
            <a:r>
              <a:rPr lang="hu-HU" altLang="hu-HU" sz="2400" dirty="0" err="1">
                <a:latin typeface="+mn-lt"/>
              </a:rPr>
              <a:t>tight-junction</a:t>
            </a:r>
            <a:r>
              <a:rPr lang="hu-HU" altLang="hu-HU" sz="2400" dirty="0">
                <a:latin typeface="+mn-lt"/>
              </a:rPr>
              <a:t> van, így </a:t>
            </a:r>
            <a:r>
              <a:rPr lang="hu-HU" altLang="hu-HU" sz="2400" dirty="0" err="1">
                <a:latin typeface="+mn-lt"/>
              </a:rPr>
              <a:t>barriert</a:t>
            </a:r>
            <a:r>
              <a:rPr lang="hu-HU" altLang="hu-HU" sz="2400" dirty="0">
                <a:latin typeface="+mn-lt"/>
              </a:rPr>
              <a:t> (=akadály) képeznek mindenféle anyag (köztük a víz) számára -&gt; csak </a:t>
            </a:r>
            <a:r>
              <a:rPr lang="hu-HU" altLang="hu-HU" sz="2400" b="1" dirty="0">
                <a:latin typeface="+mn-lt"/>
              </a:rPr>
              <a:t>kismolekulájú anyagokat </a:t>
            </a:r>
            <a:r>
              <a:rPr lang="hu-HU" altLang="hu-HU" sz="2400" dirty="0">
                <a:latin typeface="+mn-lt"/>
              </a:rPr>
              <a:t>engednek át</a:t>
            </a:r>
          </a:p>
          <a:p>
            <a:pPr marL="342900" indent="-342900"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hu-HU" altLang="hu-HU" sz="2400" b="1" dirty="0">
                <a:latin typeface="+mn-lt"/>
              </a:rPr>
              <a:t>agy és a retina erei </a:t>
            </a:r>
            <a:r>
              <a:rPr lang="hu-HU" altLang="hu-HU" sz="2400" dirty="0">
                <a:latin typeface="+mn-lt"/>
              </a:rPr>
              <a:t>(</a:t>
            </a:r>
            <a:r>
              <a:rPr lang="hu-HU" altLang="hu-HU" sz="2400" dirty="0" err="1">
                <a:latin typeface="+mn-lt"/>
              </a:rPr>
              <a:t>vér-agy-gát</a:t>
            </a:r>
            <a:r>
              <a:rPr lang="hu-HU" altLang="hu-HU" sz="2400" dirty="0">
                <a:latin typeface="+mn-lt"/>
              </a:rPr>
              <a:t>)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2200" dirty="0">
              <a:latin typeface="+mn-lt"/>
            </a:endParaRP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330323"/>
            <a:ext cx="5285025" cy="474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Szövegdoboz 4"/>
          <p:cNvSpPr txBox="1">
            <a:spLocks noChangeArrowheads="1"/>
          </p:cNvSpPr>
          <p:nvPr/>
        </p:nvSpPr>
        <p:spPr bwMode="auto">
          <a:xfrm>
            <a:off x="1806174" y="5703215"/>
            <a:ext cx="2087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b="1" dirty="0"/>
              <a:t>Oláh et </a:t>
            </a:r>
            <a:r>
              <a:rPr lang="hu-HU" altLang="hu-HU" sz="1800" b="1" dirty="0" err="1"/>
              <a:t>al</a:t>
            </a:r>
            <a:endParaRPr lang="hu-HU" altLang="hu-HU" sz="1800" b="1" dirty="0"/>
          </a:p>
        </p:txBody>
      </p:sp>
    </p:spTree>
    <p:extLst>
      <p:ext uri="{BB962C8B-B14F-4D97-AF65-F5344CB8AC3E}">
        <p14:creationId xmlns:p14="http://schemas.microsoft.com/office/powerpoint/2010/main" val="994228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19289" y="125413"/>
            <a:ext cx="8567737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u-HU" sz="3600" b="1" dirty="0"/>
              <a:t>2. Szűk réseket tartalmazó </a:t>
            </a:r>
            <a:r>
              <a:rPr lang="hu-HU" sz="3600" b="1" dirty="0" err="1"/>
              <a:t>endotheliumú</a:t>
            </a:r>
            <a:r>
              <a:rPr lang="hu-HU" sz="3600" b="1" dirty="0"/>
              <a:t> kapillárisok</a:t>
            </a:r>
          </a:p>
        </p:txBody>
      </p:sp>
      <p:sp>
        <p:nvSpPr>
          <p:cNvPr id="41987" name="Szövegdoboz 2"/>
          <p:cNvSpPr txBox="1">
            <a:spLocks noChangeArrowheads="1"/>
          </p:cNvSpPr>
          <p:nvPr/>
        </p:nvSpPr>
        <p:spPr bwMode="auto">
          <a:xfrm>
            <a:off x="6940414" y="1584103"/>
            <a:ext cx="354887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342900" indent="-342900"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hu-HU" altLang="hu-HU" sz="2400" dirty="0">
                <a:latin typeface="+mn-lt"/>
              </a:rPr>
              <a:t>az </a:t>
            </a:r>
            <a:r>
              <a:rPr lang="hu-HU" altLang="hu-HU" sz="2400" dirty="0" err="1">
                <a:latin typeface="+mn-lt"/>
              </a:rPr>
              <a:t>endothelsejtek</a:t>
            </a:r>
            <a:r>
              <a:rPr lang="hu-HU" altLang="hu-HU" sz="2400" dirty="0">
                <a:latin typeface="+mn-lt"/>
              </a:rPr>
              <a:t> között szűk rések vannak -&gt; a </a:t>
            </a:r>
            <a:r>
              <a:rPr lang="hu-HU" altLang="hu-HU" sz="2400" b="1" dirty="0">
                <a:latin typeface="+mn-lt"/>
              </a:rPr>
              <a:t>kicsi molekulák (víz, ionok) passzívan mozoghatnak</a:t>
            </a:r>
          </a:p>
          <a:p>
            <a:pPr marL="342900" indent="-342900"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hu-HU" altLang="hu-HU" sz="2400" dirty="0">
                <a:latin typeface="+mn-lt"/>
              </a:rPr>
              <a:t>bizonyos mediátorok pl. </a:t>
            </a:r>
            <a:r>
              <a:rPr lang="hu-HU" altLang="hu-HU" sz="2400" b="1" dirty="0">
                <a:latin typeface="+mn-lt"/>
              </a:rPr>
              <a:t>hisztamin, </a:t>
            </a:r>
            <a:r>
              <a:rPr lang="hu-HU" altLang="hu-HU" sz="2400" b="1" dirty="0" err="1">
                <a:latin typeface="+mn-lt"/>
              </a:rPr>
              <a:t>bradykinin</a:t>
            </a:r>
            <a:r>
              <a:rPr lang="hu-HU" altLang="hu-HU" sz="2400" b="1" dirty="0">
                <a:latin typeface="+mn-lt"/>
              </a:rPr>
              <a:t> a réseket tágítani</a:t>
            </a:r>
            <a:r>
              <a:rPr lang="hu-HU" altLang="hu-HU" sz="2400" dirty="0">
                <a:latin typeface="+mn-lt"/>
              </a:rPr>
              <a:t> képesek (</a:t>
            </a:r>
            <a:r>
              <a:rPr lang="hu-HU" altLang="hu-HU" sz="2400" dirty="0" err="1">
                <a:latin typeface="+mn-lt"/>
              </a:rPr>
              <a:t>permeabilitás-fokozódás</a:t>
            </a:r>
            <a:r>
              <a:rPr lang="hu-HU" altLang="hu-HU" sz="2400" dirty="0">
                <a:latin typeface="+mn-lt"/>
              </a:rPr>
              <a:t>) -&gt; fehérjék penetrációjára is sor kerülhet</a:t>
            </a:r>
          </a:p>
          <a:p>
            <a:pPr marL="342900" indent="-342900"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hu-HU" altLang="hu-HU" sz="2400" b="1" dirty="0">
                <a:latin typeface="+mn-lt"/>
              </a:rPr>
              <a:t>a bőr és az izmok erei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635618"/>
            <a:ext cx="5237026" cy="496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Szövegdoboz 4"/>
          <p:cNvSpPr txBox="1">
            <a:spLocks noChangeArrowheads="1"/>
          </p:cNvSpPr>
          <p:nvPr/>
        </p:nvSpPr>
        <p:spPr bwMode="auto">
          <a:xfrm>
            <a:off x="1919288" y="6021389"/>
            <a:ext cx="2089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b="1"/>
              <a:t>Oláh et al</a:t>
            </a:r>
          </a:p>
        </p:txBody>
      </p:sp>
    </p:spTree>
    <p:extLst>
      <p:ext uri="{BB962C8B-B14F-4D97-AF65-F5344CB8AC3E}">
        <p14:creationId xmlns:p14="http://schemas.microsoft.com/office/powerpoint/2010/main" val="3403483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69316" y="146186"/>
            <a:ext cx="7523677" cy="6969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u-HU" sz="3600" b="1" dirty="0"/>
              <a:t>3. </a:t>
            </a:r>
            <a:r>
              <a:rPr lang="hu-HU" sz="3600" b="1" dirty="0" err="1"/>
              <a:t>Fenesztrált</a:t>
            </a:r>
            <a:r>
              <a:rPr lang="hu-HU" sz="3600" b="1" dirty="0"/>
              <a:t> </a:t>
            </a:r>
            <a:r>
              <a:rPr lang="hu-HU" sz="3600" b="1" dirty="0" err="1"/>
              <a:t>endothelumú</a:t>
            </a:r>
            <a:r>
              <a:rPr lang="hu-HU" sz="3600" b="1" dirty="0"/>
              <a:t> kapillárisok</a:t>
            </a:r>
          </a:p>
        </p:txBody>
      </p:sp>
      <p:sp>
        <p:nvSpPr>
          <p:cNvPr id="43011" name="Szövegdoboz 2"/>
          <p:cNvSpPr txBox="1">
            <a:spLocks noChangeArrowheads="1"/>
          </p:cNvSpPr>
          <p:nvPr/>
        </p:nvSpPr>
        <p:spPr bwMode="auto">
          <a:xfrm>
            <a:off x="7366178" y="1687132"/>
            <a:ext cx="30571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342900" indent="-342900"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hu-HU" altLang="hu-HU" sz="2400" dirty="0">
                <a:latin typeface="+mn-lt"/>
              </a:rPr>
              <a:t>az </a:t>
            </a:r>
            <a:r>
              <a:rPr lang="hu-HU" altLang="hu-HU" sz="2400" dirty="0" err="1">
                <a:latin typeface="+mn-lt"/>
              </a:rPr>
              <a:t>endothelsejteken</a:t>
            </a:r>
            <a:r>
              <a:rPr lang="hu-HU" altLang="hu-HU" sz="2400" dirty="0">
                <a:latin typeface="+mn-lt"/>
              </a:rPr>
              <a:t> belül „ablakok” (=</a:t>
            </a:r>
            <a:r>
              <a:rPr lang="hu-HU" altLang="hu-HU" sz="2400" dirty="0" err="1">
                <a:latin typeface="+mn-lt"/>
              </a:rPr>
              <a:t>fenestra</a:t>
            </a:r>
            <a:r>
              <a:rPr lang="hu-HU" altLang="hu-HU" sz="2400" dirty="0">
                <a:latin typeface="+mn-lt"/>
              </a:rPr>
              <a:t>) vannak </a:t>
            </a:r>
          </a:p>
          <a:p>
            <a:pPr marL="342900" indent="-342900"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hu-HU" altLang="hu-HU" sz="2400" dirty="0">
                <a:latin typeface="+mn-lt"/>
              </a:rPr>
              <a:t>-&gt; </a:t>
            </a:r>
            <a:r>
              <a:rPr lang="hu-HU" altLang="hu-HU" sz="2400" b="1" dirty="0">
                <a:latin typeface="+mn-lt"/>
              </a:rPr>
              <a:t>nagyobb szerves molekulák közlekedhetnek </a:t>
            </a:r>
          </a:p>
          <a:p>
            <a:pPr marL="342900" indent="-342900"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hu-HU" altLang="hu-HU" sz="2400" b="1" dirty="0">
                <a:latin typeface="+mn-lt"/>
              </a:rPr>
              <a:t>a gyomor, a bél és a vese erei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481070"/>
            <a:ext cx="5462563" cy="5116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Szövegdoboz 4"/>
          <p:cNvSpPr txBox="1">
            <a:spLocks noChangeArrowheads="1"/>
          </p:cNvSpPr>
          <p:nvPr/>
        </p:nvSpPr>
        <p:spPr bwMode="auto">
          <a:xfrm>
            <a:off x="2063751" y="6021389"/>
            <a:ext cx="2087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b="1"/>
              <a:t>Oláh et al</a:t>
            </a:r>
          </a:p>
        </p:txBody>
      </p:sp>
    </p:spTree>
    <p:extLst>
      <p:ext uri="{BB962C8B-B14F-4D97-AF65-F5344CB8AC3E}">
        <p14:creationId xmlns:p14="http://schemas.microsoft.com/office/powerpoint/2010/main" val="96205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1249</Words>
  <Application>Microsoft Office PowerPoint</Application>
  <PresentationFormat>Szélesvásznú</PresentationFormat>
  <Paragraphs>197</Paragraphs>
  <Slides>27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Garamond</vt:lpstr>
      <vt:lpstr>Symbol</vt:lpstr>
      <vt:lpstr>Times New Roman</vt:lpstr>
      <vt:lpstr>Wingdings</vt:lpstr>
      <vt:lpstr>Office-téma</vt:lpstr>
      <vt:lpstr>Élettan,kórélettan I. </vt:lpstr>
      <vt:lpstr>Vérnyomás</vt:lpstr>
      <vt:lpstr>Vérnyomás (2)</vt:lpstr>
      <vt:lpstr>szívciklus szakaszainak eltérő hatása a vérnyomásértékekr. </vt:lpstr>
      <vt:lpstr>Melyek az optimális és normál vérnyomás értékei sistole és diastole szakaszaiban? </vt:lpstr>
      <vt:lpstr>Kapillárisok osztályozása az endothelium szerint </vt:lpstr>
      <vt:lpstr>1. Folyamatos endotheliumú kapillárisok</vt:lpstr>
      <vt:lpstr>2. Szűk réseket tartalmazó endotheliumú kapillárisok</vt:lpstr>
      <vt:lpstr>3. Fenesztrált endothelumú kapillárisok</vt:lpstr>
      <vt:lpstr>4. Discontinuus (megszakított) endotheliumú kapillárisok</vt:lpstr>
      <vt:lpstr>Nyomáskülönbségek az intra- és extravasalis tér között, ismétlés</vt:lpstr>
      <vt:lpstr>PowerPoint-bemutató</vt:lpstr>
      <vt:lpstr>Redisztribúció</vt:lpstr>
      <vt:lpstr>PowerPoint-bemutató</vt:lpstr>
      <vt:lpstr>idegi szabályozás</vt:lpstr>
      <vt:lpstr>PowerPoint-bemutató</vt:lpstr>
      <vt:lpstr>A véráramlás formái</vt:lpstr>
      <vt:lpstr>A véráramlás formái - ábra</vt:lpstr>
      <vt:lpstr>Véráramlás az egyes érszakaszokban</vt:lpstr>
      <vt:lpstr>Pulzus</vt:lpstr>
      <vt:lpstr>PowerPoint-bemutató</vt:lpstr>
      <vt:lpstr>A vénás áramlást befolyásoló tényezők </vt:lpstr>
      <vt:lpstr>PowerPoint-bemutató</vt:lpstr>
      <vt:lpstr>A szív saját vérátáramlása</vt:lpstr>
      <vt:lpstr>PowerPoint-bemutató</vt:lpstr>
      <vt:lpstr>A bőr vérkeringése 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Élettan,kórélettan I. </dc:title>
  <dc:creator>Kitti</dc:creator>
  <cp:lastModifiedBy>Kitti</cp:lastModifiedBy>
  <cp:revision>13</cp:revision>
  <dcterms:created xsi:type="dcterms:W3CDTF">2018-08-04T14:56:38Z</dcterms:created>
  <dcterms:modified xsi:type="dcterms:W3CDTF">2018-08-04T15:12:38Z</dcterms:modified>
</cp:coreProperties>
</file>