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</p:sldIdLst>
  <p:sldSz cx="12192000" cy="6858000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9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u-HU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/>
              <a:t>Kattintson ide az alcím mintájának szerkesztéséhez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4A1E3-7BDD-4F71-A63B-4F45EFC544B2}" type="datetimeFigureOut">
              <a:rPr lang="hu-HU" smtClean="0"/>
              <a:t>2017.03.11.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053658-223A-4BAE-B666-0848ECA41FED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8595587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4A1E3-7BDD-4F71-A63B-4F45EFC544B2}" type="datetimeFigureOut">
              <a:rPr lang="hu-HU" smtClean="0"/>
              <a:t>2017.03.11.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053658-223A-4BAE-B666-0848ECA41FED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3789277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u-HU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4A1E3-7BDD-4F71-A63B-4F45EFC544B2}" type="datetimeFigureOut">
              <a:rPr lang="hu-HU" smtClean="0"/>
              <a:t>2017.03.11.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053658-223A-4BAE-B666-0848ECA41FED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0236306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4A1E3-7BDD-4F71-A63B-4F45EFC544B2}" type="datetimeFigureOut">
              <a:rPr lang="hu-HU" smtClean="0"/>
              <a:t>2017.03.11.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053658-223A-4BAE-B666-0848ECA41FED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8457718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u-HU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4A1E3-7BDD-4F71-A63B-4F45EFC544B2}" type="datetimeFigureOut">
              <a:rPr lang="hu-HU" smtClean="0"/>
              <a:t>2017.03.11.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053658-223A-4BAE-B666-0848ECA41FED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9853655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4A1E3-7BDD-4F71-A63B-4F45EFC544B2}" type="datetimeFigureOut">
              <a:rPr lang="hu-HU" smtClean="0"/>
              <a:t>2017.03.11.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053658-223A-4BAE-B666-0848ECA41FED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0181802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u-HU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4A1E3-7BDD-4F71-A63B-4F45EFC544B2}" type="datetimeFigureOut">
              <a:rPr lang="hu-HU" smtClean="0"/>
              <a:t>2017.03.11.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053658-223A-4BAE-B666-0848ECA41FED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0429022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4A1E3-7BDD-4F71-A63B-4F45EFC544B2}" type="datetimeFigureOut">
              <a:rPr lang="hu-HU" smtClean="0"/>
              <a:t>2017.03.11.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053658-223A-4BAE-B666-0848ECA41FED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2743394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4A1E3-7BDD-4F71-A63B-4F45EFC544B2}" type="datetimeFigureOut">
              <a:rPr lang="hu-HU" smtClean="0"/>
              <a:t>2017.03.11.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053658-223A-4BAE-B666-0848ECA41FED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4332280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4A1E3-7BDD-4F71-A63B-4F45EFC544B2}" type="datetimeFigureOut">
              <a:rPr lang="hu-HU" smtClean="0"/>
              <a:t>2017.03.11.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053658-223A-4BAE-B666-0848ECA41FED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9028125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4A1E3-7BDD-4F71-A63B-4F45EFC544B2}" type="datetimeFigureOut">
              <a:rPr lang="hu-HU" smtClean="0"/>
              <a:t>2017.03.11.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053658-223A-4BAE-B666-0848ECA41FED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2740048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F4A1E3-7BDD-4F71-A63B-4F45EFC544B2}" type="datetimeFigureOut">
              <a:rPr lang="hu-HU" smtClean="0"/>
              <a:t>2017.03.11.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053658-223A-4BAE-B666-0848ECA41FED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1569031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u-HU" b="1" dirty="0"/>
              <a:t>Egészségtudomány történet I.</a:t>
            </a: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2565010" y="5022875"/>
            <a:ext cx="9144000" cy="1655762"/>
          </a:xfrm>
        </p:spPr>
        <p:txBody>
          <a:bodyPr/>
          <a:lstStyle/>
          <a:p>
            <a:pPr algn="r"/>
            <a:r>
              <a:rPr lang="hu-HU" dirty="0" err="1"/>
              <a:t>Póhr</a:t>
            </a:r>
            <a:r>
              <a:rPr lang="hu-HU" dirty="0"/>
              <a:t> Kitti</a:t>
            </a:r>
          </a:p>
          <a:p>
            <a:pPr algn="r"/>
            <a:r>
              <a:rPr lang="hu-HU" dirty="0"/>
              <a:t>Szakoktató</a:t>
            </a:r>
          </a:p>
        </p:txBody>
      </p:sp>
    </p:spTree>
    <p:extLst>
      <p:ext uri="{BB962C8B-B14F-4D97-AF65-F5344CB8AC3E}">
        <p14:creationId xmlns:p14="http://schemas.microsoft.com/office/powerpoint/2010/main" val="12480740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838200" y="576775"/>
            <a:ext cx="10515600" cy="5600188"/>
          </a:xfrm>
        </p:spPr>
        <p:txBody>
          <a:bodyPr>
            <a:normAutofit fontScale="85000" lnSpcReduction="10000"/>
          </a:bodyPr>
          <a:lstStyle/>
          <a:p>
            <a:pPr marL="0" lvl="0" indent="0">
              <a:buNone/>
            </a:pPr>
            <a:r>
              <a:rPr lang="hu-HU" b="1" i="1" u="sng" dirty="0"/>
              <a:t>Újkor (1493-) </a:t>
            </a:r>
            <a:endParaRPr lang="hu-HU" dirty="0"/>
          </a:p>
          <a:p>
            <a:r>
              <a:rPr lang="hu-HU" dirty="0"/>
              <a:t>Szt. </a:t>
            </a:r>
            <a:r>
              <a:rPr lang="hu-HU" dirty="0" err="1"/>
              <a:t>Louise</a:t>
            </a:r>
            <a:r>
              <a:rPr lang="hu-HU" dirty="0"/>
              <a:t> de </a:t>
            </a:r>
            <a:r>
              <a:rPr lang="hu-HU" dirty="0" err="1"/>
              <a:t>Marillac</a:t>
            </a:r>
            <a:r>
              <a:rPr lang="hu-HU" dirty="0"/>
              <a:t> kidolgozta az első nővérképző programot. </a:t>
            </a:r>
          </a:p>
          <a:p>
            <a:r>
              <a:rPr lang="hu-HU" dirty="0"/>
              <a:t>A hallgatóknak úgy a kórházi, mint az otthoni ápolásban, illetve betegellátásban egyaránt gyakorlatot kellett szerezni. </a:t>
            </a:r>
          </a:p>
          <a:p>
            <a:r>
              <a:rPr lang="hu-HU" dirty="0"/>
              <a:t>További lovagrendek jöttek létre: Betegápoló Irgalmas Rend, </a:t>
            </a:r>
            <a:r>
              <a:rPr lang="hu-HU" dirty="0" err="1"/>
              <a:t>Kamilliánusok</a:t>
            </a:r>
            <a:r>
              <a:rPr lang="hu-HU" dirty="0"/>
              <a:t>, Irgalmas Nővérek Páli Szent Vince Szeretetleányai. </a:t>
            </a:r>
          </a:p>
          <a:p>
            <a:r>
              <a:rPr lang="hu-HU" dirty="0"/>
              <a:t>A XVIII. század végén számos írás keletkezett a kórházakban uralkodó viszontagságos körülményekről, ahol az ápolás és a gyógyítás feltételei egyáltalán nem voltak vonzók: részeges, tolvaj nők dolgozták a betegeket. Néhány kórház azonban megkísérelt magasabb mércét felállítani. </a:t>
            </a:r>
          </a:p>
          <a:p>
            <a:r>
              <a:rPr lang="hu-HU" dirty="0"/>
              <a:t>Kritériumként a jó egészség, jó látás, hallás, ügyesség, nyugodtság, jó modor, szorgalom, mértékletesség, valamint, hogy egyedül élő, független nőm legyen. </a:t>
            </a:r>
          </a:p>
          <a:p>
            <a:r>
              <a:rPr lang="hu-HU" dirty="0"/>
              <a:t>Már ekkor megjelentek az ápolószemélyzet hierarchikus tagozódása felé tett első kezdeményezések is: pl. segédápolók (őrzők), akik az ápolók segítségére voltak. </a:t>
            </a:r>
          </a:p>
          <a:p>
            <a:r>
              <a:rPr lang="hu-HU" dirty="0"/>
              <a:t>Bécsben megjelenik az első ápolástani tankönyv.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0440260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838200" y="984738"/>
            <a:ext cx="10515600" cy="5192225"/>
          </a:xfrm>
        </p:spPr>
        <p:txBody>
          <a:bodyPr/>
          <a:lstStyle/>
          <a:p>
            <a:r>
              <a:rPr lang="hu-HU" dirty="0"/>
              <a:t>A XIX. század elején is csak az ápolás sivár képe merül fel az e korszakra, figyelő előtt.</a:t>
            </a:r>
          </a:p>
          <a:p>
            <a:r>
              <a:rPr lang="hu-HU" dirty="0"/>
              <a:t> A kórházi ápolók gyakorlatilag az egész életüket a kórházban töltötték, nem részesültek, megfelelő képzésben. Nemes, vagy polgári családból származó nők nem dolgozhatnak otthonaikon kívül. Az ápolás nem volt elfogadott szakma. </a:t>
            </a:r>
          </a:p>
          <a:p>
            <a:r>
              <a:rPr lang="hu-HU" dirty="0"/>
              <a:t>A XIX. század közepén érkezett el az idő az ápolóképzés megreformálására, mely végül, is Florence </a:t>
            </a:r>
            <a:r>
              <a:rPr lang="hu-HU" dirty="0" err="1"/>
              <a:t>Nightingale</a:t>
            </a:r>
            <a:r>
              <a:rPr lang="hu-HU" dirty="0"/>
              <a:t> tevékenysége során valósult meg olyan nagy hatással, hogy befolyást gyakorolt a világ egészségére.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96157169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838200" y="759655"/>
            <a:ext cx="10515600" cy="5417308"/>
          </a:xfrm>
        </p:spPr>
        <p:txBody>
          <a:bodyPr>
            <a:normAutofit fontScale="92500" lnSpcReduction="10000"/>
          </a:bodyPr>
          <a:lstStyle/>
          <a:p>
            <a:r>
              <a:rPr lang="hu-HU" dirty="0" err="1"/>
              <a:t>Nightingale</a:t>
            </a:r>
            <a:r>
              <a:rPr lang="hu-HU" dirty="0"/>
              <a:t> véleménye szerint meg kell nemesíteni ezt a hivatást a szenvedő betegek ezrei érdekében. </a:t>
            </a:r>
          </a:p>
          <a:p>
            <a:r>
              <a:rPr lang="hu-HU" dirty="0"/>
              <a:t>Mert lehet másféle ápolás is, olyan, amelynek </a:t>
            </a:r>
            <a:r>
              <a:rPr lang="hu-HU" dirty="0" err="1"/>
              <a:t>lelke</a:t>
            </a:r>
            <a:r>
              <a:rPr lang="hu-HU" dirty="0"/>
              <a:t> az odaadás. Az ápolás szent és tiszta hivatás, hiszen a szenvedőknek enyhülést, a haldoklóknak könnyebbséget, a gyógyulóknak életet ad. A betegápolás féltékeny valami, nem tűri, hogy aki neki él, más utat is szolgáljon - hangoztatta. </a:t>
            </a:r>
          </a:p>
          <a:p>
            <a:r>
              <a:rPr lang="hu-HU" dirty="0"/>
              <a:t>Egy enciklopédia számára írt cikkében csokorba gyűjtötte a jó ápolónő erényeit. </a:t>
            </a:r>
          </a:p>
          <a:p>
            <a:r>
              <a:rPr lang="hu-HU" dirty="0"/>
              <a:t>Az ápolónő legyen józan; becsületes és megvesztegethetetlen; legyen igazmondó és megbízható; legyen pillanatra pontos és hajszálig rendes; </a:t>
            </a:r>
            <a:r>
              <a:rPr lang="hu-HU" dirty="0" err="1"/>
              <a:t>gyorskezű</a:t>
            </a:r>
            <a:r>
              <a:rPr lang="hu-HU" dirty="0"/>
              <a:t>, de nem kapkodó; szolid, de nem lassú; nyájas, de nem fecsegő; tapintatos, de sohasem tétovázó; legyen derűs és bizakodó; tiszta saját személyében és tisztaságot teremtő a beteg körül; legyen szíves és szolgálatkész, a betegre gondoljon és nem önmagára. </a:t>
            </a:r>
            <a:br>
              <a:rPr lang="hu-HU" dirty="0"/>
            </a:br>
            <a:endParaRPr lang="hu-HU" dirty="0"/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72441391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838200" y="801858"/>
            <a:ext cx="10515600" cy="5375105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hu-HU" b="1" i="1" u="sng" dirty="0"/>
              <a:t>Az ápolásügy helyzete hazánkban, az újkorban </a:t>
            </a:r>
            <a:br>
              <a:rPr lang="hu-HU" b="1" i="1" u="sng" dirty="0"/>
            </a:br>
            <a:endParaRPr lang="hu-HU" dirty="0"/>
          </a:p>
          <a:p>
            <a:r>
              <a:rPr lang="hu-HU" dirty="0"/>
              <a:t>Mivel a középkori egészségügy intézményes kezelése a reformációig a kolostorokban, kisebb mértékben a városi világi szegény és betegápoló kórházakban történt, - több esetben a káptalani ispotályban - , a reformáció korában itt is változás következett be. </a:t>
            </a:r>
          </a:p>
          <a:p>
            <a:r>
              <a:rPr lang="hu-HU" dirty="0"/>
              <a:t>Ahol a katolikus intézmény megszűnt, vagy nem volt, ott a városnak kellett gondoskodnia az ispotály létesítéséről és fenntartásáról. Az intézményhez tartozott a templom kántora, aki az istentiszteleteken orgonált, felesége pedig ápolta a betegeket, mosott rájuk.</a:t>
            </a:r>
          </a:p>
          <a:p>
            <a:r>
              <a:rPr lang="hu-HU" dirty="0"/>
              <a:t> Egyébként a betegek gondozását fizetett személyekre bízták. A hadsereg tábori egészségügyi szolgálata rendkívül szervezetlen volt. </a:t>
            </a:r>
          </a:p>
          <a:p>
            <a:r>
              <a:rPr lang="hu-HU" dirty="0"/>
              <a:t>Az alkalmi sebészek képtelenek voltak megbirkózni a sebesültek tömegével. Segédszemélyzet hiányában pedig nem tudtak gondoskodni az ápolásról.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93595631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838200" y="604911"/>
            <a:ext cx="10515600" cy="5572052"/>
          </a:xfrm>
        </p:spPr>
        <p:txBody>
          <a:bodyPr/>
          <a:lstStyle/>
          <a:p>
            <a:r>
              <a:rPr lang="hu-HU" dirty="0"/>
              <a:t>A XIX. század elején a magyar ápolásügy és ápolóképzés központjainak a szerzetesrendek kórházait, valamint a helyőrségi kórházakat kell tekintenünk. II. József idején jelent meg az első olyan rendelet, mely a betegápolás kérdéseivel is foglalkozott. </a:t>
            </a:r>
          </a:p>
          <a:p>
            <a:r>
              <a:rPr lang="hu-HU" dirty="0"/>
              <a:t>A betegápolásra jelentkezett polgári személyektől mindössze annyit követelt meg az írni, olvasni tudáson kívül, hogy egészségesek, tiszta erkölcsűek legyenek. </a:t>
            </a:r>
          </a:p>
          <a:p>
            <a:r>
              <a:rPr lang="hu-HU" dirty="0"/>
              <a:t>Az ápolók tanfolyamszerű kiképzése a későbbiekben csak a Rókus kórházban maradt fenn. A betegápolás ügyét a magyar 1848-as forradalom és szabadságharc lendítette előre.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95059945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838200" y="576775"/>
            <a:ext cx="10515600" cy="5600188"/>
          </a:xfrm>
        </p:spPr>
        <p:txBody>
          <a:bodyPr>
            <a:normAutofit/>
          </a:bodyPr>
          <a:lstStyle/>
          <a:p>
            <a:r>
              <a:rPr lang="hu-HU" dirty="0"/>
              <a:t>1849 májusában megalakultak a Nőegyleteken belül a betegápoló egyletek, melyek tagjai részt vettek a kórházak munkájában.</a:t>
            </a:r>
          </a:p>
          <a:p>
            <a:r>
              <a:rPr lang="hu-HU" dirty="0"/>
              <a:t> 1879-ben megalakult a Magyar Országos Segélyező Nőegylet. Elfogadva a vöröskeresztes feladatokat és szempontokat, célul tűzte ki az ápolónőképzés megvalósítását, képző intézmények felállítását. 1885-ben létrehozták a Betegápolónői Intézetet, mint oktató és módszertani központot. </a:t>
            </a:r>
          </a:p>
          <a:p>
            <a:r>
              <a:rPr lang="hu-HU" dirty="0"/>
              <a:t>1906-ban megalakult a Magyarországi Betegápolók Országos Egyesülete. A szervezett hazai ápolóképzés kezdetén a magyar azonos szinten volt az európai követelményekkel. A képzés és szaktudás a századfordulóra azonban már jelentős lemaradást mutatott.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44934189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838200" y="773723"/>
            <a:ext cx="10515600" cy="5403240"/>
          </a:xfrm>
        </p:spPr>
        <p:txBody>
          <a:bodyPr/>
          <a:lstStyle/>
          <a:p>
            <a:r>
              <a:rPr lang="hu-HU" dirty="0"/>
              <a:t>A kórházépítési programot nem követte az ápolóképzés és intézményeinek fejlesztése. 1918-ban a Stefánia Szövetség megindította az anya- és csecsemővédőnői tanfolyamait. </a:t>
            </a:r>
          </a:p>
          <a:p>
            <a:r>
              <a:rPr lang="hu-HU" dirty="0"/>
              <a:t>1920-ban a debreceni Egyetem Orvosi Kara mellett felállították az Ápoló- és Védőnőképző Intézetet, ahol 2 éves képzés után elsősorban ápolónőket bocsátottak ki, állami oklevéllel elismerten. </a:t>
            </a:r>
          </a:p>
          <a:p>
            <a:r>
              <a:rPr lang="hu-HU" dirty="0"/>
              <a:t>1922-tõl a Magyar Vöröskereszt tanfolyamait </a:t>
            </a:r>
            <a:r>
              <a:rPr lang="hu-HU" dirty="0" err="1"/>
              <a:t>újraindította</a:t>
            </a:r>
            <a:r>
              <a:rPr lang="hu-HU" dirty="0"/>
              <a:t>. </a:t>
            </a:r>
          </a:p>
          <a:p>
            <a:r>
              <a:rPr lang="hu-HU" dirty="0"/>
              <a:t>A felvételi követelményt érettségihez, vagy 6 középiskolai osztály elvégzéséhez kötötte. Megalakult a </a:t>
            </a:r>
            <a:r>
              <a:rPr lang="hu-HU" dirty="0" err="1"/>
              <a:t>Mártha</a:t>
            </a:r>
            <a:r>
              <a:rPr lang="hu-HU" dirty="0"/>
              <a:t> Ápolónő Egyesület, a Diakonissza Ápolónőképző Intézet, és a Pesti Izraelita Nőegylet Ápolónő otthona.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9117304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838200" y="675249"/>
            <a:ext cx="10515600" cy="5501714"/>
          </a:xfrm>
        </p:spPr>
        <p:txBody>
          <a:bodyPr/>
          <a:lstStyle/>
          <a:p>
            <a:r>
              <a:rPr lang="hu-HU" dirty="0"/>
              <a:t>1927-ben az Országos Közegészségügyi Intézet kidolgozta az egységes ápolónő- és védőnőképzés alapelveit. </a:t>
            </a:r>
          </a:p>
          <a:p>
            <a:r>
              <a:rPr lang="hu-HU" dirty="0"/>
              <a:t>1950 után az egészségügyi szakiskolákban képeztek évtizedekig ápolókat. </a:t>
            </a:r>
          </a:p>
          <a:p>
            <a:r>
              <a:rPr lang="hu-HU" dirty="0"/>
              <a:t>1965-tõl egészségügyi szakközépiskolák és szakiskolák nappali képzési formáit kezdik meg működésüket. </a:t>
            </a:r>
          </a:p>
          <a:p>
            <a:r>
              <a:rPr lang="hu-HU" dirty="0"/>
              <a:t>A 12/ 1962. sz. rendelettel megalakult az Egészségügyi Szaktanfolyamok irodája. A 44/ 1970. sz. rendelettel megalakult az Egészségügyi Központi Továbbképző és Szakosító Intézet. </a:t>
            </a:r>
          </a:p>
          <a:p>
            <a:r>
              <a:rPr lang="hu-HU" dirty="0"/>
              <a:t>1988-ban Budapesten az Orvostovábbképző Egyetem Egészségügyi Főiskolai Karán megalapították a diplomás ápolóképzést. Napjainkban már több városban folyik az ápolók magas szinten történő képzése. 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40427775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b="1" i="1" u="sng" dirty="0"/>
              <a:t>Az ápolás általános kérdése</a:t>
            </a:r>
            <a:br>
              <a:rPr lang="hu-HU" dirty="0"/>
            </a:b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838200" y="1223889"/>
            <a:ext cx="10515600" cy="4953074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hu-HU" b="1" i="1" dirty="0"/>
              <a:t>Az ápolás szerepe a társadalomban </a:t>
            </a:r>
            <a:endParaRPr lang="hu-HU" dirty="0"/>
          </a:p>
          <a:p>
            <a:r>
              <a:rPr lang="hu-HU" dirty="0"/>
              <a:t>Az ápolás színvonala a megelőzés, a gyógyítás és rehabilitációs tevékenység eredményének egyik meghatározója. </a:t>
            </a:r>
          </a:p>
          <a:p>
            <a:r>
              <a:rPr lang="hu-HU" dirty="0"/>
              <a:t>Az ápolók nyújtotta szolgáltatás az otthonoktól a kórházig, ápolási otthonig vagy hospice-</a:t>
            </a:r>
            <a:r>
              <a:rPr lang="hu-HU" dirty="0" err="1"/>
              <a:t>ig</a:t>
            </a:r>
            <a:r>
              <a:rPr lang="hu-HU" dirty="0"/>
              <a:t> nagy hatással van az ellátandó lakosság közérzetére, közvetve elégedettségére, ezért az ápolás helyzete, az ápolás milyensége, színvonala, szervezettsége az egészségpolitikának és bizonyos mértékig a szociálpolitikának egyik kulcskérdése. </a:t>
            </a:r>
          </a:p>
          <a:p>
            <a:r>
              <a:rPr lang="hu-HU" dirty="0"/>
              <a:t>Ezen túlmenően az ápolás színvonala közvetlenül hatással van a partner diszciplínákra is. Az ápolás társadalmi szerepe segíteni az egyéneket, családokat és csoportokat a fizikai, szellemi és társadalmi funkciók optimalizálásában és integrálásában, mivel ezeket a funkciókat jelentősen befolyásolják az egészségi állapot változásai is. </a:t>
            </a:r>
          </a:p>
          <a:p>
            <a:r>
              <a:rPr lang="hu-HU" dirty="0"/>
              <a:t>Ez a széles feladatcsoport olyan ápolószemélyzetet igényel, amely képes ellátni az egészséggel és betegséggel kapcsolatos ápolási (gondozási) funkciókat a fogantatástól a halálig.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40839732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838200" y="590843"/>
            <a:ext cx="10515600" cy="5586120"/>
          </a:xfrm>
        </p:spPr>
        <p:txBody>
          <a:bodyPr>
            <a:normAutofit/>
          </a:bodyPr>
          <a:lstStyle/>
          <a:p>
            <a:r>
              <a:rPr lang="hu-HU" dirty="0"/>
              <a:t>Az ápolószemélyzet partneri alapon együttműködik az egészség elősegítésével és az ezzel kapcsolatos szolgáltatásokkal foglalkozó más hivatások képviselőivel.</a:t>
            </a:r>
          </a:p>
          <a:p>
            <a:r>
              <a:rPr lang="hu-HU" dirty="0"/>
              <a:t> Az egyes tudományterületek képviselői által nyújtandó szolgáltatásokat, mint a gyógyítást és ápolást, legtöbbször közösen és nem izolált tevékenységek </a:t>
            </a:r>
            <a:r>
              <a:rPr lang="hu-HU" dirty="0" err="1"/>
              <a:t>sorozataként</a:t>
            </a:r>
            <a:r>
              <a:rPr lang="hu-HU" dirty="0"/>
              <a:t> kell megtervezni ahhoz, hogy integrált egészként tudják biztosítani. </a:t>
            </a:r>
          </a:p>
          <a:p>
            <a:r>
              <a:rPr lang="hu-HU" dirty="0"/>
              <a:t>Az ápolószemélyzetnek az öntevékenységre, az önápolásra és öngondozásra, a jobb egészség kialakítására és fenntartására kell bátorítani az ellátandó egyént és/vagy családját is be kell vonni az ápolás- gondozás minden szintjébe.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4708703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b="1" dirty="0"/>
              <a:t>Betegápolás története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838200" y="1378634"/>
            <a:ext cx="10515600" cy="4798329"/>
          </a:xfrm>
        </p:spPr>
        <p:txBody>
          <a:bodyPr>
            <a:normAutofit fontScale="92500" lnSpcReduction="10000"/>
          </a:bodyPr>
          <a:lstStyle/>
          <a:p>
            <a:pPr marL="914400" lvl="2" indent="0">
              <a:buNone/>
            </a:pPr>
            <a:r>
              <a:rPr lang="hu-HU" sz="2600" b="1" i="1" u="sng" dirty="0"/>
              <a:t>Kr.e. ?- Kr.e. 4000</a:t>
            </a:r>
            <a:endParaRPr lang="hu-HU" sz="2600" b="1" dirty="0"/>
          </a:p>
          <a:p>
            <a:r>
              <a:rPr lang="hu-HU" dirty="0"/>
              <a:t>Ebből az időből jelenleg semmiféle megfejthető írásos emlékkel nem rendelkezünk. Az ősi leletanyag tanulmányozása adhat információkat a korai népek életmódjáról, betegségeiről. </a:t>
            </a:r>
          </a:p>
          <a:p>
            <a:r>
              <a:rPr lang="hu-HU" dirty="0"/>
              <a:t>A gyógymódokra, ápolásra csak feltevéseink lehetnek, pl. olyan csontleletek alapján, melyek, pl. gyógyult koponyalékelésről tanúskodnak. A homo </a:t>
            </a:r>
            <a:r>
              <a:rPr lang="hu-HU" dirty="0" err="1"/>
              <a:t>erectus</a:t>
            </a:r>
            <a:r>
              <a:rPr lang="hu-HU" dirty="0"/>
              <a:t> </a:t>
            </a:r>
            <a:r>
              <a:rPr lang="hu-HU" dirty="0" err="1"/>
              <a:t>idejéből</a:t>
            </a:r>
            <a:r>
              <a:rPr lang="hu-HU" dirty="0"/>
              <a:t> nagyon kevés csontlelet ismert. Egy gibraltári és egy </a:t>
            </a:r>
            <a:r>
              <a:rPr lang="hu-HU" dirty="0" err="1"/>
              <a:t>rhodéziai</a:t>
            </a:r>
            <a:r>
              <a:rPr lang="hu-HU" dirty="0"/>
              <a:t> neandervölgyi típusú ember koponyamaradványán, pl. szuvas fogakat találtak. </a:t>
            </a:r>
          </a:p>
          <a:p>
            <a:r>
              <a:rPr lang="hu-HU" dirty="0"/>
              <a:t>A csonttörés és ízületi kopás gyakran kimutatható a kőkor emberénél. Az újkőkorszakból már több csontvázlelet ismeretes. Ebből a korból több csonton végzett vizsgálatból a tudósok hiánybetegségekre, fertőzésekre, gyulladásokra, daganatos megbetegedésekre következtetnek.   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65464990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838200" y="633046"/>
            <a:ext cx="10515600" cy="554391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u-HU" b="1" i="1" u="sng" dirty="0"/>
              <a:t>Ápolói karrier </a:t>
            </a:r>
            <a:endParaRPr lang="hu-HU" dirty="0"/>
          </a:p>
          <a:p>
            <a:r>
              <a:rPr lang="hu-HU" dirty="0"/>
              <a:t>Meghatározó szerepe van az adott hivatás, foglalkozás társadalmi elismertségének, a hivatás gyakorlói számára viszonylag hosszú idejű főiskolai vagy egyetemi oktatás keretében biztosított képzésnek, az önálló szakmai szerveződésnek, az adott hivatásra vonatkozó jogi szabályozásnak, a saját etikai kódexnek és saját kompetencia körében az autonómia meglétének. </a:t>
            </a:r>
          </a:p>
          <a:p>
            <a:r>
              <a:rPr lang="hu-HU" dirty="0"/>
              <a:t>Az ápolás irodalma ápolást ma még általában </a:t>
            </a:r>
            <a:r>
              <a:rPr lang="hu-HU" dirty="0" err="1"/>
              <a:t>semi</a:t>
            </a:r>
            <a:r>
              <a:rPr lang="hu-HU" dirty="0"/>
              <a:t> </a:t>
            </a:r>
            <a:r>
              <a:rPr lang="hu-HU" dirty="0" err="1"/>
              <a:t>professio</a:t>
            </a:r>
            <a:r>
              <a:rPr lang="hu-HU" dirty="0"/>
              <a:t>- </a:t>
            </a:r>
            <a:r>
              <a:rPr lang="hu-HU" dirty="0" err="1"/>
              <a:t>nak</a:t>
            </a:r>
            <a:r>
              <a:rPr lang="hu-HU" dirty="0"/>
              <a:t> (félhivatásnak) nevezi, elsősorban bizonyos területeken még meglévő autonómia hiány miatt. Ennek oka az, hogy az ápolás a valódi rendeltetése helyett igen gyakran az orvos delegált feladatot végzi, ebben pedig teljesen önálló nem lehet. 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50629231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838200" y="759655"/>
            <a:ext cx="10515600" cy="5417308"/>
          </a:xfrm>
        </p:spPr>
        <p:txBody>
          <a:bodyPr>
            <a:normAutofit fontScale="85000" lnSpcReduction="10000"/>
          </a:bodyPr>
          <a:lstStyle/>
          <a:p>
            <a:r>
              <a:rPr lang="hu-HU" dirty="0"/>
              <a:t>Az ápoló karrierben meghatározó szerepet játszik az ápolás gyakorlatának milyensége, az ápolószemélyzet képzésének szintje, az ápolói hivatáson belüli előrejutás lehetősége és a társadalom részéről a hivatás gyakorlásához megítélt javak mértéke.</a:t>
            </a:r>
          </a:p>
          <a:p>
            <a:r>
              <a:rPr lang="hu-HU" dirty="0"/>
              <a:t> Egy szakmán belül az előbbre jutás leggyakrabban a saját hivatáson belüli tanulás útján történik. </a:t>
            </a:r>
          </a:p>
          <a:p>
            <a:r>
              <a:rPr lang="hu-HU" dirty="0"/>
              <a:t>Egy másik lehetőséget az adott szakmai hierarchián belüli más pozícióba kerülés adja. Az ápolói karriert elsősorban az oktatás és a képzés oldaláról kell megközelíteni. </a:t>
            </a:r>
          </a:p>
          <a:p>
            <a:r>
              <a:rPr lang="hu-HU" dirty="0"/>
              <a:t>Az ápolóképzési programba csak érettségi után léphetnek be a tanulók. A program 3 éves és iskolarendszerű képzési forma, az oktatás 4600 órában történik.</a:t>
            </a:r>
          </a:p>
          <a:p>
            <a:r>
              <a:rPr lang="hu-HU" dirty="0"/>
              <a:t> A kiadott bizonyítvány úgynevezett OKJ ápolói képesítést igazoló dokumentum, amelynek birtokában a végzettek az ápolás legkülönbözőbb területein helyezkedhetnek el. </a:t>
            </a:r>
          </a:p>
          <a:p>
            <a:r>
              <a:rPr lang="hu-HU" dirty="0"/>
              <a:t>Erre az alapképzésre igen sok szakosodási forma épül, pl. onkológiai szakápoló. 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43168056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838200" y="801858"/>
            <a:ext cx="10515600" cy="5375105"/>
          </a:xfrm>
        </p:spPr>
        <p:txBody>
          <a:bodyPr>
            <a:normAutofit/>
          </a:bodyPr>
          <a:lstStyle/>
          <a:p>
            <a:r>
              <a:rPr lang="hu-HU" dirty="0"/>
              <a:t>A fenti képzés mellett működik a diplomás ápolóképzés, mely négyéves és az ápolói képesítés mellett akadémiai (főiskola) végzettséget is ad, tehát ebből a programból tovább lehet lépni az egyetemek programjaiba is. </a:t>
            </a:r>
          </a:p>
          <a:p>
            <a:r>
              <a:rPr lang="hu-HU" dirty="0"/>
              <a:t>A diplomás ápolóképzés, mint graduális képzés jelenleg a legmagasabb szintű végzettség az ápolók számára.</a:t>
            </a:r>
          </a:p>
          <a:p>
            <a:r>
              <a:rPr lang="hu-HU" dirty="0"/>
              <a:t> A tudományegyetemek fogadóképesek arra, hogy a graduális képzés után posztgraduális képzés keretében az ápolószemélyzet is egyetemi szintű végzettséget szerezzen, pl. pszichológiai, humán- szervezés.</a:t>
            </a:r>
          </a:p>
          <a:p>
            <a:r>
              <a:rPr lang="hu-HU" dirty="0"/>
              <a:t> Az ápolói karrierben is lehetővé kell tenni a doktori fokozatok megszerzését, természetesen az ápolástudományból.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4007083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838200" y="815926"/>
            <a:ext cx="10515600" cy="536103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u-HU" b="1" i="1" dirty="0"/>
              <a:t>Az ápolástudomány</a:t>
            </a:r>
            <a:endParaRPr lang="hu-HU" dirty="0"/>
          </a:p>
          <a:p>
            <a:r>
              <a:rPr lang="hu-HU" dirty="0"/>
              <a:t>Az ápolás nem szervezett formájában öngondozás és másokat segítő alapvető emberi tevékenységként fogható fel.</a:t>
            </a:r>
          </a:p>
          <a:p>
            <a:r>
              <a:rPr lang="hu-HU" dirty="0"/>
              <a:t> Intézményesítetten szervezett formában az ápolás különálló diszciplína, és mint ilyen, ápolási/gondozási tevékenységgel foglalkozik, amely vonatkozik mind az egészségre, mind a betegségre, és mint már említettük a fogantatástól a halálig tart.</a:t>
            </a:r>
          </a:p>
          <a:p>
            <a:r>
              <a:rPr lang="hu-HU" dirty="0"/>
              <a:t> Az ápolás foglalkozik az egészség fenntartásával, előmozdításával és védelmével, a betegek ápolásával, rehabilitációjával, az élet pszichoszomatikus és </a:t>
            </a:r>
            <a:r>
              <a:rPr lang="hu-HU" dirty="0" err="1"/>
              <a:t>pszichoszociális</a:t>
            </a:r>
            <a:r>
              <a:rPr lang="hu-HU" dirty="0"/>
              <a:t> aspektusaival, amennyiben ezek az egészséget, a betegséget és a halált befolyásolják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28728029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838200" y="562708"/>
            <a:ext cx="10515600" cy="5614255"/>
          </a:xfrm>
        </p:spPr>
        <p:txBody>
          <a:bodyPr>
            <a:normAutofit fontScale="92500" lnSpcReduction="10000"/>
          </a:bodyPr>
          <a:lstStyle/>
          <a:p>
            <a:r>
              <a:rPr lang="hu-HU" dirty="0"/>
              <a:t>Az ápolás elsődleges feladata az egészséges vagy beteg egyén segítése azon tevékenységeinek elvégzésében, amelyek hozzájárulnak egészségéhez, gyógyulásához, és amelyeket segítség nélkül maga végezne el, ha lenne hozzá ereje, akarata vagy tudása. </a:t>
            </a:r>
          </a:p>
          <a:p>
            <a:r>
              <a:rPr lang="hu-HU" dirty="0"/>
              <a:t>Az ápolás egyedülálló feladata az egyén segítése abban, hogy mihelyt lehetséges, függetlenítse magát segítségtől, ezen túl az ápolás segíti a beteget az orvos által előírt terápiás terv megvalósításában is.</a:t>
            </a:r>
          </a:p>
          <a:p>
            <a:r>
              <a:rPr lang="hu-HU" dirty="0"/>
              <a:t> Az ápolás komplex tevékenység, amely foglalkozik az egyénnel, családdal és a közösséggel, egészségben és betegségben egyaránt. </a:t>
            </a:r>
          </a:p>
          <a:p>
            <a:r>
              <a:rPr lang="hu-HU" dirty="0"/>
              <a:t>Az ápolás tudomány és egyben művészet, felhasználja a fizika, a biológia, a társadalom és az orvosi tudományok, a humaniórák ismeretanyagát, ill. technikáját. </a:t>
            </a:r>
          </a:p>
          <a:p>
            <a:r>
              <a:rPr lang="hu-HU" dirty="0"/>
              <a:t>Az ápolás tudománya szervezett kutatás és elemzés által szerzett ismeretanyag, művészete, pedig a tudás alkotó felhasználása az emberek jóléte érdekében.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85729240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838200" y="534572"/>
            <a:ext cx="10515600" cy="5642391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hu-HU" b="1" i="1" dirty="0"/>
              <a:t>Az ápolás és jogi szabályozása</a:t>
            </a:r>
            <a:endParaRPr lang="hu-HU" dirty="0"/>
          </a:p>
          <a:p>
            <a:r>
              <a:rPr lang="hu-HU" dirty="0"/>
              <a:t>Az ápolás jogi szabályozásának kettős célja van. Elsődleges célja a társadalom védelme annak biztosításával, hogy az ápolást csak szakképzett és hozzáértő ápolók végezhessék.</a:t>
            </a:r>
          </a:p>
          <a:p>
            <a:pPr marL="0" indent="0">
              <a:buNone/>
            </a:pPr>
            <a:r>
              <a:rPr lang="hu-HU" dirty="0"/>
              <a:t> A szabályozás másodlagos célja az ápolói hivatás és gyakorlójának védelme. A szabályozás kereteinek legfőbb elemei a következők: </a:t>
            </a:r>
          </a:p>
          <a:p>
            <a:pPr lvl="0"/>
            <a:r>
              <a:rPr lang="hu-HU" dirty="0"/>
              <a:t>Az ápolás és az ápolás gyakorlatának definíciója</a:t>
            </a:r>
          </a:p>
          <a:p>
            <a:pPr lvl="0"/>
            <a:r>
              <a:rPr lang="hu-HU" dirty="0"/>
              <a:t>A regisztrált ápoló fogalma</a:t>
            </a:r>
          </a:p>
          <a:p>
            <a:pPr lvl="0"/>
            <a:r>
              <a:rPr lang="hu-HU" dirty="0"/>
              <a:t>Az ápolószemélyzet egyéb kategóriái</a:t>
            </a:r>
          </a:p>
          <a:p>
            <a:pPr lvl="0"/>
            <a:r>
              <a:rPr lang="hu-HU" dirty="0"/>
              <a:t>A regisztrációs eljárás leírása</a:t>
            </a:r>
          </a:p>
          <a:p>
            <a:pPr lvl="0"/>
            <a:r>
              <a:rPr lang="hu-HU" dirty="0"/>
              <a:t>A praktizálási engedély kiadásának eljárása és meghosszabbítása</a:t>
            </a:r>
          </a:p>
          <a:p>
            <a:pPr lvl="0"/>
            <a:r>
              <a:rPr lang="hu-HU" dirty="0"/>
              <a:t>Lejárt engedélyek </a:t>
            </a:r>
            <a:r>
              <a:rPr lang="hu-HU" dirty="0" err="1"/>
              <a:t>újraérvényesítése</a:t>
            </a:r>
            <a:endParaRPr lang="hu-HU" dirty="0"/>
          </a:p>
          <a:p>
            <a:pPr lvl="0"/>
            <a:r>
              <a:rPr lang="hu-HU" dirty="0"/>
              <a:t>Ideiglenes engedélyezés és az ideiglenesen bejegyzett ápoló fogalma</a:t>
            </a:r>
          </a:p>
          <a:p>
            <a:pPr lvl="0"/>
            <a:r>
              <a:rPr lang="hu-HU" dirty="0"/>
              <a:t>Az engedély birtokosának joga és kötelessége</a:t>
            </a:r>
          </a:p>
          <a:p>
            <a:pPr lvl="0"/>
            <a:r>
              <a:rPr lang="hu-HU" dirty="0"/>
              <a:t>A regisztrációt és engedély kiadását végző bizottság, tanács stb. státusának jogi rendezése</a:t>
            </a:r>
          </a:p>
          <a:p>
            <a:pPr lvl="0"/>
            <a:r>
              <a:rPr lang="hu-HU" dirty="0"/>
              <a:t>Ápolói oklevelek honosítása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62426189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838200" y="773723"/>
            <a:ext cx="10515600" cy="5403240"/>
          </a:xfrm>
        </p:spPr>
        <p:txBody>
          <a:bodyPr/>
          <a:lstStyle/>
          <a:p>
            <a:pPr lvl="0"/>
            <a:r>
              <a:rPr lang="hu-HU" dirty="0"/>
              <a:t>Az engedély felfüggesztése, törlés</a:t>
            </a:r>
          </a:p>
          <a:p>
            <a:pPr lvl="0"/>
            <a:r>
              <a:rPr lang="hu-HU" dirty="0"/>
              <a:t>Az oktatási programok jóváhagyásával kapcsolatos eljárások</a:t>
            </a:r>
          </a:p>
          <a:p>
            <a:pPr lvl="0"/>
            <a:r>
              <a:rPr lang="hu-HU" dirty="0"/>
              <a:t>Fegyelmezés, szankcionálás</a:t>
            </a:r>
          </a:p>
          <a:p>
            <a:pPr lvl="0"/>
            <a:r>
              <a:rPr lang="hu-HU" dirty="0"/>
              <a:t>Törvények megszegése és büntető eljárások</a:t>
            </a:r>
          </a:p>
          <a:p>
            <a:pPr lvl="0"/>
            <a:r>
              <a:rPr lang="hu-HU" dirty="0"/>
              <a:t>Szakképesítés és vizsgák szabályozása.</a:t>
            </a:r>
          </a:p>
          <a:p>
            <a:pPr marL="0" indent="0">
              <a:buNone/>
            </a:pPr>
            <a:endParaRPr lang="hu-HU" dirty="0"/>
          </a:p>
          <a:p>
            <a:pPr marL="0" indent="0">
              <a:buNone/>
            </a:pPr>
            <a:r>
              <a:rPr lang="hu-HU" dirty="0"/>
              <a:t>A legmagasabb szintű jogszabály 1997. Évi CLIV. Törvény az egészségügyről az ápolást az alábbiak szerint határozza meg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8185548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/>
              <a:t>A nedves barlangok reumatikus bántalmakat okoztak (barlangi köszvény). V</a:t>
            </a:r>
          </a:p>
          <a:p>
            <a:r>
              <a:rPr lang="hu-HU" dirty="0" err="1"/>
              <a:t>alószínűleg</a:t>
            </a:r>
            <a:r>
              <a:rPr lang="hu-HU" dirty="0"/>
              <a:t> az állatok viselkedését figyelve jöttek rá, hogy egyes növények gyógyító hatásúak. </a:t>
            </a:r>
          </a:p>
          <a:p>
            <a:r>
              <a:rPr lang="hu-HU" dirty="0"/>
              <a:t>A tapasztalatokat felhalmozva </a:t>
            </a:r>
            <a:r>
              <a:rPr lang="hu-HU" dirty="0" err="1"/>
              <a:t>ősanyáink</a:t>
            </a:r>
            <a:r>
              <a:rPr lang="hu-HU" dirty="0"/>
              <a:t> türelmesen gyűjtögették a virágokat, </a:t>
            </a:r>
            <a:r>
              <a:rPr lang="hu-HU" dirty="0" err="1"/>
              <a:t>füveket</a:t>
            </a:r>
            <a:r>
              <a:rPr lang="hu-HU" dirty="0"/>
              <a:t>, hogy azokból az arra rászorultak egészségét megpróbálják visszaadni. Lassan gyűjtötték a tapasztalatokat a sebkezelések, csonttörések, ficamok, sérülések ellátásáról, felhasználva a tapasztaltabb öregek véleményét is.</a:t>
            </a:r>
          </a:p>
          <a:p>
            <a:r>
              <a:rPr lang="hu-HU" dirty="0"/>
              <a:t> Így bontakozott ki a gyógyító ápoló tevékenység.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6976297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838200" y="365125"/>
            <a:ext cx="10515600" cy="5811838"/>
          </a:xfrm>
        </p:spPr>
        <p:txBody>
          <a:bodyPr>
            <a:normAutofit/>
          </a:bodyPr>
          <a:lstStyle/>
          <a:p>
            <a:pPr lvl="2"/>
            <a:r>
              <a:rPr lang="hu-HU" sz="2800" b="1" i="1" u="sng" dirty="0"/>
              <a:t>Kr.e. 4000-Kr.u. 476. </a:t>
            </a:r>
            <a:endParaRPr lang="hu-HU" sz="2800" b="1" dirty="0"/>
          </a:p>
          <a:p>
            <a:pPr marL="0" lvl="0" indent="0">
              <a:buNone/>
            </a:pPr>
            <a:r>
              <a:rPr lang="hu-HU" i="1" dirty="0"/>
              <a:t>Egyiptomiak </a:t>
            </a:r>
            <a:endParaRPr lang="hu-HU" dirty="0"/>
          </a:p>
          <a:p>
            <a:r>
              <a:rPr lang="hu-HU" dirty="0"/>
              <a:t>A gyógyítás istene </a:t>
            </a:r>
            <a:r>
              <a:rPr lang="hu-HU" dirty="0" err="1"/>
              <a:t>Serapis</a:t>
            </a:r>
            <a:r>
              <a:rPr lang="hu-HU" dirty="0"/>
              <a:t> volt. Templomai a </a:t>
            </a:r>
            <a:r>
              <a:rPr lang="hu-HU" dirty="0" err="1"/>
              <a:t>serapeionok</a:t>
            </a:r>
            <a:r>
              <a:rPr lang="hu-HU" dirty="0"/>
              <a:t>, a gyógykezeléseket szolgálták. Az ókori egyiptomi leleteken is találhatók ápolásra történő utalások. </a:t>
            </a:r>
          </a:p>
          <a:p>
            <a:r>
              <a:rPr lang="hu-HU" dirty="0"/>
              <a:t>Az orvosi papiruszok tartalmaznak olyan leírásokat, melyek ápolási folyamatra utalnak. Az ápoló feladata a folyamatban azonban nem világos. </a:t>
            </a:r>
          </a:p>
          <a:p>
            <a:pPr marL="0" lvl="0" indent="0">
              <a:buNone/>
            </a:pPr>
            <a:r>
              <a:rPr lang="hu-HU" i="1" dirty="0"/>
              <a:t>Asszírok és babiloniak </a:t>
            </a:r>
            <a:endParaRPr lang="hu-HU" dirty="0"/>
          </a:p>
          <a:p>
            <a:r>
              <a:rPr lang="hu-HU" dirty="0"/>
              <a:t>A papi belgyógyász és a világi sebészorvosokon kívül volt még egy harmadik ápoló kezelőrend is, amely elkészítette a gyógyszereket, a fürdőket és az ellátás során közreműködött, majd gondozta a betegeket. 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3047865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838200" y="633046"/>
            <a:ext cx="10515600" cy="5543917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hu-HU" i="1" dirty="0"/>
              <a:t>Ókori zsidók</a:t>
            </a:r>
            <a:endParaRPr lang="hu-HU" dirty="0"/>
          </a:p>
          <a:p>
            <a:r>
              <a:rPr lang="hu-HU" dirty="0"/>
              <a:t>Az ápoló </a:t>
            </a:r>
            <a:r>
              <a:rPr lang="hu-HU" dirty="0" err="1"/>
              <a:t>esetenként</a:t>
            </a:r>
            <a:r>
              <a:rPr lang="hu-HU" dirty="0"/>
              <a:t> említésre kerül Mózes könyveiben, de az, hogy ki, milyen minőségben teljesített szolgálatot, a dajkák esetét kivéve, nem világos. Úgy tűnik, hogy az ápoló otthonukban látogatta meg és gondozta a betegeket és valószínűleg szerepe volt az egészség oktatásában is. </a:t>
            </a:r>
          </a:p>
          <a:p>
            <a:pPr marL="0" lvl="0" indent="0">
              <a:buNone/>
            </a:pPr>
            <a:r>
              <a:rPr lang="hu-HU" i="1" dirty="0"/>
              <a:t>Ókori hinduk</a:t>
            </a:r>
            <a:endParaRPr lang="hu-HU" dirty="0"/>
          </a:p>
          <a:p>
            <a:r>
              <a:rPr lang="hu-HU" dirty="0"/>
              <a:t>A kereszténység előtti Indiában már kiépített kórházi szervezet működött, valószínűleg elsőként a világon. Itt működött olyan kórházi személyzet férfiak, akikhez a nagy felkészültségűn sebészek küldték a betegeiket ápolás céljából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3829717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838200" y="717452"/>
            <a:ext cx="10515600" cy="5459511"/>
          </a:xfrm>
        </p:spPr>
        <p:txBody>
          <a:bodyPr>
            <a:normAutofit/>
          </a:bodyPr>
          <a:lstStyle/>
          <a:p>
            <a:r>
              <a:rPr lang="hu-HU" dirty="0"/>
              <a:t>A </a:t>
            </a:r>
            <a:r>
              <a:rPr lang="hu-HU" dirty="0" err="1"/>
              <a:t>Charaka</a:t>
            </a:r>
            <a:r>
              <a:rPr lang="hu-HU" dirty="0"/>
              <a:t> </a:t>
            </a:r>
            <a:r>
              <a:rPr lang="hu-HU" dirty="0" err="1"/>
              <a:t>Samitha</a:t>
            </a:r>
            <a:r>
              <a:rPr lang="hu-HU" dirty="0"/>
              <a:t> című orvosi kézirat szerint az ápolóknak az alábbi képességekkel kellett rendelkezniük:... Biztosítani kell egy olyan, jó magaviseletű személyekből álló gondozói testületet, akik szokásaikban megkülönböztetett módon érvényesítik a tisztaságot. ... Akik szolgálatban állnak... Akiknek kedvesnek és ügyesnek kell lenniük és képesnek minden olyan szolgálat elvégzésére, melyekre a betegnek szüksége lehet, beleértve a beteg mosdatását, fürösztését is. </a:t>
            </a:r>
          </a:p>
          <a:p>
            <a:r>
              <a:rPr lang="hu-HU" dirty="0"/>
              <a:t>Nem kevésbé olyannak, hogy rendelkezésre álljanak azoknak, akik betegeskednek soha nem vonakodva attól, hogy bármi olyan dolgot megtegyenek, amit nekik megparancsolnak</a:t>
            </a:r>
          </a:p>
          <a:p>
            <a:r>
              <a:rPr lang="hu-HU" dirty="0"/>
              <a:t>Nem tudjuk, hogy kik végezték ezen ápolók képzését. 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1168171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838200" y="647114"/>
            <a:ext cx="10515600" cy="5529849"/>
          </a:xfrm>
        </p:spPr>
        <p:txBody>
          <a:bodyPr>
            <a:normAutofit fontScale="85000" lnSpcReduction="20000"/>
          </a:bodyPr>
          <a:lstStyle/>
          <a:p>
            <a:pPr marL="0" lvl="0" indent="0">
              <a:buNone/>
            </a:pPr>
            <a:r>
              <a:rPr lang="hu-HU" i="1" dirty="0"/>
              <a:t>Ókori görögök és rómaiak</a:t>
            </a:r>
            <a:endParaRPr lang="hu-HU" dirty="0"/>
          </a:p>
          <a:p>
            <a:r>
              <a:rPr lang="hu-HU" dirty="0" err="1"/>
              <a:t>Aszklepiosz</a:t>
            </a:r>
            <a:r>
              <a:rPr lang="hu-HU" dirty="0"/>
              <a:t> tiszteletére emelt </a:t>
            </a:r>
            <a:r>
              <a:rPr lang="hu-HU" dirty="0" err="1"/>
              <a:t>aszklepeionok</a:t>
            </a:r>
            <a:r>
              <a:rPr lang="hu-HU" dirty="0"/>
              <a:t> alkalmasak voltak a pihenésre és az egészség helyreállítására. </a:t>
            </a:r>
          </a:p>
          <a:p>
            <a:r>
              <a:rPr lang="hu-HU" dirty="0" err="1"/>
              <a:t>Hippokratésztől</a:t>
            </a:r>
            <a:r>
              <a:rPr lang="hu-HU" dirty="0"/>
              <a:t> származtatják az Illem könyvét, ahonnan az alábbi részlet származik: Bízd meg egyik tanítványodat, olyat, aki képes az instrukciókat nehézség nélkül végrehajtani, és képes a kezelést </a:t>
            </a:r>
            <a:r>
              <a:rPr lang="hu-HU" dirty="0" err="1"/>
              <a:t>megfelelőképpen</a:t>
            </a:r>
            <a:r>
              <a:rPr lang="hu-HU" dirty="0"/>
              <a:t> végezni. </a:t>
            </a:r>
          </a:p>
          <a:p>
            <a:r>
              <a:rPr lang="hu-HU" dirty="0" err="1"/>
              <a:t>Válassz</a:t>
            </a:r>
            <a:r>
              <a:rPr lang="hu-HU" dirty="0"/>
              <a:t> olyan valakit, aki már megkapta a bevezetést a szakma rejtelmeibe, hogy minden olyan dolgot el tudjon végezni, amire szükség van és hogy a kezelést, biztonsággal megtudja adni. </a:t>
            </a:r>
          </a:p>
          <a:p>
            <a:r>
              <a:rPr lang="hu-HU" dirty="0"/>
              <a:t>Õ azért van ott, hogy megakadályozza, hogy olyan dolgok, melyek a vizitek között történnek, elsikkadjanak. </a:t>
            </a:r>
          </a:p>
          <a:p>
            <a:r>
              <a:rPr lang="hu-HU" dirty="0"/>
              <a:t>Soha ne bízz meg laikust semmivel, mert ha balszerencsés dolog történik, a felelősség téged fog terhelni, de az eredmény dicsőséget fog neked szerezni. Feltételezhetjük, hogy Hippokratész valamilyen ápolókra utal itt. A görögök nem alapítottak kórházakat. </a:t>
            </a:r>
          </a:p>
          <a:p>
            <a:r>
              <a:rPr lang="hu-HU" dirty="0"/>
              <a:t>A rómaiaknál már találkozunk kórházszerű intézménnyel. </a:t>
            </a:r>
            <a:r>
              <a:rPr lang="hu-HU" dirty="0" err="1"/>
              <a:t>Valetudinaria</a:t>
            </a:r>
            <a:r>
              <a:rPr lang="hu-HU" dirty="0"/>
              <a:t> külön épület volt, vagy csupán egy külön szoba, melyben a birtokon dolgozó értékes rabszolgákat gondozták. 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9173303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838200" y="365125"/>
            <a:ext cx="10515600" cy="5811838"/>
          </a:xfrm>
        </p:spPr>
        <p:txBody>
          <a:bodyPr/>
          <a:lstStyle/>
          <a:p>
            <a:pPr marL="0" lvl="0" indent="0">
              <a:buNone/>
            </a:pPr>
            <a:r>
              <a:rPr lang="hu-HU" i="1" dirty="0"/>
              <a:t>Ápolás a kereszténység első </a:t>
            </a:r>
            <a:r>
              <a:rPr lang="hu-HU" i="1" dirty="0" err="1"/>
              <a:t>századaiban</a:t>
            </a:r>
            <a:endParaRPr lang="hu-HU" dirty="0"/>
          </a:p>
          <a:p>
            <a:r>
              <a:rPr lang="hu-HU" dirty="0"/>
              <a:t>Az ókori orvosok aggodalom nélkül megtagadták az orvosi segítséget a gyógyíthatatlan betegtől. </a:t>
            </a:r>
          </a:p>
          <a:p>
            <a:r>
              <a:rPr lang="hu-HU" dirty="0"/>
              <a:t>A pogány orvosok járványok idején elmenekültek. A kereszténység azonban senkit sem hagyott segítség nélkül. </a:t>
            </a:r>
          </a:p>
          <a:p>
            <a:r>
              <a:rPr lang="hu-HU" dirty="0"/>
              <a:t>A szegénygondozás központosítására irányuló törekvés létrehozta a szállóhelyek (</a:t>
            </a:r>
            <a:r>
              <a:rPr lang="hu-HU" dirty="0" err="1"/>
              <a:t>hospicium</a:t>
            </a:r>
            <a:r>
              <a:rPr lang="hu-HU" dirty="0"/>
              <a:t>) és a kórház (</a:t>
            </a:r>
            <a:r>
              <a:rPr lang="hu-HU" dirty="0" err="1"/>
              <a:t>hospitale</a:t>
            </a:r>
            <a:r>
              <a:rPr lang="hu-HU" dirty="0"/>
              <a:t>) intézményét. </a:t>
            </a:r>
          </a:p>
          <a:p>
            <a:r>
              <a:rPr lang="hu-HU" dirty="0"/>
              <a:t>Konstantin uralkodása után már minden püspöki városban találunk kórházat.  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7438752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838200" y="618978"/>
            <a:ext cx="10515600" cy="5557985"/>
          </a:xfrm>
        </p:spPr>
        <p:txBody>
          <a:bodyPr/>
          <a:lstStyle/>
          <a:p>
            <a:pPr marL="457200" lvl="1" indent="0">
              <a:buNone/>
            </a:pPr>
            <a:r>
              <a:rPr lang="hu-HU" b="1" i="1" u="sng" dirty="0"/>
              <a:t>Középkor (476 -1492 )</a:t>
            </a:r>
            <a:endParaRPr lang="hu-HU" sz="3200" b="1" dirty="0"/>
          </a:p>
          <a:p>
            <a:r>
              <a:rPr lang="hu-HU" dirty="0"/>
              <a:t>Újabb egyházi rendek alakultak:</a:t>
            </a:r>
          </a:p>
          <a:p>
            <a:pPr marL="0" indent="0">
              <a:buNone/>
            </a:pPr>
            <a:r>
              <a:rPr lang="hu-HU" dirty="0"/>
              <a:t> - férfi és női szerzetesrendek ( Bencések, Szt. Erzsébet Nővérek )</a:t>
            </a:r>
          </a:p>
          <a:p>
            <a:pPr marL="0" indent="0">
              <a:buNone/>
            </a:pPr>
            <a:r>
              <a:rPr lang="hu-HU" dirty="0"/>
              <a:t>- hadi ápolórendek, Kórházi Lovagrendek ( János lovagok, Német lovagrend,</a:t>
            </a:r>
            <a:br>
              <a:rPr lang="hu-HU" dirty="0"/>
            </a:br>
            <a:r>
              <a:rPr lang="hu-HU" dirty="0"/>
              <a:t>  </a:t>
            </a:r>
            <a:r>
              <a:rPr lang="hu-HU" dirty="0" err="1"/>
              <a:t>Templárius</a:t>
            </a:r>
            <a:r>
              <a:rPr lang="hu-HU" dirty="0"/>
              <a:t> lovagrend, Szt. Lázár rendje, Szentháromság rendje, A Szentlélek rendje)</a:t>
            </a:r>
          </a:p>
          <a:p>
            <a:pPr marL="0" indent="0">
              <a:buNone/>
            </a:pPr>
            <a:r>
              <a:rPr lang="hu-HU" dirty="0"/>
              <a:t>- világi ápolórendek 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615553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2473</Words>
  <Application>Microsoft Office PowerPoint</Application>
  <PresentationFormat>Szélesvásznú</PresentationFormat>
  <Paragraphs>128</Paragraphs>
  <Slides>26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3</vt:i4>
      </vt:variant>
      <vt:variant>
        <vt:lpstr>Téma</vt:lpstr>
      </vt:variant>
      <vt:variant>
        <vt:i4>1</vt:i4>
      </vt:variant>
      <vt:variant>
        <vt:lpstr>Diacímek</vt:lpstr>
      </vt:variant>
      <vt:variant>
        <vt:i4>26</vt:i4>
      </vt:variant>
    </vt:vector>
  </HeadingPairs>
  <TitlesOfParts>
    <vt:vector size="30" baseType="lpstr">
      <vt:lpstr>Arial</vt:lpstr>
      <vt:lpstr>Calibri</vt:lpstr>
      <vt:lpstr>Calibri Light</vt:lpstr>
      <vt:lpstr>Office-téma</vt:lpstr>
      <vt:lpstr>Egészségtudomány történet I.</vt:lpstr>
      <vt:lpstr>Betegápolás története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Az ápolás általános kérdése 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Egészségtudomány történet I.</dc:title>
  <dc:creator>Kitti</dc:creator>
  <cp:lastModifiedBy>Kitti</cp:lastModifiedBy>
  <cp:revision>8</cp:revision>
  <dcterms:created xsi:type="dcterms:W3CDTF">2017-03-11T13:50:25Z</dcterms:created>
  <dcterms:modified xsi:type="dcterms:W3CDTF">2017-03-11T14:08:44Z</dcterms:modified>
</cp:coreProperties>
</file>