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726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075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8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20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478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044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344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1314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805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82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255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CF100-6A33-430D-9CFF-27E7986C16FF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7E8DF-1F75-4732-91E7-61B044E605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4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u.wikipedia.org/wiki/November_4.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Florence </a:t>
            </a:r>
            <a:r>
              <a:rPr lang="hu-HU" b="1" dirty="0" err="1"/>
              <a:t>Nightingale</a:t>
            </a:r>
            <a:r>
              <a:rPr lang="hu-HU" b="1" dirty="0"/>
              <a:t>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4376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20505"/>
            <a:ext cx="10515600" cy="5656458"/>
          </a:xfrm>
        </p:spPr>
        <p:txBody>
          <a:bodyPr>
            <a:normAutofit lnSpcReduction="10000"/>
          </a:bodyPr>
          <a:lstStyle/>
          <a:p>
            <a:r>
              <a:rPr lang="hu-HU" dirty="0"/>
              <a:t>Hogy a nővérek és a sebesült katonák közötti, akkoriban mindennaposnak számító testi érintkezésnek elejét vegye, éjszakánként lámpással kezében járőrözött a kórház folyosóin. </a:t>
            </a:r>
          </a:p>
          <a:p>
            <a:r>
              <a:rPr lang="hu-HU" dirty="0"/>
              <a:t>Ez a kép ragadta meg leginkább kora közvéleményének figyelmét, s 1855 februárjában az </a:t>
            </a:r>
            <a:r>
              <a:rPr lang="hu-HU" i="1" dirty="0" err="1"/>
              <a:t>Illustrated</a:t>
            </a:r>
            <a:r>
              <a:rPr lang="hu-HU" i="1" dirty="0"/>
              <a:t> London News</a:t>
            </a:r>
            <a:r>
              <a:rPr lang="hu-HU" dirty="0"/>
              <a:t> lapjain megjelent „a lámpás hölgy” </a:t>
            </a:r>
            <a:r>
              <a:rPr lang="hu-HU" i="1" dirty="0"/>
              <a:t>(The Lady </a:t>
            </a:r>
            <a:r>
              <a:rPr lang="hu-HU" i="1" dirty="0" err="1"/>
              <a:t>with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lamp</a:t>
            </a:r>
            <a:r>
              <a:rPr lang="hu-HU" i="1" dirty="0"/>
              <a:t>)</a:t>
            </a:r>
            <a:r>
              <a:rPr lang="hu-HU" dirty="0"/>
              <a:t> első ábrázolása.</a:t>
            </a:r>
          </a:p>
          <a:p>
            <a:r>
              <a:rPr lang="hu-HU" dirty="0"/>
              <a:t> Ez az elnevezés élete végéig elkísérte. </a:t>
            </a:r>
            <a:r>
              <a:rPr lang="hu-HU" dirty="0" err="1"/>
              <a:t>Nightingale</a:t>
            </a:r>
            <a:r>
              <a:rPr lang="hu-HU" dirty="0"/>
              <a:t> egy csapásra híres lett hazájában, maga Viktória királynő is rokonszenvvel szemlélte tevékenységét, s a főnővér szigorú, de önfeláldozó alakja ihlette 1857-ben </a:t>
            </a:r>
            <a:r>
              <a:rPr lang="hu-HU" i="1" dirty="0"/>
              <a:t>Santa </a:t>
            </a:r>
            <a:r>
              <a:rPr lang="hu-HU" i="1" dirty="0" err="1"/>
              <a:t>Filomena</a:t>
            </a:r>
            <a:r>
              <a:rPr lang="hu-HU" dirty="0"/>
              <a:t> című verse megírására Henry </a:t>
            </a:r>
            <a:r>
              <a:rPr lang="hu-HU" dirty="0" err="1"/>
              <a:t>Wadsworth</a:t>
            </a:r>
            <a:r>
              <a:rPr lang="hu-HU" dirty="0"/>
              <a:t> </a:t>
            </a:r>
            <a:r>
              <a:rPr lang="hu-HU" dirty="0" err="1"/>
              <a:t>Longfellow</a:t>
            </a:r>
            <a:r>
              <a:rPr lang="hu-HU" dirty="0"/>
              <a:t>-t is. </a:t>
            </a:r>
          </a:p>
          <a:p>
            <a:r>
              <a:rPr lang="hu-HU" dirty="0" err="1"/>
              <a:t>Nightingale</a:t>
            </a:r>
            <a:r>
              <a:rPr lang="hu-HU" dirty="0"/>
              <a:t> szolgálata 1856 júliusában ért véget </a:t>
            </a:r>
            <a:r>
              <a:rPr lang="hu-HU" dirty="0" err="1"/>
              <a:t>Üsküdarban</a:t>
            </a:r>
            <a:r>
              <a:rPr lang="hu-HU" dirty="0"/>
              <a:t>, s miután augusztusban visszatért hazájába, a királynő egyik bizalmas barátja lett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902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543917"/>
          </a:xfrm>
        </p:spPr>
        <p:txBody>
          <a:bodyPr/>
          <a:lstStyle/>
          <a:p>
            <a:r>
              <a:rPr lang="hu-HU" dirty="0"/>
              <a:t>Viktória királynő rokonszenvének és figyelmének volt köszönhető, hogy a hadügyminisztériumnak (</a:t>
            </a:r>
            <a:r>
              <a:rPr lang="hu-HU" dirty="0" err="1"/>
              <a:t>War</a:t>
            </a:r>
            <a:r>
              <a:rPr lang="hu-HU" dirty="0"/>
              <a:t> Office) a hadsereg egészségügyi helyzetével foglalkozó osztálya a </a:t>
            </a:r>
            <a:r>
              <a:rPr lang="hu-HU" dirty="0" err="1"/>
              <a:t>Nightingale</a:t>
            </a:r>
            <a:r>
              <a:rPr lang="hu-HU" dirty="0"/>
              <a:t> által írt jelentések és ajánlások alapján 1859-ben megszervezte a Katonai Orvosi Iskolát (</a:t>
            </a:r>
            <a:r>
              <a:rPr lang="hu-HU" dirty="0" err="1"/>
              <a:t>Army</a:t>
            </a:r>
            <a:r>
              <a:rPr lang="hu-HU" dirty="0"/>
              <a:t> </a:t>
            </a:r>
            <a:r>
              <a:rPr lang="hu-HU" dirty="0" err="1"/>
              <a:t>Medical</a:t>
            </a:r>
            <a:r>
              <a:rPr lang="hu-HU" dirty="0"/>
              <a:t> </a:t>
            </a:r>
            <a:r>
              <a:rPr lang="hu-HU" dirty="0" err="1"/>
              <a:t>School</a:t>
            </a:r>
            <a:r>
              <a:rPr lang="hu-HU" dirty="0"/>
              <a:t>). </a:t>
            </a:r>
          </a:p>
          <a:p>
            <a:r>
              <a:rPr lang="hu-HU" dirty="0"/>
              <a:t>Bizonyítékainak hatására nemcsak a brit orvosi ellátást szervezték át, de jelentősen javították a katonák elszállásolásának körülményeit is.</a:t>
            </a:r>
            <a:endParaRPr lang="hu-HU" baseline="30000" dirty="0"/>
          </a:p>
          <a:p>
            <a:r>
              <a:rPr lang="hu-HU" dirty="0"/>
              <a:t>William </a:t>
            </a:r>
            <a:r>
              <a:rPr lang="hu-HU" dirty="0" err="1"/>
              <a:t>Farr</a:t>
            </a:r>
            <a:r>
              <a:rPr lang="hu-HU" dirty="0"/>
              <a:t> statisztikus és John </a:t>
            </a:r>
            <a:r>
              <a:rPr lang="hu-HU" dirty="0" err="1"/>
              <a:t>Sutherland</a:t>
            </a:r>
            <a:r>
              <a:rPr lang="hu-HU" dirty="0"/>
              <a:t>, az Egészségügyi Tanács munkatársának közreműködésével elvégzett elemzései alapján ugyanis kiderült, hogy kb. 16-18.000 haláleset megelőzhető betegségek és nem háborús sebesülések által következett be a brit haderő kötelékeiben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8094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Tudományos eredményei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50498"/>
            <a:ext cx="10515600" cy="4826465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A krími háborúban elért teljesítményét a kor vezető orvosai nem akarták elismerni, tekintélyük aláásásának tartották az újító törekvéseket. </a:t>
            </a:r>
          </a:p>
          <a:p>
            <a:r>
              <a:rPr lang="hu-HU" dirty="0" err="1"/>
              <a:t>Nightingale</a:t>
            </a:r>
            <a:r>
              <a:rPr lang="hu-HU" dirty="0"/>
              <a:t> azonban képzett statisztikus is volt, és számszerűen ki tudta mutatni, hogy az általa vezetett tábori kórházban ápolt katonák közül sokkal kevesebb halt meg, mint a higiénét mellőző kórházakban, és ezzel bizonyította, hogy ezekben a kórházakban nem hogy javították volna, hanem valójában jelentősen rontották a betegek, sebesültek életben maradásának esélyeit.</a:t>
            </a:r>
            <a:endParaRPr lang="hu-HU" baseline="30000" dirty="0"/>
          </a:p>
          <a:p>
            <a:r>
              <a:rPr lang="hu-HU" dirty="0"/>
              <a:t>Eredményeinek szemléltetésére feltalálta a kördiagram egy új változatát, a </a:t>
            </a:r>
            <a:r>
              <a:rPr lang="hu-HU" i="1" dirty="0"/>
              <a:t>poláris diagram</a:t>
            </a:r>
            <a:r>
              <a:rPr lang="hu-HU" dirty="0"/>
              <a:t>ot, mellyel az egyes változtatásokról vezetett feljegyzéseit látványos módon tudta összevetni a halálesetek számának változásaival, egyértelmű korrelációt mutatva ki az ápolás sikeressége és a higiéniai állapotok között.</a:t>
            </a:r>
            <a:endParaRPr lang="hu-HU" baseline="30000" dirty="0"/>
          </a:p>
          <a:p>
            <a:r>
              <a:rPr lang="hu-HU" dirty="0"/>
              <a:t>Szemléletében megelőzte korát, a tudományos orvoslás </a:t>
            </a:r>
            <a:r>
              <a:rPr lang="hu-HU" dirty="0" err="1"/>
              <a:t>előfutárának</a:t>
            </a:r>
            <a:r>
              <a:rPr lang="hu-HU" dirty="0"/>
              <a:t> tekinthető, a </a:t>
            </a:r>
            <a:r>
              <a:rPr lang="hu-HU" dirty="0" err="1"/>
              <a:t>számszerűsíthető</a:t>
            </a:r>
            <a:r>
              <a:rPr lang="hu-HU" dirty="0"/>
              <a:t> eredményekre alapozó bizonyítékokon alapuló orvoslás úttörője volt, szakmai körökben őt tekintik a máig jelentős módszer első következetes alkalmazójának.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8048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Kései évei és hatása az utókorra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56603"/>
            <a:ext cx="10515600" cy="5220360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Napi 20 órát volt talpon, s mikor elindult a törökországi kórházak végig látogatására, elkapta a krími lázat. </a:t>
            </a:r>
          </a:p>
          <a:p>
            <a:r>
              <a:rPr lang="hu-HU" dirty="0"/>
              <a:t>Ekkor nem sokon múlott, hogy túlélte a betegséget, később pedig gyakran reumás fájdalmak gyötörték, de megtört egészsége ellenére is fáradhatatlanul dolgozott a reformok </a:t>
            </a:r>
            <a:r>
              <a:rPr lang="hu-HU" dirty="0" err="1"/>
              <a:t>végigvitelén</a:t>
            </a:r>
            <a:r>
              <a:rPr lang="hu-HU" dirty="0"/>
              <a:t>. </a:t>
            </a:r>
          </a:p>
          <a:p>
            <a:r>
              <a:rPr lang="hu-HU" dirty="0"/>
              <a:t>Nőként nem volt egyszerű dolga egy férfiak által uralt világban, de kimondottan ügyesnek bizonyult elveinek és eredményeinek a nagyközönség előtti bemutatása terén is.</a:t>
            </a:r>
          </a:p>
          <a:p>
            <a:r>
              <a:rPr lang="hu-HU" dirty="0"/>
              <a:t>1858-ban ő lett ez első olyan nő, akit a Királyi Statisztikai Társaság tagjává választottak, és később az Amerikai Statisztikai Társaság is tiszteletbeli tagjává választotta. 1859-ben alapítványt hozott létre, s a közadakozásból befolyt 45 ezer font segítségével 1860. július 9-én megnyílt a londoni Szent Tamás Kórház (Saint Thomas’ </a:t>
            </a:r>
            <a:r>
              <a:rPr lang="hu-HU" dirty="0" err="1"/>
              <a:t>Hospital</a:t>
            </a:r>
            <a:r>
              <a:rPr lang="hu-HU" dirty="0"/>
              <a:t>) </a:t>
            </a:r>
            <a:r>
              <a:rPr lang="hu-HU" dirty="0" err="1"/>
              <a:t>Nightingale</a:t>
            </a:r>
            <a:r>
              <a:rPr lang="hu-HU" dirty="0"/>
              <a:t>-féle tanintézete, ahol az ő elképzelései alapján és felügyelete alatt folyt a nővérképzés. </a:t>
            </a:r>
          </a:p>
          <a:p>
            <a:r>
              <a:rPr lang="hu-HU" dirty="0"/>
              <a:t>Ugyanebben az évben jelent meg alapvető közegészségügyi munkája </a:t>
            </a:r>
            <a:r>
              <a:rPr lang="hu-HU" i="1" dirty="0" err="1"/>
              <a:t>Notes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nursing</a:t>
            </a:r>
            <a:r>
              <a:rPr lang="hu-HU" i="1" dirty="0"/>
              <a:t> (’Jegyzetek az ápolónői tevékenységről’)</a:t>
            </a:r>
            <a:r>
              <a:rPr lang="hu-HU" dirty="0"/>
              <a:t> címen, ami az első ápolói kézikönyvnek tekinthető. Megreformálta a tábori kórház rendszert, kidolgozta a katonai egészségügy elszámolási rendszerét, amit 1947-ig használtak.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8132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00332"/>
            <a:ext cx="10515600" cy="5276631"/>
          </a:xfrm>
        </p:spPr>
        <p:txBody>
          <a:bodyPr>
            <a:normAutofit fontScale="92500"/>
          </a:bodyPr>
          <a:lstStyle/>
          <a:p>
            <a:r>
              <a:rPr lang="hu-HU" dirty="0"/>
              <a:t> Foglalkozott a bábaasszonyok és dologházi ápolók helyzetével, egyesületeket alapított és szerteágazó szakértői tevékenységet is végzett.</a:t>
            </a:r>
          </a:p>
          <a:p>
            <a:r>
              <a:rPr lang="hu-HU" dirty="0"/>
              <a:t> Élete kései szakaszában a szakszerű nővérképzés fontosságát hirdette és bemutatókat tartott hazájában, illetve az Amerikai Egyesült Államok kórházaiban, az 1880-as évektől pedig a szülésznők munkájának elismertetéséért is harcolt. </a:t>
            </a:r>
          </a:p>
          <a:p>
            <a:r>
              <a:rPr lang="hu-HU" dirty="0"/>
              <a:t>1883-ban </a:t>
            </a:r>
            <a:r>
              <a:rPr lang="hu-HU" dirty="0" err="1"/>
              <a:t>életműve</a:t>
            </a:r>
            <a:r>
              <a:rPr lang="hu-HU" dirty="0"/>
              <a:t> </a:t>
            </a:r>
            <a:r>
              <a:rPr lang="hu-HU" dirty="0" err="1"/>
              <a:t>elismeréseképpen</a:t>
            </a:r>
            <a:r>
              <a:rPr lang="hu-HU" dirty="0"/>
              <a:t> Viktória királynő a Királyi Vörös Kereszt (Royal Red </a:t>
            </a:r>
            <a:r>
              <a:rPr lang="hu-HU" dirty="0" err="1"/>
              <a:t>Cross</a:t>
            </a:r>
            <a:r>
              <a:rPr lang="hu-HU" dirty="0"/>
              <a:t>) kitüntetésben részesítette. 1907-ben – első nőként a birodalomban - a királytól megkapta az angol Becsületrendet. </a:t>
            </a:r>
          </a:p>
          <a:p>
            <a:r>
              <a:rPr lang="hu-HU" dirty="0"/>
              <a:t>Utolsó éveiben egészségi állapota már akadályozta a mozgásban, s 1901-re látását is elvesztette, de 1910. augusztus 13-án bekövetkezett haláláig folyamatosan küzdött az egészségügyi reformok megvalósításáért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665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76775"/>
            <a:ext cx="10515600" cy="5600188"/>
          </a:xfrm>
        </p:spPr>
        <p:txBody>
          <a:bodyPr/>
          <a:lstStyle/>
          <a:p>
            <a:r>
              <a:rPr lang="hu-HU" dirty="0"/>
              <a:t>Florence </a:t>
            </a:r>
            <a:r>
              <a:rPr lang="hu-HU" dirty="0" err="1"/>
              <a:t>Nightingale</a:t>
            </a:r>
            <a:r>
              <a:rPr lang="hu-HU" dirty="0"/>
              <a:t> megteremtette a betegápolás etikai alapjait. </a:t>
            </a:r>
          </a:p>
          <a:p>
            <a:r>
              <a:rPr lang="hu-HU" dirty="0"/>
              <a:t>Mivel az ápolónőktől kiemelkedő szakmai tudás mellett erkölcsi tisztaságot is követelt, sikerült megbecsült hivatássá emelnie a nővéri munkát. </a:t>
            </a:r>
          </a:p>
          <a:p>
            <a:r>
              <a:rPr lang="hu-HU" dirty="0"/>
              <a:t>Ennek </a:t>
            </a:r>
            <a:r>
              <a:rPr lang="hu-HU" dirty="0" err="1"/>
              <a:t>elismeréseként</a:t>
            </a:r>
            <a:r>
              <a:rPr lang="hu-HU" dirty="0"/>
              <a:t> minden év május 12-én, az ő születésnapján ünnepelik világszerte az Ápolók Világnapját, s az ő tiszteletére lett a lámpás az ápolás nemzetközi jelképe.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9428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i="1"/>
              <a:t>„Ha </a:t>
            </a:r>
            <a:r>
              <a:rPr lang="hu-HU" i="1"/>
              <a:t>valaki olyan életet él, amely mindenki számára fejlődést hoz, és ez a fejlődés állandó, nem hal meg vele, az ilyen ember életét Igaz Életnek </a:t>
            </a:r>
            <a:r>
              <a:rPr lang="hu-HU" i="1"/>
              <a:t>nevezhetjük.”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025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30" name="Picture 6" descr="Képtalálat a következőre: „florence nightingale munkássága”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42" y="503015"/>
            <a:ext cx="3910818" cy="616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éptalálat a következőre: „florence nightingale munkássága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561" y="503015"/>
            <a:ext cx="3982749" cy="6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357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03385"/>
            <a:ext cx="10515600" cy="5473578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 Firenze, </a:t>
            </a:r>
            <a:r>
              <a:rPr lang="hu-HU" dirty="0" err="1"/>
              <a:t>Toszkánai</a:t>
            </a:r>
            <a:r>
              <a:rPr lang="hu-HU" dirty="0"/>
              <a:t> Nagyhercegség, 1820. május 12. – London, Egyesült Királyság, 1910. augusztus 13.</a:t>
            </a:r>
            <a:endParaRPr lang="hu-HU" baseline="30000" dirty="0"/>
          </a:p>
          <a:p>
            <a:pPr marL="0" indent="0">
              <a:buNone/>
            </a:pPr>
            <a:r>
              <a:rPr lang="hu-HU" dirty="0"/>
              <a:t>angol ápolónő és statisztikus</a:t>
            </a:r>
          </a:p>
          <a:p>
            <a:pPr marL="0" indent="0">
              <a:buNone/>
            </a:pPr>
            <a:r>
              <a:rPr lang="hu-HU" dirty="0"/>
              <a:t>A modern nővérképzés, valamint a betegellátás reformjának elindítója. Ő alkalmazott először statisztikai megközelítést a betegápolás hatékonyságának elemzésére, így a bizonyítékokon alapuló orvoslás egyik úttörőjének tekinthető.</a:t>
            </a:r>
            <a:endParaRPr lang="hu-HU" baseline="30000" dirty="0"/>
          </a:p>
          <a:p>
            <a:pPr marL="0" indent="0">
              <a:buNone/>
            </a:pPr>
            <a:r>
              <a:rPr lang="hu-HU" dirty="0"/>
              <a:t> Azt hirdette, hogy az alapvető méltósághoz és a megfelelő ellátáshoz mindenkinek alapvető joga van, nemtől, nemzetiségtől és vallási felekezettől függetlenül.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226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 fontScale="85000" lnSpcReduction="10000"/>
          </a:bodyPr>
          <a:lstStyle/>
          <a:p>
            <a:r>
              <a:rPr lang="hu-HU" dirty="0"/>
              <a:t>Szülei hónapokon keresztül tartó nászútja során, az itáliai Firenzében született (a leányt a város angol nevére keresztelték). Apja William Edward </a:t>
            </a:r>
            <a:r>
              <a:rPr lang="hu-HU" dirty="0" err="1"/>
              <a:t>Nightingale</a:t>
            </a:r>
            <a:r>
              <a:rPr lang="hu-HU" dirty="0"/>
              <a:t> (született </a:t>
            </a:r>
            <a:r>
              <a:rPr lang="hu-HU" dirty="0" err="1"/>
              <a:t>Shore</a:t>
            </a:r>
            <a:r>
              <a:rPr lang="hu-HU" dirty="0"/>
              <a:t>, 1794–1875), a </a:t>
            </a:r>
            <a:r>
              <a:rPr lang="hu-HU" dirty="0" err="1"/>
              <a:t>whig</a:t>
            </a:r>
            <a:r>
              <a:rPr lang="hu-HU" dirty="0"/>
              <a:t> pártba tartozó liberális, tehetős bankár, anyja </a:t>
            </a:r>
            <a:r>
              <a:rPr lang="hu-HU" dirty="0" err="1"/>
              <a:t>Frances</a:t>
            </a:r>
            <a:r>
              <a:rPr lang="hu-HU" dirty="0"/>
              <a:t> Smith (1789–1880) volt. </a:t>
            </a:r>
          </a:p>
          <a:p>
            <a:r>
              <a:rPr lang="hu-HU" dirty="0"/>
              <a:t>A család felváltva a </a:t>
            </a:r>
            <a:r>
              <a:rPr lang="hu-HU" dirty="0" err="1"/>
              <a:t>derbyshire</a:t>
            </a:r>
            <a:r>
              <a:rPr lang="hu-HU" dirty="0"/>
              <a:t>-i Lea </a:t>
            </a:r>
            <a:r>
              <a:rPr lang="hu-HU" dirty="0" err="1"/>
              <a:t>Hurst</a:t>
            </a:r>
            <a:r>
              <a:rPr lang="hu-HU" dirty="0"/>
              <a:t> és a </a:t>
            </a:r>
            <a:r>
              <a:rPr lang="hu-HU" dirty="0" err="1"/>
              <a:t>hampshire</a:t>
            </a:r>
            <a:r>
              <a:rPr lang="hu-HU" dirty="0"/>
              <a:t>-i </a:t>
            </a:r>
            <a:r>
              <a:rPr lang="hu-HU" dirty="0" err="1"/>
              <a:t>Embley</a:t>
            </a:r>
            <a:r>
              <a:rPr lang="hu-HU" dirty="0"/>
              <a:t> Park udvarházakban tartózkodott, időnként egy-egy rövidebb londoni tartózkodást </a:t>
            </a:r>
            <a:r>
              <a:rPr lang="hu-HU" dirty="0" err="1"/>
              <a:t>közbeiktatva</a:t>
            </a:r>
            <a:r>
              <a:rPr lang="hu-HU" dirty="0"/>
              <a:t>. Florence neveltetése során szerteágazó műveltségre tett szert, beszélt </a:t>
            </a:r>
            <a:r>
              <a:rPr lang="hu-HU" dirty="0" err="1"/>
              <a:t>görögül</a:t>
            </a:r>
            <a:r>
              <a:rPr lang="hu-HU" dirty="0"/>
              <a:t>, latinu0l, </a:t>
            </a:r>
            <a:r>
              <a:rPr lang="hu-HU" dirty="0" err="1"/>
              <a:t>olaszul</a:t>
            </a:r>
            <a:r>
              <a:rPr lang="hu-HU" dirty="0"/>
              <a:t>, franciául és németül, s a korban rendhagyó módon nőként betekintést nyerhetett a filozófia, a matematika és a történettudomány rejtelmeibe. Utóbbi kettő különösen nagy hatással volt szemléletére.</a:t>
            </a:r>
            <a:endParaRPr lang="hu-HU" baseline="30000" dirty="0"/>
          </a:p>
          <a:p>
            <a:r>
              <a:rPr lang="hu-HU" dirty="0"/>
              <a:t> Szülei kiváló partit szántak leányuknak, de miután Florence tizenhét éves korában Isten hangját vélte hallani, megszállottan keresni kezdte isteni küldetését, s azon fáradozott, hogy életének értelmet adó hivatását meglelje. </a:t>
            </a:r>
          </a:p>
          <a:p>
            <a:r>
              <a:rPr lang="hu-HU" dirty="0"/>
              <a:t>Így, miután úgy érezte, a betegek és sérültek ápolásában megtalálta hivatását, úgy döntött, nem vállalja a házasság rabságát és 1849-ben felbontotta hétéves jegyességét Richard </a:t>
            </a:r>
            <a:r>
              <a:rPr lang="hu-HU" dirty="0" err="1"/>
              <a:t>Monckton</a:t>
            </a:r>
            <a:r>
              <a:rPr lang="hu-HU" dirty="0"/>
              <a:t> </a:t>
            </a:r>
            <a:r>
              <a:rPr lang="hu-HU" dirty="0" err="1"/>
              <a:t>Milnes</a:t>
            </a:r>
            <a:r>
              <a:rPr lang="hu-HU" dirty="0"/>
              <a:t> báróval.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810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47114"/>
            <a:ext cx="10515600" cy="5529849"/>
          </a:xfrm>
        </p:spPr>
        <p:txBody>
          <a:bodyPr>
            <a:normAutofit/>
          </a:bodyPr>
          <a:lstStyle/>
          <a:p>
            <a:r>
              <a:rPr lang="hu-HU" dirty="0"/>
              <a:t>Már korábban, 1844-ben titokban részt vett egy három hónapos nővérképző tanfolyamon a </a:t>
            </a:r>
            <a:r>
              <a:rPr lang="hu-HU" dirty="0" err="1"/>
              <a:t>salisburyi</a:t>
            </a:r>
            <a:r>
              <a:rPr lang="hu-HU" dirty="0"/>
              <a:t> gondozóházban. Bár felháborodott szülei megtiltották, Florence gyakran segédkezett betegek gondozásában és idejének jelentős részét kórházak látogatásával töltötte. </a:t>
            </a:r>
          </a:p>
          <a:p>
            <a:r>
              <a:rPr lang="hu-HU" dirty="0"/>
              <a:t>A család nagyon rosszallóan nézett ápolói ambícióira, mivel az akkori korban ez a foglalkozás alantas, megvetett tevékenységnek számított, ami a körülményeket figyelembe véve nem is volt teljesen </a:t>
            </a:r>
            <a:r>
              <a:rPr lang="hu-HU" dirty="0" err="1"/>
              <a:t>alaptalan.Az</a:t>
            </a:r>
            <a:r>
              <a:rPr lang="hu-HU" dirty="0"/>
              <a:t> 1840-es évek második felében titokban közegészségügyi tanulmányokat olvasott. </a:t>
            </a:r>
          </a:p>
          <a:p>
            <a:r>
              <a:rPr lang="hu-HU" dirty="0"/>
              <a:t>1850 nyarán szülei megpróbálták elterelni a figyelmét az elesettekről és európai körutazásra küldték. 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10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/>
          </a:bodyPr>
          <a:lstStyle/>
          <a:p>
            <a:r>
              <a:rPr lang="hu-HU" dirty="0"/>
              <a:t> Görögországból hazafelé tartva megszakította útját, s a németországi, Düsseldorf melletti </a:t>
            </a:r>
            <a:r>
              <a:rPr lang="hu-HU" dirty="0" err="1"/>
              <a:t>Kaiserswerth</a:t>
            </a:r>
            <a:r>
              <a:rPr lang="hu-HU" dirty="0"/>
              <a:t> protestáns diakonissza nővéreinek ápolási tevékenységét tanulmányozta. </a:t>
            </a:r>
          </a:p>
          <a:p>
            <a:r>
              <a:rPr lang="hu-HU" dirty="0"/>
              <a:t>Hazatérése után, 1851-ben – immár szülei beleegyezésével – visszatért </a:t>
            </a:r>
            <a:r>
              <a:rPr lang="hu-HU" dirty="0" err="1"/>
              <a:t>Kaiserswerthbe</a:t>
            </a:r>
            <a:r>
              <a:rPr lang="hu-HU" dirty="0"/>
              <a:t>, és három hónapon keresztül a diakonisszák mellett dolgozva kitanulta az ápolónői mesterséget. Már ekkor elkezdte kidolgozni terveit egy hatékonyabban működő, humánusabb kórházi ellátásra. </a:t>
            </a:r>
          </a:p>
          <a:p>
            <a:r>
              <a:rPr lang="hu-HU" dirty="0"/>
              <a:t>1853. augusztus 22-én Londonban kapott állást, mint a Harley Street-i "Beteg Úrihölgyek Kórházának" fizetés nélküli főfelügyelő nővére. Miközben megélhetését szülei 500 fontos havi apanázsa </a:t>
            </a:r>
            <a:r>
              <a:rPr lang="hu-HU" dirty="0" err="1"/>
              <a:t>biztosította,ő</a:t>
            </a:r>
            <a:r>
              <a:rPr lang="hu-HU" dirty="0"/>
              <a:t> elkezdte megvalósítani reform elképzeléseit, melyek közül az egyik legfontosabb az alábbi gondolat volt: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296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i="1" dirty="0"/>
              <a:t>„Furcsának tűnhet ezt kijelenteni, de a legelső követelmény egy kórház iránt az, hogy ne </a:t>
            </a:r>
            <a:r>
              <a:rPr lang="hu-HU" i="1" dirty="0" err="1"/>
              <a:t>ártson</a:t>
            </a:r>
            <a:r>
              <a:rPr lang="hu-HU" i="1" dirty="0"/>
              <a:t> a betegnek.”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203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krími háború és a betegápolási reformok</a:t>
            </a:r>
            <a:br>
              <a:rPr lang="pt-BR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167618"/>
            <a:ext cx="10515600" cy="5009345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 krími háború (1853–1856) hadifrontjáról szóló tudósításokból a brit közvélemény szörnyű képet kapott az ottani kórházakban ápolt sebesültek és körülményeik állapotáról. </a:t>
            </a:r>
          </a:p>
          <a:p>
            <a:r>
              <a:rPr lang="hu-HU" dirty="0"/>
              <a:t>Ezért 1854-ben </a:t>
            </a:r>
            <a:r>
              <a:rPr lang="hu-HU" dirty="0" err="1"/>
              <a:t>Sidney</a:t>
            </a:r>
            <a:r>
              <a:rPr lang="hu-HU" dirty="0"/>
              <a:t> Herbert külügyminiszter közbenjárására harmincnyolc ápolónőt rendeltek az akkor már komoly elismerésnek örvendő, a feladatra önként jelentkező </a:t>
            </a:r>
            <a:r>
              <a:rPr lang="hu-HU" dirty="0" err="1"/>
              <a:t>Nightingale</a:t>
            </a:r>
            <a:r>
              <a:rPr lang="hu-HU" dirty="0"/>
              <a:t> felügyelete alá, akiket ő maga választhatott ki.</a:t>
            </a:r>
            <a:endParaRPr lang="hu-HU" baseline="30000" dirty="0"/>
          </a:p>
          <a:p>
            <a:r>
              <a:rPr lang="hu-HU" dirty="0"/>
              <a:t> Az ápolói testület november 4</a:t>
            </a:r>
            <a:r>
              <a:rPr lang="hu-HU" dirty="0">
                <a:hlinkClick r:id="rId2" tooltip="November 4."/>
              </a:rPr>
              <a:t>-</a:t>
            </a:r>
            <a:r>
              <a:rPr lang="hu-HU" dirty="0"/>
              <a:t>étől a törökországi </a:t>
            </a:r>
            <a:r>
              <a:rPr lang="hu-HU" dirty="0" err="1"/>
              <a:t>Üsküdarban</a:t>
            </a:r>
            <a:r>
              <a:rPr lang="hu-HU" dirty="0"/>
              <a:t> felállított </a:t>
            </a:r>
            <a:r>
              <a:rPr lang="hu-HU" dirty="0" err="1"/>
              <a:t>Selimiye</a:t>
            </a:r>
            <a:r>
              <a:rPr lang="hu-HU" dirty="0"/>
              <a:t> hadi kórházban ápolta a háború brit sebesültjeit. </a:t>
            </a:r>
          </a:p>
          <a:p>
            <a:r>
              <a:rPr lang="hu-HU" dirty="0" err="1"/>
              <a:t>Nightingale</a:t>
            </a:r>
            <a:r>
              <a:rPr lang="hu-HU" dirty="0"/>
              <a:t>-t sokkolták a hadszíntér közelében található ideiglenes kórház nyomorúságos körülményei, a télen is fűtetlen, piszkos kórtermek, a szegényes élelmezés, a gyógyszerellátás akadozása.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7645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45588"/>
            <a:ext cx="10515600" cy="5431375"/>
          </a:xfrm>
        </p:spPr>
        <p:txBody>
          <a:bodyPr/>
          <a:lstStyle/>
          <a:p>
            <a:r>
              <a:rPr lang="hu-HU" dirty="0"/>
              <a:t>Miután átvette a nővéri ügyelet vezetését, a megfelelő higiénés körülmények megteremtésén és az ellátás színvonalának emelésén fáradozott. </a:t>
            </a:r>
          </a:p>
          <a:p>
            <a:r>
              <a:rPr lang="hu-HU" dirty="0"/>
              <a:t>A kórház területén elhullott állati tetemek és szemét eltakarításával, a lefolyók folyamatos tisztításával, valamint tiszta ágyneműk és megfelelő élelem biztosításával elérte, hogy néhány hónap leforgása alatt az általa felügyelt kórházba került sebesültek korábban 42%-</a:t>
            </a:r>
            <a:r>
              <a:rPr lang="hu-HU" dirty="0" err="1"/>
              <a:t>osra</a:t>
            </a:r>
            <a:r>
              <a:rPr lang="hu-HU" dirty="0"/>
              <a:t> rúgó halálozási arányszáma 2,2%-</a:t>
            </a:r>
            <a:r>
              <a:rPr lang="hu-HU" dirty="0" err="1"/>
              <a:t>ra</a:t>
            </a:r>
            <a:r>
              <a:rPr lang="hu-HU" dirty="0"/>
              <a:t> csökkent.</a:t>
            </a:r>
            <a:endParaRPr lang="hu-HU" baseline="30000" dirty="0"/>
          </a:p>
          <a:p>
            <a:r>
              <a:rPr lang="hu-HU" dirty="0"/>
              <a:t>Az alárendelt nővérekkel szigorúan bánt, jó néhányukat elbocsátotta, többen pedig miatta kérték áthelyezésüket másik hadi kórházba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6875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401</Words>
  <Application>Microsoft Office PowerPoint</Application>
  <PresentationFormat>Szélesvásznú</PresentationFormat>
  <Paragraphs>50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Office-téma</vt:lpstr>
      <vt:lpstr>Florence Nightingale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A krími háború és a betegápolási reformok </vt:lpstr>
      <vt:lpstr>PowerPoint-bemutató</vt:lpstr>
      <vt:lpstr>PowerPoint-bemutató</vt:lpstr>
      <vt:lpstr>PowerPoint-bemutató</vt:lpstr>
      <vt:lpstr>Tudományos eredményei</vt:lpstr>
      <vt:lpstr>Kései évei és hatása az utókorra 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Florence Nightingale </dc:title>
  <dc:creator>Kitti</dc:creator>
  <cp:lastModifiedBy>Kitti</cp:lastModifiedBy>
  <cp:revision>7</cp:revision>
  <dcterms:created xsi:type="dcterms:W3CDTF">2017-03-11T14:11:35Z</dcterms:created>
  <dcterms:modified xsi:type="dcterms:W3CDTF">2017-03-11T14:30:52Z</dcterms:modified>
</cp:coreProperties>
</file>