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822" autoAdjust="0"/>
  </p:normalViewPr>
  <p:slideViewPr>
    <p:cSldViewPr>
      <p:cViewPr varScale="1">
        <p:scale>
          <a:sx n="72" d="100"/>
          <a:sy n="72" d="100"/>
        </p:scale>
        <p:origin x="132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DF4919B-4047-4DB1-8B39-23A42AEBA556}" type="datetimeFigureOut">
              <a:rPr lang="hu-HU" smtClean="0"/>
              <a:t>2018.11.11.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2018.11.11.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2018.11.11.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2018.11.11.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2018.11.11.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2018.11.11.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2018.11.11.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2018.11.11.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2018.11.11.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2018.11.11.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2018.11.11.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9DF4919B-4047-4DB1-8B39-23A42AEBA556}" type="datetimeFigureOut">
              <a:rPr lang="hu-HU" smtClean="0"/>
              <a:t>2018.11.11.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1440159"/>
          </a:xfrm>
        </p:spPr>
        <p:txBody>
          <a:bodyPr/>
          <a:lstStyle/>
          <a:p>
            <a:r>
              <a:rPr lang="hu-HU" dirty="0"/>
              <a:t>Semmelweis Ignác Az Anyák Megmentője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1026" name="Picture 2" descr="C:\Users\Privát\Downloads\semmelwei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6285" y="2276872"/>
            <a:ext cx="3016101" cy="4069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1636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 fontScale="92500" lnSpcReduction="10000"/>
          </a:bodyPr>
          <a:lstStyle/>
          <a:p>
            <a:r>
              <a:rPr lang="hu-HU" dirty="0"/>
              <a:t>Az I.-es szülészeti osztályon azon év végére az elhalálozott terhes nők száma az 1,5% alá esett vissza.</a:t>
            </a:r>
          </a:p>
          <a:p>
            <a:r>
              <a:rPr lang="hu-HU" dirty="0"/>
              <a:t>A későbbiekben Semmelweis és </a:t>
            </a:r>
            <a:r>
              <a:rPr lang="hu-HU" dirty="0" err="1"/>
              <a:t>Markusovszky</a:t>
            </a:r>
            <a:r>
              <a:rPr lang="hu-HU" dirty="0"/>
              <a:t> Lajos további kísérleteket végeztek a témában, majd eredményeiket Európa szerte terjesztették. </a:t>
            </a:r>
          </a:p>
          <a:p>
            <a:r>
              <a:rPr lang="hu-HU" dirty="0"/>
              <a:t>A nyugati országokban lesújtóan lefitymálóan és sok kételkedéssel fogadták a felfedezést. Annyira nem akarták Semmelweis teóriáját elfogadni, hogy sok év hadakozás után az anyák megmentője visszavonult a publikáció és az orvosi kísérletek gyakorlásától. </a:t>
            </a:r>
          </a:p>
          <a:p>
            <a:r>
              <a:rPr lang="hu-HU" dirty="0"/>
              <a:t>Sok országban még mindig nem ismerik el az Ő eredményeit, és számos akkori tudós, orvos vélte arrogánsan magáénak a felfedezést.</a:t>
            </a:r>
          </a:p>
          <a:p>
            <a:r>
              <a:rPr lang="hu-HU" dirty="0"/>
              <a:t>Semmelweis Ignác gyermekágyi lázzal kapcsolatos felfedezéseinek 1847 és 1861 között nyomtatott formában megjelent egyes dokumentumait 2013-ban az UNESCO a világemlékezet részévé nyilvánította.</a:t>
            </a:r>
          </a:p>
          <a:p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hu-HU" dirty="0"/>
              <a:t>Következmények</a:t>
            </a:r>
          </a:p>
        </p:txBody>
      </p:sp>
    </p:spTree>
    <p:extLst>
      <p:ext uri="{BB962C8B-B14F-4D97-AF65-F5344CB8AC3E}">
        <p14:creationId xmlns:p14="http://schemas.microsoft.com/office/powerpoint/2010/main" val="28730307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Köszönöm a Figyelmet!</a:t>
            </a:r>
          </a:p>
        </p:txBody>
      </p:sp>
      <p:pic>
        <p:nvPicPr>
          <p:cNvPr id="2050" name="Picture 2" descr="C:\Users\Privát\Downloads\semmelweisz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9105" y="2194918"/>
            <a:ext cx="5472608" cy="4477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0136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r>
              <a:rPr lang="hu-HU" dirty="0"/>
              <a:t>Semmelweis Ignác Fülöp született 1818. július 17-én Budán, ahol apja, Semmelweis József fűszerkereskedő volt. Négy fiútestvér közt ő a legfiatalabb.</a:t>
            </a:r>
          </a:p>
          <a:p>
            <a:r>
              <a:rPr lang="hu-HU" dirty="0"/>
              <a:t>Az elemi iskolákat Budán, a gimnáziumot részben ugyanott, részben Pesten végezte. 19 éves korában a bécsi egyetemre került, hogy ott a jogi pályára készüljön. </a:t>
            </a:r>
          </a:p>
          <a:p>
            <a:r>
              <a:rPr lang="hu-HU" dirty="0"/>
              <a:t>Később otthagyta a jogi pályát és Bécsben orvostan hallgatónak jelentkezett.</a:t>
            </a:r>
          </a:p>
          <a:p>
            <a:r>
              <a:rPr lang="hu-HU" dirty="0"/>
              <a:t>Bécsben 1844. április 4-én orvostudori oklevelet nyert. 1846. november 26-án nyerte el a szülészeti, s ugyanez év és hó 30-án a sebésztudori oklevelet. </a:t>
            </a:r>
          </a:p>
          <a:p>
            <a:r>
              <a:rPr lang="hu-HU" dirty="0"/>
              <a:t>Ekkor Semmelweis már tanársegéd az általános közkórházban. </a:t>
            </a:r>
          </a:p>
        </p:txBody>
      </p:sp>
    </p:spTree>
    <p:extLst>
      <p:ext uri="{BB962C8B-B14F-4D97-AF65-F5344CB8AC3E}">
        <p14:creationId xmlns:p14="http://schemas.microsoft.com/office/powerpoint/2010/main" val="34278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Már az ó-és középkorban is felkeltette az az akkori gyógyítók és írok figyelmét ez a betegség.</a:t>
            </a:r>
          </a:p>
          <a:p>
            <a:r>
              <a:rPr lang="hu-HU" dirty="0"/>
              <a:t>A legtöbb eset a XVII. Század vége felé kezdett mutatkozni.</a:t>
            </a:r>
          </a:p>
          <a:p>
            <a:r>
              <a:rPr lang="hu-HU" dirty="0"/>
              <a:t>A jelenség kapcsolatban állt a nagyobb méretű szülőházak létrehozásával.</a:t>
            </a:r>
          </a:p>
          <a:p>
            <a:r>
              <a:rPr lang="hu-HU" dirty="0"/>
              <a:t>A legelső ilyen nagyobb halálozási arányt 1664 </a:t>
            </a:r>
            <a:r>
              <a:rPr lang="hu-HU" dirty="0" err="1"/>
              <a:t>ben</a:t>
            </a:r>
            <a:r>
              <a:rPr lang="hu-HU" dirty="0"/>
              <a:t> a párizsi </a:t>
            </a:r>
            <a:r>
              <a:rPr lang="hu-HU" dirty="0" err="1"/>
              <a:t>Hotel-Dieu</a:t>
            </a:r>
            <a:r>
              <a:rPr lang="hu-HU" dirty="0"/>
              <a:t> – </a:t>
            </a:r>
            <a:r>
              <a:rPr lang="hu-HU" dirty="0" err="1"/>
              <a:t>ben</a:t>
            </a:r>
            <a:r>
              <a:rPr lang="hu-HU" dirty="0"/>
              <a:t> dokumentálták.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 gyermekágyi láz története</a:t>
            </a:r>
          </a:p>
        </p:txBody>
      </p:sp>
    </p:spTree>
    <p:extLst>
      <p:ext uri="{BB962C8B-B14F-4D97-AF65-F5344CB8AC3E}">
        <p14:creationId xmlns:p14="http://schemas.microsoft.com/office/powerpoint/2010/main" val="1403928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gyermekágyi láz a kórbonctan – mint tudomány - megjelenése és gyakorlása után jelent meg nagyobb mértékben.</a:t>
            </a:r>
          </a:p>
          <a:p>
            <a:r>
              <a:rPr lang="hu-HU" dirty="0"/>
              <a:t>Ezt bizonyítják az akkori statisztikák is.</a:t>
            </a:r>
          </a:p>
          <a:p>
            <a:r>
              <a:rPr lang="hu-HU" dirty="0"/>
              <a:t>1784 –</a:t>
            </a:r>
            <a:r>
              <a:rPr lang="hu-HU" dirty="0" err="1"/>
              <a:t>től</a:t>
            </a:r>
            <a:r>
              <a:rPr lang="hu-HU" dirty="0"/>
              <a:t> 1823 – </a:t>
            </a:r>
            <a:r>
              <a:rPr lang="hu-HU" dirty="0" err="1"/>
              <a:t>ig</a:t>
            </a:r>
            <a:r>
              <a:rPr lang="hu-HU" dirty="0"/>
              <a:t> a szülő nők halálozása csak nagy ritkán érte el az 1%-ot. </a:t>
            </a:r>
          </a:p>
          <a:p>
            <a:r>
              <a:rPr lang="hu-HU" dirty="0"/>
              <a:t>1823 és 1847 között viszont a legkisebb halálozási arány 2,1%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gyermekágyi láz története</a:t>
            </a:r>
          </a:p>
        </p:txBody>
      </p:sp>
    </p:spTree>
    <p:extLst>
      <p:ext uri="{BB962C8B-B14F-4D97-AF65-F5344CB8AC3E}">
        <p14:creationId xmlns:p14="http://schemas.microsoft.com/office/powerpoint/2010/main" val="2722135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/>
              <a:t>Bécsben a termek szellőzését korlátozták a kihűlés veszélyére tekintettel.</a:t>
            </a:r>
          </a:p>
          <a:p>
            <a:r>
              <a:rPr lang="hu-HU" dirty="0"/>
              <a:t>Sok nagyobb városban a gyermekágyi lázat állati eredetű fertőzésekkel hozták kapcsolatba.</a:t>
            </a:r>
          </a:p>
          <a:p>
            <a:r>
              <a:rPr lang="hu-HU" dirty="0"/>
              <a:t>Francia országban az az elmélet terjedt el, hogy a körtermek zsúfoltsága miatt a miazmás levegő fertőzi meg a túlterhelt szervezetű asszonyokat.</a:t>
            </a:r>
          </a:p>
          <a:p>
            <a:r>
              <a:rPr lang="hu-HU" dirty="0"/>
              <a:t>Angliában ekkor használatos volt már a kézfertőtlenítés és átöltözés a boncolások, egyéb vizsgálatok után. De ez mindig azért történt meg mert Angliában a szülészet más épületekben volt elhelyezve mint a patológia vagy más osztályok és az orvosok ilyenkor rendszerint átöltöztek. Bár ebből következően kevesebb is volt a halálozás az ilyen felépítésű kórházakban, ezt az összefüggést akkor még nem vették figyelembe.</a:t>
            </a:r>
          </a:p>
          <a:p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 gyermekágyi láz megelőzésére tett korábbi kísérletek, elméletek</a:t>
            </a:r>
          </a:p>
        </p:txBody>
      </p:sp>
    </p:spTree>
    <p:extLst>
      <p:ext uri="{BB962C8B-B14F-4D97-AF65-F5344CB8AC3E}">
        <p14:creationId xmlns:p14="http://schemas.microsoft.com/office/powerpoint/2010/main" val="2227360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Az első és egyben fontos lépés a gyermekágyi láz megfékezésének folyamatában a helyes </a:t>
            </a:r>
            <a:r>
              <a:rPr lang="hu-HU" dirty="0" err="1"/>
              <a:t>etiológia</a:t>
            </a:r>
            <a:r>
              <a:rPr lang="hu-HU" dirty="0"/>
              <a:t> megállapítása.</a:t>
            </a:r>
          </a:p>
          <a:p>
            <a:r>
              <a:rPr lang="hu-HU" dirty="0"/>
              <a:t>Semmelweis szerint a gyermekágyi lázat sebfertőzés okozza amit állati eredetű bomlástermékek és kórokozók indítanak el.</a:t>
            </a:r>
          </a:p>
          <a:p>
            <a:r>
              <a:rPr lang="hu-HU" dirty="0"/>
              <a:t>A női méh ideális táptalaj az </a:t>
            </a:r>
            <a:r>
              <a:rPr lang="hu-HU" dirty="0" err="1"/>
              <a:t>anaerób</a:t>
            </a:r>
            <a:r>
              <a:rPr lang="hu-HU" dirty="0"/>
              <a:t> kórokozóknak ezért a fertőzés igen gyors ütemben ki is alakul a legyengült női szervezetben.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Semmelweis Ignác teóriája</a:t>
            </a:r>
          </a:p>
        </p:txBody>
      </p:sp>
    </p:spTree>
    <p:extLst>
      <p:ext uri="{BB962C8B-B14F-4D97-AF65-F5344CB8AC3E}">
        <p14:creationId xmlns:p14="http://schemas.microsoft.com/office/powerpoint/2010/main" val="1389954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r>
              <a:rPr lang="hu-HU" dirty="0"/>
              <a:t>Az első felvetés miszerint a szülő nők betegsége járványszerű helyénvalónak látszott ezért a szülészeti osztályokat időről időre bezárták. Ugyanakkor észrevehető volt, hogy amikor a nők otthon szülnek a halálozások aránya megcsappan a töredékére. Így Semmelweis arra a következtetésre jutott, hogy a gyermekágyi láz nem egy fertőző járvány.</a:t>
            </a:r>
          </a:p>
          <a:p>
            <a:r>
              <a:rPr lang="hu-HU" dirty="0"/>
              <a:t>Megfigyelhető volt az a jelenség, hogy a vajúdás során a tágulási szak hosszúsága összefüggött a halálozási aránnyal. Azok a nők akiknél a vajúdás meghaladta a 36-48 órát rendszerint belázasodtak és meghaltak. Gyakran előfordult, hogy még a szülést megelőzően. </a:t>
            </a:r>
          </a:p>
        </p:txBody>
      </p:sp>
    </p:spTree>
    <p:extLst>
      <p:ext uri="{BB962C8B-B14F-4D97-AF65-F5344CB8AC3E}">
        <p14:creationId xmlns:p14="http://schemas.microsoft.com/office/powerpoint/2010/main" val="926341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2952328"/>
          </a:xfrm>
        </p:spPr>
        <p:txBody>
          <a:bodyPr>
            <a:normAutofit fontScale="92500" lnSpcReduction="20000"/>
          </a:bodyPr>
          <a:lstStyle/>
          <a:p>
            <a:r>
              <a:rPr lang="hu-HU" dirty="0"/>
              <a:t>Egy tragikus eset vezette rá Semmelweist a megoldás kulcsára. Egy ottani boncmester-tanár (bizonyos </a:t>
            </a:r>
            <a:r>
              <a:rPr lang="hu-HU" dirty="0" err="1"/>
              <a:t>Kolletschka</a:t>
            </a:r>
            <a:r>
              <a:rPr lang="hu-HU" dirty="0"/>
              <a:t>) egy feltárás során megsérült, majd igen gyors ütemben el is halálozott. A tünetek –sebláz, vér és nyirokerek, mellhártya, hashártya, agyhártya gyulladása- teljesen megegyeztek a gyermekágyi láz tüneteivel.</a:t>
            </a:r>
          </a:p>
          <a:p>
            <a:r>
              <a:rPr lang="hu-HU" dirty="0"/>
              <a:t>Továbbá, hogy míg az egyes szülészeti osztályon orvosok dolgoztak – akik rendszeresen végeztek boncolásokat- sokkal több szülő nő halálozok el mint a kettes szülészeti osztályon, ahol elsősorban bába asszonyok segítettek a nőknek.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780928"/>
            <a:ext cx="8496944" cy="3831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4086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hu-HU" dirty="0"/>
              <a:t>A fenti tények alapján Semmelweis arra a megállapításra jutott, hogy a boncolások végeztével és a szülészeti nőgyógyászati vizsgálatokat megelőzően, az orvosoknak magukat fertőtleníteniük kell.</a:t>
            </a:r>
          </a:p>
          <a:p>
            <a:r>
              <a:rPr lang="hu-HU" dirty="0"/>
              <a:t>Ugyan a bécsi orvosok is kezet mostak két beavatkozás között szappannal, ez a művelet a statisztikák elégtelennek bizonyult a magas halálozási statisztikák stagnálása miatt.</a:t>
            </a:r>
          </a:p>
          <a:p>
            <a:r>
              <a:rPr lang="hu-HU" dirty="0"/>
              <a:t>Ezért lett bevezetve először </a:t>
            </a:r>
            <a:r>
              <a:rPr lang="hu-HU" dirty="0" err="1"/>
              <a:t>chlorinia</a:t>
            </a:r>
            <a:r>
              <a:rPr lang="hu-HU" dirty="0"/>
              <a:t> </a:t>
            </a:r>
            <a:r>
              <a:rPr lang="hu-HU" dirty="0" err="1"/>
              <a:t>liquidával</a:t>
            </a:r>
            <a:r>
              <a:rPr lang="hu-HU" dirty="0"/>
              <a:t>, majd a klórmeszes vízzel való kézfertőtlenítés, minden beavatkozást megelőzően és befejeztével.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hu-HU" dirty="0"/>
              <a:t>A megoldás</a:t>
            </a:r>
          </a:p>
        </p:txBody>
      </p:sp>
    </p:spTree>
    <p:extLst>
      <p:ext uri="{BB962C8B-B14F-4D97-AF65-F5344CB8AC3E}">
        <p14:creationId xmlns:p14="http://schemas.microsoft.com/office/powerpoint/2010/main" val="24766049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mény kötés">
  <a:themeElements>
    <a:clrScheme name="Kemény kötés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Kemény kötés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emény kötés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626</TotalTime>
  <Words>776</Words>
  <Application>Microsoft Office PowerPoint</Application>
  <PresentationFormat>Diavetítés a képernyőre (4:3 oldalarány)</PresentationFormat>
  <Paragraphs>40</Paragraphs>
  <Slides>11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4" baseType="lpstr">
      <vt:lpstr>Book Antiqua</vt:lpstr>
      <vt:lpstr>Wingdings</vt:lpstr>
      <vt:lpstr>Kemény kötés</vt:lpstr>
      <vt:lpstr>Semmelweis Ignác Az Anyák Megmentője</vt:lpstr>
      <vt:lpstr>PowerPoint-bemutató</vt:lpstr>
      <vt:lpstr>A gyermekágyi láz története</vt:lpstr>
      <vt:lpstr>A gyermekágyi láz története</vt:lpstr>
      <vt:lpstr>A gyermekágyi láz megelőzésére tett korábbi kísérletek, elméletek</vt:lpstr>
      <vt:lpstr>Semmelweis Ignác teóriája</vt:lpstr>
      <vt:lpstr>PowerPoint-bemutató</vt:lpstr>
      <vt:lpstr>PowerPoint-bemutató</vt:lpstr>
      <vt:lpstr>A megoldás</vt:lpstr>
      <vt:lpstr>Következmények</vt:lpstr>
      <vt:lpstr>Köszönöm a Figyelmet!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Semmelweis Ignác Az Anyák Megmentője</dc:title>
  <dc:creator>Rawne</dc:creator>
  <cp:lastModifiedBy>Kitti</cp:lastModifiedBy>
  <cp:revision>16</cp:revision>
  <dcterms:created xsi:type="dcterms:W3CDTF">2017-05-03T17:45:28Z</dcterms:created>
  <dcterms:modified xsi:type="dcterms:W3CDTF">2018-11-11T12:35:26Z</dcterms:modified>
</cp:coreProperties>
</file>