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146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9"/>
  </p:notesMasterIdLst>
  <p:sldIdLst>
    <p:sldId id="262" r:id="rId2"/>
    <p:sldId id="480" r:id="rId3"/>
    <p:sldId id="581" r:id="rId4"/>
    <p:sldId id="704" r:id="rId5"/>
    <p:sldId id="582" r:id="rId6"/>
    <p:sldId id="697" r:id="rId7"/>
    <p:sldId id="698" r:id="rId8"/>
    <p:sldId id="700" r:id="rId9"/>
    <p:sldId id="701" r:id="rId10"/>
    <p:sldId id="590" r:id="rId11"/>
    <p:sldId id="591" r:id="rId12"/>
    <p:sldId id="592" r:id="rId13"/>
    <p:sldId id="626" r:id="rId14"/>
    <p:sldId id="593" r:id="rId15"/>
    <p:sldId id="628" r:id="rId16"/>
    <p:sldId id="627" r:id="rId17"/>
    <p:sldId id="629" r:id="rId18"/>
    <p:sldId id="624" r:id="rId19"/>
    <p:sldId id="625" r:id="rId20"/>
    <p:sldId id="594" r:id="rId21"/>
    <p:sldId id="595" r:id="rId22"/>
    <p:sldId id="630" r:id="rId23"/>
    <p:sldId id="597" r:id="rId24"/>
    <p:sldId id="596" r:id="rId25"/>
    <p:sldId id="631" r:id="rId26"/>
    <p:sldId id="632" r:id="rId27"/>
    <p:sldId id="633" r:id="rId28"/>
    <p:sldId id="692" r:id="rId29"/>
    <p:sldId id="691" r:id="rId30"/>
    <p:sldId id="599" r:id="rId31"/>
    <p:sldId id="600" r:id="rId32"/>
    <p:sldId id="603" r:id="rId33"/>
    <p:sldId id="705" r:id="rId34"/>
    <p:sldId id="601" r:id="rId35"/>
    <p:sldId id="602" r:id="rId36"/>
    <p:sldId id="605" r:id="rId37"/>
    <p:sldId id="606" r:id="rId38"/>
    <p:sldId id="607" r:id="rId39"/>
    <p:sldId id="608" r:id="rId40"/>
    <p:sldId id="609" r:id="rId41"/>
    <p:sldId id="610" r:id="rId42"/>
    <p:sldId id="604" r:id="rId43"/>
    <p:sldId id="623" r:id="rId44"/>
    <p:sldId id="611" r:id="rId45"/>
    <p:sldId id="672" r:id="rId46"/>
    <p:sldId id="612" r:id="rId47"/>
    <p:sldId id="613" r:id="rId48"/>
    <p:sldId id="614" r:id="rId49"/>
    <p:sldId id="615" r:id="rId50"/>
    <p:sldId id="616" r:id="rId51"/>
    <p:sldId id="634" r:id="rId52"/>
    <p:sldId id="635" r:id="rId53"/>
    <p:sldId id="636" r:id="rId54"/>
    <p:sldId id="637" r:id="rId55"/>
    <p:sldId id="661" r:id="rId56"/>
    <p:sldId id="662" r:id="rId57"/>
    <p:sldId id="639" r:id="rId58"/>
    <p:sldId id="638" r:id="rId59"/>
    <p:sldId id="640" r:id="rId60"/>
    <p:sldId id="641" r:id="rId61"/>
    <p:sldId id="642" r:id="rId62"/>
    <p:sldId id="663" r:id="rId63"/>
    <p:sldId id="664" r:id="rId64"/>
    <p:sldId id="665" r:id="rId65"/>
    <p:sldId id="666" r:id="rId66"/>
    <p:sldId id="651" r:id="rId67"/>
    <p:sldId id="652" r:id="rId68"/>
    <p:sldId id="667" r:id="rId69"/>
    <p:sldId id="668" r:id="rId70"/>
    <p:sldId id="669" r:id="rId71"/>
    <p:sldId id="670" r:id="rId72"/>
    <p:sldId id="648" r:id="rId73"/>
    <p:sldId id="654" r:id="rId74"/>
    <p:sldId id="655" r:id="rId75"/>
    <p:sldId id="656" r:id="rId76"/>
    <p:sldId id="653" r:id="rId77"/>
    <p:sldId id="659" r:id="rId78"/>
    <p:sldId id="619" r:id="rId79"/>
    <p:sldId id="620" r:id="rId80"/>
    <p:sldId id="621" r:id="rId81"/>
    <p:sldId id="676" r:id="rId82"/>
    <p:sldId id="622" r:id="rId83"/>
    <p:sldId id="673" r:id="rId84"/>
    <p:sldId id="643" r:id="rId85"/>
    <p:sldId id="644" r:id="rId86"/>
    <p:sldId id="674" r:id="rId87"/>
    <p:sldId id="675" r:id="rId88"/>
    <p:sldId id="677" r:id="rId89"/>
    <p:sldId id="678" r:id="rId90"/>
    <p:sldId id="540" r:id="rId91"/>
    <p:sldId id="560" r:id="rId92"/>
    <p:sldId id="679" r:id="rId93"/>
    <p:sldId id="680" r:id="rId94"/>
    <p:sldId id="681" r:id="rId95"/>
    <p:sldId id="696" r:id="rId96"/>
    <p:sldId id="545" r:id="rId97"/>
    <p:sldId id="541" r:id="rId98"/>
    <p:sldId id="471" r:id="rId99"/>
    <p:sldId id="498" r:id="rId100"/>
    <p:sldId id="533" r:id="rId101"/>
    <p:sldId id="683" r:id="rId102"/>
    <p:sldId id="684" r:id="rId103"/>
    <p:sldId id="497" r:id="rId104"/>
    <p:sldId id="562" r:id="rId105"/>
    <p:sldId id="682" r:id="rId106"/>
    <p:sldId id="415" r:id="rId107"/>
    <p:sldId id="474" r:id="rId108"/>
    <p:sldId id="549" r:id="rId109"/>
    <p:sldId id="685" r:id="rId110"/>
    <p:sldId id="695" r:id="rId111"/>
    <p:sldId id="686" r:id="rId112"/>
    <p:sldId id="687" r:id="rId113"/>
    <p:sldId id="436" r:id="rId114"/>
    <p:sldId id="550" r:id="rId115"/>
    <p:sldId id="485" r:id="rId116"/>
    <p:sldId id="559" r:id="rId117"/>
    <p:sldId id="688" r:id="rId118"/>
    <p:sldId id="689" r:id="rId119"/>
    <p:sldId id="551" r:id="rId120"/>
    <p:sldId id="690" r:id="rId121"/>
    <p:sldId id="486" r:id="rId122"/>
    <p:sldId id="487" r:id="rId123"/>
    <p:sldId id="441" r:id="rId124"/>
    <p:sldId id="553" r:id="rId125"/>
    <p:sldId id="490" r:id="rId126"/>
    <p:sldId id="489" r:id="rId127"/>
    <p:sldId id="491" r:id="rId128"/>
    <p:sldId id="428" r:id="rId129"/>
    <p:sldId id="492" r:id="rId130"/>
    <p:sldId id="493" r:id="rId131"/>
    <p:sldId id="494" r:id="rId132"/>
    <p:sldId id="557" r:id="rId133"/>
    <p:sldId id="568" r:id="rId134"/>
    <p:sldId id="569" r:id="rId135"/>
    <p:sldId id="570" r:id="rId136"/>
    <p:sldId id="571" r:id="rId137"/>
    <p:sldId id="546" r:id="rId138"/>
    <p:sldId id="473" r:id="rId139"/>
    <p:sldId id="572" r:id="rId140"/>
    <p:sldId id="547" r:id="rId141"/>
    <p:sldId id="573" r:id="rId142"/>
    <p:sldId id="574" r:id="rId143"/>
    <p:sldId id="575" r:id="rId144"/>
    <p:sldId id="576" r:id="rId145"/>
    <p:sldId id="579" r:id="rId146"/>
    <p:sldId id="577" r:id="rId147"/>
    <p:sldId id="282" r:id="rId14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317-7D3F-4BA6-89F8-975B7E1BA660}" type="datetimeFigureOut">
              <a:rPr lang="hu-HU" smtClean="0"/>
              <a:pPr/>
              <a:t>2019. 09. 02.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AA24A-7F14-4A6D-B34F-6A9A4013B8A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AA24A-7F14-4A6D-B34F-6A9A4013B8A5}" type="slidenum">
              <a:rPr lang="hu-HU" smtClean="0"/>
              <a:pPr/>
              <a:t>126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9E426A-215A-41B6-8BEC-3820D1F55A23}" type="datetimeFigureOut">
              <a:rPr lang="hu-HU" smtClean="0"/>
              <a:pPr/>
              <a:t>2019. 09. 02.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2019. 09. 02.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2019. 09. 02.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2019. 09. 02.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2019. 09. 02.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Sávnyí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Sávnyí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2019. 09. 02.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2019. 09. 02.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2019. 09. 02.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2019. 09. 02.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2019. 09. 02.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9E426A-215A-41B6-8BEC-3820D1F55A23}" type="datetimeFigureOut">
              <a:rPr lang="hu-HU" smtClean="0"/>
              <a:pPr/>
              <a:t>2019. 09. 02.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Sávnyí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F9E426A-215A-41B6-8BEC-3820D1F55A23}" type="datetimeFigureOut">
              <a:rPr lang="hu-HU" smtClean="0"/>
              <a:pPr/>
              <a:t>2019. 09. 02.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url?sa=i&amp;rct=j&amp;q=&amp;esrc=s&amp;source=images&amp;cd=&amp;cad=rja&amp;uact=8&amp;ved=2ahUKEwjM-6KthLLdAhXGmLQKHcC2CcgQjRx6BAgBEAU&amp;url=https://www.nepbetegsegek.hu/depresszio-es-bipolaris-zavar.html&amp;psig=AOvVaw2l65XiHh-Hz5WZ2na12m_s&amp;ust=1536723740715980" TargetMode="Externa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7200" dirty="0" smtClean="0">
                <a:solidFill>
                  <a:schemeClr val="accent4"/>
                </a:solidFill>
              </a:rPr>
              <a:t>Gyógyszertan</a:t>
            </a:r>
            <a:endParaRPr lang="hu-HU" sz="7200" dirty="0">
              <a:solidFill>
                <a:schemeClr val="accent4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400" dirty="0" smtClean="0">
                <a:latin typeface="Georgia" pitchFamily="18" charset="0"/>
              </a:rPr>
              <a:t>Dr. </a:t>
            </a:r>
            <a:r>
              <a:rPr lang="hu-HU" sz="2400" dirty="0" err="1" smtClean="0">
                <a:latin typeface="Georgia" pitchFamily="18" charset="0"/>
              </a:rPr>
              <a:t>Zimmerman</a:t>
            </a:r>
            <a:r>
              <a:rPr lang="hu-HU" sz="2400" dirty="0" smtClean="0">
                <a:latin typeface="Georgia" pitchFamily="18" charset="0"/>
              </a:rPr>
              <a:t> Katalin</a:t>
            </a:r>
          </a:p>
          <a:p>
            <a:r>
              <a:rPr lang="hu-HU" sz="2400" dirty="0" smtClean="0">
                <a:latin typeface="Georgia" pitchFamily="18" charset="0"/>
              </a:rPr>
              <a:t>2019.</a:t>
            </a:r>
          </a:p>
          <a:p>
            <a:r>
              <a:rPr lang="hu-HU" sz="2400" dirty="0" smtClean="0">
                <a:latin typeface="Georgia" pitchFamily="18" charset="0"/>
              </a:rPr>
              <a:t>  </a:t>
            </a:r>
            <a:endParaRPr lang="hu-HU" sz="2400" dirty="0">
              <a:latin typeface="Georgia" pitchFamily="18" charset="0"/>
            </a:endParaRPr>
          </a:p>
        </p:txBody>
      </p:sp>
      <p:pic>
        <p:nvPicPr>
          <p:cNvPr id="4" name="Kép 3" descr="MC900335934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279614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sedato-hypnoticumok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kis adagban nyugtató, közepes adagban altató hatással rendelkeznek, nagy adagokban narkózist okoznak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rendkívül heterogén gyógyszercsoport, eltérő kémiai struktúrákkal, de a farmakológiai hatásuk és hatásmechanizmusuk nagyon hasonló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sedativumok</a:t>
            </a:r>
            <a:r>
              <a:rPr lang="hu-HU" sz="2000" b="1" i="1" dirty="0" smtClean="0">
                <a:solidFill>
                  <a:schemeClr val="accent4"/>
                </a:solidFill>
              </a:rPr>
              <a:t> (nyugtatók)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nyugtató, de egyben álmosító 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csökkentik a szorongást, pszichés feszültséget, a motoros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nyugtalanságot, a KIR ingerlékenységét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hátrányosan befolyásolják a szellemi tevékenységet és a teljesítményt</a:t>
            </a:r>
          </a:p>
          <a:p>
            <a:pPr>
              <a:buNone/>
            </a:pPr>
            <a:endParaRPr lang="hu-HU" sz="24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 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" pitchFamily="18" charset="0"/>
              </a:rPr>
              <a:t>Antipsychoticus</a:t>
            </a: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 hatással rendelkező gyógyszerek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szerkezetileg meglehetősen különböző </a:t>
            </a:r>
            <a:r>
              <a:rPr lang="hu-HU" sz="2000" dirty="0" err="1" smtClean="0">
                <a:solidFill>
                  <a:schemeClr val="accent4"/>
                </a:solidFill>
              </a:rPr>
              <a:t>antipszichotikus</a:t>
            </a:r>
            <a:r>
              <a:rPr lang="hu-HU" sz="2000" dirty="0" smtClean="0">
                <a:solidFill>
                  <a:schemeClr val="accent4"/>
                </a:solidFill>
              </a:rPr>
              <a:t> vegyületek közös jellemzője a </a:t>
            </a:r>
            <a:r>
              <a:rPr lang="hu-HU" sz="2000" i="1" dirty="0" smtClean="0">
                <a:solidFill>
                  <a:schemeClr val="accent4"/>
                </a:solidFill>
              </a:rPr>
              <a:t>dopamin </a:t>
            </a:r>
            <a:r>
              <a:rPr lang="hu-HU" sz="2000" i="1" dirty="0" err="1" smtClean="0">
                <a:solidFill>
                  <a:schemeClr val="accent4"/>
                </a:solidFill>
              </a:rPr>
              <a:t>antagonista</a:t>
            </a:r>
            <a:r>
              <a:rPr lang="hu-HU" sz="2000" i="1" dirty="0" smtClean="0">
                <a:solidFill>
                  <a:schemeClr val="accent4"/>
                </a:solidFill>
              </a:rPr>
              <a:t> hatás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postsynapticus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dopamin (D2) receptorokhoz kötődve gátolják azok működését</a:t>
            </a:r>
          </a:p>
          <a:p>
            <a:pPr marL="566928" indent="-457200">
              <a:buNone/>
            </a:pPr>
            <a:endParaRPr lang="hu-HU" sz="2000" dirty="0" smtClean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ANTIPSYCHOTICUMOK</a:t>
            </a:r>
            <a:endParaRPr lang="hu-HU" sz="2800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sz="2200" b="1" dirty="0" smtClean="0">
                <a:solidFill>
                  <a:schemeClr val="accent4"/>
                </a:solidFill>
              </a:rPr>
              <a:t>Az </a:t>
            </a:r>
            <a:r>
              <a:rPr lang="hu-HU" sz="2200" b="1" dirty="0" err="1" smtClean="0">
                <a:solidFill>
                  <a:schemeClr val="accent4"/>
                </a:solidFill>
              </a:rPr>
              <a:t>antipszichotikumok</a:t>
            </a:r>
            <a:r>
              <a:rPr lang="hu-HU" sz="2200" b="1" dirty="0" smtClean="0">
                <a:solidFill>
                  <a:schemeClr val="accent4"/>
                </a:solidFill>
              </a:rPr>
              <a:t> csoportosítása</a:t>
            </a:r>
          </a:p>
          <a:p>
            <a:pPr>
              <a:buNone/>
            </a:pPr>
            <a:endParaRPr lang="hu-HU" sz="2200" b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200" b="1" dirty="0" smtClean="0">
                <a:solidFill>
                  <a:schemeClr val="accent4"/>
                </a:solidFill>
              </a:rPr>
              <a:t>1. generációs </a:t>
            </a:r>
            <a:r>
              <a:rPr lang="hu-HU" sz="2200" b="1" dirty="0" err="1" smtClean="0">
                <a:solidFill>
                  <a:schemeClr val="accent4"/>
                </a:solidFill>
              </a:rPr>
              <a:t>antipszichotikumok</a:t>
            </a:r>
            <a:endParaRPr lang="hu-HU" sz="22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többnyire jól befolyásolják a </a:t>
            </a:r>
            <a:r>
              <a:rPr lang="hu-HU" sz="2200" dirty="0" err="1" smtClean="0">
                <a:solidFill>
                  <a:schemeClr val="accent4"/>
                </a:solidFill>
              </a:rPr>
              <a:t>schizophrenia</a:t>
            </a:r>
            <a:r>
              <a:rPr lang="hu-HU" sz="2200" dirty="0" smtClean="0">
                <a:solidFill>
                  <a:schemeClr val="accent4"/>
                </a:solidFill>
              </a:rPr>
              <a:t> pozitív tüneteit (hallucináció, téveszme, zavart, inkoherens gondolkodás, </a:t>
            </a:r>
            <a:r>
              <a:rPr lang="hu-HU" sz="2200" dirty="0" err="1" smtClean="0">
                <a:solidFill>
                  <a:schemeClr val="accent4"/>
                </a:solidFill>
              </a:rPr>
              <a:t>agitatio</a:t>
            </a:r>
            <a:r>
              <a:rPr lang="hu-HU" sz="2200" dirty="0" smtClean="0">
                <a:solidFill>
                  <a:schemeClr val="accent4"/>
                </a:solidFill>
              </a:rPr>
              <a:t>, </a:t>
            </a:r>
            <a:r>
              <a:rPr lang="hu-HU" sz="2200" dirty="0" err="1" smtClean="0">
                <a:solidFill>
                  <a:schemeClr val="accent4"/>
                </a:solidFill>
              </a:rPr>
              <a:t>pszichomotoros</a:t>
            </a:r>
            <a:r>
              <a:rPr lang="hu-HU" sz="2200" dirty="0" smtClean="0">
                <a:solidFill>
                  <a:schemeClr val="accent4"/>
                </a:solidFill>
              </a:rPr>
              <a:t> izgatottság stb.)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hátrányos tulajdonságai:</a:t>
            </a:r>
          </a:p>
          <a:p>
            <a:pPr>
              <a:buNone/>
            </a:pPr>
            <a:r>
              <a:rPr lang="hu-HU" sz="2200" b="1" dirty="0" smtClean="0">
                <a:solidFill>
                  <a:schemeClr val="accent4"/>
                </a:solidFill>
              </a:rPr>
              <a:t>	</a:t>
            </a:r>
            <a:r>
              <a:rPr lang="hu-HU" sz="2200" b="1" dirty="0" err="1" smtClean="0">
                <a:solidFill>
                  <a:schemeClr val="accent4"/>
                </a:solidFill>
              </a:rPr>
              <a:t>e</a:t>
            </a:r>
            <a:r>
              <a:rPr lang="hu-HU" sz="2200" dirty="0" err="1" smtClean="0">
                <a:solidFill>
                  <a:schemeClr val="accent4"/>
                </a:solidFill>
              </a:rPr>
              <a:t>xtrapyramidalis</a:t>
            </a:r>
            <a:r>
              <a:rPr lang="hu-HU" sz="2200" dirty="0" smtClean="0">
                <a:solidFill>
                  <a:schemeClr val="accent4"/>
                </a:solidFill>
              </a:rPr>
              <a:t> tünetek </a:t>
            </a:r>
            <a:r>
              <a:rPr lang="hu-HU" sz="2200" dirty="0" smtClean="0">
                <a:solidFill>
                  <a:schemeClr val="accent4"/>
                </a:solidFill>
              </a:rPr>
              <a:t>kialakulása (kóros izomtónus fokozódás) </a:t>
            </a:r>
            <a:endParaRPr lang="hu-HU" sz="22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200" dirty="0" smtClean="0">
                <a:solidFill>
                  <a:schemeClr val="accent4"/>
                </a:solidFill>
              </a:rPr>
              <a:t>	</a:t>
            </a:r>
            <a:r>
              <a:rPr lang="hu-HU" sz="2200" dirty="0" err="1" smtClean="0">
                <a:solidFill>
                  <a:schemeClr val="accent4"/>
                </a:solidFill>
              </a:rPr>
              <a:t>hyperprolactinaemia</a:t>
            </a:r>
            <a:endParaRPr lang="hu-HU" sz="22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a betegek mintegy 25–30%-a nem javul megfelelően a terápia során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nem megfelelő a hatékonyságuk a negatív tünetekkel (érzelmi elsivárosodás, teljesítménycsökkenés, szociális kontaktusteremtési zavarok stb.), ill. a kognitív funkció romlásával szemben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ANTIPSYCHOTICUMOK</a:t>
            </a:r>
            <a:endParaRPr lang="hu-HU" sz="2800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2. generációs </a:t>
            </a:r>
            <a:r>
              <a:rPr lang="hu-HU" sz="2000" b="1" dirty="0" err="1" smtClean="0">
                <a:solidFill>
                  <a:schemeClr val="accent4"/>
                </a:solidFill>
              </a:rPr>
              <a:t>antipszichotikumok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azok a többnyire újabban kifejlesztett vegyületek, amelyekre az </a:t>
            </a:r>
            <a:r>
              <a:rPr lang="hu-HU" sz="2000" dirty="0" err="1" smtClean="0">
                <a:solidFill>
                  <a:schemeClr val="accent4"/>
                </a:solidFill>
              </a:rPr>
              <a:t>extrapyramidalis</a:t>
            </a:r>
            <a:r>
              <a:rPr lang="hu-HU" sz="2000" dirty="0" smtClean="0">
                <a:solidFill>
                  <a:schemeClr val="accent4"/>
                </a:solidFill>
              </a:rPr>
              <a:t> tünetek kialakulása kevésbé jellemző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típusos vegyületeknél hatásosabb a negatív tünetek kezelésében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javíthatják a pszichotikus betegek kognitív funkcióit, és terápiás értékűek lehetnek egyes, korábban terápia rezisztensnek tűnt esetekben is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hatékonyak mind a pozitív, mind a negatív tünetekkel szemben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ANTIPSYCHOTICUMOK</a:t>
            </a:r>
            <a:endParaRPr lang="hu-HU" sz="2800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Típusos </a:t>
            </a:r>
            <a:r>
              <a:rPr lang="hu-HU" sz="2000" b="1" dirty="0" err="1" smtClean="0">
                <a:solidFill>
                  <a:schemeClr val="accent4"/>
                </a:solidFill>
              </a:rPr>
              <a:t>antipszichotikumok</a:t>
            </a:r>
            <a:r>
              <a:rPr lang="hu-HU" sz="2000" b="1" dirty="0" smtClean="0">
                <a:solidFill>
                  <a:schemeClr val="accent4"/>
                </a:solidFill>
              </a:rPr>
              <a:t> (1. generáció)</a:t>
            </a:r>
          </a:p>
          <a:p>
            <a:pPr>
              <a:lnSpc>
                <a:spcPct val="90000"/>
              </a:lnSpc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haloperidol</a:t>
            </a:r>
            <a:r>
              <a:rPr lang="hu-HU" sz="2000" b="1" i="1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chlorpromazin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elsősorban erőteljes és tartós D2 receptor blokád D2 &gt; 5HT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mellékhatás (EPS)</a:t>
            </a:r>
            <a:br>
              <a:rPr lang="hu-HU" sz="2000" dirty="0" smtClean="0">
                <a:solidFill>
                  <a:schemeClr val="accent4"/>
                </a:solidFill>
              </a:rPr>
            </a:br>
            <a:endParaRPr lang="hu-HU" sz="2000" dirty="0" smtClean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Atípusos </a:t>
            </a:r>
            <a:r>
              <a:rPr lang="hu-HU" sz="2000" b="1" dirty="0" err="1" smtClean="0">
                <a:solidFill>
                  <a:schemeClr val="accent4"/>
                </a:solidFill>
              </a:rPr>
              <a:t>antipszichotikumok</a:t>
            </a:r>
            <a:r>
              <a:rPr lang="hu-HU" sz="2000" b="1" dirty="0" smtClean="0">
                <a:solidFill>
                  <a:schemeClr val="accent4"/>
                </a:solidFill>
              </a:rPr>
              <a:t> (2. generáció)</a:t>
            </a:r>
          </a:p>
          <a:p>
            <a:pPr>
              <a:lnSpc>
                <a:spcPct val="90000"/>
              </a:lnSpc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clozapin</a:t>
            </a:r>
            <a:r>
              <a:rPr lang="hu-HU" sz="2000" b="1" i="1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risperidon</a:t>
            </a:r>
            <a:r>
              <a:rPr lang="hu-HU" sz="2000" b="1" i="1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olanzapin</a:t>
            </a:r>
            <a:r>
              <a:rPr lang="hu-HU" sz="2000" b="1" i="1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quetiapin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számos különböző receptorra hatnak, D2 receptor blokád nem </a:t>
            </a:r>
          </a:p>
          <a:p>
            <a:pPr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statikus D2 &lt; 5HT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kevés vagy 0 EPS mellékhatás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ANTIPSYCHOTICUMOK</a:t>
            </a:r>
            <a:endParaRPr lang="hu-HU" sz="2800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Típusos</a:t>
            </a:r>
          </a:p>
          <a:p>
            <a:pPr>
              <a:lnSpc>
                <a:spcPct val="90000"/>
              </a:lnSpc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haloperidol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  <a:r>
              <a:rPr lang="hu-HU" sz="2000" b="1" dirty="0" smtClean="0">
                <a:solidFill>
                  <a:schemeClr val="accent4"/>
                </a:solidFill>
              </a:rPr>
              <a:t>(HALOPERIDOL)</a:t>
            </a:r>
          </a:p>
          <a:p>
            <a:pPr>
              <a:lnSpc>
                <a:spcPct val="90000"/>
              </a:lnSpc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flupentixol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  <a:r>
              <a:rPr lang="hu-HU" sz="2000" b="1" dirty="0" smtClean="0">
                <a:solidFill>
                  <a:schemeClr val="accent4"/>
                </a:solidFill>
              </a:rPr>
              <a:t>(FLUANXOL)</a:t>
            </a:r>
          </a:p>
          <a:p>
            <a:pPr>
              <a:lnSpc>
                <a:spcPct val="90000"/>
              </a:lnSpc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chlorprothixene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  <a:r>
              <a:rPr lang="hu-HU" sz="2000" b="1" dirty="0" smtClean="0">
                <a:solidFill>
                  <a:schemeClr val="accent4"/>
                </a:solidFill>
                <a:cs typeface="Times New Roman" pitchFamily="18" charset="0"/>
              </a:rPr>
              <a:t>(TRUXAL)</a:t>
            </a:r>
          </a:p>
          <a:p>
            <a:pPr>
              <a:lnSpc>
                <a:spcPct val="90000"/>
              </a:lnSpc>
              <a:buNone/>
            </a:pPr>
            <a:r>
              <a:rPr lang="hu-HU" sz="2000" b="1" dirty="0" err="1" smtClean="0">
                <a:solidFill>
                  <a:schemeClr val="accent4"/>
                </a:solidFill>
                <a:cs typeface="Times New Roman" pitchFamily="18" charset="0"/>
              </a:rPr>
              <a:t>zuclopenthixol</a:t>
            </a:r>
            <a:r>
              <a:rPr lang="hu-HU" sz="2000" b="1" dirty="0" smtClean="0">
                <a:solidFill>
                  <a:schemeClr val="accent4"/>
                </a:solidFill>
                <a:cs typeface="Times New Roman" pitchFamily="18" charset="0"/>
              </a:rPr>
              <a:t> (CISORDINOL)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hu-HU" sz="2800" dirty="0" err="1" smtClean="0">
              <a:solidFill>
                <a:schemeClr val="accent4"/>
              </a:solidFill>
              <a:cs typeface="Times New Roman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ANTIPSYCHOTICUMOK</a:t>
            </a:r>
            <a:endParaRPr lang="hu-HU" sz="2800" dirty="0"/>
          </a:p>
        </p:txBody>
      </p:sp>
      <p:sp>
        <p:nvSpPr>
          <p:cNvPr id="4" name="Téglalap 3"/>
          <p:cNvSpPr/>
          <p:nvPr/>
        </p:nvSpPr>
        <p:spPr>
          <a:xfrm>
            <a:off x="5004048" y="1484784"/>
            <a:ext cx="3563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chemeClr val="accent4"/>
                </a:solidFill>
              </a:rPr>
              <a:t>Atípusos</a:t>
            </a:r>
          </a:p>
          <a:p>
            <a:endParaRPr lang="hu-HU" sz="2000" b="1" dirty="0" smtClean="0">
              <a:solidFill>
                <a:schemeClr val="accent4"/>
              </a:solidFill>
            </a:endParaRPr>
          </a:p>
          <a:p>
            <a:r>
              <a:rPr lang="hu-HU" sz="2000" b="1" i="1" dirty="0" err="1" smtClean="0">
                <a:solidFill>
                  <a:schemeClr val="accent4"/>
                </a:solidFill>
              </a:rPr>
              <a:t>clozapine</a:t>
            </a:r>
            <a:r>
              <a:rPr lang="hu-HU" sz="2000" b="1" i="1" dirty="0" smtClean="0">
                <a:solidFill>
                  <a:schemeClr val="accent4"/>
                </a:solidFill>
              </a:rPr>
              <a:t> (LEPONEX)</a:t>
            </a:r>
          </a:p>
          <a:p>
            <a:r>
              <a:rPr lang="hu-HU" sz="2000" b="1" i="1" dirty="0" err="1" smtClean="0">
                <a:solidFill>
                  <a:schemeClr val="accent4"/>
                </a:solidFill>
              </a:rPr>
              <a:t>olanzapine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b="1" dirty="0" smtClean="0">
                <a:solidFill>
                  <a:schemeClr val="accent4"/>
                </a:solidFill>
              </a:rPr>
              <a:t>(</a:t>
            </a:r>
            <a:r>
              <a:rPr lang="hu-HU" sz="2000" b="1" i="1" dirty="0" smtClean="0">
                <a:solidFill>
                  <a:schemeClr val="accent4"/>
                </a:solidFill>
                <a:cs typeface="Times New Roman" pitchFamily="18" charset="0"/>
              </a:rPr>
              <a:t>ZYPREXA)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r>
              <a:rPr lang="hu-HU" sz="2000" b="1" i="1" dirty="0" err="1" smtClean="0">
                <a:solidFill>
                  <a:schemeClr val="accent4"/>
                </a:solidFill>
              </a:rPr>
              <a:t>quetiapine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b="1" i="1" dirty="0" smtClean="0">
                <a:solidFill>
                  <a:schemeClr val="accent4"/>
                </a:solidFill>
                <a:cs typeface="Times New Roman" pitchFamily="18" charset="0"/>
              </a:rPr>
              <a:t>(SEROQUEL)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r>
              <a:rPr lang="hu-HU" sz="2000" b="1" dirty="0" err="1" smtClean="0">
                <a:solidFill>
                  <a:schemeClr val="accent4"/>
                </a:solidFill>
              </a:rPr>
              <a:t>tiapride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  <a:r>
              <a:rPr lang="hu-HU" sz="2000" b="1" dirty="0" smtClean="0">
                <a:solidFill>
                  <a:schemeClr val="accent4"/>
                </a:solidFill>
              </a:rPr>
              <a:t>(TIAPRIDAL)</a:t>
            </a:r>
          </a:p>
          <a:p>
            <a:r>
              <a:rPr lang="hu-HU" sz="2000" b="1" i="1" dirty="0" err="1" smtClean="0">
                <a:solidFill>
                  <a:schemeClr val="accent4"/>
                </a:solidFill>
              </a:rPr>
              <a:t>amisulprid</a:t>
            </a:r>
            <a:r>
              <a:rPr lang="hu-HU" sz="2000" b="1" i="1" dirty="0" smtClean="0">
                <a:solidFill>
                  <a:schemeClr val="accent4"/>
                </a:solidFill>
              </a:rPr>
              <a:t> (AMITREX)</a:t>
            </a:r>
          </a:p>
          <a:p>
            <a:r>
              <a:rPr lang="hu-HU" sz="2000" b="1" i="1" dirty="0" err="1" smtClean="0">
                <a:solidFill>
                  <a:schemeClr val="accent4"/>
                </a:solidFill>
              </a:rPr>
              <a:t>risperidone</a:t>
            </a:r>
            <a:r>
              <a:rPr lang="hu-HU" sz="2000" b="1" i="1" dirty="0" smtClean="0">
                <a:solidFill>
                  <a:schemeClr val="accent4"/>
                </a:solidFill>
              </a:rPr>
              <a:t> (RISPERDAL)</a:t>
            </a:r>
          </a:p>
          <a:p>
            <a:r>
              <a:rPr lang="hu-HU" sz="2000" b="1" i="1" dirty="0" err="1" smtClean="0">
                <a:solidFill>
                  <a:schemeClr val="accent4"/>
                </a:solidFill>
              </a:rPr>
              <a:t>aripiprazol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b="1" i="1" dirty="0" smtClean="0">
                <a:solidFill>
                  <a:schemeClr val="accent4"/>
                </a:solidFill>
              </a:rPr>
              <a:t>(ABILIFY)</a:t>
            </a:r>
          </a:p>
          <a:p>
            <a:r>
              <a:rPr lang="hu-HU" sz="2000" b="1" i="1" dirty="0" err="1" smtClean="0">
                <a:solidFill>
                  <a:schemeClr val="accent4"/>
                </a:solidFill>
              </a:rPr>
              <a:t>paliperidone</a:t>
            </a:r>
            <a:r>
              <a:rPr lang="hu-HU" sz="2000" b="1" i="1" dirty="0" smtClean="0">
                <a:solidFill>
                  <a:schemeClr val="accent4"/>
                </a:solidFill>
              </a:rPr>
              <a:t> (INVEGA)</a:t>
            </a:r>
            <a:endParaRPr lang="en-GB" sz="2000" b="1" i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Mellékhatás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i="1" dirty="0" err="1" smtClean="0">
                <a:solidFill>
                  <a:schemeClr val="accent4"/>
                </a:solidFill>
              </a:rPr>
              <a:t>dopaminerg</a:t>
            </a:r>
            <a:r>
              <a:rPr lang="hu-HU" sz="2000" i="1" dirty="0" smtClean="0">
                <a:solidFill>
                  <a:schemeClr val="accent4"/>
                </a:solidFill>
              </a:rPr>
              <a:t> rendszer gátlásával</a:t>
            </a:r>
            <a:r>
              <a:rPr lang="hu-HU" sz="2000" dirty="0" smtClean="0">
                <a:solidFill>
                  <a:schemeClr val="accent4"/>
                </a:solidFill>
              </a:rPr>
              <a:t> összefüggő hatások (</a:t>
            </a:r>
            <a:r>
              <a:rPr lang="hu-HU" sz="2000" dirty="0" err="1" smtClean="0">
                <a:solidFill>
                  <a:schemeClr val="accent4"/>
                </a:solidFill>
              </a:rPr>
              <a:t>extrapyramidalis</a:t>
            </a:r>
            <a:r>
              <a:rPr lang="hu-HU" sz="2000" dirty="0" smtClean="0">
                <a:solidFill>
                  <a:schemeClr val="accent4"/>
                </a:solidFill>
              </a:rPr>
              <a:t> tünetek, </a:t>
            </a:r>
            <a:r>
              <a:rPr lang="hu-HU" sz="2000" dirty="0" err="1" smtClean="0">
                <a:solidFill>
                  <a:schemeClr val="accent4"/>
                </a:solidFill>
              </a:rPr>
              <a:t>malignus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neurolepticus</a:t>
            </a:r>
            <a:r>
              <a:rPr lang="hu-HU" sz="2000" dirty="0" smtClean="0">
                <a:solidFill>
                  <a:schemeClr val="accent4"/>
                </a:solidFill>
              </a:rPr>
              <a:t> szindróma, endokrin hatások)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egyéb </a:t>
            </a:r>
            <a:r>
              <a:rPr lang="hu-HU" sz="2000" i="1" dirty="0" smtClean="0">
                <a:solidFill>
                  <a:schemeClr val="accent4"/>
                </a:solidFill>
              </a:rPr>
              <a:t>centrális</a:t>
            </a:r>
            <a:r>
              <a:rPr lang="hu-HU" sz="2000" dirty="0" smtClean="0">
                <a:solidFill>
                  <a:schemeClr val="accent4"/>
                </a:solidFill>
              </a:rPr>
              <a:t> hatások (</a:t>
            </a:r>
            <a:r>
              <a:rPr lang="hu-HU" sz="2000" dirty="0" err="1" smtClean="0">
                <a:solidFill>
                  <a:schemeClr val="accent4"/>
                </a:solidFill>
              </a:rPr>
              <a:t>szedáció</a:t>
            </a:r>
            <a:r>
              <a:rPr lang="hu-HU" sz="2000" dirty="0" smtClean="0">
                <a:solidFill>
                  <a:schemeClr val="accent4"/>
                </a:solidFill>
              </a:rPr>
              <a:t>, toxikus </a:t>
            </a:r>
            <a:r>
              <a:rPr lang="hu-HU" sz="2000" dirty="0" err="1" smtClean="0">
                <a:solidFill>
                  <a:schemeClr val="accent4"/>
                </a:solidFill>
              </a:rPr>
              <a:t>confusio</a:t>
            </a:r>
            <a:r>
              <a:rPr lang="hu-HU" sz="2000" dirty="0" smtClean="0">
                <a:solidFill>
                  <a:schemeClr val="accent4"/>
                </a:solidFill>
              </a:rPr>
              <a:t>, a görcskészség fokozódása, testsúlynövekedés)</a:t>
            </a:r>
          </a:p>
          <a:p>
            <a:pPr>
              <a:buFont typeface="Wingdings" pitchFamily="2" charset="2"/>
              <a:buChar char="Ø"/>
            </a:pPr>
            <a:r>
              <a:rPr lang="hu-HU" sz="2000" i="1" dirty="0" err="1" smtClean="0">
                <a:solidFill>
                  <a:schemeClr val="accent4"/>
                </a:solidFill>
              </a:rPr>
              <a:t>cardiovascularis</a:t>
            </a:r>
            <a:r>
              <a:rPr lang="hu-HU" sz="2000" dirty="0" smtClean="0">
                <a:solidFill>
                  <a:schemeClr val="accent4"/>
                </a:solidFill>
              </a:rPr>
              <a:t> hatások (</a:t>
            </a:r>
            <a:r>
              <a:rPr lang="hu-HU" sz="2000" dirty="0" err="1" smtClean="0">
                <a:solidFill>
                  <a:schemeClr val="accent4"/>
                </a:solidFill>
              </a:rPr>
              <a:t>orthostaticus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hypotensio</a:t>
            </a:r>
            <a:r>
              <a:rPr lang="hu-HU" sz="2000" dirty="0" smtClean="0">
                <a:solidFill>
                  <a:schemeClr val="accent4"/>
                </a:solidFill>
              </a:rPr>
              <a:t>, a </a:t>
            </a:r>
            <a:r>
              <a:rPr lang="hu-HU" sz="2000" dirty="0" err="1" smtClean="0">
                <a:solidFill>
                  <a:schemeClr val="accent4"/>
                </a:solidFill>
              </a:rPr>
              <a:t>QT-idő</a:t>
            </a:r>
            <a:r>
              <a:rPr lang="hu-HU" sz="2000" dirty="0" smtClean="0">
                <a:solidFill>
                  <a:schemeClr val="accent4"/>
                </a:solidFill>
              </a:rPr>
              <a:t> megnyúlása)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i="1" dirty="0" smtClean="0">
                <a:solidFill>
                  <a:schemeClr val="accent4"/>
                </a:solidFill>
              </a:rPr>
              <a:t>vegetatív idegrendszerre</a:t>
            </a:r>
            <a:r>
              <a:rPr lang="hu-HU" sz="2000" dirty="0" smtClean="0">
                <a:solidFill>
                  <a:schemeClr val="accent4"/>
                </a:solidFill>
              </a:rPr>
              <a:t> gyakorolt hatások (</a:t>
            </a:r>
            <a:r>
              <a:rPr lang="hu-HU" sz="2000" dirty="0" err="1" smtClean="0">
                <a:solidFill>
                  <a:schemeClr val="accent4"/>
                </a:solidFill>
              </a:rPr>
              <a:t>paraszimpatolitikus</a:t>
            </a:r>
            <a:r>
              <a:rPr lang="hu-HU" sz="2000" dirty="0" smtClean="0">
                <a:solidFill>
                  <a:schemeClr val="accent4"/>
                </a:solidFill>
              </a:rPr>
              <a:t> és </a:t>
            </a:r>
            <a:r>
              <a:rPr lang="el-GR" sz="2000" dirty="0" smtClean="0">
                <a:solidFill>
                  <a:schemeClr val="accent4"/>
                </a:solidFill>
              </a:rPr>
              <a:t>α-</a:t>
            </a:r>
            <a:r>
              <a:rPr lang="hu-HU" sz="2000" dirty="0" err="1" smtClean="0">
                <a:solidFill>
                  <a:schemeClr val="accent4"/>
                </a:solidFill>
              </a:rPr>
              <a:t>adrenoceptor-blokkoló</a:t>
            </a:r>
            <a:r>
              <a:rPr lang="hu-HU" sz="2000" dirty="0" smtClean="0">
                <a:solidFill>
                  <a:schemeClr val="accent4"/>
                </a:solidFill>
              </a:rPr>
              <a:t> hatás)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ANTIPSYCHOTICUMOK</a:t>
            </a:r>
            <a:endParaRPr lang="hu-HU" sz="2800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jellemző major MH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EPS (</a:t>
            </a:r>
            <a:r>
              <a:rPr lang="hu-HU" sz="2000" dirty="0" err="1" smtClean="0">
                <a:solidFill>
                  <a:schemeClr val="accent4"/>
                </a:solidFill>
              </a:rPr>
              <a:t>extrapiramydalis</a:t>
            </a:r>
            <a:r>
              <a:rPr lang="hu-HU" sz="2000" dirty="0" smtClean="0">
                <a:solidFill>
                  <a:schemeClr val="accent4"/>
                </a:solidFill>
              </a:rPr>
              <a:t> szindróma-</a:t>
            </a:r>
          </a:p>
          <a:p>
            <a:pPr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kezelés: </a:t>
            </a:r>
            <a:r>
              <a:rPr lang="hu-HU" sz="2000" dirty="0" err="1" smtClean="0">
                <a:solidFill>
                  <a:schemeClr val="accent4"/>
                </a:solidFill>
              </a:rPr>
              <a:t>Dantrolen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Bromocriptin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testsúlynövekedés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prolactin</a:t>
            </a:r>
            <a:r>
              <a:rPr lang="hu-HU" sz="2000" dirty="0" smtClean="0">
                <a:solidFill>
                  <a:schemeClr val="accent4"/>
                </a:solidFill>
              </a:rPr>
              <a:t> szint növekedés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akut </a:t>
            </a:r>
            <a:r>
              <a:rPr lang="hu-HU" sz="2000" dirty="0" err="1" smtClean="0">
                <a:solidFill>
                  <a:schemeClr val="accent4"/>
                </a:solidFill>
              </a:rPr>
              <a:t>distonia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tardív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diszkinézia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preorális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tremor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</a:pPr>
            <a:endParaRPr lang="hu-HU" sz="2000" b="1" dirty="0" smtClean="0"/>
          </a:p>
          <a:p>
            <a:pPr>
              <a:lnSpc>
                <a:spcPct val="90000"/>
              </a:lnSpc>
              <a:buNone/>
            </a:pPr>
            <a:endParaRPr lang="hu-HU" sz="2000" b="1" dirty="0" smtClean="0"/>
          </a:p>
          <a:p>
            <a:pPr>
              <a:lnSpc>
                <a:spcPct val="90000"/>
              </a:lnSpc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jellemző minor MH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álmosság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ortosztatikus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hypotonia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„placebo” tünetek</a:t>
            </a:r>
          </a:p>
          <a:p>
            <a:pPr>
              <a:lnSpc>
                <a:spcPct val="90000"/>
              </a:lnSpc>
            </a:pPr>
            <a:endParaRPr lang="hu-HU" sz="2000" dirty="0" smtClean="0"/>
          </a:p>
          <a:p>
            <a:pPr>
              <a:lnSpc>
                <a:spcPct val="90000"/>
              </a:lnSpc>
            </a:pPr>
            <a:endParaRPr lang="hu-HU" sz="2000" dirty="0" smtClean="0"/>
          </a:p>
          <a:p>
            <a:pPr>
              <a:lnSpc>
                <a:spcPct val="90000"/>
              </a:lnSpc>
              <a:buNone/>
            </a:pPr>
            <a:endParaRPr lang="hu-HU" sz="2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ANTIPSYCHOTICUMOK</a:t>
            </a:r>
            <a:endParaRPr lang="hu-HU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124744"/>
            <a:ext cx="2952328" cy="221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Interakció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alkohol: rontja a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neurolepticumok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hatásait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amfetamin-származékok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antagonizálják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a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neurolepticumok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hatásait, és fordítva. A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neurolepticumok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az amfetamin-származékokkal történő mérgezések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antidotumainak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is tekinthetők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neurolepticum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és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antidepresszív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szerek egyidejű alkalmazásakor fokozott toxicitás alakulhat 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ki</a:t>
            </a: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ANTIPSYCHOTICUMOK</a:t>
            </a:r>
            <a:endParaRPr lang="hu-HU" sz="2800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DEPRESSZIÓ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egyik leggyakoribb pszichiátriai kórkép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lakosság 5–6%-a szenved a betegségben, de a populáció akár 20%-a legalább egyszer kezelésre szorul élete során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tünetei: apátia, pesszimizmus, önbizalomhiány, bűntudat, döntésképtelenség, a gondolkodás és a cselekvés gátoltsága, alvászavar, étvágycsökkenés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két egymástól jól elkülöníthető formája van: a bipoláris és az unipoláris hangulatzavar</a:t>
            </a:r>
          </a:p>
          <a:p>
            <a:pPr>
              <a:buNone/>
            </a:pPr>
            <a:endParaRPr lang="hu-HU" sz="2000" dirty="0" smtClean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</a:rPr>
              <a:t>Antidepresszív</a:t>
            </a:r>
            <a:r>
              <a:rPr lang="hu-HU" sz="2800" dirty="0" smtClean="0">
                <a:solidFill>
                  <a:srgbClr val="FF0000"/>
                </a:solidFill>
              </a:rPr>
              <a:t> és </a:t>
            </a:r>
            <a:r>
              <a:rPr lang="hu-HU" sz="2800" dirty="0" err="1" smtClean="0">
                <a:solidFill>
                  <a:srgbClr val="FF0000"/>
                </a:solidFill>
              </a:rPr>
              <a:t>antimániás</a:t>
            </a:r>
            <a:r>
              <a:rPr lang="hu-HU" sz="2800" dirty="0" smtClean="0">
                <a:solidFill>
                  <a:srgbClr val="FF0000"/>
                </a:solidFill>
              </a:rPr>
              <a:t> vegyületek</a:t>
            </a:r>
            <a:endParaRPr lang="hu-H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Bipoláris depresszió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beteg hangulata oszcillál a depresszió és a mánia között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mánia tünet együttese a depresszió ellentéte: túlzott önbizalom, kiugró fizikai aktivitás, grandiózus cselekedetekre való hajlam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bipoláris kórforma 10–15%-ot képvisel a betegség spektrumában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</a:rPr>
              <a:t>Antidepresszív</a:t>
            </a:r>
            <a:r>
              <a:rPr lang="hu-HU" sz="2800" dirty="0" smtClean="0">
                <a:solidFill>
                  <a:srgbClr val="FF0000"/>
                </a:solidFill>
              </a:rPr>
              <a:t> és </a:t>
            </a:r>
            <a:r>
              <a:rPr lang="hu-HU" sz="2800" dirty="0" err="1" smtClean="0">
                <a:solidFill>
                  <a:srgbClr val="FF0000"/>
                </a:solidFill>
              </a:rPr>
              <a:t>antimániás</a:t>
            </a:r>
            <a:r>
              <a:rPr lang="hu-HU" sz="2800" dirty="0" smtClean="0">
                <a:solidFill>
                  <a:srgbClr val="FF0000"/>
                </a:solidFill>
              </a:rPr>
              <a:t> vegyületek</a:t>
            </a:r>
            <a:endParaRPr lang="hu-H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hypnoticumok</a:t>
            </a:r>
            <a:r>
              <a:rPr lang="hu-HU" sz="2000" b="1" i="1" dirty="0" smtClean="0">
                <a:solidFill>
                  <a:schemeClr val="accent4"/>
                </a:solidFill>
              </a:rPr>
              <a:t> (altatók)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elősegíti a többé-kevésbé „normális” alvást, megrövidíti </a:t>
            </a:r>
            <a:r>
              <a:rPr lang="hu-HU" sz="2000" dirty="0" err="1" smtClean="0">
                <a:solidFill>
                  <a:schemeClr val="accent4"/>
                </a:solidFill>
              </a:rPr>
              <a:t>latenciáját</a:t>
            </a:r>
            <a:r>
              <a:rPr lang="hu-HU" sz="2000" dirty="0" smtClean="0">
                <a:solidFill>
                  <a:schemeClr val="accent4"/>
                </a:solidFill>
              </a:rPr>
              <a:t>, megnyújtja tartamát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megfelelő adagolás során nem okoznak kábultságot és reakcióidő megnyúlást az ébredést követően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emelve az altatók dózisát narkózishoz hasonló állapot alakul ki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anxiolyticumok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szorongást viszonylag szelektíven csökkentik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csökken a félelemérzet és a szorongás, lehetőleg minél kevesebb álmosító, a szellemi teljesítményt rontó effektus mellett</a:t>
            </a:r>
          </a:p>
          <a:p>
            <a:pPr>
              <a:buNone/>
            </a:pPr>
            <a:endParaRPr lang="hu-HU" sz="2000" dirty="0" smtClean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 </a:t>
            </a:r>
            <a:endParaRPr lang="hu-HU" sz="2800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79554" name="Picture 2" descr="Képtalálat a következőre: „mániás depresszió”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495" y="1268760"/>
            <a:ext cx="7518001" cy="4536504"/>
          </a:xfrm>
          <a:prstGeom prst="rect">
            <a:avLst/>
          </a:prstGeom>
          <a:noFill/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/>
          <a:lstStyle/>
          <a:p>
            <a:endParaRPr lang="hu-HU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Unipoláris depresszió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</a:p>
          <a:p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i="1" dirty="0" smtClean="0">
                <a:solidFill>
                  <a:schemeClr val="accent4"/>
                </a:solidFill>
              </a:rPr>
              <a:t>Endogén depresszió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bármely életkorban előfordulhat, és a depressziót kiváltó esemény nincs arányban a betegség mértékével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összes depressziónak kb. 25%-a endogén jellegű</a:t>
            </a:r>
          </a:p>
          <a:p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i="1" dirty="0" smtClean="0">
                <a:solidFill>
                  <a:schemeClr val="accent4"/>
                </a:solidFill>
              </a:rPr>
              <a:t>Reaktív vagy szekunder depresszió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ez a fajta affektivitási zavar a betegség leggyakoribb formája (60%)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veszteségek (hozzátartozó halála), betegség (rákos megbetegedés, </a:t>
            </a:r>
            <a:r>
              <a:rPr lang="hu-HU" sz="2000" dirty="0" err="1" smtClean="0">
                <a:solidFill>
                  <a:schemeClr val="accent4"/>
                </a:solidFill>
              </a:rPr>
              <a:t>infarctus</a:t>
            </a:r>
            <a:r>
              <a:rPr lang="hu-HU" sz="2000" dirty="0" smtClean="0">
                <a:solidFill>
                  <a:schemeClr val="accent4"/>
                </a:solidFill>
              </a:rPr>
              <a:t>), gyógyszerek, pszichiátriai megbetegedések kiváltó okként szerepelhetnek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</a:rPr>
              <a:t>Antidepresszív</a:t>
            </a:r>
            <a:r>
              <a:rPr lang="hu-HU" sz="2800" dirty="0" smtClean="0">
                <a:solidFill>
                  <a:srgbClr val="FF0000"/>
                </a:solidFill>
              </a:rPr>
              <a:t> és </a:t>
            </a:r>
            <a:r>
              <a:rPr lang="hu-HU" sz="2800" dirty="0" err="1" smtClean="0">
                <a:solidFill>
                  <a:srgbClr val="FF0000"/>
                </a:solidFill>
              </a:rPr>
              <a:t>antimániás</a:t>
            </a:r>
            <a:r>
              <a:rPr lang="hu-HU" sz="2800" dirty="0" smtClean="0">
                <a:solidFill>
                  <a:srgbClr val="FF0000"/>
                </a:solidFill>
              </a:rPr>
              <a:t> vegyületek</a:t>
            </a:r>
            <a:endParaRPr lang="hu-HU" sz="2800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A depresszió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patogenezise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depresszió a </a:t>
            </a:r>
            <a:r>
              <a:rPr lang="hu-HU" sz="2000" dirty="0" err="1" smtClean="0">
                <a:solidFill>
                  <a:schemeClr val="accent4"/>
                </a:solidFill>
              </a:rPr>
              <a:t>monoaminerg</a:t>
            </a:r>
            <a:r>
              <a:rPr lang="hu-HU" sz="2000" dirty="0" smtClean="0">
                <a:solidFill>
                  <a:schemeClr val="accent4"/>
                </a:solidFill>
              </a:rPr>
              <a:t> transzmisszió funkcionális deficitjével, míg a mánia annak funkcionális túlsúlyával magyarázható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elsősorban a </a:t>
            </a:r>
            <a:r>
              <a:rPr lang="hu-HU" sz="2000" dirty="0" err="1" smtClean="0">
                <a:solidFill>
                  <a:schemeClr val="accent4"/>
                </a:solidFill>
              </a:rPr>
              <a:t>noradrenalin</a:t>
            </a:r>
            <a:r>
              <a:rPr lang="hu-HU" sz="2000" dirty="0" smtClean="0">
                <a:solidFill>
                  <a:schemeClr val="accent4"/>
                </a:solidFill>
              </a:rPr>
              <a:t> (NA) és a szerotonin- (5-HT-) transzmisszió </a:t>
            </a:r>
            <a:r>
              <a:rPr lang="hu-HU" sz="2000" dirty="0" smtClean="0">
                <a:solidFill>
                  <a:schemeClr val="accent4"/>
                </a:solidFill>
              </a:rPr>
              <a:t>zavara </a:t>
            </a:r>
            <a:r>
              <a:rPr lang="hu-HU" sz="2000" dirty="0" smtClean="0">
                <a:solidFill>
                  <a:schemeClr val="accent4"/>
                </a:solidFill>
              </a:rPr>
              <a:t>egyre inkább egyenrangú súlyt kap a kórkép </a:t>
            </a:r>
            <a:r>
              <a:rPr lang="hu-HU" sz="2000" dirty="0" err="1" smtClean="0">
                <a:solidFill>
                  <a:schemeClr val="accent4"/>
                </a:solidFill>
              </a:rPr>
              <a:t>etiológiájában</a:t>
            </a:r>
            <a:endParaRPr lang="hu-HU" sz="2000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</a:rPr>
              <a:t>Antidepresszív</a:t>
            </a:r>
            <a:r>
              <a:rPr lang="hu-HU" sz="2800" dirty="0" smtClean="0">
                <a:solidFill>
                  <a:srgbClr val="FF0000"/>
                </a:solidFill>
              </a:rPr>
              <a:t> és </a:t>
            </a:r>
            <a:r>
              <a:rPr lang="hu-HU" sz="2800" dirty="0" err="1" smtClean="0">
                <a:solidFill>
                  <a:srgbClr val="FF0000"/>
                </a:solidFill>
              </a:rPr>
              <a:t>antimániás</a:t>
            </a:r>
            <a:r>
              <a:rPr lang="hu-HU" sz="2800" dirty="0" smtClean="0">
                <a:solidFill>
                  <a:srgbClr val="FF0000"/>
                </a:solidFill>
              </a:rPr>
              <a:t> vegyületek</a:t>
            </a:r>
            <a:endParaRPr lang="hu-HU" sz="2800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Az antidepresszáns vegyületek négy fő csoportja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visszavétel- (</a:t>
            </a:r>
            <a:r>
              <a:rPr lang="hu-HU" sz="2000" dirty="0" err="1" smtClean="0">
                <a:solidFill>
                  <a:schemeClr val="accent4"/>
                </a:solidFill>
              </a:rPr>
              <a:t>reuptake-</a:t>
            </a:r>
            <a:r>
              <a:rPr lang="hu-HU" sz="2000" dirty="0" smtClean="0">
                <a:solidFill>
                  <a:schemeClr val="accent4"/>
                </a:solidFill>
              </a:rPr>
              <a:t>) gátlók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Monoaminoxidáz-</a:t>
            </a:r>
            <a:r>
              <a:rPr lang="hu-HU" sz="2000" dirty="0" smtClean="0">
                <a:solidFill>
                  <a:schemeClr val="accent4"/>
                </a:solidFill>
              </a:rPr>
              <a:t> (MAO-) bénítók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preszinaptikus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autoreceptor-antagonisták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egyéb antidepresszánsok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sz="3200" dirty="0" err="1" smtClean="0">
                <a:solidFill>
                  <a:srgbClr val="FF0000"/>
                </a:solidFill>
              </a:rPr>
              <a:t>Antidepresszív</a:t>
            </a:r>
            <a:r>
              <a:rPr lang="hu-HU" sz="3200" dirty="0" smtClean="0">
                <a:solidFill>
                  <a:srgbClr val="FF0000"/>
                </a:solidFill>
              </a:rPr>
              <a:t> és </a:t>
            </a:r>
            <a:r>
              <a:rPr lang="hu-HU" sz="3200" dirty="0" err="1" smtClean="0">
                <a:solidFill>
                  <a:srgbClr val="FF0000"/>
                </a:solidFill>
              </a:rPr>
              <a:t>antimániás</a:t>
            </a:r>
            <a:r>
              <a:rPr lang="hu-HU" sz="3200" dirty="0" smtClean="0">
                <a:solidFill>
                  <a:srgbClr val="FF0000"/>
                </a:solidFill>
              </a:rPr>
              <a:t> vegyületek</a:t>
            </a:r>
            <a:endParaRPr lang="hu-HU" sz="2200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visszavétel- (</a:t>
            </a:r>
            <a:r>
              <a:rPr lang="hu-HU" sz="2000" b="1" dirty="0" err="1" smtClean="0">
                <a:solidFill>
                  <a:schemeClr val="accent4"/>
                </a:solidFill>
              </a:rPr>
              <a:t>reuptake-</a:t>
            </a:r>
            <a:r>
              <a:rPr lang="hu-HU" sz="2000" b="1" dirty="0" smtClean="0">
                <a:solidFill>
                  <a:schemeClr val="accent4"/>
                </a:solidFill>
              </a:rPr>
              <a:t>) gátlók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1. Triciklusos antidepresszánsok (TCA)</a:t>
            </a:r>
          </a:p>
          <a:p>
            <a:pPr>
              <a:buNone/>
            </a:pPr>
            <a:r>
              <a:rPr lang="hu-HU" sz="2000" i="1" dirty="0" err="1" smtClean="0">
                <a:solidFill>
                  <a:schemeClr val="accent4"/>
                </a:solidFill>
              </a:rPr>
              <a:t>amitriptyline</a:t>
            </a:r>
            <a:r>
              <a:rPr lang="hu-HU" sz="2000" i="1" dirty="0" smtClean="0">
                <a:solidFill>
                  <a:schemeClr val="accent4"/>
                </a:solidFill>
              </a:rPr>
              <a:t> (</a:t>
            </a:r>
            <a:r>
              <a:rPr lang="hu-HU" sz="2000" i="1" dirty="0" err="1" smtClean="0">
                <a:solidFill>
                  <a:schemeClr val="accent4"/>
                </a:solidFill>
              </a:rPr>
              <a:t>Teperin</a:t>
            </a:r>
            <a:r>
              <a:rPr lang="hu-HU" sz="2000" i="1" dirty="0" smtClean="0">
                <a:solidFill>
                  <a:schemeClr val="accent4"/>
                </a:solidFill>
              </a:rPr>
              <a:t>)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</a:rPr>
              <a:t>clomipramine</a:t>
            </a:r>
            <a:r>
              <a:rPr lang="hu-HU" sz="2000" i="1" dirty="0" smtClean="0">
                <a:solidFill>
                  <a:schemeClr val="accent4"/>
                </a:solidFill>
              </a:rPr>
              <a:t> (</a:t>
            </a:r>
            <a:r>
              <a:rPr lang="hu-HU" sz="2000" i="1" dirty="0" err="1" smtClean="0">
                <a:solidFill>
                  <a:schemeClr val="accent4"/>
                </a:solidFill>
              </a:rPr>
              <a:t>Anafranil</a:t>
            </a:r>
            <a:r>
              <a:rPr lang="hu-HU" sz="2000" i="1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különböző szelektivitással és erősséggel gátolják a NA és az 5-HT visszavételét a </a:t>
            </a:r>
            <a:r>
              <a:rPr lang="hu-HU" sz="2000" dirty="0" err="1" smtClean="0">
                <a:solidFill>
                  <a:schemeClr val="accent4"/>
                </a:solidFill>
              </a:rPr>
              <a:t>preszinaptikus</a:t>
            </a:r>
            <a:r>
              <a:rPr lang="hu-HU" sz="2000" dirty="0" smtClean="0">
                <a:solidFill>
                  <a:schemeClr val="accent4"/>
                </a:solidFill>
              </a:rPr>
              <a:t> idegvégződésbe, aminek következtében a </a:t>
            </a:r>
            <a:r>
              <a:rPr lang="hu-HU" sz="2000" dirty="0" err="1" smtClean="0">
                <a:solidFill>
                  <a:schemeClr val="accent4"/>
                </a:solidFill>
              </a:rPr>
              <a:t>monoaminok</a:t>
            </a:r>
            <a:r>
              <a:rPr lang="hu-HU" sz="2000" dirty="0" smtClean="0">
                <a:solidFill>
                  <a:schemeClr val="accent4"/>
                </a:solidFill>
              </a:rPr>
              <a:t> tartós és magas koncentrációját hozzák létre a </a:t>
            </a:r>
            <a:r>
              <a:rPr lang="hu-HU" sz="2000" dirty="0" err="1" smtClean="0">
                <a:solidFill>
                  <a:schemeClr val="accent4"/>
                </a:solidFill>
              </a:rPr>
              <a:t>szinaptikus</a:t>
            </a:r>
            <a:r>
              <a:rPr lang="hu-HU" sz="2000" dirty="0" smtClean="0">
                <a:solidFill>
                  <a:schemeClr val="accent4"/>
                </a:solidFill>
              </a:rPr>
              <a:t> résben, és a </a:t>
            </a:r>
            <a:r>
              <a:rPr lang="hu-HU" sz="2000" dirty="0" err="1" smtClean="0">
                <a:solidFill>
                  <a:schemeClr val="accent4"/>
                </a:solidFill>
              </a:rPr>
              <a:t>posztszinaptikus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receptoron</a:t>
            </a:r>
            <a:endParaRPr lang="hu-HU" sz="2000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</a:rPr>
              <a:t>Antidepresszív</a:t>
            </a:r>
            <a:r>
              <a:rPr lang="hu-HU" sz="2800" dirty="0" smtClean="0">
                <a:solidFill>
                  <a:srgbClr val="FF0000"/>
                </a:solidFill>
              </a:rPr>
              <a:t> és </a:t>
            </a:r>
            <a:r>
              <a:rPr lang="hu-HU" sz="2800" dirty="0" err="1" smtClean="0">
                <a:solidFill>
                  <a:srgbClr val="FF0000"/>
                </a:solidFill>
              </a:rPr>
              <a:t>antimániás</a:t>
            </a:r>
            <a:r>
              <a:rPr lang="hu-HU" sz="2800" dirty="0" smtClean="0">
                <a:solidFill>
                  <a:srgbClr val="FF0000"/>
                </a:solidFill>
              </a:rPr>
              <a:t> vegyületek</a:t>
            </a:r>
            <a:endParaRPr lang="hu-HU" sz="2200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Indikáció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depresszió minden formája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pánikbetegség, fóbiák (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benzodiazepineket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, SSRI szereket részesítik előnyben)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kényszerbetegség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enuresis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nocturna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(éjszakai ágybavizelés) ,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pavor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nocturnal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(éjszakai felriadás) kiegészítő kezelésként, ha az organikus ok kizárható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krónikus fájdalom (idült szomatikus betegségek miatt fellépő depressziós szindrómák kezelésére)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migrénes fejfájás profilaxisa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alkoholbetegség (depresszió)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</a:rPr>
              <a:t>Antidepresszív</a:t>
            </a:r>
            <a:r>
              <a:rPr lang="hu-HU" sz="2800" dirty="0" smtClean="0">
                <a:solidFill>
                  <a:srgbClr val="FF0000"/>
                </a:solidFill>
              </a:rPr>
              <a:t> és </a:t>
            </a:r>
            <a:r>
              <a:rPr lang="hu-HU" sz="2800" dirty="0" err="1" smtClean="0">
                <a:solidFill>
                  <a:srgbClr val="FF0000"/>
                </a:solidFill>
              </a:rPr>
              <a:t>antimániás</a:t>
            </a:r>
            <a:r>
              <a:rPr lang="hu-HU" sz="2800" dirty="0" smtClean="0">
                <a:solidFill>
                  <a:srgbClr val="FF0000"/>
                </a:solidFill>
              </a:rPr>
              <a:t> vegyületek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Mellékhatás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szájszárazság, </a:t>
            </a:r>
            <a:r>
              <a:rPr lang="hu-HU" sz="2000" dirty="0" err="1" smtClean="0">
                <a:solidFill>
                  <a:schemeClr val="accent4"/>
                </a:solidFill>
              </a:rPr>
              <a:t>obstipáció</a:t>
            </a:r>
            <a:r>
              <a:rPr lang="hu-HU" sz="2000" dirty="0" smtClean="0">
                <a:solidFill>
                  <a:schemeClr val="accent4"/>
                </a:solidFill>
              </a:rPr>
              <a:t>, látászavar, vizeletretenció, </a:t>
            </a:r>
            <a:r>
              <a:rPr lang="hu-HU" sz="2000" dirty="0" err="1" smtClean="0">
                <a:solidFill>
                  <a:schemeClr val="accent4"/>
                </a:solidFill>
              </a:rPr>
              <a:t>tachycardia</a:t>
            </a:r>
            <a:r>
              <a:rPr lang="hu-HU" sz="2000" dirty="0" smtClean="0">
                <a:solidFill>
                  <a:schemeClr val="accent4"/>
                </a:solidFill>
              </a:rPr>
              <a:t>, delírium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szedatív</a:t>
            </a:r>
            <a:r>
              <a:rPr lang="hu-HU" sz="2000" dirty="0" smtClean="0">
                <a:solidFill>
                  <a:schemeClr val="accent4"/>
                </a:solidFill>
              </a:rPr>
              <a:t> hatás 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testsúlynövekedés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szexuális funkciózavar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fokozzák </a:t>
            </a:r>
            <a:r>
              <a:rPr lang="hu-HU" sz="2000" dirty="0" smtClean="0">
                <a:solidFill>
                  <a:schemeClr val="accent4"/>
                </a:solidFill>
              </a:rPr>
              <a:t>az alkohol hatását, együttesen súlyos légzésdepressziót okozhatnak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MAO-bénítókkal</a:t>
            </a:r>
            <a:r>
              <a:rPr lang="hu-HU" sz="2000" dirty="0" smtClean="0">
                <a:solidFill>
                  <a:schemeClr val="accent4"/>
                </a:solidFill>
              </a:rPr>
              <a:t> együtt nem adhatók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</a:rPr>
              <a:t>Antidepresszív</a:t>
            </a:r>
            <a:r>
              <a:rPr lang="hu-HU" sz="2800" dirty="0" smtClean="0">
                <a:solidFill>
                  <a:srgbClr val="FF0000"/>
                </a:solidFill>
              </a:rPr>
              <a:t> és </a:t>
            </a:r>
            <a:r>
              <a:rPr lang="hu-HU" sz="2800" dirty="0" err="1" smtClean="0">
                <a:solidFill>
                  <a:srgbClr val="FF0000"/>
                </a:solidFill>
              </a:rPr>
              <a:t>antimániás</a:t>
            </a:r>
            <a:r>
              <a:rPr lang="hu-HU" sz="2800" dirty="0" smtClean="0">
                <a:solidFill>
                  <a:srgbClr val="FF0000"/>
                </a:solidFill>
              </a:rPr>
              <a:t> vegyületek</a:t>
            </a:r>
            <a:endParaRPr lang="hu-HU" sz="2800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Túladagolás, akut toxicitás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túladagolása életveszélyes 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izgatottság, mánia, </a:t>
            </a:r>
            <a:r>
              <a:rPr lang="hu-HU" sz="2000" dirty="0" err="1" smtClean="0">
                <a:solidFill>
                  <a:schemeClr val="accent4"/>
                </a:solidFill>
              </a:rPr>
              <a:t>confusio</a:t>
            </a:r>
            <a:r>
              <a:rPr lang="hu-HU" sz="2000" dirty="0" smtClean="0">
                <a:solidFill>
                  <a:schemeClr val="accent4"/>
                </a:solidFill>
              </a:rPr>
              <a:t>, görcsök jönnek létre, ezeket a légzőközpont depressziója és </a:t>
            </a:r>
            <a:r>
              <a:rPr lang="hu-HU" sz="2000" dirty="0" err="1" smtClean="0">
                <a:solidFill>
                  <a:schemeClr val="accent4"/>
                </a:solidFill>
              </a:rPr>
              <a:t>coma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követi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súlyos </a:t>
            </a:r>
            <a:r>
              <a:rPr lang="hu-HU" sz="2000" dirty="0" smtClean="0">
                <a:solidFill>
                  <a:schemeClr val="accent4"/>
                </a:solidFill>
              </a:rPr>
              <a:t>szívritmuszavar </a:t>
            </a:r>
            <a:r>
              <a:rPr lang="hu-HU" sz="2000" dirty="0" err="1" smtClean="0">
                <a:solidFill>
                  <a:schemeClr val="accent4"/>
                </a:solidFill>
              </a:rPr>
              <a:t>kamrafibrillatióhoz</a:t>
            </a:r>
            <a:r>
              <a:rPr lang="hu-HU" sz="2000" dirty="0" smtClean="0">
                <a:solidFill>
                  <a:schemeClr val="accent4"/>
                </a:solidFill>
              </a:rPr>
              <a:t>, hirtelen szívhalálhoz </a:t>
            </a:r>
            <a:r>
              <a:rPr lang="hu-HU" sz="2000" dirty="0" smtClean="0">
                <a:solidFill>
                  <a:schemeClr val="accent4"/>
                </a:solidFill>
              </a:rPr>
              <a:t>vezethet</a:t>
            </a:r>
            <a:endParaRPr lang="hu-HU" sz="2000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</a:rPr>
              <a:t>Antidepresszív</a:t>
            </a:r>
            <a:r>
              <a:rPr lang="hu-HU" sz="2800" dirty="0" smtClean="0">
                <a:solidFill>
                  <a:srgbClr val="FF0000"/>
                </a:solidFill>
              </a:rPr>
              <a:t> és </a:t>
            </a:r>
            <a:r>
              <a:rPr lang="hu-HU" sz="2800" dirty="0" err="1" smtClean="0">
                <a:solidFill>
                  <a:srgbClr val="FF0000"/>
                </a:solidFill>
              </a:rPr>
              <a:t>antimániás</a:t>
            </a:r>
            <a:r>
              <a:rPr lang="hu-HU" sz="2800" dirty="0" smtClean="0">
                <a:solidFill>
                  <a:srgbClr val="FF0000"/>
                </a:solidFill>
              </a:rPr>
              <a:t> vegyületek</a:t>
            </a:r>
            <a:endParaRPr lang="hu-HU" sz="2800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visszavétel- (</a:t>
            </a:r>
            <a:r>
              <a:rPr lang="hu-HU" sz="2000" b="1" dirty="0" err="1" smtClean="0">
                <a:solidFill>
                  <a:schemeClr val="accent4"/>
                </a:solidFill>
              </a:rPr>
              <a:t>reuptake-</a:t>
            </a:r>
            <a:r>
              <a:rPr lang="hu-HU" sz="2000" b="1" dirty="0" smtClean="0">
                <a:solidFill>
                  <a:schemeClr val="accent4"/>
                </a:solidFill>
              </a:rPr>
              <a:t>) gátlók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2. szelektív szerotonin visszavétel gátlók (SSRI)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i="1" dirty="0" err="1" smtClean="0">
                <a:solidFill>
                  <a:schemeClr val="accent4"/>
                </a:solidFill>
              </a:rPr>
              <a:t>fluoxetin</a:t>
            </a:r>
            <a:r>
              <a:rPr lang="hu-HU" sz="2000" i="1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</a:rPr>
              <a:t>fluvoxamin</a:t>
            </a:r>
            <a:r>
              <a:rPr lang="hu-HU" sz="2000" i="1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</a:rPr>
              <a:t>paroxetin</a:t>
            </a:r>
            <a:r>
              <a:rPr lang="hu-HU" sz="2000" i="1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</a:rPr>
              <a:t>sertralin</a:t>
            </a:r>
            <a:r>
              <a:rPr lang="hu-HU" sz="2000" i="1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</a:rPr>
              <a:t>citalopram</a:t>
            </a:r>
            <a:r>
              <a:rPr lang="hu-HU" sz="2000" i="1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</a:rPr>
              <a:t>escitalopram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nem hatásosabbak, mint a triciklusos antidepresszánsok, de </a:t>
            </a:r>
            <a:r>
              <a:rPr lang="hu-HU" sz="2000" dirty="0" err="1" smtClean="0">
                <a:solidFill>
                  <a:schemeClr val="accent4"/>
                </a:solidFill>
              </a:rPr>
              <a:t>antimuszkarin</a:t>
            </a:r>
            <a:r>
              <a:rPr lang="hu-HU" sz="2000" dirty="0" smtClean="0">
                <a:solidFill>
                  <a:schemeClr val="accent4"/>
                </a:solidFill>
              </a:rPr>
              <a:t> mellékhatásaik hiányoznak, ezért jobban tűrik a betegek, és alkalmazásuk is biztonságosabb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SSRI vegyületek első választandó szerek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hatásuk szelektív a szerotonin </a:t>
            </a:r>
            <a:r>
              <a:rPr lang="hu-HU" sz="2000" dirty="0" err="1" smtClean="0">
                <a:solidFill>
                  <a:schemeClr val="accent4"/>
                </a:solidFill>
              </a:rPr>
              <a:t>transzporterre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szinaptikus</a:t>
            </a:r>
            <a:r>
              <a:rPr lang="hu-HU" sz="2000" dirty="0" smtClean="0">
                <a:solidFill>
                  <a:schemeClr val="accent4"/>
                </a:solidFill>
              </a:rPr>
              <a:t> résben nő a szerotonin mennyisége, mely kezdetben csökkenti, majd növeli a szerotonin </a:t>
            </a:r>
            <a:r>
              <a:rPr lang="hu-HU" sz="2000" dirty="0" smtClean="0">
                <a:solidFill>
                  <a:schemeClr val="accent4"/>
                </a:solidFill>
              </a:rPr>
              <a:t>felszabadulását</a:t>
            </a:r>
            <a:endParaRPr lang="hu-HU" sz="2000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</a:rPr>
              <a:t>Antidepresszív</a:t>
            </a:r>
            <a:r>
              <a:rPr lang="hu-HU" sz="2800" dirty="0" smtClean="0">
                <a:solidFill>
                  <a:srgbClr val="FF0000"/>
                </a:solidFill>
              </a:rPr>
              <a:t> és </a:t>
            </a:r>
            <a:r>
              <a:rPr lang="hu-HU" sz="2800" dirty="0" err="1" smtClean="0">
                <a:solidFill>
                  <a:srgbClr val="FF0000"/>
                </a:solidFill>
              </a:rPr>
              <a:t>antimániás</a:t>
            </a:r>
            <a:r>
              <a:rPr lang="hu-HU" sz="2800" dirty="0" smtClean="0">
                <a:solidFill>
                  <a:srgbClr val="FF0000"/>
                </a:solidFill>
              </a:rPr>
              <a:t> vegyületek</a:t>
            </a:r>
            <a:endParaRPr lang="hu-HU" sz="2800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Indikáció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i="1" dirty="0" smtClean="0">
                <a:solidFill>
                  <a:schemeClr val="accent4"/>
                </a:solidFill>
              </a:rPr>
              <a:t>depresszió</a:t>
            </a:r>
            <a:r>
              <a:rPr lang="hu-HU" sz="2000" dirty="0" smtClean="0">
                <a:solidFill>
                  <a:schemeClr val="accent4"/>
                </a:solidFill>
              </a:rPr>
              <a:t> minden formája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szorongásos zavarok</a:t>
            </a:r>
            <a:r>
              <a:rPr lang="hu-HU" sz="2000" dirty="0" smtClean="0">
                <a:solidFill>
                  <a:schemeClr val="accent4"/>
                </a:solidFill>
              </a:rPr>
              <a:t>: generalizált szorongás, kényszerbetegség, pánikbetegség, </a:t>
            </a:r>
            <a:r>
              <a:rPr lang="hu-HU" sz="2000" dirty="0" err="1" smtClean="0">
                <a:solidFill>
                  <a:schemeClr val="accent4"/>
                </a:solidFill>
              </a:rPr>
              <a:t>agoraphobia</a:t>
            </a:r>
            <a:r>
              <a:rPr lang="hu-HU" sz="2000" dirty="0" smtClean="0">
                <a:solidFill>
                  <a:schemeClr val="accent4"/>
                </a:solidFill>
              </a:rPr>
              <a:t>, szociális </a:t>
            </a:r>
            <a:r>
              <a:rPr lang="hu-HU" sz="2000" dirty="0" err="1" smtClean="0">
                <a:solidFill>
                  <a:schemeClr val="accent4"/>
                </a:solidFill>
              </a:rPr>
              <a:t>phobia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kezdetben </a:t>
            </a:r>
            <a:r>
              <a:rPr lang="hu-HU" sz="2000" dirty="0" err="1" smtClean="0">
                <a:solidFill>
                  <a:schemeClr val="accent4"/>
                </a:solidFill>
              </a:rPr>
              <a:t>benzodiazepinekkel</a:t>
            </a:r>
            <a:r>
              <a:rPr lang="hu-HU" sz="2000" dirty="0" smtClean="0">
                <a:solidFill>
                  <a:schemeClr val="accent4"/>
                </a:solidFill>
              </a:rPr>
              <a:t> kombinálják, mert hatásuk lassan alakul ki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étkezési zavarok</a:t>
            </a:r>
            <a:r>
              <a:rPr lang="hu-HU" sz="2000" dirty="0" smtClean="0">
                <a:solidFill>
                  <a:schemeClr val="accent4"/>
                </a:solidFill>
              </a:rPr>
              <a:t> (bulimia, ritkábban anorexia)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err="1" smtClean="0">
                <a:solidFill>
                  <a:schemeClr val="accent4"/>
                </a:solidFill>
              </a:rPr>
              <a:t>premenstruális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</a:rPr>
              <a:t>dysphoria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endParaRPr lang="hu-HU" sz="2000" dirty="0" smtClean="0"/>
          </a:p>
          <a:p>
            <a:pPr>
              <a:buFont typeface="Wingdings" pitchFamily="2" charset="2"/>
              <a:buChar char="Ø"/>
            </a:pPr>
            <a:endParaRPr lang="hu-HU" sz="2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</a:rPr>
              <a:t>Antidepresszív</a:t>
            </a:r>
            <a:r>
              <a:rPr lang="hu-HU" sz="2800" dirty="0" smtClean="0">
                <a:solidFill>
                  <a:srgbClr val="FF0000"/>
                </a:solidFill>
              </a:rPr>
              <a:t> és </a:t>
            </a:r>
            <a:r>
              <a:rPr lang="hu-HU" sz="2800" dirty="0" err="1" smtClean="0">
                <a:solidFill>
                  <a:srgbClr val="FF0000"/>
                </a:solidFill>
              </a:rPr>
              <a:t>antimániás</a:t>
            </a:r>
            <a:r>
              <a:rPr lang="hu-HU" sz="2800" dirty="0" smtClean="0">
                <a:solidFill>
                  <a:srgbClr val="FF0000"/>
                </a:solidFill>
              </a:rPr>
              <a:t> vegyületek</a:t>
            </a:r>
            <a:endParaRPr lang="hu-H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különböző készítmények hatáserősségükben, a hatás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időtartamában, valamint dózis-hatás görbéjük alapján térnek el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egymástól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legtöbb készítménynek erős </a:t>
            </a:r>
            <a:r>
              <a:rPr lang="hu-HU" sz="2000" dirty="0" err="1" smtClean="0">
                <a:solidFill>
                  <a:schemeClr val="accent4"/>
                </a:solidFill>
              </a:rPr>
              <a:t>görcsgátló</a:t>
            </a:r>
            <a:r>
              <a:rPr lang="hu-HU" sz="2000" dirty="0" smtClean="0">
                <a:solidFill>
                  <a:schemeClr val="accent4"/>
                </a:solidFill>
              </a:rPr>
              <a:t> és </a:t>
            </a:r>
            <a:r>
              <a:rPr lang="hu-HU" sz="2000" dirty="0" err="1" smtClean="0">
                <a:solidFill>
                  <a:schemeClr val="accent4"/>
                </a:solidFill>
              </a:rPr>
              <a:t>izomrelaxáns</a:t>
            </a:r>
            <a:r>
              <a:rPr lang="hu-HU" sz="2000" dirty="0" smtClean="0">
                <a:solidFill>
                  <a:schemeClr val="accent4"/>
                </a:solidFill>
              </a:rPr>
              <a:t> hatása is van, alkalmazhatók az epilepszia és bizonyos </a:t>
            </a:r>
            <a:r>
              <a:rPr lang="hu-HU" sz="2000" dirty="0" err="1" smtClean="0">
                <a:solidFill>
                  <a:schemeClr val="accent4"/>
                </a:solidFill>
              </a:rPr>
              <a:t>spasticus</a:t>
            </a:r>
            <a:r>
              <a:rPr lang="hu-HU" sz="2000" dirty="0" smtClean="0">
                <a:solidFill>
                  <a:schemeClr val="accent4"/>
                </a:solidFill>
              </a:rPr>
              <a:t> állapotok kezelésére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változó mértékben, de alkalmazásukkor kialakul a </a:t>
            </a:r>
            <a:r>
              <a:rPr lang="hu-HU" sz="2000" dirty="0" err="1" smtClean="0">
                <a:solidFill>
                  <a:schemeClr val="accent4"/>
                </a:solidFill>
              </a:rPr>
              <a:t>dependencia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a</a:t>
            </a:r>
            <a:r>
              <a:rPr lang="hu-HU" sz="2000" dirty="0" smtClean="0">
                <a:solidFill>
                  <a:schemeClr val="accent4"/>
                </a:solidFill>
              </a:rPr>
              <a:t> tolerancia, s megjelennek az elvonási tünetek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kialakul a kereszttolerancia és </a:t>
            </a:r>
            <a:r>
              <a:rPr lang="hu-HU" sz="2000" dirty="0" err="1" smtClean="0">
                <a:solidFill>
                  <a:schemeClr val="accent4"/>
                </a:solidFill>
              </a:rPr>
              <a:t>keresztdependencia</a:t>
            </a:r>
            <a:r>
              <a:rPr lang="hu-HU" sz="2000" dirty="0" smtClean="0">
                <a:solidFill>
                  <a:schemeClr val="accent4"/>
                </a:solidFill>
              </a:rPr>
              <a:t> jelensége is</a:t>
            </a:r>
            <a:endParaRPr lang="hu-HU" sz="28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/>
          </a:p>
          <a:p>
            <a:pPr>
              <a:buFont typeface="Wingdings" pitchFamily="2" charset="2"/>
              <a:buChar char="Ø"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 </a:t>
            </a:r>
            <a:endParaRPr lang="hu-HU" sz="2800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sz="2200" b="1" dirty="0" smtClean="0">
                <a:solidFill>
                  <a:schemeClr val="accent4"/>
                </a:solidFill>
              </a:rPr>
              <a:t>újabb visszavétel gátlók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venlafaxin</a:t>
            </a:r>
            <a:r>
              <a:rPr lang="hu-HU" sz="2000" b="1" i="1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duloxetin</a:t>
            </a:r>
            <a:r>
              <a:rPr lang="hu-HU" sz="2000" b="1" i="1" dirty="0" smtClean="0">
                <a:solidFill>
                  <a:schemeClr val="accent4"/>
                </a:solidFill>
              </a:rPr>
              <a:t>,</a:t>
            </a:r>
            <a:r>
              <a:rPr lang="hu-HU" sz="2000" i="1" dirty="0" smtClean="0"/>
              <a:t>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mianserin</a:t>
            </a:r>
            <a:r>
              <a:rPr lang="hu-HU" sz="2000" b="1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mirtazapine</a:t>
            </a:r>
            <a:r>
              <a:rPr lang="hu-HU" sz="2000" b="1" i="1" dirty="0" smtClean="0">
                <a:solidFill>
                  <a:schemeClr val="accent4"/>
                </a:solidFill>
              </a:rPr>
              <a:t>,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tianaptine</a:t>
            </a:r>
            <a:r>
              <a:rPr lang="hu-HU" sz="2000" b="1" dirty="0" smtClean="0">
                <a:solidFill>
                  <a:schemeClr val="accent4"/>
                </a:solidFill>
              </a:rPr>
              <a:t>, 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NA- és/vagy 5-HT-uptake gátló hatással rendelkezik, ami kiegészülhet szerotonin </a:t>
            </a:r>
            <a:r>
              <a:rPr lang="hu-HU" sz="2000" dirty="0" err="1" smtClean="0">
                <a:solidFill>
                  <a:schemeClr val="accent4"/>
                </a:solidFill>
              </a:rPr>
              <a:t>receptor-antagonista</a:t>
            </a:r>
            <a:r>
              <a:rPr lang="hu-HU" sz="2000" dirty="0" smtClean="0">
                <a:solidFill>
                  <a:schemeClr val="accent4"/>
                </a:solidFill>
              </a:rPr>
              <a:t> hatásokkal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kis dózisban az 5-HT-visszavételt gátolja, a </a:t>
            </a:r>
            <a:r>
              <a:rPr lang="hu-HU" sz="2000" dirty="0" err="1" smtClean="0">
                <a:solidFill>
                  <a:schemeClr val="accent4"/>
                </a:solidFill>
              </a:rPr>
              <a:t>NA-uptake</a:t>
            </a:r>
            <a:r>
              <a:rPr lang="hu-HU" sz="2000" dirty="0" smtClean="0">
                <a:solidFill>
                  <a:schemeClr val="accent4"/>
                </a:solidFill>
              </a:rPr>
              <a:t> gátlása csak nagyobb adagok hatására jelentkezik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nem gátolja jelentősen a </a:t>
            </a:r>
            <a:r>
              <a:rPr lang="hu-HU" sz="2000" dirty="0" err="1" smtClean="0">
                <a:solidFill>
                  <a:schemeClr val="accent4"/>
                </a:solidFill>
              </a:rPr>
              <a:t>muszkarin-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a</a:t>
            </a:r>
            <a:r>
              <a:rPr lang="hu-HU" sz="2000" dirty="0" smtClean="0">
                <a:solidFill>
                  <a:schemeClr val="accent4"/>
                </a:solidFill>
              </a:rPr>
              <a:t> hisztamin-, az </a:t>
            </a:r>
            <a:r>
              <a:rPr lang="hu-HU" sz="2000" dirty="0" err="1" smtClean="0">
                <a:solidFill>
                  <a:schemeClr val="accent4"/>
                </a:solidFill>
              </a:rPr>
              <a:t>adrenerg</a:t>
            </a:r>
            <a:r>
              <a:rPr lang="hu-HU" sz="2000" dirty="0" smtClean="0">
                <a:solidFill>
                  <a:schemeClr val="accent4"/>
                </a:solidFill>
              </a:rPr>
              <a:t> receptorokat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erős antidepresszánsok és az elsőként választandó szerek közé tartozik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különösen súlyos hangulatzavarok és szorongásos zavarok kezelésére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</a:rPr>
              <a:t>Antidepresszív</a:t>
            </a:r>
            <a:r>
              <a:rPr lang="hu-HU" sz="2800" dirty="0" smtClean="0">
                <a:solidFill>
                  <a:srgbClr val="FF0000"/>
                </a:solidFill>
              </a:rPr>
              <a:t> és </a:t>
            </a:r>
            <a:r>
              <a:rPr lang="hu-HU" sz="2800" dirty="0" err="1" smtClean="0">
                <a:solidFill>
                  <a:srgbClr val="FF0000"/>
                </a:solidFill>
              </a:rPr>
              <a:t>antimániás</a:t>
            </a:r>
            <a:r>
              <a:rPr lang="hu-HU" sz="2800" dirty="0" smtClean="0">
                <a:solidFill>
                  <a:srgbClr val="FF0000"/>
                </a:solidFill>
              </a:rPr>
              <a:t> vegyületek</a:t>
            </a:r>
            <a:endParaRPr lang="hu-HU" sz="2800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Mellékhatás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az első napokban szorongást, izgatottságot, fejfájást okozhatnak a dózis csökkentésével, majd fokozatos emelésével megszüntethető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gyakran okoznak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insomniát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(reggel tanácsos bevenni)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ritkábban rémálmok, görcsök illetve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extrapiramidális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mellékhatások is jelentkezhetnek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gyakori a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gasztrointesztinális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traktust érintő mellékhatások ( hányinger csökkenthető, ha a gyógyszert étkezés után veszi be a beteg)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szexuális diszfunkció: késleltetett ejakuláció férfiaknál, csökkent libidó és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anorgazmia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(vágy hiánya) mindkét nemnél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az öngyilkossági kockázat fokozott</a:t>
            </a:r>
            <a:endParaRPr lang="hu-HU" sz="2000" dirty="0">
              <a:solidFill>
                <a:schemeClr val="accent4"/>
              </a:solidFill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</a:rPr>
              <a:t>Antidepresszív</a:t>
            </a:r>
            <a:r>
              <a:rPr lang="hu-HU" sz="2800" dirty="0" smtClean="0">
                <a:solidFill>
                  <a:srgbClr val="FF0000"/>
                </a:solidFill>
              </a:rPr>
              <a:t> és </a:t>
            </a:r>
            <a:r>
              <a:rPr lang="hu-HU" sz="2800" dirty="0" err="1" smtClean="0">
                <a:solidFill>
                  <a:srgbClr val="FF0000"/>
                </a:solidFill>
              </a:rPr>
              <a:t>antimániás</a:t>
            </a:r>
            <a:r>
              <a:rPr lang="hu-HU" sz="2800" dirty="0" smtClean="0">
                <a:solidFill>
                  <a:srgbClr val="FF0000"/>
                </a:solidFill>
              </a:rPr>
              <a:t> vegyületek</a:t>
            </a:r>
            <a:endParaRPr lang="hu-HU" sz="2800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Interakciók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az SSRI vegyületek és a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MAO-bénítók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kombinációja úgy megnövelheti az 5-HT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szinaptikus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koncentrációját, hogy életveszélyes szerotonin-szindróma alakulhat ki (izommerevség,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	görcsök,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hypertermia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, hipertónia, kóma)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együttadásuk kontraindikált</a:t>
            </a:r>
          </a:p>
          <a:p>
            <a:pPr>
              <a:buNone/>
            </a:pPr>
            <a:endParaRPr lang="hu-HU" sz="2000" dirty="0" smtClean="0">
              <a:latin typeface="Century" pitchFamily="18" charset="0"/>
            </a:endParaRPr>
          </a:p>
          <a:p>
            <a:pPr>
              <a:buNone/>
            </a:pPr>
            <a:endParaRPr lang="hu-HU" sz="2000" dirty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</a:rPr>
              <a:t>Antidepresszív</a:t>
            </a:r>
            <a:r>
              <a:rPr lang="hu-HU" sz="2800" dirty="0" smtClean="0">
                <a:solidFill>
                  <a:srgbClr val="FF0000"/>
                </a:solidFill>
              </a:rPr>
              <a:t> és </a:t>
            </a:r>
            <a:r>
              <a:rPr lang="hu-HU" sz="2800" dirty="0" err="1" smtClean="0">
                <a:solidFill>
                  <a:srgbClr val="FF0000"/>
                </a:solidFill>
              </a:rPr>
              <a:t>antimániás</a:t>
            </a:r>
            <a:r>
              <a:rPr lang="hu-HU" sz="2800" dirty="0" smtClean="0">
                <a:solidFill>
                  <a:srgbClr val="FF0000"/>
                </a:solidFill>
              </a:rPr>
              <a:t> vegyületek</a:t>
            </a:r>
            <a:endParaRPr lang="hu-HU" sz="2800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" pitchFamily="18" charset="0"/>
              </a:rPr>
              <a:t>Monoaminoxidáz-</a:t>
            </a: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 enzim gátlók  (MAO bénítók)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smtClean="0">
                <a:solidFill>
                  <a:schemeClr val="accent4"/>
                </a:solidFill>
              </a:rPr>
              <a:t>MAO </a:t>
            </a:r>
            <a:r>
              <a:rPr lang="hu-HU" sz="2000" dirty="0" smtClean="0">
                <a:solidFill>
                  <a:schemeClr val="accent4"/>
                </a:solidFill>
              </a:rPr>
              <a:t>a szerotonint, a </a:t>
            </a:r>
            <a:r>
              <a:rPr lang="hu-HU" sz="2000" dirty="0" err="1" smtClean="0">
                <a:solidFill>
                  <a:schemeClr val="accent4"/>
                </a:solidFill>
              </a:rPr>
              <a:t>NA-t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smtClean="0">
                <a:solidFill>
                  <a:schemeClr val="accent4"/>
                </a:solidFill>
              </a:rPr>
              <a:t>az adrenalint bontja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szerepe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tiramin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potencírozó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(„sajt-reakció”) hatásuk miatt kedvező klinikai hatásuk ellenére másodlagos jelentőségű </a:t>
            </a: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„sajt-reakció”: </a:t>
            </a:r>
            <a:r>
              <a:rPr lang="hu-HU" sz="2000" dirty="0" err="1" smtClean="0">
                <a:solidFill>
                  <a:schemeClr val="accent4"/>
                </a:solidFill>
              </a:rPr>
              <a:t>tiraminban</a:t>
            </a:r>
            <a:r>
              <a:rPr lang="hu-HU" sz="2000" dirty="0" smtClean="0">
                <a:solidFill>
                  <a:schemeClr val="accent4"/>
                </a:solidFill>
              </a:rPr>
              <a:t> gazdag táplálék elfogyasztása után - sajt, sózott hering, fermentált táplálékok- a szervezetbe jutó </a:t>
            </a:r>
            <a:r>
              <a:rPr lang="hu-HU" sz="2000" dirty="0" err="1" smtClean="0">
                <a:solidFill>
                  <a:schemeClr val="accent4"/>
                </a:solidFill>
              </a:rPr>
              <a:t>tiramin</a:t>
            </a:r>
            <a:r>
              <a:rPr lang="hu-HU" sz="2000" dirty="0" smtClean="0">
                <a:solidFill>
                  <a:schemeClr val="accent4"/>
                </a:solidFill>
              </a:rPr>
              <a:t> életveszélyes </a:t>
            </a:r>
            <a:r>
              <a:rPr lang="hu-HU" sz="2000" dirty="0" err="1" smtClean="0">
                <a:solidFill>
                  <a:schemeClr val="accent4"/>
                </a:solidFill>
              </a:rPr>
              <a:t>hypertoniás</a:t>
            </a:r>
            <a:r>
              <a:rPr lang="hu-HU" sz="2000" dirty="0" smtClean="0">
                <a:solidFill>
                  <a:schemeClr val="accent4"/>
                </a:solidFill>
              </a:rPr>
              <a:t> krízist idézhet elő</a:t>
            </a: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más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antidepresszív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szerre nem reagáló,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refrakter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depresszió kezelésére használjuk, diétás megszorítások mellett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hatásukra növekszik a </a:t>
            </a:r>
            <a:r>
              <a:rPr lang="hu-HU" sz="2000" dirty="0" err="1" smtClean="0">
                <a:solidFill>
                  <a:schemeClr val="accent4"/>
                </a:solidFill>
              </a:rPr>
              <a:t>preszinaptikus</a:t>
            </a:r>
            <a:r>
              <a:rPr lang="hu-HU" sz="2000" dirty="0" smtClean="0">
                <a:solidFill>
                  <a:schemeClr val="accent4"/>
                </a:solidFill>
              </a:rPr>
              <a:t> végkészülékekben a </a:t>
            </a:r>
            <a:r>
              <a:rPr lang="hu-HU" sz="2000" dirty="0" err="1" smtClean="0">
                <a:solidFill>
                  <a:schemeClr val="accent4"/>
                </a:solidFill>
              </a:rPr>
              <a:t>monoaminok</a:t>
            </a:r>
            <a:r>
              <a:rPr lang="hu-HU" sz="2000" dirty="0" smtClean="0">
                <a:solidFill>
                  <a:schemeClr val="accent4"/>
                </a:solidFill>
              </a:rPr>
              <a:t> koncentrációja</a:t>
            </a: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</a:rPr>
              <a:t>Antidepresszív</a:t>
            </a:r>
            <a:r>
              <a:rPr lang="hu-HU" sz="2800" dirty="0" smtClean="0">
                <a:solidFill>
                  <a:srgbClr val="FF0000"/>
                </a:solidFill>
              </a:rPr>
              <a:t> és </a:t>
            </a:r>
            <a:r>
              <a:rPr lang="hu-HU" sz="2800" dirty="0" err="1" smtClean="0">
                <a:solidFill>
                  <a:srgbClr val="FF0000"/>
                </a:solidFill>
              </a:rPr>
              <a:t>antimániás</a:t>
            </a:r>
            <a:r>
              <a:rPr lang="hu-HU" sz="2800" dirty="0" smtClean="0">
                <a:solidFill>
                  <a:srgbClr val="FF0000"/>
                </a:solidFill>
              </a:rPr>
              <a:t> vegyületek</a:t>
            </a:r>
            <a:endParaRPr lang="hu-HU" sz="2800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Indikáció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depresszió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MAO-gátlókra</a:t>
            </a:r>
            <a:r>
              <a:rPr lang="hu-HU" sz="2000" dirty="0" smtClean="0">
                <a:solidFill>
                  <a:schemeClr val="accent4"/>
                </a:solidFill>
              </a:rPr>
              <a:t> a </a:t>
            </a:r>
            <a:r>
              <a:rPr lang="hu-HU" sz="2000" dirty="0" err="1" smtClean="0">
                <a:solidFill>
                  <a:schemeClr val="accent4"/>
                </a:solidFill>
              </a:rPr>
              <a:t>hypochonder</a:t>
            </a:r>
            <a:r>
              <a:rPr lang="hu-HU" sz="2000" dirty="0" smtClean="0">
                <a:solidFill>
                  <a:schemeClr val="accent4"/>
                </a:solidFill>
              </a:rPr>
              <a:t>, fóbiás, izgatott depressziós betegek reagálnak jól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szociális </a:t>
            </a:r>
            <a:r>
              <a:rPr lang="hu-HU" sz="2000" i="1" dirty="0" err="1" smtClean="0">
                <a:solidFill>
                  <a:schemeClr val="accent4"/>
                </a:solidFill>
              </a:rPr>
              <a:t>phobiák</a:t>
            </a:r>
            <a:r>
              <a:rPr lang="hu-HU" sz="2000" dirty="0" smtClean="0">
                <a:solidFill>
                  <a:schemeClr val="accent4"/>
                </a:solidFill>
              </a:rPr>
              <a:t> kezelése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Mellékhatás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orthostaticus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hypotensio</a:t>
            </a:r>
            <a:r>
              <a:rPr lang="hu-HU" sz="2000" dirty="0" smtClean="0">
                <a:solidFill>
                  <a:schemeClr val="accent4"/>
                </a:solidFill>
              </a:rPr>
              <a:t>, atropinszerű hatás, súlygyarapodás, központi idegrendszeri izgalom, nyugtalanság, álmatlanság, májártalom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akut túladagolás: központi idegrendszeri izgalom, görcs</a:t>
            </a:r>
          </a:p>
          <a:p>
            <a:pPr>
              <a:buNone/>
            </a:pP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sz="3200" dirty="0" err="1" smtClean="0">
                <a:solidFill>
                  <a:srgbClr val="FF0000"/>
                </a:solidFill>
              </a:rPr>
              <a:t>Antidepresszív</a:t>
            </a:r>
            <a:r>
              <a:rPr lang="hu-HU" sz="3200" dirty="0" smtClean="0">
                <a:solidFill>
                  <a:srgbClr val="FF0000"/>
                </a:solidFill>
              </a:rPr>
              <a:t> és </a:t>
            </a:r>
            <a:r>
              <a:rPr lang="hu-HU" sz="3200" dirty="0" err="1" smtClean="0">
                <a:solidFill>
                  <a:srgbClr val="FF0000"/>
                </a:solidFill>
              </a:rPr>
              <a:t>antimániás</a:t>
            </a:r>
            <a:r>
              <a:rPr lang="hu-HU" sz="3200" dirty="0" smtClean="0">
                <a:solidFill>
                  <a:srgbClr val="FF0000"/>
                </a:solidFill>
              </a:rPr>
              <a:t> vegyületek</a:t>
            </a:r>
            <a:endParaRPr lang="hu-HU" sz="2200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9451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kezelésre nem jól reagáló betegek esetében a diagnózist felül kell vizsgálni, vagy az adott gyógyszer dózisát, esetleg a kezelés időtartamát meg kell változtatni, sőt más gyógyszert vagy kezelési módot kell választani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 a beteg bipoláris típusú depresszióban szenved, </a:t>
            </a:r>
            <a:r>
              <a:rPr lang="hu-HU" sz="2000" dirty="0" err="1" smtClean="0">
                <a:solidFill>
                  <a:schemeClr val="accent4"/>
                </a:solidFill>
              </a:rPr>
              <a:t>lithiumot</a:t>
            </a:r>
            <a:r>
              <a:rPr lang="hu-HU" sz="2000" dirty="0" smtClean="0">
                <a:solidFill>
                  <a:schemeClr val="accent4"/>
                </a:solidFill>
              </a:rPr>
              <a:t>, ha pszichotikus, </a:t>
            </a:r>
            <a:r>
              <a:rPr lang="hu-HU" sz="2000" dirty="0" err="1" smtClean="0">
                <a:solidFill>
                  <a:schemeClr val="accent4"/>
                </a:solidFill>
              </a:rPr>
              <a:t>antipszichotikumot</a:t>
            </a:r>
            <a:r>
              <a:rPr lang="hu-HU" sz="2000" dirty="0" smtClean="0">
                <a:solidFill>
                  <a:schemeClr val="accent4"/>
                </a:solidFill>
              </a:rPr>
              <a:t> is célszerű adni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hatástani csoporton belüli gyógyszerváltás helyett nagyobb reménnyel kecsegtet a más hatásmódú antidepresszánsra való áttérés</a:t>
            </a: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</a:rPr>
              <a:t>Antidepresszív</a:t>
            </a:r>
            <a:r>
              <a:rPr lang="hu-HU" sz="2800" dirty="0" smtClean="0">
                <a:solidFill>
                  <a:srgbClr val="FF0000"/>
                </a:solidFill>
              </a:rPr>
              <a:t> és </a:t>
            </a:r>
            <a:r>
              <a:rPr lang="hu-HU" sz="2800" dirty="0" err="1" smtClean="0">
                <a:solidFill>
                  <a:srgbClr val="FF0000"/>
                </a:solidFill>
              </a:rPr>
              <a:t>antimániás</a:t>
            </a:r>
            <a:r>
              <a:rPr lang="hu-HU" sz="2800" dirty="0" smtClean="0">
                <a:solidFill>
                  <a:srgbClr val="FF0000"/>
                </a:solidFill>
              </a:rPr>
              <a:t> vegyületek</a:t>
            </a:r>
            <a:endParaRPr lang="hu-HU" sz="2800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" pitchFamily="18" charset="0"/>
              </a:rPr>
              <a:t>moclobemide</a:t>
            </a: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 (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" pitchFamily="18" charset="0"/>
              </a:rPr>
              <a:t>Aurorix</a:t>
            </a: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), 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" pitchFamily="18" charset="0"/>
              </a:rPr>
              <a:t>mirtazapine</a:t>
            </a: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antidepresszáns hatás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reverzibilis hatása következtében nem okoz sajt-reakciót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Orbáncfűkivonat (</a:t>
            </a:r>
            <a:r>
              <a:rPr lang="hu-HU" sz="2000" b="1" dirty="0" err="1" smtClean="0">
                <a:solidFill>
                  <a:schemeClr val="accent4"/>
                </a:solidFill>
              </a:rPr>
              <a:t>Extractum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  <a:r>
              <a:rPr lang="hu-HU" sz="2000" b="1" dirty="0" err="1" smtClean="0">
                <a:solidFill>
                  <a:schemeClr val="accent4"/>
                </a:solidFill>
              </a:rPr>
              <a:t>Hyperici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  <a:r>
              <a:rPr lang="hu-HU" sz="2000" b="1" dirty="0" err="1" smtClean="0">
                <a:solidFill>
                  <a:schemeClr val="accent4"/>
                </a:solidFill>
              </a:rPr>
              <a:t>herbae</a:t>
            </a:r>
            <a:r>
              <a:rPr lang="hu-HU" sz="2000" b="1" dirty="0" smtClean="0">
                <a:solidFill>
                  <a:schemeClr val="accent4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NA és az 5-HT </a:t>
            </a:r>
            <a:r>
              <a:rPr lang="hu-HU" sz="2000" dirty="0" err="1" smtClean="0">
                <a:solidFill>
                  <a:schemeClr val="accent4"/>
                </a:solidFill>
              </a:rPr>
              <a:t>neuronalis</a:t>
            </a:r>
            <a:r>
              <a:rPr lang="hu-HU" sz="2000" dirty="0" smtClean="0">
                <a:solidFill>
                  <a:schemeClr val="accent4"/>
                </a:solidFill>
              </a:rPr>
              <a:t> visszavételét gátolja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leggyakoribb mellékhatásai </a:t>
            </a:r>
            <a:r>
              <a:rPr lang="hu-HU" sz="2000" dirty="0" err="1" smtClean="0">
                <a:solidFill>
                  <a:schemeClr val="accent4"/>
                </a:solidFill>
              </a:rPr>
              <a:t>gastrointestinalis</a:t>
            </a:r>
            <a:r>
              <a:rPr lang="hu-HU" sz="2000" dirty="0" smtClean="0">
                <a:solidFill>
                  <a:schemeClr val="accent4"/>
                </a:solidFill>
              </a:rPr>
              <a:t> panaszok, nyugtalanság, fejfájás, szájszárazság, szexuális zavar, nagy dózisban </a:t>
            </a:r>
            <a:r>
              <a:rPr lang="hu-HU" sz="2000" dirty="0" err="1" smtClean="0">
                <a:solidFill>
                  <a:schemeClr val="accent4"/>
                </a:solidFill>
              </a:rPr>
              <a:t>fotoszenzitivitás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jelentősen indukálja a CYP450 </a:t>
            </a:r>
            <a:r>
              <a:rPr lang="hu-HU" sz="2000" dirty="0" err="1" smtClean="0">
                <a:solidFill>
                  <a:schemeClr val="accent4"/>
                </a:solidFill>
              </a:rPr>
              <a:t>metabolizálóenzimeket</a:t>
            </a:r>
            <a:r>
              <a:rPr lang="hu-HU" sz="2000" dirty="0" smtClean="0">
                <a:solidFill>
                  <a:schemeClr val="accent4"/>
                </a:solidFill>
              </a:rPr>
              <a:t>, így alkalmazásakor jelentős a gyógyszer-interakciók veszélye (pl. fogamzás-, </a:t>
            </a:r>
            <a:r>
              <a:rPr lang="hu-HU" sz="2000" dirty="0" err="1" smtClean="0">
                <a:solidFill>
                  <a:schemeClr val="accent4"/>
                </a:solidFill>
              </a:rPr>
              <a:t>alvadásgátlók</a:t>
            </a:r>
            <a:r>
              <a:rPr lang="hu-HU" sz="2000" dirty="0" smtClean="0">
                <a:solidFill>
                  <a:schemeClr val="accent4"/>
                </a:solidFill>
              </a:rPr>
              <a:t>, HIV-ellenes, daganatellenes gyógyszerek)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depresszió enyhe formáiban használhatják</a:t>
            </a:r>
          </a:p>
          <a:p>
            <a:pPr>
              <a:buNone/>
            </a:pPr>
            <a:endParaRPr lang="hu-HU" sz="2000" b="1" i="1" dirty="0" smtClean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</a:rPr>
              <a:t>Antidepresszív</a:t>
            </a:r>
            <a:r>
              <a:rPr lang="hu-HU" sz="2800" dirty="0" smtClean="0">
                <a:solidFill>
                  <a:srgbClr val="FF0000"/>
                </a:solidFill>
              </a:rPr>
              <a:t> és </a:t>
            </a:r>
            <a:r>
              <a:rPr lang="hu-HU" sz="2800" dirty="0" err="1" smtClean="0">
                <a:solidFill>
                  <a:srgbClr val="FF0000"/>
                </a:solidFill>
              </a:rPr>
              <a:t>antimániás</a:t>
            </a:r>
            <a:r>
              <a:rPr lang="hu-HU" sz="2800" dirty="0" smtClean="0">
                <a:solidFill>
                  <a:srgbClr val="FF0000"/>
                </a:solidFill>
              </a:rPr>
              <a:t> vegyületek</a:t>
            </a:r>
            <a:endParaRPr lang="hu-HU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  <a:latin typeface="Century" pitchFamily="18" charset="0"/>
              </a:rPr>
              <a:t>antimániás</a:t>
            </a:r>
            <a:r>
              <a:rPr lang="hu-HU" sz="2000" b="1" dirty="0" smtClean="0">
                <a:solidFill>
                  <a:schemeClr val="accent4"/>
                </a:solidFill>
                <a:latin typeface="Century" pitchFamily="18" charset="0"/>
              </a:rPr>
              <a:t> szerek- HANGULATSTABILIZÁLÓK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hatásuk kb. 3 hét alatt alakul ki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akut mániás epizód uralására hatékonyak az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antipszichotikumok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és a nagypotenciálú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benzodiazepinek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clonazepam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) is, amelyek kombinálhatók is a hangulatstabilizáló szerekkel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azok a vegyületek, amelyek fokozzák a NA és a dopamin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szinaptikus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transzmisszióját a központi idegrendszerben, súlyosbítják, azok, amelyek gátolják a transzmissziót, javítják a mániás állapot tüneteit</a:t>
            </a:r>
          </a:p>
          <a:p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endParaRPr lang="hu-HU" sz="2000" dirty="0" smtClean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</a:rPr>
              <a:t>Antidepresszív</a:t>
            </a:r>
            <a:r>
              <a:rPr lang="hu-HU" sz="2800" dirty="0" smtClean="0">
                <a:solidFill>
                  <a:srgbClr val="FF0000"/>
                </a:solidFill>
              </a:rPr>
              <a:t> és </a:t>
            </a:r>
            <a:r>
              <a:rPr lang="hu-HU" sz="2800" dirty="0" err="1" smtClean="0">
                <a:solidFill>
                  <a:srgbClr val="FF0000"/>
                </a:solidFill>
              </a:rPr>
              <a:t>antimániás</a:t>
            </a:r>
            <a:r>
              <a:rPr lang="hu-HU" sz="2800" dirty="0" smtClean="0">
                <a:solidFill>
                  <a:srgbClr val="FF0000"/>
                </a:solidFill>
              </a:rPr>
              <a:t> vegyületek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lithium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carbonat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specifikus </a:t>
            </a:r>
            <a:r>
              <a:rPr lang="hu-HU" sz="2000" dirty="0" err="1" smtClean="0">
                <a:solidFill>
                  <a:schemeClr val="accent4"/>
                </a:solidFill>
              </a:rPr>
              <a:t>antimániás</a:t>
            </a:r>
            <a:r>
              <a:rPr lang="hu-HU" sz="2000" dirty="0" smtClean="0">
                <a:solidFill>
                  <a:schemeClr val="accent4"/>
                </a:solidFill>
              </a:rPr>
              <a:t> vegyület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neurotransmissioban</a:t>
            </a:r>
            <a:r>
              <a:rPr lang="hu-HU" sz="2000" dirty="0" smtClean="0">
                <a:solidFill>
                  <a:schemeClr val="accent4"/>
                </a:solidFill>
              </a:rPr>
              <a:t> szerepet játszó kationok (Na</a:t>
            </a:r>
            <a:r>
              <a:rPr lang="hu-HU" sz="2000" baseline="30000" dirty="0" smtClean="0">
                <a:solidFill>
                  <a:schemeClr val="accent4"/>
                </a:solidFill>
              </a:rPr>
              <a:t>+</a:t>
            </a:r>
            <a:r>
              <a:rPr lang="hu-HU" sz="2000" dirty="0" smtClean="0">
                <a:solidFill>
                  <a:schemeClr val="accent4"/>
                </a:solidFill>
              </a:rPr>
              <a:t>, K</a:t>
            </a:r>
            <a:r>
              <a:rPr lang="hu-HU" sz="2000" baseline="30000" dirty="0" smtClean="0">
                <a:solidFill>
                  <a:schemeClr val="accent4"/>
                </a:solidFill>
              </a:rPr>
              <a:t>+</a:t>
            </a:r>
            <a:r>
              <a:rPr lang="hu-HU" sz="2000" dirty="0" smtClean="0">
                <a:solidFill>
                  <a:schemeClr val="accent4"/>
                </a:solidFill>
              </a:rPr>
              <a:t>, Ca</a:t>
            </a:r>
            <a:r>
              <a:rPr lang="hu-HU" sz="2000" baseline="30000" dirty="0" smtClean="0">
                <a:solidFill>
                  <a:schemeClr val="accent4"/>
                </a:solidFill>
              </a:rPr>
              <a:t>2+</a:t>
            </a:r>
            <a:r>
              <a:rPr lang="hu-HU" sz="2000" dirty="0" smtClean="0">
                <a:solidFill>
                  <a:schemeClr val="accent4"/>
                </a:solidFill>
              </a:rPr>
              <a:t>, Mg</a:t>
            </a:r>
            <a:r>
              <a:rPr lang="hu-HU" sz="2000" baseline="30000" dirty="0" smtClean="0">
                <a:solidFill>
                  <a:schemeClr val="accent4"/>
                </a:solidFill>
              </a:rPr>
              <a:t>2+</a:t>
            </a:r>
            <a:r>
              <a:rPr lang="hu-HU" sz="2000" dirty="0" smtClean="0">
                <a:solidFill>
                  <a:schemeClr val="accent4"/>
                </a:solidFill>
              </a:rPr>
              <a:t>) helyettesítésével, a </a:t>
            </a:r>
            <a:r>
              <a:rPr lang="hu-HU" sz="2000" dirty="0" err="1" smtClean="0">
                <a:solidFill>
                  <a:schemeClr val="accent4"/>
                </a:solidFill>
              </a:rPr>
              <a:t>posztszinaptikus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noradrenalin-</a:t>
            </a:r>
            <a:r>
              <a:rPr lang="hu-HU" sz="2000" dirty="0" smtClean="0">
                <a:solidFill>
                  <a:schemeClr val="accent4"/>
                </a:solidFill>
              </a:rPr>
              <a:t> és </a:t>
            </a:r>
            <a:r>
              <a:rPr lang="hu-HU" sz="2000" dirty="0" err="1" smtClean="0">
                <a:solidFill>
                  <a:schemeClr val="accent4"/>
                </a:solidFill>
              </a:rPr>
              <a:t>dopamin-sensitiv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adenilcikláz</a:t>
            </a:r>
            <a:r>
              <a:rPr lang="hu-HU" sz="2000" dirty="0" smtClean="0">
                <a:solidFill>
                  <a:schemeClr val="accent4"/>
                </a:solidFill>
              </a:rPr>
              <a:t> mennyiségének megváltoztatásával fejti ki hatását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megakadályozza a mánia és a depresszió egymásba csapását bipoláris betegségben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depresszióban, skizofréniában, táplálkozási zavarokban, krónikus agresszió kezelésében felnőttnél és gyereknél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antidepresszánsokat is adnak a mellé 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err="1" smtClean="0">
                <a:solidFill>
                  <a:schemeClr val="accent4"/>
                </a:solidFill>
              </a:rPr>
              <a:t>schizoaffektív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smtClean="0">
                <a:solidFill>
                  <a:schemeClr val="accent4"/>
                </a:solidFill>
              </a:rPr>
              <a:t>pszichózisban</a:t>
            </a:r>
            <a:r>
              <a:rPr lang="hu-HU" sz="2000" dirty="0" smtClean="0">
                <a:solidFill>
                  <a:schemeClr val="accent4"/>
                </a:solidFill>
              </a:rPr>
              <a:t> más szerek hatástalansága esetén</a:t>
            </a:r>
          </a:p>
          <a:p>
            <a:pPr>
              <a:buNone/>
            </a:pPr>
            <a:endParaRPr lang="hu-HU" sz="2000" dirty="0" smtClean="0">
              <a:latin typeface="Century" pitchFamily="18" charset="0"/>
            </a:endParaRP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>
              <a:latin typeface="Century" pitchFamily="18" charset="0"/>
            </a:endParaRPr>
          </a:p>
          <a:p>
            <a:pPr>
              <a:buNone/>
            </a:pPr>
            <a:endParaRPr lang="hu-HU" sz="2000" dirty="0" smtClean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</a:rPr>
              <a:t>Antidepresszív</a:t>
            </a:r>
            <a:r>
              <a:rPr lang="hu-HU" sz="2800" dirty="0" smtClean="0">
                <a:solidFill>
                  <a:srgbClr val="FF0000"/>
                </a:solidFill>
              </a:rPr>
              <a:t> és </a:t>
            </a:r>
            <a:r>
              <a:rPr lang="hu-HU" sz="2800" dirty="0" err="1" smtClean="0">
                <a:solidFill>
                  <a:srgbClr val="FF0000"/>
                </a:solidFill>
              </a:rPr>
              <a:t>antimániás</a:t>
            </a:r>
            <a:r>
              <a:rPr lang="hu-HU" sz="2800" dirty="0" smtClean="0">
                <a:solidFill>
                  <a:srgbClr val="FF0000"/>
                </a:solidFill>
              </a:rPr>
              <a:t> vegyületek</a:t>
            </a:r>
            <a:endParaRPr lang="hu-HU" sz="2800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pPr>
              <a:buNone/>
            </a:pPr>
            <a:endParaRPr lang="hu-HU" sz="2000" b="1" i="1" dirty="0" smtClean="0">
              <a:latin typeface="Century" pitchFamily="18" charset="0"/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Túladagolás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neurológiai tünetek: fokozott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tremor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ataxia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dysarthria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, motoros zavarok, izzadás,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gasztrointesztinális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és kardiovaszkuláris tünetek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konfúzió, görcsök, kóma, halál</a:t>
            </a:r>
          </a:p>
          <a:p>
            <a:pPr>
              <a:buFont typeface="Wingdings" pitchFamily="2" charset="2"/>
              <a:buChar char="Ø"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" pitchFamily="18" charset="0"/>
              </a:rPr>
              <a:t>lithium</a:t>
            </a: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 intoxikáció kezelése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: a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lithium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elhagyása, a fel nem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szívodott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lithium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eltávolítása a gyomor- béltraktusból, a légzés és keringés fenntartása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potenciálisan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teratogén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, terhességben egyéni mérlegelés alapján, fokozott óvatossággal adható</a:t>
            </a:r>
            <a:endParaRPr lang="hu-HU" sz="2000" dirty="0">
              <a:solidFill>
                <a:schemeClr val="accent4"/>
              </a:solidFill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</a:rPr>
              <a:t>Antidepresszív</a:t>
            </a:r>
            <a:r>
              <a:rPr lang="hu-HU" sz="2800" dirty="0" smtClean="0">
                <a:solidFill>
                  <a:srgbClr val="FF0000"/>
                </a:solidFill>
              </a:rPr>
              <a:t> és </a:t>
            </a:r>
            <a:r>
              <a:rPr lang="hu-HU" sz="2800" dirty="0" err="1" smtClean="0">
                <a:solidFill>
                  <a:srgbClr val="FF0000"/>
                </a:solidFill>
              </a:rPr>
              <a:t>antimániás</a:t>
            </a:r>
            <a:r>
              <a:rPr lang="hu-HU" sz="2800" dirty="0" smtClean="0">
                <a:solidFill>
                  <a:srgbClr val="FF0000"/>
                </a:solidFill>
              </a:rPr>
              <a:t> vegyületek</a:t>
            </a:r>
            <a:endParaRPr lang="hu-H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átmeneti időre, a körülmények által kiváltott vagy testi, lelki betegségeket kísérő </a:t>
            </a:r>
            <a:r>
              <a:rPr lang="hu-HU" sz="2000" i="1" dirty="0" smtClean="0">
                <a:solidFill>
                  <a:schemeClr val="accent4"/>
                </a:solidFill>
              </a:rPr>
              <a:t>álmatlanság kezelésére </a:t>
            </a:r>
            <a:r>
              <a:rPr lang="hu-HU" sz="2000" dirty="0" smtClean="0">
                <a:solidFill>
                  <a:schemeClr val="accent4"/>
                </a:solidFill>
              </a:rPr>
              <a:t>használhatunk altatót</a:t>
            </a:r>
          </a:p>
          <a:p>
            <a:pPr>
              <a:buFont typeface="Wingdings" pitchFamily="2" charset="2"/>
              <a:buChar char="Ø"/>
            </a:pPr>
            <a:r>
              <a:rPr lang="hu-HU" sz="2000" i="1" dirty="0" smtClean="0">
                <a:solidFill>
                  <a:schemeClr val="accent4"/>
                </a:solidFill>
              </a:rPr>
              <a:t>elalvás </a:t>
            </a:r>
            <a:r>
              <a:rPr lang="hu-HU" sz="2000" i="1" dirty="0" smtClean="0">
                <a:solidFill>
                  <a:schemeClr val="accent4"/>
                </a:solidFill>
              </a:rPr>
              <a:t>elősegítésére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kerülni kell a kifejezetten hosszú hatástartamú szereket, mert erősen befolyásolják a másnapi teljesítményt (álmosság, </a:t>
            </a:r>
            <a:r>
              <a:rPr lang="hu-HU" sz="2000" dirty="0" err="1" smtClean="0">
                <a:solidFill>
                  <a:schemeClr val="accent4"/>
                </a:solidFill>
              </a:rPr>
              <a:t>dysphoria</a:t>
            </a:r>
            <a:r>
              <a:rPr lang="hu-HU" sz="2000" dirty="0" smtClean="0">
                <a:solidFill>
                  <a:schemeClr val="accent4"/>
                </a:solidFill>
              </a:rPr>
              <a:t>, mentális, illetve motoros depresszió)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 „paradox hatásokat”, nyugtalanságot okozhatnak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leggyakrabban </a:t>
            </a:r>
            <a:r>
              <a:rPr lang="hu-HU" sz="2000" dirty="0" err="1" smtClean="0">
                <a:solidFill>
                  <a:schemeClr val="accent4"/>
                </a:solidFill>
              </a:rPr>
              <a:t>geriátriai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dementált</a:t>
            </a:r>
            <a:r>
              <a:rPr lang="hu-HU" sz="2000" dirty="0" smtClean="0">
                <a:solidFill>
                  <a:schemeClr val="accent4"/>
                </a:solidFill>
              </a:rPr>
              <a:t> betegekben lépnek fel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rgbClr val="FF0000"/>
                </a:solidFill>
              </a:rPr>
              <a:t>altatók, nyugtatók szedése kerülendő terhességben és szoptatás alatt</a:t>
            </a:r>
            <a:endParaRPr lang="hu-HU" sz="2000" dirty="0">
              <a:solidFill>
                <a:srgbClr val="FF0000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 </a:t>
            </a:r>
            <a:endParaRPr lang="hu-HU" sz="2800" dirty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Mellékhatás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hányinger, hányás,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abdominális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fájdalom,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hasmenés, finom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tremor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szedáció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kognitív zavarok, testsúlygyarapodás, ödémák,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poliuria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polidipszia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krónikus kezelés során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lithium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gátolhatja a pajzsmirigyműködését,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hypotireózishoz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 vezet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Interakciók 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lithium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és a típusos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antipszichotikumok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kombinációja súlyos 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extrapyramidalis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típusú mozgászavarokat idézhet elő</a:t>
            </a:r>
          </a:p>
          <a:p>
            <a:pPr>
              <a:buFont typeface="Wingdings" pitchFamily="2" charset="2"/>
              <a:buChar char="Ø"/>
            </a:pPr>
            <a:endParaRPr lang="hu-HU" sz="2900" dirty="0" smtClean="0">
              <a:latin typeface="Century" pitchFamily="18" charset="0"/>
            </a:endParaRPr>
          </a:p>
          <a:p>
            <a:pPr>
              <a:buNone/>
            </a:pPr>
            <a:endParaRPr lang="hu-HU" sz="2600" b="1" dirty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</a:rPr>
              <a:t>Antidepresszív</a:t>
            </a:r>
            <a:r>
              <a:rPr lang="hu-HU" sz="2800" dirty="0" smtClean="0">
                <a:solidFill>
                  <a:srgbClr val="FF0000"/>
                </a:solidFill>
              </a:rPr>
              <a:t> és </a:t>
            </a:r>
            <a:r>
              <a:rPr lang="hu-HU" sz="2800" dirty="0" err="1" smtClean="0">
                <a:solidFill>
                  <a:srgbClr val="FF0000"/>
                </a:solidFill>
              </a:rPr>
              <a:t>antimániás</a:t>
            </a:r>
            <a:r>
              <a:rPr lang="hu-HU" sz="2800" dirty="0" smtClean="0">
                <a:solidFill>
                  <a:srgbClr val="FF0000"/>
                </a:solidFill>
              </a:rPr>
              <a:t> vegyületek</a:t>
            </a:r>
            <a:endParaRPr lang="hu-HU" sz="2800" dirty="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  <a:latin typeface="Century" pitchFamily="18" charset="0"/>
              </a:rPr>
              <a:t>carbamazepine</a:t>
            </a: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" pitchFamily="18" charset="0"/>
              </a:rPr>
              <a:t>valproinsav</a:t>
            </a: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" pitchFamily="18" charset="0"/>
              </a:rPr>
              <a:t>gabapentin</a:t>
            </a: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  <a:latin typeface="Century" pitchFamily="18" charset="0"/>
              </a:rPr>
              <a:t>lamotrigin</a:t>
            </a:r>
            <a:endParaRPr lang="hu-HU" sz="2000" b="1" i="1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lithium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kiváló alternatívái a bipoláris affektív zavar kezelésében és profilaxisában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mellékhatásaik kevésbé súlyosak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szükség esetén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lithiummal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és egymással is kombinálhatók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hatékonyak </a:t>
            </a:r>
            <a:r>
              <a:rPr lang="hu-HU" sz="2000" dirty="0" err="1" smtClean="0">
                <a:solidFill>
                  <a:schemeClr val="accent4"/>
                </a:solidFill>
              </a:rPr>
              <a:t>lithium</a:t>
            </a:r>
            <a:r>
              <a:rPr lang="hu-HU" sz="2000" dirty="0" smtClean="0">
                <a:solidFill>
                  <a:schemeClr val="accent4"/>
                </a:solidFill>
              </a:rPr>
              <a:t> rezisztens esetekben is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alkalmazhatók akut mániás epizódban és </a:t>
            </a:r>
            <a:r>
              <a:rPr lang="hu-HU" sz="2000" dirty="0" err="1" smtClean="0">
                <a:solidFill>
                  <a:schemeClr val="accent4"/>
                </a:solidFill>
              </a:rPr>
              <a:t>profilaktikusan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endParaRPr lang="hu-HU" sz="2000" dirty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</a:rPr>
              <a:t>Antidepresszív</a:t>
            </a:r>
            <a:r>
              <a:rPr lang="hu-HU" sz="2800" dirty="0" smtClean="0">
                <a:solidFill>
                  <a:srgbClr val="FF0000"/>
                </a:solidFill>
              </a:rPr>
              <a:t> és </a:t>
            </a:r>
            <a:r>
              <a:rPr lang="hu-HU" sz="2800" dirty="0" err="1" smtClean="0">
                <a:solidFill>
                  <a:srgbClr val="FF0000"/>
                </a:solidFill>
              </a:rPr>
              <a:t>antimániás</a:t>
            </a:r>
            <a:r>
              <a:rPr lang="hu-HU" sz="2800" dirty="0" smtClean="0">
                <a:solidFill>
                  <a:srgbClr val="FF0000"/>
                </a:solidFill>
              </a:rPr>
              <a:t> vegyületek</a:t>
            </a:r>
            <a:endParaRPr lang="hu-HU" sz="2800" dirty="0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központi idegrendszer neuronjai sem osztódni, sem regenerálódni nem képesek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idegsejtek pusztulása (</a:t>
            </a:r>
            <a:r>
              <a:rPr lang="hu-HU" sz="2000" dirty="0" err="1" smtClean="0">
                <a:solidFill>
                  <a:schemeClr val="accent4"/>
                </a:solidFill>
              </a:rPr>
              <a:t>apoptózis</a:t>
            </a:r>
            <a:r>
              <a:rPr lang="hu-HU" sz="2000" dirty="0" smtClean="0">
                <a:solidFill>
                  <a:schemeClr val="accent4"/>
                </a:solidFill>
              </a:rPr>
              <a:t> vagy nekrózis révén) irreverzibilis változásokat eredményez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idegrendszeri károsodás két mechanizmussal jön létre: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- izgató aminosavak hatására (</a:t>
            </a:r>
            <a:r>
              <a:rPr lang="hu-HU" sz="2000" dirty="0" err="1" smtClean="0">
                <a:solidFill>
                  <a:schemeClr val="accent4"/>
                </a:solidFill>
              </a:rPr>
              <a:t>excitotoxicitás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- oxidatív stressz hatására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sz="2200" dirty="0" smtClean="0">
                <a:solidFill>
                  <a:srgbClr val="FF0000"/>
                </a:solidFill>
              </a:rPr>
              <a:t/>
            </a:r>
            <a:br>
              <a:rPr lang="hu-HU" sz="2200" dirty="0" smtClean="0">
                <a:solidFill>
                  <a:srgbClr val="FF0000"/>
                </a:solidFill>
              </a:rPr>
            </a:br>
            <a:r>
              <a:rPr lang="hu-HU" sz="3100" dirty="0" err="1" smtClean="0">
                <a:solidFill>
                  <a:srgbClr val="FF0000"/>
                </a:solidFill>
              </a:rPr>
              <a:t>Neurodegeneratív</a:t>
            </a:r>
            <a:r>
              <a:rPr lang="hu-HU" sz="3100" dirty="0" smtClean="0">
                <a:solidFill>
                  <a:srgbClr val="FF0000"/>
                </a:solidFill>
              </a:rPr>
              <a:t> betegségek gyógyszerei</a:t>
            </a:r>
            <a:endParaRPr lang="hu-HU" sz="3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Neurodegeneratív</a:t>
            </a:r>
            <a:r>
              <a:rPr lang="hu-HU" sz="2000" b="1" i="1" dirty="0" smtClean="0">
                <a:solidFill>
                  <a:schemeClr val="accent4"/>
                </a:solidFill>
              </a:rPr>
              <a:t> kórképek  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Ischémiás</a:t>
            </a:r>
            <a:r>
              <a:rPr lang="hu-HU" sz="2000" dirty="0" smtClean="0">
                <a:solidFill>
                  <a:schemeClr val="accent4"/>
                </a:solidFill>
              </a:rPr>
              <a:t> agykárosodás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Alzheimer-típusú </a:t>
            </a:r>
            <a:r>
              <a:rPr lang="hu-HU" sz="2000" dirty="0" err="1" smtClean="0">
                <a:solidFill>
                  <a:schemeClr val="accent4"/>
                </a:solidFill>
              </a:rPr>
              <a:t>demencia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Parkinson-kór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Ischémiás</a:t>
            </a:r>
            <a:r>
              <a:rPr lang="hu-HU" sz="2000" b="1" dirty="0" smtClean="0">
                <a:solidFill>
                  <a:schemeClr val="accent4"/>
                </a:solidFill>
              </a:rPr>
              <a:t> agykárosodás (stroke) 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szívbetegség és a rák után a stroke a harmadik leggyakoribb halálok a fejlett országokban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sejthalál (nekrózis) kialakulásához mintegy 3-6 órára van szükség, ennyi idő áll rendelkezésre a betegség gyógyszeres befolyásolására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gyógyszeres kezelés: </a:t>
            </a:r>
            <a:r>
              <a:rPr lang="hu-HU" sz="2000" dirty="0" err="1" smtClean="0">
                <a:solidFill>
                  <a:schemeClr val="accent4"/>
                </a:solidFill>
              </a:rPr>
              <a:t>trombolitikus</a:t>
            </a:r>
            <a:r>
              <a:rPr lang="hu-HU" sz="2000" dirty="0" smtClean="0">
                <a:solidFill>
                  <a:schemeClr val="accent4"/>
                </a:solidFill>
              </a:rPr>
              <a:t> terápia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3100" dirty="0" err="1" smtClean="0">
                <a:solidFill>
                  <a:srgbClr val="FF0000"/>
                </a:solidFill>
              </a:rPr>
              <a:t>Neurodegeneratív</a:t>
            </a:r>
            <a:r>
              <a:rPr lang="hu-HU" sz="3100" dirty="0" smtClean="0">
                <a:solidFill>
                  <a:srgbClr val="FF0000"/>
                </a:solidFill>
              </a:rPr>
              <a:t> betegségek gyógyszerei</a:t>
            </a:r>
            <a:endParaRPr lang="hu-HU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Alzheimer-típusú </a:t>
            </a:r>
            <a:r>
              <a:rPr lang="hu-HU" sz="2000" b="1" dirty="0" err="1" smtClean="0">
                <a:solidFill>
                  <a:schemeClr val="accent4"/>
                </a:solidFill>
              </a:rPr>
              <a:t>demencia</a:t>
            </a:r>
            <a:r>
              <a:rPr lang="hu-HU" sz="2000" b="1" dirty="0" smtClean="0">
                <a:solidFill>
                  <a:schemeClr val="accent4"/>
                </a:solidFill>
              </a:rPr>
              <a:t>  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demenciának</a:t>
            </a:r>
            <a:r>
              <a:rPr lang="hu-HU" sz="2000" dirty="0" smtClean="0">
                <a:solidFill>
                  <a:schemeClr val="accent4"/>
                </a:solidFill>
              </a:rPr>
              <a:t> az a típusa, amikor megnevezhető ok (agyvérzés, trauma, alkohol) nem található az anamnézisben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gyakorisága nagy, az életkor előre </a:t>
            </a:r>
            <a:r>
              <a:rPr lang="hu-HU" sz="2000" dirty="0" err="1" smtClean="0">
                <a:solidFill>
                  <a:schemeClr val="accent4"/>
                </a:solidFill>
              </a:rPr>
              <a:t>haladtával</a:t>
            </a:r>
            <a:r>
              <a:rPr lang="hu-HU" sz="2000" dirty="0" smtClean="0">
                <a:solidFill>
                  <a:schemeClr val="accent4"/>
                </a:solidFill>
              </a:rPr>
              <a:t> gyorsan növekszik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kolinerg</a:t>
            </a:r>
            <a:r>
              <a:rPr lang="hu-HU" sz="2000" dirty="0" smtClean="0">
                <a:solidFill>
                  <a:schemeClr val="accent4"/>
                </a:solidFill>
              </a:rPr>
              <a:t> neuronok pusztulása a </a:t>
            </a:r>
            <a:r>
              <a:rPr lang="hu-HU" sz="2000" dirty="0" err="1" smtClean="0">
                <a:solidFill>
                  <a:schemeClr val="accent4"/>
                </a:solidFill>
              </a:rPr>
              <a:t>basalis</a:t>
            </a:r>
            <a:r>
              <a:rPr lang="hu-HU" sz="2000" dirty="0" smtClean="0">
                <a:solidFill>
                  <a:schemeClr val="accent4"/>
                </a:solidFill>
              </a:rPr>
              <a:t> előagyban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pusztulása arányos a memóriadeficittel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Tünetek: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a közelmúltra vonatkozó feledékenység (</a:t>
            </a:r>
            <a:r>
              <a:rPr lang="hu-HU" sz="2000" dirty="0" err="1" smtClean="0">
                <a:solidFill>
                  <a:schemeClr val="accent4"/>
                </a:solidFill>
              </a:rPr>
              <a:t>amnesia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a beszédzavar (</a:t>
            </a:r>
            <a:r>
              <a:rPr lang="hu-HU" sz="2000" dirty="0" err="1" smtClean="0">
                <a:solidFill>
                  <a:schemeClr val="accent4"/>
                </a:solidFill>
              </a:rPr>
              <a:t>dysphasia</a:t>
            </a:r>
            <a:r>
              <a:rPr lang="hu-HU" sz="2000" dirty="0" smtClean="0">
                <a:solidFill>
                  <a:schemeClr val="accent4"/>
                </a:solidFill>
              </a:rPr>
              <a:t>)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a komplex mozgások kivitelezésének nehézsége (</a:t>
            </a:r>
            <a:r>
              <a:rPr lang="hu-HU" sz="2000" dirty="0" err="1" smtClean="0">
                <a:solidFill>
                  <a:schemeClr val="accent4"/>
                </a:solidFill>
              </a:rPr>
              <a:t>dyspraxia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sz="3100" dirty="0" err="1" smtClean="0">
                <a:solidFill>
                  <a:srgbClr val="FF0000"/>
                </a:solidFill>
              </a:rPr>
              <a:t>Neurodegeneratív</a:t>
            </a:r>
            <a:r>
              <a:rPr lang="hu-HU" sz="3100" dirty="0" smtClean="0">
                <a:solidFill>
                  <a:srgbClr val="FF0000"/>
                </a:solidFill>
              </a:rPr>
              <a:t> betegségek gyógyszerei</a:t>
            </a:r>
            <a:endParaRPr lang="hu-HU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farmakológiai intervenció lényege a </a:t>
            </a:r>
            <a:r>
              <a:rPr lang="hu-HU" sz="2000" dirty="0" err="1" smtClean="0">
                <a:solidFill>
                  <a:schemeClr val="accent4"/>
                </a:solidFill>
              </a:rPr>
              <a:t>kolinerg</a:t>
            </a:r>
            <a:r>
              <a:rPr lang="hu-HU" sz="2000" dirty="0" smtClean="0">
                <a:solidFill>
                  <a:schemeClr val="accent4"/>
                </a:solidFill>
              </a:rPr>
              <a:t> funkciók </a:t>
            </a:r>
            <a:r>
              <a:rPr lang="hu-HU" sz="2000" dirty="0" smtClean="0">
                <a:solidFill>
                  <a:schemeClr val="accent4"/>
                </a:solidFill>
              </a:rPr>
              <a:t>fokozása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hu-HU" sz="2000" dirty="0" smtClean="0">
                <a:solidFill>
                  <a:schemeClr val="accent4"/>
                </a:solidFill>
              </a:rPr>
              <a:t>(</a:t>
            </a:r>
            <a:r>
              <a:rPr lang="hu-HU" sz="2000" dirty="0" err="1" smtClean="0">
                <a:solidFill>
                  <a:schemeClr val="accent4"/>
                </a:solidFill>
              </a:rPr>
              <a:t>Ach</a:t>
            </a:r>
            <a:r>
              <a:rPr lang="hu-HU" sz="2000" dirty="0" smtClean="0">
                <a:solidFill>
                  <a:schemeClr val="accent4"/>
                </a:solidFill>
              </a:rPr>
              <a:t> szintjének növelése)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Alzheimer-kórban főleg a </a:t>
            </a:r>
            <a:r>
              <a:rPr lang="hu-HU" sz="2000" i="1" dirty="0" err="1" smtClean="0">
                <a:solidFill>
                  <a:schemeClr val="accent4"/>
                </a:solidFill>
              </a:rPr>
              <a:t>kolin-észteráz-gátlók</a:t>
            </a:r>
            <a:r>
              <a:rPr lang="hu-HU" sz="2000" dirty="0" smtClean="0">
                <a:solidFill>
                  <a:schemeClr val="accent4"/>
                </a:solidFill>
              </a:rPr>
              <a:t> hatása bizonyított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Gyógyszerek</a:t>
            </a:r>
          </a:p>
          <a:p>
            <a:pPr>
              <a:buFont typeface="Wingdings" pitchFamily="2" charset="2"/>
              <a:buChar char="Ø"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kolineszteráz</a:t>
            </a:r>
            <a:r>
              <a:rPr lang="hu-HU" sz="2000" b="1" i="1" dirty="0" smtClean="0">
                <a:solidFill>
                  <a:schemeClr val="accent4"/>
                </a:solidFill>
              </a:rPr>
              <a:t> gátlók </a:t>
            </a:r>
            <a:r>
              <a:rPr lang="hu-HU" sz="2000" dirty="0" smtClean="0">
                <a:solidFill>
                  <a:schemeClr val="accent4"/>
                </a:solidFill>
              </a:rPr>
              <a:t>növelik az agyban a </a:t>
            </a:r>
            <a:r>
              <a:rPr lang="hu-HU" sz="2000" dirty="0" smtClean="0">
                <a:solidFill>
                  <a:schemeClr val="accent4"/>
                </a:solidFill>
              </a:rPr>
              <a:t>csökkenő </a:t>
            </a:r>
            <a:r>
              <a:rPr lang="hu-HU" sz="2000" dirty="0" err="1" smtClean="0">
                <a:solidFill>
                  <a:schemeClr val="accent4"/>
                </a:solidFill>
              </a:rPr>
              <a:t>neurotranszmitter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szintjét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donepezil</a:t>
            </a:r>
            <a:r>
              <a:rPr lang="hu-HU" sz="2000" dirty="0" smtClean="0">
                <a:solidFill>
                  <a:schemeClr val="accent4"/>
                </a:solidFill>
              </a:rPr>
              <a:t> 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rivastigmin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	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memantine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közepesen súlyos és a súlyos esetek kezelésére </a:t>
            </a:r>
          </a:p>
          <a:p>
            <a:pPr>
              <a:buFont typeface="Wingdings" pitchFamily="2" charset="2"/>
              <a:buChar char="Ø"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Ginkgo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folium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(páfrányfenyő)- javítja a memóriát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3100" dirty="0" err="1" smtClean="0">
                <a:solidFill>
                  <a:srgbClr val="FF0000"/>
                </a:solidFill>
              </a:rPr>
              <a:t>Neurodegeneratív</a:t>
            </a:r>
            <a:r>
              <a:rPr lang="hu-HU" sz="3100" dirty="0" smtClean="0">
                <a:solidFill>
                  <a:srgbClr val="FF0000"/>
                </a:solidFill>
              </a:rPr>
              <a:t> betegségek gyógyszerei</a:t>
            </a:r>
            <a:endParaRPr lang="hu-HU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571" y="1510785"/>
            <a:ext cx="7142858" cy="44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Parkinson-kór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fő oka a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nigrostriatalis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rendszerben bekövetkező kóros </a:t>
            </a: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dopaminszint csökkenés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Tünetek</a:t>
            </a: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ny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ugalmi </a:t>
            </a: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tremor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amely a kézen kezdődik és “tollfosztó” mozgássá súlyosbodhat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izommerevség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amely a passzív mozgatással szemben is megnyilvánul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akaratlagos mozgások csökkenése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mozgások elindítása ugyanúgy, mint megállításuk is akadályozott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betegek járása csoszogóvá válik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betegség progresszív jellegű és gyakran kíséri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demencia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és depresszió</a:t>
            </a:r>
            <a:endParaRPr lang="hu-HU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sz="3100" dirty="0" err="1" smtClean="0">
                <a:solidFill>
                  <a:srgbClr val="FF0000"/>
                </a:solidFill>
              </a:rPr>
              <a:t>Neurodegeneratív</a:t>
            </a:r>
            <a:r>
              <a:rPr lang="hu-HU" sz="3100" dirty="0" smtClean="0">
                <a:solidFill>
                  <a:srgbClr val="FF0000"/>
                </a:solidFill>
              </a:rPr>
              <a:t> betegségek gyógyszerei</a:t>
            </a:r>
            <a:endParaRPr lang="hu-HU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25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Gyógyszeres kezelés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 marL="566928" indent="-45720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a dopamin koncentrációjának emelése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neuroprotektív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terápia, olyan gyógyszereket alkalmaznak, melyek a dopamint tartalmazó sejtek pusztulását meggátolják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cholinerg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rendszer túlsúlyának gátlása </a:t>
            </a:r>
          </a:p>
          <a:p>
            <a:pPr marL="566928" indent="-457200"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 marL="566928" indent="-457200"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dopaminszintet befolyásoló vegyületek</a:t>
            </a: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centrális </a:t>
            </a:r>
            <a:r>
              <a:rPr lang="hu-HU" sz="2000" i="1" dirty="0" err="1" smtClean="0">
                <a:solidFill>
                  <a:schemeClr val="accent4"/>
                </a:solidFill>
              </a:rPr>
              <a:t>kolinolitikumok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i="1" dirty="0" err="1" smtClean="0">
                <a:solidFill>
                  <a:schemeClr val="accent4"/>
                </a:solidFill>
              </a:rPr>
              <a:t>noradrenalinhiány</a:t>
            </a:r>
            <a:r>
              <a:rPr lang="hu-HU" sz="2000" i="1" dirty="0" smtClean="0">
                <a:solidFill>
                  <a:schemeClr val="accent4"/>
                </a:solidFill>
              </a:rPr>
              <a:t> pótlása</a:t>
            </a:r>
            <a:r>
              <a:rPr lang="hu-HU" sz="2000" i="1" dirty="0" smtClean="0"/>
              <a:t>	</a:t>
            </a: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sz="3100" dirty="0" err="1" smtClean="0">
                <a:solidFill>
                  <a:srgbClr val="FF0000"/>
                </a:solidFill>
              </a:rPr>
              <a:t>Neurodegeneratív</a:t>
            </a:r>
            <a:r>
              <a:rPr lang="hu-HU" sz="3100" dirty="0" smtClean="0">
                <a:solidFill>
                  <a:srgbClr val="FF0000"/>
                </a:solidFill>
              </a:rPr>
              <a:t> betegségek gyógyszerei</a:t>
            </a:r>
            <a:endParaRPr lang="hu-HU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dirty="0" smtClean="0"/>
              <a:t> </a:t>
            </a:r>
            <a:r>
              <a:rPr lang="hu-HU" sz="2000" b="1" dirty="0" smtClean="0">
                <a:solidFill>
                  <a:schemeClr val="accent4"/>
                </a:solidFill>
              </a:rPr>
              <a:t>DOPAMINERG TERÁPIA 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levodopa</a:t>
            </a:r>
            <a:r>
              <a:rPr lang="hu-HU" sz="2000" b="1" i="1" dirty="0" smtClean="0">
                <a:solidFill>
                  <a:schemeClr val="accent4"/>
                </a:solidFill>
              </a:rPr>
              <a:t>+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decarboxiláz</a:t>
            </a:r>
            <a:r>
              <a:rPr lang="hu-HU" sz="2000" b="1" i="1" dirty="0" smtClean="0">
                <a:solidFill>
                  <a:schemeClr val="accent4"/>
                </a:solidFill>
              </a:rPr>
              <a:t> inhibitor (MADOPAR, STALEVO)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átjut a vér-agy gáton, majd a központi idegrendszerben </a:t>
            </a:r>
            <a:r>
              <a:rPr lang="hu-HU" sz="2000" dirty="0" err="1" smtClean="0">
                <a:solidFill>
                  <a:schemeClr val="accent4"/>
                </a:solidFill>
              </a:rPr>
              <a:t>dekarboxiláció</a:t>
            </a:r>
            <a:r>
              <a:rPr lang="hu-HU" sz="2000" dirty="0" smtClean="0">
                <a:solidFill>
                  <a:schemeClr val="accent4"/>
                </a:solidFill>
              </a:rPr>
              <a:t> révén dopaminná alakul. A dopamin a </a:t>
            </a:r>
            <a:r>
              <a:rPr lang="hu-HU" sz="2000" dirty="0" err="1" smtClean="0">
                <a:solidFill>
                  <a:schemeClr val="accent4"/>
                </a:solidFill>
              </a:rPr>
              <a:t>striatum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dopaminerg</a:t>
            </a:r>
            <a:r>
              <a:rPr lang="hu-HU" sz="2000" dirty="0" smtClean="0">
                <a:solidFill>
                  <a:schemeClr val="accent4"/>
                </a:solidFill>
              </a:rPr>
              <a:t> receptoraira hat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betegek egy nagy csoportjánál a </a:t>
            </a:r>
            <a:r>
              <a:rPr lang="hu-HU" sz="2000" dirty="0" err="1" smtClean="0">
                <a:solidFill>
                  <a:schemeClr val="accent4"/>
                </a:solidFill>
              </a:rPr>
              <a:t>levodopa</a:t>
            </a:r>
            <a:r>
              <a:rPr lang="hu-HU" sz="2000" dirty="0" smtClean="0">
                <a:solidFill>
                  <a:schemeClr val="accent4"/>
                </a:solidFill>
              </a:rPr>
              <a:t> kezdetben hatásos dózisai elveszítik hatékonyságukat, feltehetően a </a:t>
            </a:r>
            <a:r>
              <a:rPr lang="hu-HU" sz="2000" dirty="0" err="1" smtClean="0">
                <a:solidFill>
                  <a:schemeClr val="accent4"/>
                </a:solidFill>
              </a:rPr>
              <a:t>dopaminerg</a:t>
            </a:r>
            <a:r>
              <a:rPr lang="hu-HU" sz="2000" dirty="0" smtClean="0">
                <a:solidFill>
                  <a:schemeClr val="accent4"/>
                </a:solidFill>
              </a:rPr>
              <a:t> sejtek teljes pusztulása miatt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általában perifériás </a:t>
            </a:r>
            <a:r>
              <a:rPr lang="hu-HU" sz="2000" dirty="0" err="1" smtClean="0">
                <a:solidFill>
                  <a:schemeClr val="accent4"/>
                </a:solidFill>
              </a:rPr>
              <a:t>DOPA-dekarboxiláz</a:t>
            </a:r>
            <a:r>
              <a:rPr lang="hu-HU" sz="2000" dirty="0" smtClean="0">
                <a:solidFill>
                  <a:schemeClr val="accent4"/>
                </a:solidFill>
              </a:rPr>
              <a:t> enzim gátlóval (</a:t>
            </a:r>
            <a:r>
              <a:rPr lang="hu-HU" sz="2000" dirty="0" err="1" smtClean="0">
                <a:solidFill>
                  <a:schemeClr val="accent4"/>
                </a:solidFill>
              </a:rPr>
              <a:t>carbidopa</a:t>
            </a:r>
            <a:r>
              <a:rPr lang="hu-HU" sz="2000" dirty="0" smtClean="0">
                <a:solidFill>
                  <a:schemeClr val="accent4"/>
                </a:solidFill>
              </a:rPr>
              <a:t> vagy </a:t>
            </a:r>
            <a:r>
              <a:rPr lang="hu-HU" sz="2000" dirty="0" err="1" smtClean="0">
                <a:solidFill>
                  <a:schemeClr val="accent4"/>
                </a:solidFill>
              </a:rPr>
              <a:t>benserazid</a:t>
            </a:r>
            <a:r>
              <a:rPr lang="hu-HU" sz="2000" dirty="0" smtClean="0">
                <a:solidFill>
                  <a:schemeClr val="accent4"/>
                </a:solidFill>
              </a:rPr>
              <a:t>) együtt adják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3100" dirty="0" err="1" smtClean="0">
                <a:solidFill>
                  <a:srgbClr val="FF0000"/>
                </a:solidFill>
              </a:rPr>
              <a:t>Neurodegeneratív</a:t>
            </a:r>
            <a:r>
              <a:rPr lang="hu-HU" sz="3100" dirty="0" smtClean="0">
                <a:solidFill>
                  <a:srgbClr val="FF0000"/>
                </a:solidFill>
              </a:rPr>
              <a:t> betegségek gyógyszerei</a:t>
            </a:r>
            <a:endParaRPr lang="hu-HU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mint központi idegrendszeri </a:t>
            </a:r>
            <a:r>
              <a:rPr lang="hu-HU" sz="2000" dirty="0" err="1" smtClean="0">
                <a:solidFill>
                  <a:schemeClr val="accent4"/>
                </a:solidFill>
              </a:rPr>
              <a:t>depresszánsok</a:t>
            </a:r>
            <a:r>
              <a:rPr lang="hu-HU" sz="2000" dirty="0" smtClean="0">
                <a:solidFill>
                  <a:schemeClr val="accent4"/>
                </a:solidFill>
              </a:rPr>
              <a:t>, egymás hatásait erősítik, ezért párhuzamos jellegű adagolásuk többnyire nem javasolt és nem indokolható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alkalmazásuk során alkohol fogyasztása tilos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gépjárművek vezetése valamint veszélyes munkahelyeken való munkavégzés a készítmények terápiás céllal történő használatakor nem megengedhető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sedato-hypnoticumok</a:t>
            </a:r>
            <a:r>
              <a:rPr lang="hu-HU" sz="2000" dirty="0" smtClean="0">
                <a:solidFill>
                  <a:schemeClr val="accent4"/>
                </a:solidFill>
              </a:rPr>
              <a:t> és </a:t>
            </a:r>
            <a:r>
              <a:rPr lang="hu-HU" sz="2000" dirty="0" err="1" smtClean="0">
                <a:solidFill>
                  <a:schemeClr val="accent4"/>
                </a:solidFill>
              </a:rPr>
              <a:t>anxiolyticumok</a:t>
            </a:r>
            <a:r>
              <a:rPr lang="hu-HU" sz="2000" dirty="0" smtClean="0">
                <a:solidFill>
                  <a:schemeClr val="accent4"/>
                </a:solidFill>
              </a:rPr>
              <a:t> kiváló </a:t>
            </a:r>
            <a:r>
              <a:rPr lang="hu-HU" sz="2000" dirty="0" err="1" smtClean="0">
                <a:solidFill>
                  <a:schemeClr val="accent4"/>
                </a:solidFill>
              </a:rPr>
              <a:t>lipidoldékonyságuk</a:t>
            </a:r>
            <a:r>
              <a:rPr lang="hu-HU" sz="2000" dirty="0" smtClean="0">
                <a:solidFill>
                  <a:schemeClr val="accent4"/>
                </a:solidFill>
              </a:rPr>
              <a:t> miatt áthatolnak a placentán s így bekerülve a magzati keringésbe </a:t>
            </a:r>
            <a:r>
              <a:rPr lang="hu-HU" sz="2000" dirty="0" smtClean="0">
                <a:solidFill>
                  <a:srgbClr val="FF0000"/>
                </a:solidFill>
              </a:rPr>
              <a:t>gátolják a magzati idegrendszer működését</a:t>
            </a:r>
          </a:p>
          <a:p>
            <a:pPr>
              <a:buNone/>
            </a:pPr>
            <a:endParaRPr lang="hu-HU" sz="2000" dirty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 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DOPAMINERG TERÁPIA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Dopamin receptor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agonisták</a:t>
            </a:r>
            <a:r>
              <a:rPr lang="hu-HU" sz="2000" b="1" i="1" dirty="0" smtClean="0">
                <a:solidFill>
                  <a:schemeClr val="accent4"/>
                </a:solidFill>
              </a:rPr>
              <a:t>: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pramipexol</a:t>
            </a:r>
            <a:r>
              <a:rPr lang="hu-HU" sz="2000" b="1" i="1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ropirinol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sikeresen alkalmazhatók </a:t>
            </a:r>
            <a:r>
              <a:rPr lang="hu-HU" sz="2000" dirty="0" err="1" smtClean="0">
                <a:solidFill>
                  <a:schemeClr val="accent4"/>
                </a:solidFill>
              </a:rPr>
              <a:t>levodopa</a:t>
            </a:r>
            <a:r>
              <a:rPr lang="hu-HU" sz="2000" dirty="0" smtClean="0">
                <a:solidFill>
                  <a:schemeClr val="accent4"/>
                </a:solidFill>
              </a:rPr>
              <a:t>+</a:t>
            </a:r>
            <a:r>
              <a:rPr lang="hu-HU" sz="2000" dirty="0" err="1" smtClean="0">
                <a:solidFill>
                  <a:schemeClr val="accent4"/>
                </a:solidFill>
              </a:rPr>
              <a:t>decarboxiláz</a:t>
            </a:r>
            <a:r>
              <a:rPr lang="hu-HU" sz="2000" dirty="0" smtClean="0">
                <a:solidFill>
                  <a:schemeClr val="accent4"/>
                </a:solidFill>
              </a:rPr>
              <a:t> gátlóval együtt,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de társíthatók </a:t>
            </a:r>
            <a:r>
              <a:rPr lang="hu-HU" sz="2000" dirty="0" err="1" smtClean="0">
                <a:solidFill>
                  <a:schemeClr val="accent4"/>
                </a:solidFill>
              </a:rPr>
              <a:t>amantadinnal</a:t>
            </a:r>
            <a:r>
              <a:rPr lang="hu-HU" sz="2000" dirty="0" smtClean="0">
                <a:solidFill>
                  <a:schemeClr val="accent4"/>
                </a:solidFill>
              </a:rPr>
              <a:t> és </a:t>
            </a:r>
            <a:r>
              <a:rPr lang="hu-HU" sz="2000" dirty="0" err="1" smtClean="0">
                <a:solidFill>
                  <a:schemeClr val="accent4"/>
                </a:solidFill>
              </a:rPr>
              <a:t>antimuscarin</a:t>
            </a:r>
            <a:r>
              <a:rPr lang="hu-HU" sz="2000" dirty="0" smtClean="0">
                <a:solidFill>
                  <a:schemeClr val="accent4"/>
                </a:solidFill>
              </a:rPr>
              <a:t> típusú vegyületekkel is</a:t>
            </a:r>
            <a:endParaRPr lang="hu-HU" sz="2000" dirty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Amantadin</a:t>
            </a:r>
            <a:r>
              <a:rPr lang="hu-HU" sz="2000" b="1" i="1" dirty="0" smtClean="0">
                <a:solidFill>
                  <a:schemeClr val="accent4"/>
                </a:solidFill>
              </a:rPr>
              <a:t> (PK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Merz</a:t>
            </a:r>
            <a:r>
              <a:rPr lang="hu-HU" sz="2000" b="1" i="1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fokozza a dopamin felszabadulását az idegvégződésből és gátolja a dopamin visszavételét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nagy dózisban görcsöket okoz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epilepsziás és szívbetegek nem kaphatják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3100" dirty="0" err="1" smtClean="0">
                <a:solidFill>
                  <a:srgbClr val="FF0000"/>
                </a:solidFill>
              </a:rPr>
              <a:t>Neurodegeneratív</a:t>
            </a:r>
            <a:r>
              <a:rPr lang="hu-HU" sz="3100" dirty="0" smtClean="0">
                <a:solidFill>
                  <a:srgbClr val="FF0000"/>
                </a:solidFill>
              </a:rPr>
              <a:t> betegségek gyógyszerei</a:t>
            </a:r>
            <a:endParaRPr lang="hu-HU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DOPAMINERG TERÁPIA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MAO –gátlók: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selegiline</a:t>
            </a:r>
            <a:r>
              <a:rPr lang="hu-HU" sz="2000" b="1" i="1" dirty="0" smtClean="0">
                <a:solidFill>
                  <a:schemeClr val="accent4"/>
                </a:solidFill>
              </a:rPr>
              <a:t> (JUMEX),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rasagiline</a:t>
            </a:r>
            <a:r>
              <a:rPr lang="hu-HU" sz="2000" b="1" i="1" dirty="0" smtClean="0">
                <a:solidFill>
                  <a:schemeClr val="accent4"/>
                </a:solidFill>
              </a:rPr>
              <a:t> (AZILECT)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előnyösek </a:t>
            </a:r>
            <a:r>
              <a:rPr lang="hu-HU" sz="2000" dirty="0" smtClean="0">
                <a:solidFill>
                  <a:schemeClr val="accent4"/>
                </a:solidFill>
              </a:rPr>
              <a:t>Parkinson-kórban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nem okoz “sajt-reakciót”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selegilin</a:t>
            </a:r>
            <a:r>
              <a:rPr lang="hu-HU" sz="2000" dirty="0" smtClean="0">
                <a:solidFill>
                  <a:schemeClr val="accent4"/>
                </a:solidFill>
              </a:rPr>
              <a:t> magyar gyógyszer, melyet számos országban, így az USA-ban is törzskönyveztek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dopamin felszabadító és </a:t>
            </a:r>
            <a:r>
              <a:rPr lang="hu-HU" sz="2000" dirty="0" err="1" smtClean="0">
                <a:solidFill>
                  <a:schemeClr val="accent4"/>
                </a:solidFill>
              </a:rPr>
              <a:t>uptake-gátló</a:t>
            </a:r>
            <a:r>
              <a:rPr lang="hu-HU" sz="2000" dirty="0" smtClean="0">
                <a:solidFill>
                  <a:schemeClr val="accent4"/>
                </a:solidFill>
              </a:rPr>
              <a:t> hatása is van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metabolitjai</a:t>
            </a:r>
            <a:r>
              <a:rPr lang="hu-HU" sz="2000" dirty="0" smtClean="0">
                <a:solidFill>
                  <a:schemeClr val="accent4"/>
                </a:solidFill>
              </a:rPr>
              <a:t> (amfetamin, </a:t>
            </a:r>
            <a:r>
              <a:rPr lang="hu-HU" sz="2000" dirty="0" err="1" smtClean="0">
                <a:solidFill>
                  <a:schemeClr val="accent4"/>
                </a:solidFill>
              </a:rPr>
              <a:t>metilamfetamin</a:t>
            </a:r>
            <a:r>
              <a:rPr lang="hu-HU" sz="2000" dirty="0" smtClean="0">
                <a:solidFill>
                  <a:schemeClr val="accent4"/>
                </a:solidFill>
              </a:rPr>
              <a:t>) az alapvegyületnél is hatékonyabbak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3100" dirty="0" err="1" smtClean="0">
                <a:solidFill>
                  <a:srgbClr val="FF0000"/>
                </a:solidFill>
              </a:rPr>
              <a:t>Neurodegeneratív</a:t>
            </a:r>
            <a:r>
              <a:rPr lang="hu-HU" sz="3100" dirty="0" smtClean="0">
                <a:solidFill>
                  <a:srgbClr val="FF0000"/>
                </a:solidFill>
              </a:rPr>
              <a:t> betegségek gyógyszerei</a:t>
            </a:r>
            <a:endParaRPr lang="hu-HU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ANTICHOLINERG SZEREK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Biperiden</a:t>
            </a:r>
            <a:r>
              <a:rPr lang="hu-HU" sz="2000" b="1" i="1" dirty="0" smtClean="0">
                <a:solidFill>
                  <a:schemeClr val="accent4"/>
                </a:solidFill>
              </a:rPr>
              <a:t> (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Akineton</a:t>
            </a:r>
            <a:r>
              <a:rPr lang="hu-HU" sz="2000" b="1" i="1" dirty="0" smtClean="0">
                <a:solidFill>
                  <a:schemeClr val="accent4"/>
                </a:solidFill>
              </a:rPr>
              <a:t>),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procyclidine</a:t>
            </a:r>
            <a:r>
              <a:rPr lang="hu-HU" sz="2000" b="1" i="1" dirty="0" smtClean="0">
                <a:solidFill>
                  <a:schemeClr val="accent4"/>
                </a:solidFill>
              </a:rPr>
              <a:t> (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Kemadrin</a:t>
            </a:r>
            <a:r>
              <a:rPr lang="hu-HU" sz="2000" b="1" i="1" dirty="0" smtClean="0">
                <a:solidFill>
                  <a:schemeClr val="accent4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nem javítják lényegesen a </a:t>
            </a:r>
            <a:r>
              <a:rPr lang="hu-HU" sz="2000" dirty="0" err="1" smtClean="0">
                <a:solidFill>
                  <a:schemeClr val="accent4"/>
                </a:solidFill>
              </a:rPr>
              <a:t>hipokinéziát</a:t>
            </a:r>
            <a:r>
              <a:rPr lang="hu-HU" sz="2000" dirty="0" smtClean="0">
                <a:solidFill>
                  <a:schemeClr val="accent4"/>
                </a:solidFill>
              </a:rPr>
              <a:t>, az izommerevséget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csökkentik a </a:t>
            </a:r>
            <a:r>
              <a:rPr lang="hu-HU" sz="2000" dirty="0" err="1" smtClean="0">
                <a:solidFill>
                  <a:schemeClr val="accent4"/>
                </a:solidFill>
              </a:rPr>
              <a:t>tremor</a:t>
            </a:r>
            <a:r>
              <a:rPr lang="hu-HU" sz="2000" dirty="0" smtClean="0">
                <a:solidFill>
                  <a:schemeClr val="accent4"/>
                </a:solidFill>
              </a:rPr>
              <a:t> intenzitását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használatuk főleg </a:t>
            </a:r>
            <a:r>
              <a:rPr lang="hu-HU" sz="2000" dirty="0" err="1" smtClean="0">
                <a:solidFill>
                  <a:schemeClr val="accent4"/>
                </a:solidFill>
              </a:rPr>
              <a:t>neuroleptikumok</a:t>
            </a:r>
            <a:r>
              <a:rPr lang="hu-HU" sz="2000" dirty="0" smtClean="0">
                <a:solidFill>
                  <a:schemeClr val="accent4"/>
                </a:solidFill>
              </a:rPr>
              <a:t> okozta </a:t>
            </a:r>
            <a:r>
              <a:rPr lang="hu-HU" sz="2000" dirty="0" err="1" smtClean="0">
                <a:solidFill>
                  <a:schemeClr val="accent4"/>
                </a:solidFill>
              </a:rPr>
              <a:t>iatrogén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Parkinzonizmusnál</a:t>
            </a:r>
            <a:r>
              <a:rPr lang="hu-HU" sz="2000" dirty="0" smtClean="0">
                <a:solidFill>
                  <a:schemeClr val="accent4"/>
                </a:solidFill>
              </a:rPr>
              <a:t> a jöhet szóba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Mellékhatás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szájszárazság, székrekedés, fényiszony, látási zavarok,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vizeletürítési nehézségek – szinte elviselhetetlenek</a:t>
            </a:r>
          </a:p>
          <a:p>
            <a:pPr>
              <a:buNone/>
            </a:pPr>
            <a:endParaRPr lang="hu-HU" sz="20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3100" dirty="0" err="1" smtClean="0">
                <a:solidFill>
                  <a:srgbClr val="FF0000"/>
                </a:solidFill>
              </a:rPr>
              <a:t>Neurodegeneratív</a:t>
            </a:r>
            <a:r>
              <a:rPr lang="hu-HU" sz="3100" dirty="0" smtClean="0">
                <a:solidFill>
                  <a:srgbClr val="FF0000"/>
                </a:solidFill>
              </a:rPr>
              <a:t> betegségek gyógyszerei</a:t>
            </a:r>
            <a:endParaRPr lang="hu-HU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Amphetaminok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metamphetamin</a:t>
            </a:r>
            <a:r>
              <a:rPr lang="hu-HU" sz="2000" dirty="0" smtClean="0">
                <a:solidFill>
                  <a:schemeClr val="accent4"/>
                </a:solidFill>
              </a:rPr>
              <a:t>  (</a:t>
            </a:r>
            <a:r>
              <a:rPr lang="hu-HU" sz="2000" dirty="0" err="1" smtClean="0">
                <a:solidFill>
                  <a:schemeClr val="accent4"/>
                </a:solidFill>
              </a:rPr>
              <a:t>Methedrin</a:t>
            </a:r>
            <a:r>
              <a:rPr lang="hu-HU" sz="2000" dirty="0" smtClean="0">
                <a:solidFill>
                  <a:schemeClr val="accent4"/>
                </a:solidFill>
              </a:rPr>
              <a:t>, „</a:t>
            </a:r>
            <a:r>
              <a:rPr lang="hu-HU" sz="2000" dirty="0" err="1" smtClean="0">
                <a:solidFill>
                  <a:schemeClr val="accent4"/>
                </a:solidFill>
              </a:rPr>
              <a:t>speed</a:t>
            </a:r>
            <a:r>
              <a:rPr lang="hu-HU" sz="2000" dirty="0" smtClean="0">
                <a:solidFill>
                  <a:schemeClr val="accent4"/>
                </a:solidFill>
              </a:rPr>
              <a:t>”)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methilendioxi-metamphetamin</a:t>
            </a:r>
            <a:r>
              <a:rPr lang="hu-HU" sz="2000" dirty="0" smtClean="0">
                <a:solidFill>
                  <a:schemeClr val="accent4"/>
                </a:solidFill>
              </a:rPr>
              <a:t> (MDMA, „ecstasy”)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KIR szintjén serkentik a </a:t>
            </a:r>
            <a:r>
              <a:rPr lang="hu-HU" sz="2000" dirty="0" err="1" smtClean="0">
                <a:solidFill>
                  <a:schemeClr val="accent4"/>
                </a:solidFill>
              </a:rPr>
              <a:t>katekolaminok</a:t>
            </a:r>
            <a:r>
              <a:rPr lang="hu-HU" sz="2000" dirty="0" smtClean="0">
                <a:solidFill>
                  <a:schemeClr val="accent4"/>
                </a:solidFill>
              </a:rPr>
              <a:t> felszabadulását a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hu-HU" sz="2000" dirty="0" err="1" smtClean="0">
                <a:solidFill>
                  <a:schemeClr val="accent4"/>
                </a:solidFill>
              </a:rPr>
              <a:t>preszinaptikus</a:t>
            </a:r>
            <a:r>
              <a:rPr lang="hu-HU" sz="2000" dirty="0" smtClean="0">
                <a:solidFill>
                  <a:schemeClr val="accent4"/>
                </a:solidFill>
              </a:rPr>
              <a:t> idegvégződésekből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gátolják a </a:t>
            </a:r>
            <a:r>
              <a:rPr lang="hu-HU" sz="2000" dirty="0" err="1" smtClean="0">
                <a:solidFill>
                  <a:schemeClr val="accent4"/>
                </a:solidFill>
              </a:rPr>
              <a:t>MAO-t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a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szinaptikus</a:t>
            </a:r>
            <a:r>
              <a:rPr lang="hu-HU" sz="2000" dirty="0" smtClean="0">
                <a:solidFill>
                  <a:schemeClr val="accent4"/>
                </a:solidFill>
              </a:rPr>
              <a:t> résben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közepes dózisban</a:t>
            </a:r>
            <a:r>
              <a:rPr lang="hu-HU" sz="2000" dirty="0" smtClean="0">
                <a:solidFill>
                  <a:schemeClr val="accent4"/>
                </a:solidFill>
              </a:rPr>
              <a:t>: hiperaktivitást, a fizikai és mentális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teljesítőképesség növekedésének érzését, a munkabírás fokozódását okozza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étvágy és az alvásigény csökken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3100" dirty="0" err="1" smtClean="0">
                <a:solidFill>
                  <a:srgbClr val="FF0000"/>
                </a:solidFill>
              </a:rPr>
              <a:t>Neurodegeneratív</a:t>
            </a:r>
            <a:r>
              <a:rPr lang="hu-HU" sz="3100" dirty="0" smtClean="0">
                <a:solidFill>
                  <a:srgbClr val="FF0000"/>
                </a:solidFill>
              </a:rPr>
              <a:t> betegségek gyógyszerei</a:t>
            </a:r>
            <a:endParaRPr lang="hu-HU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nagy adagban</a:t>
            </a:r>
            <a:r>
              <a:rPr lang="hu-HU" sz="2000" dirty="0" smtClean="0">
                <a:solidFill>
                  <a:schemeClr val="accent4"/>
                </a:solidFill>
              </a:rPr>
              <a:t>: hallucinációt okoznak, csökkentik a veszélyérzetet, rontják a saját képességek megítélésének realitását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villogó fények és a dübörgő zene fokozzák a hatásukat az agresszivitást az alkoholtól eltérően nem fokozzák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 néhány napon belül ismételten alkalmazzák az eufória fenntartása céljából, az „</a:t>
            </a:r>
            <a:r>
              <a:rPr lang="hu-HU" sz="2000" dirty="0" err="1" smtClean="0">
                <a:solidFill>
                  <a:schemeClr val="accent4"/>
                </a:solidFill>
              </a:rPr>
              <a:t>amphetamin</a:t>
            </a:r>
            <a:r>
              <a:rPr lang="hu-HU" sz="2000" dirty="0" smtClean="0">
                <a:solidFill>
                  <a:schemeClr val="accent4"/>
                </a:solidFill>
              </a:rPr>
              <a:t> pszichózis”</a:t>
            </a:r>
            <a:r>
              <a:rPr lang="hu-HU" sz="2000" dirty="0" err="1" smtClean="0">
                <a:solidFill>
                  <a:schemeClr val="accent4"/>
                </a:solidFill>
              </a:rPr>
              <a:t>-nak</a:t>
            </a:r>
            <a:r>
              <a:rPr lang="hu-HU" sz="2000" dirty="0" smtClean="0">
                <a:solidFill>
                  <a:schemeClr val="accent4"/>
                </a:solidFill>
              </a:rPr>
              <a:t> nevezett állapot léphet fel, amely erősen emlékeztet az akut skizofréniás rohamra, hallucinációkkal, paranoid tünetekkel és agresszív magatartással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ismétlődő </a:t>
            </a:r>
            <a:r>
              <a:rPr lang="hu-HU" sz="2000" dirty="0" err="1" smtClean="0">
                <a:solidFill>
                  <a:schemeClr val="accent4"/>
                </a:solidFill>
              </a:rPr>
              <a:t>sztereotíp</a:t>
            </a:r>
            <a:r>
              <a:rPr lang="hu-HU" sz="2000" dirty="0" smtClean="0">
                <a:solidFill>
                  <a:schemeClr val="accent4"/>
                </a:solidFill>
              </a:rPr>
              <a:t> viselkedés (cipőtisztítás, </a:t>
            </a:r>
            <a:r>
              <a:rPr lang="hu-HU" sz="2000" dirty="0" err="1" smtClean="0">
                <a:solidFill>
                  <a:schemeClr val="accent4"/>
                </a:solidFill>
              </a:rPr>
              <a:t>rózsafűzér</a:t>
            </a:r>
            <a:r>
              <a:rPr lang="hu-HU" sz="2000" dirty="0" smtClean="0">
                <a:solidFill>
                  <a:schemeClr val="accent4"/>
                </a:solidFill>
              </a:rPr>
              <a:t> morzsolás)</a:t>
            </a:r>
          </a:p>
          <a:p>
            <a:pPr>
              <a:buNone/>
            </a:pPr>
            <a:endParaRPr lang="hu-HU" sz="1800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sz="3100" dirty="0" err="1" smtClean="0">
                <a:solidFill>
                  <a:srgbClr val="FF0000"/>
                </a:solidFill>
              </a:rPr>
              <a:t>Neurodegeneratív</a:t>
            </a:r>
            <a:r>
              <a:rPr lang="hu-HU" sz="3100" dirty="0" smtClean="0">
                <a:solidFill>
                  <a:srgbClr val="FF0000"/>
                </a:solidFill>
              </a:rPr>
              <a:t> betegségek gyógyszerei</a:t>
            </a:r>
            <a:endParaRPr lang="hu-HU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Krónikus abúzus 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nekrotizáló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arteritis</a:t>
            </a:r>
            <a:r>
              <a:rPr lang="hu-HU" sz="2000" dirty="0" smtClean="0">
                <a:solidFill>
                  <a:schemeClr val="accent4"/>
                </a:solidFill>
              </a:rPr>
              <a:t>, fatális agyi vérzés, </a:t>
            </a:r>
            <a:r>
              <a:rPr lang="hu-HU" sz="2000" dirty="0" err="1" smtClean="0">
                <a:solidFill>
                  <a:schemeClr val="accent4"/>
                </a:solidFill>
              </a:rPr>
              <a:t>veselézió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súlyos abúzusnál toxikus pszichózis, amelyet nehéz elkülöníteni a paranoid pszichózistól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dózis növekedésével „mikroba-téboly” (az a kényszerképzet támad, mintha bogarak mászkálnának a bőr alatt; a vakarózás miatt a bőrön kórjelző hámhiányok láthatók)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3100" dirty="0" err="1" smtClean="0">
                <a:solidFill>
                  <a:srgbClr val="FF0000"/>
                </a:solidFill>
              </a:rPr>
              <a:t>Neurodegeneratív</a:t>
            </a:r>
            <a:r>
              <a:rPr lang="hu-HU" sz="3100" dirty="0" smtClean="0">
                <a:solidFill>
                  <a:srgbClr val="FF0000"/>
                </a:solidFill>
              </a:rPr>
              <a:t> betegségek gyógyszerei</a:t>
            </a:r>
            <a:endParaRPr lang="hu-HU" sz="2200" dirty="0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NOOTROP szerek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piracetam</a:t>
            </a:r>
            <a:r>
              <a:rPr lang="hu-HU" sz="2000" b="1" i="1" dirty="0" smtClean="0">
                <a:solidFill>
                  <a:schemeClr val="accent4"/>
                </a:solidFill>
              </a:rPr>
              <a:t> (NOOTROPIL),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vinpocetine</a:t>
            </a:r>
            <a:r>
              <a:rPr lang="hu-HU" sz="2000" b="1" i="1" dirty="0" smtClean="0">
                <a:solidFill>
                  <a:schemeClr val="accent4"/>
                </a:solidFill>
              </a:rPr>
              <a:t> (CAVINTON) 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az agyi metabolizmus serkentői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védik az agyszövetet az esetleges agressziókkal szemben, (trauma, </a:t>
            </a:r>
            <a:r>
              <a:rPr lang="hu-HU" sz="2000" dirty="0" err="1" smtClean="0">
                <a:solidFill>
                  <a:schemeClr val="accent4"/>
                </a:solidFill>
              </a:rPr>
              <a:t>hipoxia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egyes szerek elősegítik a tanulási, </a:t>
            </a:r>
            <a:r>
              <a:rPr lang="hu-HU" sz="2000" dirty="0" err="1" smtClean="0">
                <a:solidFill>
                  <a:schemeClr val="accent4"/>
                </a:solidFill>
              </a:rPr>
              <a:t>memorizációs</a:t>
            </a:r>
            <a:r>
              <a:rPr lang="hu-HU" sz="2000" dirty="0" smtClean="0">
                <a:solidFill>
                  <a:schemeClr val="accent4"/>
                </a:solidFill>
              </a:rPr>
              <a:t> funkciókat, javulást eredményeznek a figyelem és a motoros teljesítmény zavaraiban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javítják az agyi vérátáramlást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hatékonyságuk inkább feltételezésen alapul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hu-HU" sz="3100" dirty="0" err="1" smtClean="0">
                <a:solidFill>
                  <a:srgbClr val="FF0000"/>
                </a:solidFill>
              </a:rPr>
              <a:t>Neurodegeneratív</a:t>
            </a:r>
            <a:r>
              <a:rPr lang="hu-HU" sz="3100" dirty="0" smtClean="0">
                <a:solidFill>
                  <a:srgbClr val="FF0000"/>
                </a:solidFill>
              </a:rPr>
              <a:t> betegségek gyógyszerei</a:t>
            </a:r>
            <a:endParaRPr lang="hu-HU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sz="2000" b="1" i="1" dirty="0" smtClean="0"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hu-HU" sz="2000" b="1" i="1" dirty="0" smtClean="0"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hu-HU" sz="4800" b="1" i="1" dirty="0" smtClean="0">
                <a:latin typeface="Georgia" pitchFamily="18" charset="0"/>
                <a:ea typeface="Tahoma" pitchFamily="34" charset="0"/>
                <a:cs typeface="Tahoma" pitchFamily="34" charset="0"/>
              </a:rPr>
              <a:t>Köszönöm a figyelmet!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4400" u="sng" dirty="0" smtClean="0"/>
              <a:t/>
            </a:r>
            <a:br>
              <a:rPr lang="hu-HU" sz="4400" u="sng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94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Szorongás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az </a:t>
            </a:r>
            <a:r>
              <a:rPr lang="hu-HU" sz="2000" dirty="0" err="1" smtClean="0">
                <a:solidFill>
                  <a:schemeClr val="accent4"/>
                </a:solidFill>
              </a:rPr>
              <a:t>anxiolitikumok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hatásosak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túl </a:t>
            </a:r>
            <a:r>
              <a:rPr lang="hu-HU" sz="2000" dirty="0" smtClean="0">
                <a:solidFill>
                  <a:schemeClr val="accent4"/>
                </a:solidFill>
              </a:rPr>
              <a:t>erős félelem, szorongás és feszültség enyhítésére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olyan pszichiátriai kórképekben, ahol a szorongás,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félelemérzet (pánikroham) lehet a vezető tünet, ill. panasz (fóbiák, pánikzavar, generalizált szorongás </a:t>
            </a:r>
            <a:r>
              <a:rPr lang="hu-HU" sz="2000" dirty="0" err="1" smtClean="0">
                <a:solidFill>
                  <a:schemeClr val="accent4"/>
                </a:solidFill>
              </a:rPr>
              <a:t>stb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segíthetnek az elmegyógyászati </a:t>
            </a:r>
            <a:r>
              <a:rPr lang="hu-HU" sz="2000" dirty="0" err="1" smtClean="0">
                <a:solidFill>
                  <a:schemeClr val="accent4"/>
                </a:solidFill>
              </a:rPr>
              <a:t>exploratióban</a:t>
            </a:r>
            <a:r>
              <a:rPr lang="hu-HU" sz="2000" dirty="0" smtClean="0">
                <a:solidFill>
                  <a:schemeClr val="accent4"/>
                </a:solidFill>
              </a:rPr>
              <a:t>(kikérdezés)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bizonyos kábítószerek (</a:t>
            </a:r>
            <a:r>
              <a:rPr lang="hu-HU" sz="2000" dirty="0" err="1" smtClean="0">
                <a:solidFill>
                  <a:schemeClr val="accent4"/>
                </a:solidFill>
              </a:rPr>
              <a:t>amphetaminok</a:t>
            </a:r>
            <a:r>
              <a:rPr lang="hu-HU" sz="2000" dirty="0" smtClean="0">
                <a:solidFill>
                  <a:schemeClr val="accent4"/>
                </a:solidFill>
              </a:rPr>
              <a:t> és hasonló </a:t>
            </a:r>
            <a:r>
              <a:rPr lang="hu-HU" sz="2000" dirty="0" err="1" smtClean="0">
                <a:solidFill>
                  <a:schemeClr val="accent4"/>
                </a:solidFill>
              </a:rPr>
              <a:t>pszichostimulánsok</a:t>
            </a:r>
            <a:r>
              <a:rPr lang="hu-HU" sz="2000" dirty="0" smtClean="0">
                <a:solidFill>
                  <a:schemeClr val="accent4"/>
                </a:solidFill>
              </a:rPr>
              <a:t>) által kiváltott izgatottság tüneti kezelésére 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 </a:t>
            </a:r>
            <a:endParaRPr lang="hu-H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Az altatók hatása az alvás fázisaira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az alvás minőségégét javítja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deprimálják az alvás REM- és lassú hullámú fázisát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egyéb változásokat is előidéznek az alvás struktúrájában (utóhatásaikban ez is szerepet játszhat)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megvonáskor többnyire átmeneti „visszacsapási” („</a:t>
            </a:r>
            <a:r>
              <a:rPr lang="hu-HU" sz="2000" dirty="0" err="1" smtClean="0">
                <a:solidFill>
                  <a:schemeClr val="accent4"/>
                </a:solidFill>
              </a:rPr>
              <a:t>rebound</a:t>
            </a:r>
            <a:r>
              <a:rPr lang="hu-HU" sz="2000" dirty="0" smtClean="0">
                <a:solidFill>
                  <a:schemeClr val="accent4"/>
                </a:solidFill>
              </a:rPr>
              <a:t>”) álmatlanság lép fel, a REM-fázis túltengése jön létre („</a:t>
            </a:r>
            <a:r>
              <a:rPr lang="hu-HU" sz="2000" dirty="0" err="1" smtClean="0">
                <a:solidFill>
                  <a:schemeClr val="accent4"/>
                </a:solidFill>
              </a:rPr>
              <a:t>REM-rebound</a:t>
            </a:r>
            <a:r>
              <a:rPr lang="hu-HU" sz="2000" dirty="0" smtClean="0">
                <a:solidFill>
                  <a:schemeClr val="accent4"/>
                </a:solidFill>
              </a:rPr>
              <a:t>”)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önmagukban is, de különösen alkohol hatásával kombinálva az </a:t>
            </a:r>
            <a:r>
              <a:rPr lang="hu-HU" sz="2000" dirty="0" err="1" smtClean="0">
                <a:solidFill>
                  <a:schemeClr val="accent4"/>
                </a:solidFill>
              </a:rPr>
              <a:t>obstruktív</a:t>
            </a:r>
            <a:r>
              <a:rPr lang="hu-HU" sz="2000" dirty="0" smtClean="0">
                <a:solidFill>
                  <a:schemeClr val="accent4"/>
                </a:solidFill>
              </a:rPr>
              <a:t> alvási apnoe szindrómára hajlamot mutató páciensekben az éjszakai légzési zavart gyakoribbá teszik, az </a:t>
            </a:r>
            <a:r>
              <a:rPr lang="hu-HU" sz="2000" dirty="0" err="1" smtClean="0">
                <a:solidFill>
                  <a:schemeClr val="accent4"/>
                </a:solidFill>
              </a:rPr>
              <a:t>apnoés-hypopnoés</a:t>
            </a:r>
            <a:r>
              <a:rPr lang="hu-HU" sz="2000" dirty="0" smtClean="0">
                <a:solidFill>
                  <a:schemeClr val="accent4"/>
                </a:solidFill>
              </a:rPr>
              <a:t> periódusok hosszát megnyújthatják, amivel akut és krónikus keringési rendellenességet, kisvérköri </a:t>
            </a:r>
            <a:r>
              <a:rPr lang="hu-HU" sz="2000" dirty="0" err="1" smtClean="0">
                <a:solidFill>
                  <a:schemeClr val="accent4"/>
                </a:solidFill>
              </a:rPr>
              <a:t>hypertensiót</a:t>
            </a:r>
            <a:r>
              <a:rPr lang="hu-HU" sz="2000" dirty="0" smtClean="0">
                <a:solidFill>
                  <a:schemeClr val="accent4"/>
                </a:solidFill>
              </a:rPr>
              <a:t> okozhatnak</a:t>
            </a:r>
          </a:p>
          <a:p>
            <a:pPr>
              <a:buFont typeface="Wingdings" pitchFamily="2" charset="2"/>
              <a:buChar char="Ø"/>
            </a:pP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 </a:t>
            </a:r>
            <a:endParaRPr lang="hu-H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szedatohipnotikumok</a:t>
            </a:r>
            <a:r>
              <a:rPr lang="hu-HU" sz="2000" b="1" dirty="0" smtClean="0">
                <a:solidFill>
                  <a:schemeClr val="accent4"/>
                </a:solidFill>
              </a:rPr>
              <a:t> és </a:t>
            </a:r>
            <a:r>
              <a:rPr lang="hu-HU" sz="2000" b="1" dirty="0" err="1" smtClean="0">
                <a:solidFill>
                  <a:schemeClr val="accent4"/>
                </a:solidFill>
              </a:rPr>
              <a:t>anxiolitikumok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Benzodiazepinek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smtClean="0">
                <a:solidFill>
                  <a:schemeClr val="accent4"/>
                </a:solidFill>
              </a:rPr>
              <a:t>(</a:t>
            </a:r>
            <a:r>
              <a:rPr lang="hu-HU" sz="2000" i="1" dirty="0" err="1" smtClean="0">
                <a:solidFill>
                  <a:schemeClr val="accent4"/>
                </a:solidFill>
              </a:rPr>
              <a:t>diazepam</a:t>
            </a:r>
            <a:r>
              <a:rPr lang="hu-HU" sz="2000" i="1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</a:rPr>
              <a:t>clonazepam</a:t>
            </a:r>
            <a:r>
              <a:rPr lang="hu-HU" sz="2000" i="1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</a:rPr>
              <a:t>midazolam</a:t>
            </a:r>
            <a:r>
              <a:rPr lang="hu-HU" sz="2000" i="1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</a:rPr>
              <a:t>alprazolam</a:t>
            </a:r>
            <a:r>
              <a:rPr lang="hu-HU" sz="2000" i="1" dirty="0" smtClean="0">
                <a:solidFill>
                  <a:schemeClr val="accent4"/>
                </a:solidFill>
              </a:rPr>
              <a:t>)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hu-HU" sz="2000" dirty="0" err="1" smtClean="0">
                <a:solidFill>
                  <a:schemeClr val="accent4"/>
                </a:solidFill>
              </a:rPr>
              <a:t>Benzodiazepin</a:t>
            </a:r>
            <a:r>
              <a:rPr lang="hu-HU" sz="2000" dirty="0" smtClean="0">
                <a:solidFill>
                  <a:schemeClr val="accent4"/>
                </a:solidFill>
              </a:rPr>
              <a:t> receptoron ható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nem-benzodiazepin</a:t>
            </a:r>
            <a:r>
              <a:rPr lang="hu-HU" sz="2000" b="1" i="1" dirty="0" smtClean="0">
                <a:solidFill>
                  <a:schemeClr val="accent4"/>
                </a:solidFill>
              </a:rPr>
              <a:t> struktúrák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smtClean="0">
                <a:solidFill>
                  <a:schemeClr val="accent4"/>
                </a:solidFill>
              </a:rPr>
              <a:t>(</a:t>
            </a:r>
            <a:r>
              <a:rPr lang="hu-HU" sz="2000" i="1" dirty="0" err="1" smtClean="0">
                <a:solidFill>
                  <a:schemeClr val="accent4"/>
                </a:solidFill>
              </a:rPr>
              <a:t>zopiclon</a:t>
            </a:r>
            <a:r>
              <a:rPr lang="hu-HU" sz="2000" i="1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</a:rPr>
              <a:t>zolpidem</a:t>
            </a:r>
            <a:r>
              <a:rPr lang="hu-HU" sz="2000" i="1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hu-HU" sz="2000" b="1" i="1" dirty="0" smtClean="0">
                <a:solidFill>
                  <a:schemeClr val="accent4"/>
                </a:solidFill>
              </a:rPr>
              <a:t>„5-HT1</a:t>
            </a:r>
            <a:r>
              <a:rPr lang="hu-HU" sz="2000" b="1" i="1" baseline="-25000" dirty="0" smtClean="0">
                <a:solidFill>
                  <a:schemeClr val="accent4"/>
                </a:solidFill>
              </a:rPr>
              <a:t>A</a:t>
            </a:r>
            <a:r>
              <a:rPr lang="hu-HU" sz="2000" b="1" i="1" dirty="0" smtClean="0">
                <a:solidFill>
                  <a:schemeClr val="accent4"/>
                </a:solidFill>
              </a:rPr>
              <a:t>-receptor parciális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agonisták</a:t>
            </a:r>
            <a:r>
              <a:rPr lang="hu-HU" sz="2000" b="1" i="1" dirty="0" smtClean="0">
                <a:solidFill>
                  <a:schemeClr val="accent4"/>
                </a:solidFill>
              </a:rPr>
              <a:t>” (</a:t>
            </a:r>
            <a:r>
              <a:rPr lang="hu-HU" sz="2000" i="1" dirty="0" err="1" smtClean="0">
                <a:solidFill>
                  <a:schemeClr val="accent4"/>
                </a:solidFill>
              </a:rPr>
              <a:t>buspiron</a:t>
            </a:r>
            <a:r>
              <a:rPr lang="hu-HU" sz="2000" i="1" dirty="0" smtClean="0">
                <a:solidFill>
                  <a:schemeClr val="accent4"/>
                </a:solidFill>
              </a:rPr>
              <a:t>)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anxiolitikumok</a:t>
            </a:r>
            <a:r>
              <a:rPr lang="hu-HU" sz="2000" dirty="0" smtClean="0">
                <a:solidFill>
                  <a:schemeClr val="accent4"/>
                </a:solidFill>
              </a:rPr>
              <a:t>, minimális </a:t>
            </a:r>
            <a:r>
              <a:rPr lang="hu-HU" sz="2000" dirty="0" err="1" smtClean="0">
                <a:solidFill>
                  <a:schemeClr val="accent4"/>
                </a:solidFill>
              </a:rPr>
              <a:t>szedatív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hatással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hu-HU" sz="2000" b="1" i="1" dirty="0" smtClean="0">
                <a:solidFill>
                  <a:schemeClr val="accent4"/>
                </a:solidFill>
              </a:rPr>
              <a:t>Barbiturátok</a:t>
            </a:r>
            <a:r>
              <a:rPr lang="hu-HU" sz="2000" dirty="0" smtClean="0">
                <a:solidFill>
                  <a:schemeClr val="accent4"/>
                </a:solidFill>
              </a:rPr>
              <a:t>: </a:t>
            </a:r>
            <a:r>
              <a:rPr lang="hu-HU" sz="2000" dirty="0" err="1" smtClean="0">
                <a:solidFill>
                  <a:schemeClr val="accent4"/>
                </a:solidFill>
              </a:rPr>
              <a:t>szedatohipnotikumként</a:t>
            </a:r>
            <a:r>
              <a:rPr lang="hu-HU" sz="2000" dirty="0" smtClean="0">
                <a:solidFill>
                  <a:schemeClr val="accent4"/>
                </a:solidFill>
              </a:rPr>
              <a:t> már nem vagy csak igen ritkán, de </a:t>
            </a:r>
            <a:r>
              <a:rPr lang="hu-HU" sz="2000" dirty="0" err="1" smtClean="0">
                <a:solidFill>
                  <a:schemeClr val="accent4"/>
                </a:solidFill>
              </a:rPr>
              <a:t>iv</a:t>
            </a:r>
            <a:r>
              <a:rPr lang="hu-HU" sz="2000" dirty="0" smtClean="0">
                <a:solidFill>
                  <a:schemeClr val="accent4"/>
                </a:solidFill>
              </a:rPr>
              <a:t>. </a:t>
            </a:r>
            <a:r>
              <a:rPr lang="hu-HU" sz="2000" dirty="0" err="1" smtClean="0">
                <a:solidFill>
                  <a:schemeClr val="accent4"/>
                </a:solidFill>
              </a:rPr>
              <a:t>anesztetikumként</a:t>
            </a:r>
            <a:r>
              <a:rPr lang="hu-HU" sz="2000" dirty="0" smtClean="0">
                <a:solidFill>
                  <a:schemeClr val="accent4"/>
                </a:solidFill>
              </a:rPr>
              <a:t>, ill. </a:t>
            </a:r>
            <a:r>
              <a:rPr lang="hu-HU" sz="2000" dirty="0" err="1" smtClean="0">
                <a:solidFill>
                  <a:schemeClr val="accent4"/>
                </a:solidFill>
              </a:rPr>
              <a:t>antiepileptikumként</a:t>
            </a:r>
            <a:r>
              <a:rPr lang="hu-HU" sz="2000" dirty="0" smtClean="0">
                <a:solidFill>
                  <a:schemeClr val="accent4"/>
                </a:solidFill>
              </a:rPr>
              <a:t> ma is használt </a:t>
            </a:r>
            <a:r>
              <a:rPr lang="hu-HU" sz="2000" dirty="0" smtClean="0">
                <a:solidFill>
                  <a:schemeClr val="accent4"/>
                </a:solidFill>
              </a:rPr>
              <a:t>vegyületek</a:t>
            </a:r>
            <a:endParaRPr lang="hu-HU" sz="2000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 </a:t>
            </a:r>
            <a:endParaRPr lang="hu-H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 </a:t>
            </a:r>
            <a:endParaRPr lang="hu-HU" sz="2800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Hatásmechanizmus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mind a </a:t>
            </a:r>
            <a:r>
              <a:rPr lang="hu-HU" sz="2000" b="1" dirty="0" err="1" smtClean="0">
                <a:solidFill>
                  <a:schemeClr val="accent4"/>
                </a:solidFill>
              </a:rPr>
              <a:t>BDZ-k</a:t>
            </a:r>
            <a:r>
              <a:rPr lang="hu-HU" sz="2000" b="1" dirty="0" smtClean="0">
                <a:solidFill>
                  <a:schemeClr val="accent4"/>
                </a:solidFill>
              </a:rPr>
              <a:t> (</a:t>
            </a:r>
            <a:r>
              <a:rPr lang="hu-HU" sz="2000" b="1" dirty="0" err="1" smtClean="0">
                <a:solidFill>
                  <a:schemeClr val="accent4"/>
                </a:solidFill>
              </a:rPr>
              <a:t>benzodiazepinek</a:t>
            </a:r>
            <a:r>
              <a:rPr lang="hu-HU" sz="2000" dirty="0" smtClean="0">
                <a:solidFill>
                  <a:schemeClr val="accent4"/>
                </a:solidFill>
              </a:rPr>
              <a:t>), mind a </a:t>
            </a:r>
            <a:r>
              <a:rPr lang="hu-HU" sz="2000" b="1" dirty="0" smtClean="0">
                <a:solidFill>
                  <a:schemeClr val="accent4"/>
                </a:solidFill>
              </a:rPr>
              <a:t>barbiturátok</a:t>
            </a:r>
            <a:r>
              <a:rPr lang="hu-HU" sz="2000" dirty="0" smtClean="0">
                <a:solidFill>
                  <a:schemeClr val="accent4"/>
                </a:solidFill>
              </a:rPr>
              <a:t> hatásmechanizmusa a </a:t>
            </a:r>
            <a:r>
              <a:rPr lang="hu-HU" sz="2000" dirty="0" err="1" smtClean="0">
                <a:solidFill>
                  <a:schemeClr val="accent4"/>
                </a:solidFill>
              </a:rPr>
              <a:t>gamma-amino-vajsav</a:t>
            </a:r>
            <a:r>
              <a:rPr lang="hu-HU" sz="2000" dirty="0" smtClean="0">
                <a:solidFill>
                  <a:schemeClr val="accent4"/>
                </a:solidFill>
              </a:rPr>
              <a:t> (GABA) hatásának fokozása az </a:t>
            </a:r>
            <a:r>
              <a:rPr lang="hu-HU" sz="2000" dirty="0" err="1" smtClean="0">
                <a:solidFill>
                  <a:schemeClr val="accent4"/>
                </a:solidFill>
              </a:rPr>
              <a:t>ionotrop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GABA</a:t>
            </a:r>
            <a:r>
              <a:rPr lang="hu-HU" sz="2000" baseline="-25000" dirty="0" err="1" smtClean="0">
                <a:solidFill>
                  <a:schemeClr val="accent4"/>
                </a:solidFill>
              </a:rPr>
              <a:t>A</a:t>
            </a:r>
            <a:r>
              <a:rPr lang="hu-HU" sz="2000" dirty="0" err="1" smtClean="0">
                <a:solidFill>
                  <a:schemeClr val="accent4"/>
                </a:solidFill>
              </a:rPr>
              <a:t>-receptorokon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receptor aktiválódása Cl</a:t>
            </a:r>
            <a:r>
              <a:rPr lang="hu-HU" sz="2000" baseline="30000" dirty="0" smtClean="0">
                <a:solidFill>
                  <a:schemeClr val="accent4"/>
                </a:solidFill>
              </a:rPr>
              <a:t>–</a:t>
            </a:r>
            <a:r>
              <a:rPr lang="hu-HU" sz="2000" dirty="0" err="1" smtClean="0">
                <a:solidFill>
                  <a:schemeClr val="accent4"/>
                </a:solidFill>
              </a:rPr>
              <a:t>-csatorna-megnyílást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Cl</a:t>
            </a:r>
            <a:r>
              <a:rPr lang="hu-HU" sz="2000" baseline="30000" dirty="0" smtClean="0">
                <a:solidFill>
                  <a:schemeClr val="accent4"/>
                </a:solidFill>
              </a:rPr>
              <a:t>–</a:t>
            </a:r>
            <a:r>
              <a:rPr lang="hu-HU" sz="2000" dirty="0" err="1" smtClean="0">
                <a:solidFill>
                  <a:schemeClr val="accent4"/>
                </a:solidFill>
              </a:rPr>
              <a:t>-beáramlást</a:t>
            </a:r>
            <a:r>
              <a:rPr lang="hu-HU" sz="2000" dirty="0" smtClean="0">
                <a:solidFill>
                  <a:schemeClr val="accent4"/>
                </a:solidFill>
              </a:rPr>
              <a:t> eredményez, ami a legtöbb neuron membránján </a:t>
            </a:r>
            <a:r>
              <a:rPr lang="hu-HU" sz="2000" dirty="0" err="1" smtClean="0">
                <a:solidFill>
                  <a:schemeClr val="accent4"/>
                </a:solidFill>
              </a:rPr>
              <a:t>hiperpolarizációt</a:t>
            </a:r>
            <a:r>
              <a:rPr lang="hu-HU" sz="2000" dirty="0" smtClean="0">
                <a:solidFill>
                  <a:schemeClr val="accent4"/>
                </a:solidFill>
              </a:rPr>
              <a:t> hoz létre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GABA, a BDZ, illetve a barbiturátok külön-külön helyen kötődnek a receptorhoz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221088"/>
            <a:ext cx="2457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b="1" dirty="0" err="1" smtClean="0">
                <a:solidFill>
                  <a:schemeClr val="accent4"/>
                </a:solidFill>
              </a:rPr>
              <a:t>BDZ</a:t>
            </a:r>
            <a:r>
              <a:rPr lang="hu-HU" sz="2000" dirty="0" err="1" smtClean="0">
                <a:solidFill>
                  <a:schemeClr val="accent4"/>
                </a:solidFill>
              </a:rPr>
              <a:t>-k</a:t>
            </a:r>
            <a:r>
              <a:rPr lang="hu-HU" sz="2000" dirty="0" smtClean="0">
                <a:solidFill>
                  <a:schemeClr val="accent4"/>
                </a:solidFill>
              </a:rPr>
              <a:t> önmagukban még viszonylag nagy koncentrációban sem hozzák létre a </a:t>
            </a:r>
            <a:r>
              <a:rPr lang="hu-HU" sz="2000" dirty="0" err="1" smtClean="0">
                <a:solidFill>
                  <a:schemeClr val="accent4"/>
                </a:solidFill>
              </a:rPr>
              <a:t>GABA-receptorok</a:t>
            </a:r>
            <a:r>
              <a:rPr lang="hu-HU" sz="2000" dirty="0" smtClean="0">
                <a:solidFill>
                  <a:schemeClr val="accent4"/>
                </a:solidFill>
              </a:rPr>
              <a:t> izgalmát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modulációs hatásuk abban nyilvánul meg, hogy az ioncsatornák GABA kiváltotta megnyílási frekvenciája nő 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b="1" dirty="0" smtClean="0">
                <a:solidFill>
                  <a:schemeClr val="accent4"/>
                </a:solidFill>
              </a:rPr>
              <a:t>barbiturátok</a:t>
            </a:r>
            <a:r>
              <a:rPr lang="hu-HU" sz="2000" dirty="0" smtClean="0">
                <a:solidFill>
                  <a:schemeClr val="accent4"/>
                </a:solidFill>
              </a:rPr>
              <a:t> modulátor hatásának jele, hogy jelenlétükben a Cl</a:t>
            </a:r>
            <a:r>
              <a:rPr lang="hu-HU" sz="2000" baseline="30000" dirty="0" smtClean="0">
                <a:solidFill>
                  <a:schemeClr val="accent4"/>
                </a:solidFill>
              </a:rPr>
              <a:t>–</a:t>
            </a:r>
            <a:r>
              <a:rPr lang="hu-HU" sz="2000" dirty="0" err="1" smtClean="0">
                <a:solidFill>
                  <a:schemeClr val="accent4"/>
                </a:solidFill>
              </a:rPr>
              <a:t>-csatorna</a:t>
            </a:r>
            <a:r>
              <a:rPr lang="hu-HU" sz="2000" dirty="0" smtClean="0">
                <a:solidFill>
                  <a:schemeClr val="accent4"/>
                </a:solidFill>
              </a:rPr>
              <a:t> átlagos megnyílási tartama nő meg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barbiturátok viszonylag nagy koncentrációban önmagukban is képesek létrehozni a Cl</a:t>
            </a:r>
            <a:r>
              <a:rPr lang="hu-HU" sz="2000" baseline="30000" dirty="0" smtClean="0">
                <a:solidFill>
                  <a:schemeClr val="accent4"/>
                </a:solidFill>
              </a:rPr>
              <a:t>–</a:t>
            </a:r>
            <a:r>
              <a:rPr lang="hu-HU" sz="2000" dirty="0" err="1" smtClean="0">
                <a:solidFill>
                  <a:schemeClr val="accent4"/>
                </a:solidFill>
              </a:rPr>
              <a:t>-csatorna</a:t>
            </a:r>
            <a:r>
              <a:rPr lang="hu-HU" sz="2000" dirty="0" smtClean="0">
                <a:solidFill>
                  <a:schemeClr val="accent4"/>
                </a:solidFill>
              </a:rPr>
              <a:t> megnyílását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 </a:t>
            </a:r>
            <a:endParaRPr lang="hu-H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24536"/>
          </a:xfrm>
        </p:spPr>
        <p:txBody>
          <a:bodyPr>
            <a:normAutofit/>
          </a:bodyPr>
          <a:lstStyle/>
          <a:p>
            <a:pPr marL="566928" indent="-457200"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Legfontosabb feladata:</a:t>
            </a:r>
          </a:p>
          <a:p>
            <a:pPr marL="566928" indent="-457200"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 külvilágból és a szervezetből érkező információk </a:t>
            </a:r>
          </a:p>
          <a:p>
            <a:pPr marL="566928" indent="-457200"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észlelése, </a:t>
            </a:r>
          </a:p>
          <a:p>
            <a:pPr marL="566928" indent="-457200"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feldolgozása,</a:t>
            </a:r>
          </a:p>
          <a:p>
            <a:pPr marL="566928" indent="-457200"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megfelelő válaszreakciók kiváltása, szabályozása</a:t>
            </a:r>
          </a:p>
          <a:p>
            <a:pPr marL="566928" indent="-457200"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 marL="566928" indent="-457200"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Speciális sejtjei: </a:t>
            </a:r>
            <a:r>
              <a:rPr lang="hu-HU" sz="2000" dirty="0" smtClean="0">
                <a:solidFill>
                  <a:schemeClr val="accent4"/>
                </a:solidFill>
              </a:rPr>
              <a:t>neuronok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membránja akciós potenciál képzésére képes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hatására a sejt belsejében </a:t>
            </a:r>
            <a:r>
              <a:rPr lang="hu-HU" sz="2000" dirty="0" err="1" smtClean="0">
                <a:solidFill>
                  <a:schemeClr val="accent4"/>
                </a:solidFill>
              </a:rPr>
              <a:t>neurotranszmitterek</a:t>
            </a:r>
            <a:r>
              <a:rPr lang="hu-HU" sz="2000" dirty="0" smtClean="0">
                <a:solidFill>
                  <a:schemeClr val="accent4"/>
                </a:solidFill>
              </a:rPr>
              <a:t> szabadulnak fel, ezek az ingerület továbbítói.</a:t>
            </a:r>
          </a:p>
          <a:p>
            <a:pPr marL="566928" indent="-457200"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566928" indent="-457200"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566928" indent="-457200"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566928" indent="-457200">
              <a:buNone/>
            </a:pP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központi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sz="2200" b="1" dirty="0" smtClean="0">
                <a:solidFill>
                  <a:schemeClr val="accent4"/>
                </a:solidFill>
              </a:rPr>
              <a:t>BDZ (</a:t>
            </a:r>
            <a:r>
              <a:rPr lang="hu-HU" sz="2200" b="1" dirty="0" err="1" smtClean="0">
                <a:solidFill>
                  <a:schemeClr val="accent4"/>
                </a:solidFill>
              </a:rPr>
              <a:t>benzodiazepin</a:t>
            </a:r>
            <a:r>
              <a:rPr lang="hu-HU" sz="2200" b="1" dirty="0" smtClean="0">
                <a:solidFill>
                  <a:schemeClr val="accent4"/>
                </a:solidFill>
              </a:rPr>
              <a:t>) </a:t>
            </a:r>
            <a:r>
              <a:rPr lang="hu-HU" sz="2200" b="1" dirty="0" err="1" smtClean="0">
                <a:solidFill>
                  <a:schemeClr val="accent4"/>
                </a:solidFill>
              </a:rPr>
              <a:t>farmakodinámiája</a:t>
            </a:r>
            <a:endParaRPr lang="hu-HU" sz="2200" b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2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200" i="1" dirty="0" smtClean="0">
                <a:solidFill>
                  <a:schemeClr val="accent4"/>
                </a:solidFill>
              </a:rPr>
              <a:t>Kis adag</a:t>
            </a:r>
            <a:r>
              <a:rPr lang="hu-HU" sz="2200" dirty="0" smtClean="0">
                <a:solidFill>
                  <a:schemeClr val="accent4"/>
                </a:solidFill>
              </a:rPr>
              <a:t>: 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szorongásoldó hatás 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kevésbé álmosítanak, mint a </a:t>
            </a:r>
            <a:r>
              <a:rPr lang="hu-HU" sz="2200" dirty="0" err="1" smtClean="0">
                <a:solidFill>
                  <a:schemeClr val="accent4"/>
                </a:solidFill>
              </a:rPr>
              <a:t>szedatohipnotikumok</a:t>
            </a:r>
            <a:r>
              <a:rPr lang="hu-HU" sz="2200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a szellemi funkciókat is kevésbé befolyásolják 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err="1" smtClean="0">
                <a:solidFill>
                  <a:schemeClr val="accent4"/>
                </a:solidFill>
              </a:rPr>
              <a:t>görcsgátló</a:t>
            </a:r>
            <a:r>
              <a:rPr lang="hu-HU" sz="2200" dirty="0" smtClean="0">
                <a:solidFill>
                  <a:schemeClr val="accent4"/>
                </a:solidFill>
              </a:rPr>
              <a:t> (</a:t>
            </a:r>
            <a:r>
              <a:rPr lang="hu-HU" sz="2200" dirty="0" err="1" smtClean="0">
                <a:solidFill>
                  <a:schemeClr val="accent4"/>
                </a:solidFill>
              </a:rPr>
              <a:t>antiepilepsziás</a:t>
            </a:r>
            <a:r>
              <a:rPr lang="hu-HU" sz="2200" dirty="0" smtClean="0">
                <a:solidFill>
                  <a:schemeClr val="accent4"/>
                </a:solidFill>
              </a:rPr>
              <a:t>) és centrális </a:t>
            </a:r>
            <a:r>
              <a:rPr lang="hu-HU" sz="2200" dirty="0" err="1" smtClean="0">
                <a:solidFill>
                  <a:schemeClr val="accent4"/>
                </a:solidFill>
              </a:rPr>
              <a:t>izomrelaxáns</a:t>
            </a:r>
            <a:r>
              <a:rPr lang="hu-HU" sz="2200" dirty="0" smtClean="0">
                <a:solidFill>
                  <a:schemeClr val="accent4"/>
                </a:solidFill>
              </a:rPr>
              <a:t> hatás</a:t>
            </a:r>
          </a:p>
          <a:p>
            <a:pPr>
              <a:buNone/>
            </a:pPr>
            <a:endParaRPr lang="hu-HU" sz="22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200" i="1" dirty="0" smtClean="0">
                <a:solidFill>
                  <a:schemeClr val="accent4"/>
                </a:solidFill>
              </a:rPr>
              <a:t>Közepes és nagyobb adagok</a:t>
            </a:r>
            <a:r>
              <a:rPr lang="hu-HU" sz="2200" dirty="0" smtClean="0">
                <a:solidFill>
                  <a:schemeClr val="accent4"/>
                </a:solidFill>
              </a:rPr>
              <a:t>: 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a felsorolt hatások fokozódása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altató (hipnotikus) hatás 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err="1" smtClean="0">
                <a:solidFill>
                  <a:schemeClr val="accent4"/>
                </a:solidFill>
              </a:rPr>
              <a:t>anterograd</a:t>
            </a:r>
            <a:r>
              <a:rPr lang="hu-HU" sz="2200" dirty="0" smtClean="0">
                <a:solidFill>
                  <a:schemeClr val="accent4"/>
                </a:solidFill>
              </a:rPr>
              <a:t> </a:t>
            </a:r>
            <a:r>
              <a:rPr lang="hu-HU" sz="2200" dirty="0" err="1" smtClean="0">
                <a:solidFill>
                  <a:schemeClr val="accent4"/>
                </a:solidFill>
              </a:rPr>
              <a:t>amnesia</a:t>
            </a:r>
            <a:r>
              <a:rPr lang="hu-HU" sz="2200" dirty="0" smtClean="0">
                <a:solidFill>
                  <a:schemeClr val="accent4"/>
                </a:solidFill>
              </a:rPr>
              <a:t> (megjegyzési képtelenség)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a dózis emelésével a légzésdepresszió veszélye csak enyhén fokozódik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szorongó betegben általában javítják, egészségesben némileg rontják a szellemi teljesítményeket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 </a:t>
            </a:r>
            <a:endParaRPr lang="hu-HU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>
                <a:solidFill>
                  <a:schemeClr val="accent4"/>
                </a:solidFill>
                <a:latin typeface="Century" pitchFamily="18" charset="0"/>
              </a:rPr>
              <a:t> </a:t>
            </a:r>
            <a:r>
              <a:rPr lang="hu-HU" sz="2000" b="1" dirty="0" smtClean="0">
                <a:solidFill>
                  <a:schemeClr val="accent4"/>
                </a:solidFill>
              </a:rPr>
              <a:t>BENZODIAZEPINEK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per </a:t>
            </a:r>
            <a:r>
              <a:rPr lang="hu-HU" sz="2000" dirty="0" err="1" smtClean="0">
                <a:solidFill>
                  <a:schemeClr val="accent4"/>
                </a:solidFill>
              </a:rPr>
              <a:t>os</a:t>
            </a:r>
            <a:r>
              <a:rPr lang="hu-HU" sz="2000" dirty="0" smtClean="0">
                <a:solidFill>
                  <a:schemeClr val="accent4"/>
                </a:solidFill>
              </a:rPr>
              <a:t> felszívódása általában jó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vérszint többnyire 1-2 órán belül eléri a csúcsát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jó </a:t>
            </a:r>
            <a:r>
              <a:rPr lang="hu-HU" sz="2000" dirty="0" err="1" smtClean="0">
                <a:solidFill>
                  <a:schemeClr val="accent4"/>
                </a:solidFill>
              </a:rPr>
              <a:t>lipoidoldékonyságuk</a:t>
            </a:r>
            <a:r>
              <a:rPr lang="hu-HU" sz="2000" dirty="0" smtClean="0">
                <a:solidFill>
                  <a:schemeClr val="accent4"/>
                </a:solidFill>
              </a:rPr>
              <a:t> révén bejutnak a központi idegrendszerbe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bejutnak a magzatba és az anyatejbe is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idős betegekben a </a:t>
            </a:r>
            <a:r>
              <a:rPr lang="hu-HU" sz="2000" dirty="0" err="1" smtClean="0">
                <a:solidFill>
                  <a:schemeClr val="accent4"/>
                </a:solidFill>
              </a:rPr>
              <a:t>BDZ-elimináció</a:t>
            </a:r>
            <a:r>
              <a:rPr lang="hu-HU" sz="2000" dirty="0" smtClean="0">
                <a:solidFill>
                  <a:schemeClr val="accent4"/>
                </a:solidFill>
              </a:rPr>
              <a:t> lassul, miközben az érzékenység általában nő, ez szükségessé teheti a dózis megfelezését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 </a:t>
            </a:r>
            <a:endParaRPr lang="hu-H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Indikáció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anxiolyticus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sedato-hypnoticus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anticonvulsiv</a:t>
            </a:r>
            <a:r>
              <a:rPr lang="hu-HU" sz="2000" dirty="0" smtClean="0">
                <a:solidFill>
                  <a:schemeClr val="accent4"/>
                </a:solidFill>
              </a:rPr>
              <a:t> és </a:t>
            </a:r>
            <a:r>
              <a:rPr lang="hu-HU" sz="2000" dirty="0" err="1" smtClean="0">
                <a:solidFill>
                  <a:schemeClr val="accent4"/>
                </a:solidFill>
              </a:rPr>
              <a:t>izomrelaxáns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epilepszia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általános érzéstelenítés bevezetésére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alkohol elvonási tünetek csökkentése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izomkontraktúra</a:t>
            </a:r>
            <a:r>
              <a:rPr lang="hu-HU" sz="2000" dirty="0" smtClean="0">
                <a:solidFill>
                  <a:schemeClr val="accent4"/>
                </a:solidFill>
              </a:rPr>
              <a:t> és </a:t>
            </a:r>
            <a:r>
              <a:rPr lang="hu-HU" sz="2000" dirty="0" err="1" smtClean="0">
                <a:solidFill>
                  <a:schemeClr val="accent4"/>
                </a:solidFill>
              </a:rPr>
              <a:t>tetanus-indukálta</a:t>
            </a:r>
            <a:r>
              <a:rPr lang="hu-HU" sz="2000" dirty="0" smtClean="0">
                <a:solidFill>
                  <a:schemeClr val="accent4"/>
                </a:solidFill>
              </a:rPr>
              <a:t> izomgörcsök enyhítése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antidepresszív</a:t>
            </a:r>
            <a:r>
              <a:rPr lang="hu-HU" sz="2000" dirty="0" smtClean="0">
                <a:solidFill>
                  <a:schemeClr val="accent4"/>
                </a:solidFill>
              </a:rPr>
              <a:t> terápia első 2-3 hetének megkönnyítése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neurolepticumok</a:t>
            </a:r>
            <a:r>
              <a:rPr lang="hu-HU" sz="2000" dirty="0" smtClean="0">
                <a:solidFill>
                  <a:schemeClr val="accent4"/>
                </a:solidFill>
              </a:rPr>
              <a:t> mellékhatásaként kialakuló </a:t>
            </a:r>
            <a:r>
              <a:rPr lang="hu-HU" sz="2000" dirty="0" err="1" smtClean="0">
                <a:solidFill>
                  <a:schemeClr val="accent4"/>
                </a:solidFill>
              </a:rPr>
              <a:t>acut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distonia</a:t>
            </a:r>
            <a:r>
              <a:rPr lang="hu-HU" sz="2000" dirty="0" smtClean="0">
                <a:solidFill>
                  <a:schemeClr val="accent4"/>
                </a:solidFill>
              </a:rPr>
              <a:t> kezelése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 </a:t>
            </a:r>
            <a:endParaRPr lang="hu-H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 lnSpcReduction="10000"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orálisan és </a:t>
            </a:r>
            <a:r>
              <a:rPr lang="hu-HU" sz="2000" dirty="0" err="1" smtClean="0">
                <a:solidFill>
                  <a:schemeClr val="accent4"/>
                </a:solidFill>
              </a:rPr>
              <a:t>parenterálisan</a:t>
            </a:r>
            <a:r>
              <a:rPr lang="hu-HU" sz="2000" dirty="0" smtClean="0">
                <a:solidFill>
                  <a:schemeClr val="accent4"/>
                </a:solidFill>
              </a:rPr>
              <a:t> egyaránt alkalmazhatók</a:t>
            </a: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májban </a:t>
            </a:r>
            <a:r>
              <a:rPr lang="hu-HU" sz="2000" dirty="0" err="1" smtClean="0">
                <a:solidFill>
                  <a:schemeClr val="accent4"/>
                </a:solidFill>
              </a:rPr>
              <a:t>metabolizálódnak</a:t>
            </a:r>
            <a:r>
              <a:rPr lang="hu-HU" sz="2000" dirty="0" smtClean="0">
                <a:solidFill>
                  <a:schemeClr val="accent4"/>
                </a:solidFill>
              </a:rPr>
              <a:t>, számos esetben biológiailag aktív </a:t>
            </a:r>
            <a:r>
              <a:rPr lang="hu-HU" sz="2000" dirty="0" err="1" smtClean="0">
                <a:solidFill>
                  <a:schemeClr val="accent4"/>
                </a:solidFill>
              </a:rPr>
              <a:t>metabolitok</a:t>
            </a:r>
            <a:r>
              <a:rPr lang="hu-HU" sz="2000" dirty="0" smtClean="0">
                <a:solidFill>
                  <a:schemeClr val="accent4"/>
                </a:solidFill>
              </a:rPr>
              <a:t> képződnek, amelyek akár 100 órás felezési időt és hatást is biztosítanak. Ilyenkor a másnapi álmosság, levertség igen gyakori mellékhatások</a:t>
            </a: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májbetegségek fennállása esetén csökkenteni kell az adagokat</a:t>
            </a: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toxicitásuk kicsi, biztonsággal alkalmazhatók</a:t>
            </a: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sokszor alkalmazzák a </a:t>
            </a:r>
            <a:r>
              <a:rPr lang="hu-HU" sz="2000" dirty="0" err="1" smtClean="0">
                <a:solidFill>
                  <a:schemeClr val="accent4"/>
                </a:solidFill>
              </a:rPr>
              <a:t>benzodiazepineket</a:t>
            </a:r>
            <a:r>
              <a:rPr lang="hu-HU" sz="2000" dirty="0" smtClean="0">
                <a:solidFill>
                  <a:schemeClr val="accent4"/>
                </a:solidFill>
              </a:rPr>
              <a:t> öngyilkossági célzattal, de nem egyedül, hanem egyéb szerekkel (alkohol) kombinálva, s ilyenkor a halál oka a légzésdepresszió</a:t>
            </a:r>
            <a:endParaRPr lang="hu-HU" sz="2000" dirty="0">
              <a:solidFill>
                <a:schemeClr val="accent4"/>
              </a:solidFill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 </a:t>
            </a:r>
            <a:endParaRPr lang="hu-H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Ellenjavallatai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nem adhatók </a:t>
            </a:r>
            <a:r>
              <a:rPr lang="hu-HU" sz="2000" dirty="0" err="1" smtClean="0">
                <a:solidFill>
                  <a:schemeClr val="accent4"/>
                </a:solidFill>
              </a:rPr>
              <a:t>izomrelaxáló</a:t>
            </a:r>
            <a:r>
              <a:rPr lang="hu-HU" sz="2000" dirty="0" smtClean="0">
                <a:solidFill>
                  <a:schemeClr val="accent4"/>
                </a:solidFill>
              </a:rPr>
              <a:t> hatásuk miatt </a:t>
            </a:r>
            <a:r>
              <a:rPr lang="hu-HU" sz="2000" dirty="0" err="1" smtClean="0">
                <a:solidFill>
                  <a:schemeClr val="accent4"/>
                </a:solidFill>
              </a:rPr>
              <a:t>myasthenia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gravisban</a:t>
            </a:r>
            <a:r>
              <a:rPr lang="hu-HU" sz="2000" dirty="0" smtClean="0">
                <a:solidFill>
                  <a:schemeClr val="accent4"/>
                </a:solidFill>
              </a:rPr>
              <a:t> és alvási apnoe szindrómában szenvedőknél a panaszok súlyosbítása miatt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az erős horkolást is tovább fokozzák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zárt zugú </a:t>
            </a:r>
            <a:r>
              <a:rPr lang="hu-HU" sz="2000" dirty="0" err="1" smtClean="0">
                <a:solidFill>
                  <a:schemeClr val="accent4"/>
                </a:solidFill>
              </a:rPr>
              <a:t>glaucoma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súlyos idült </a:t>
            </a:r>
            <a:r>
              <a:rPr lang="hu-HU" sz="2000" dirty="0" err="1" smtClean="0">
                <a:solidFill>
                  <a:schemeClr val="accent4"/>
                </a:solidFill>
              </a:rPr>
              <a:t>obstructiv</a:t>
            </a:r>
            <a:r>
              <a:rPr lang="hu-HU" sz="2000" dirty="0" smtClean="0">
                <a:solidFill>
                  <a:schemeClr val="accent4"/>
                </a:solidFill>
              </a:rPr>
              <a:t> légzőszervi betegség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előrehaladott </a:t>
            </a:r>
            <a:r>
              <a:rPr lang="hu-HU" sz="2000" dirty="0" err="1" smtClean="0">
                <a:solidFill>
                  <a:schemeClr val="accent4"/>
                </a:solidFill>
              </a:rPr>
              <a:t>cerebralis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atherosclerosis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r>
              <a:rPr lang="hu-HU" sz="2000" dirty="0" smtClean="0">
                <a:solidFill>
                  <a:srgbClr val="FF0000"/>
                </a:solidFill>
              </a:rPr>
              <a:t>Terhességben közülük csak egyes készítmények alkalmazhatók, </a:t>
            </a:r>
          </a:p>
          <a:p>
            <a:pPr>
              <a:buNone/>
            </a:pPr>
            <a:r>
              <a:rPr lang="hu-HU" sz="2000" dirty="0" smtClean="0">
                <a:solidFill>
                  <a:srgbClr val="FF0000"/>
                </a:solidFill>
              </a:rPr>
              <a:t>azok is csak a terhesség utolsó szakában. </a:t>
            </a:r>
            <a:endParaRPr lang="hu-HU" sz="2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hu-HU" dirty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 </a:t>
            </a:r>
            <a:endParaRPr lang="hu-HU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1900" b="1" dirty="0" smtClean="0">
                <a:solidFill>
                  <a:schemeClr val="accent4"/>
                </a:solidFill>
              </a:rPr>
              <a:t>Rövid hatástartamú szerek</a:t>
            </a:r>
          </a:p>
          <a:p>
            <a:pPr>
              <a:buNone/>
            </a:pPr>
            <a:endParaRPr lang="hu-HU" sz="1900" b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1900" b="1" i="1" dirty="0" err="1" smtClean="0">
                <a:solidFill>
                  <a:schemeClr val="accent4"/>
                </a:solidFill>
              </a:rPr>
              <a:t>midazolam</a:t>
            </a:r>
            <a:r>
              <a:rPr lang="hu-HU" sz="1900" b="1" i="1" dirty="0" smtClean="0">
                <a:solidFill>
                  <a:schemeClr val="accent4"/>
                </a:solidFill>
              </a:rPr>
              <a:t> (</a:t>
            </a:r>
            <a:r>
              <a:rPr lang="hu-HU" sz="1900" b="1" i="1" dirty="0" err="1" smtClean="0">
                <a:solidFill>
                  <a:schemeClr val="accent4"/>
                </a:solidFill>
              </a:rPr>
              <a:t>Dormicum</a:t>
            </a:r>
            <a:r>
              <a:rPr lang="hu-HU" sz="1900" b="1" i="1" dirty="0" smtClean="0">
                <a:solidFill>
                  <a:schemeClr val="accent4"/>
                </a:solidFill>
              </a:rPr>
              <a:t>)</a:t>
            </a:r>
            <a:r>
              <a:rPr lang="hu-HU" sz="1900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1900" dirty="0" smtClean="0">
                <a:solidFill>
                  <a:schemeClr val="accent4"/>
                </a:solidFill>
              </a:rPr>
              <a:t>hatástartam &lt;6 óra</a:t>
            </a:r>
          </a:p>
          <a:p>
            <a:pPr>
              <a:buFont typeface="Wingdings" pitchFamily="2" charset="2"/>
              <a:buChar char="§"/>
            </a:pPr>
            <a:r>
              <a:rPr lang="hu-HU" sz="1900" dirty="0" smtClean="0">
                <a:solidFill>
                  <a:schemeClr val="accent4"/>
                </a:solidFill>
              </a:rPr>
              <a:t>el- és visszaaltatónak, általános anesztézia előkészítésére</a:t>
            </a:r>
          </a:p>
          <a:p>
            <a:pPr>
              <a:buFont typeface="Wingdings" pitchFamily="2" charset="2"/>
              <a:buChar char="§"/>
            </a:pPr>
            <a:r>
              <a:rPr lang="hu-HU" sz="1900" dirty="0" smtClean="0">
                <a:solidFill>
                  <a:schemeClr val="accent4"/>
                </a:solidFill>
              </a:rPr>
              <a:t>„bázisnarkotikum”  </a:t>
            </a:r>
          </a:p>
          <a:p>
            <a:pPr>
              <a:buFont typeface="Wingdings" pitchFamily="2" charset="2"/>
              <a:buChar char="§"/>
            </a:pPr>
            <a:r>
              <a:rPr lang="hu-HU" sz="1900" dirty="0" smtClean="0">
                <a:solidFill>
                  <a:schemeClr val="accent4"/>
                </a:solidFill>
              </a:rPr>
              <a:t>altatónak per </a:t>
            </a:r>
            <a:r>
              <a:rPr lang="hu-HU" sz="1900" dirty="0" err="1" smtClean="0">
                <a:solidFill>
                  <a:schemeClr val="accent4"/>
                </a:solidFill>
              </a:rPr>
              <a:t>os</a:t>
            </a:r>
            <a:r>
              <a:rPr lang="hu-HU" sz="1900" dirty="0" smtClean="0">
                <a:solidFill>
                  <a:schemeClr val="accent4"/>
                </a:solidFill>
              </a:rPr>
              <a:t> dózisa 7,5–15 mg lefekvés előtt </a:t>
            </a:r>
          </a:p>
          <a:p>
            <a:pPr>
              <a:buFont typeface="Wingdings" pitchFamily="2" charset="2"/>
              <a:buChar char="§"/>
            </a:pPr>
            <a:r>
              <a:rPr lang="hu-HU" sz="1900" dirty="0" smtClean="0">
                <a:solidFill>
                  <a:schemeClr val="accent4"/>
                </a:solidFill>
              </a:rPr>
              <a:t>5 mg, 15 mg, 50 mg anesztézia</a:t>
            </a:r>
          </a:p>
          <a:p>
            <a:pPr>
              <a:buNone/>
            </a:pPr>
            <a:endParaRPr lang="hu-HU" sz="19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</a:p>
          <a:p>
            <a:pPr>
              <a:buNone/>
            </a:pP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</a:t>
            </a:r>
            <a:endParaRPr lang="hu-HU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Közepes hatástartamú szerek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alprazolam</a:t>
            </a:r>
            <a:r>
              <a:rPr lang="hu-HU" sz="2000" b="1" i="1" dirty="0" smtClean="0">
                <a:solidFill>
                  <a:schemeClr val="accent4"/>
                </a:solidFill>
              </a:rPr>
              <a:t> (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Xanax</a:t>
            </a:r>
            <a:r>
              <a:rPr lang="hu-HU" sz="2000" b="1" i="1" dirty="0" smtClean="0">
                <a:solidFill>
                  <a:schemeClr val="accent4"/>
                </a:solidFill>
              </a:rPr>
              <a:t>, Frontin)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anxiolitikumnak</a:t>
            </a:r>
            <a:r>
              <a:rPr lang="hu-HU" sz="2000" dirty="0" smtClean="0">
                <a:solidFill>
                  <a:schemeClr val="accent4"/>
                </a:solidFill>
              </a:rPr>
              <a:t> (rohamokban jelentkező vagy tartós szorongásban) és alvást elősegítő szernek használják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egyszeri adagja 0,25–0,5 mg (súlyosabb esetben nagyobb is lehet)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maximális napi dózisa 6 mg naponta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pszichiátriában gyakran alkalmazzák per </a:t>
            </a:r>
            <a:r>
              <a:rPr lang="hu-HU" sz="2000" dirty="0" err="1" smtClean="0">
                <a:solidFill>
                  <a:schemeClr val="accent4"/>
                </a:solidFill>
              </a:rPr>
              <a:t>os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retard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készítményét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c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inolazepam</a:t>
            </a:r>
            <a:r>
              <a:rPr lang="hu-HU" sz="2000" b="1" i="1" dirty="0" smtClean="0">
                <a:solidFill>
                  <a:schemeClr val="accent4"/>
                </a:solidFill>
              </a:rPr>
              <a:t> (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Gerodorm</a:t>
            </a:r>
            <a:r>
              <a:rPr lang="hu-HU" sz="2000" b="1" i="1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insomnia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</a:t>
            </a:r>
            <a:endParaRPr lang="hu-HU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Hosszú hatástartamú szerek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diazepam</a:t>
            </a:r>
            <a:r>
              <a:rPr lang="hu-HU" sz="2000" b="1" i="1" dirty="0" smtClean="0">
                <a:solidFill>
                  <a:schemeClr val="accent4"/>
                </a:solidFill>
              </a:rPr>
              <a:t> (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Seduxen</a:t>
            </a:r>
            <a:r>
              <a:rPr lang="hu-HU" sz="2000" b="1" i="1" dirty="0" smtClean="0">
                <a:solidFill>
                  <a:schemeClr val="accent4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hatástartama akár 2 nap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per </a:t>
            </a:r>
            <a:r>
              <a:rPr lang="hu-HU" sz="2000" dirty="0" err="1" smtClean="0">
                <a:solidFill>
                  <a:schemeClr val="accent4"/>
                </a:solidFill>
              </a:rPr>
              <a:t>os</a:t>
            </a:r>
            <a:r>
              <a:rPr lang="hu-HU" sz="2000" dirty="0" smtClean="0">
                <a:solidFill>
                  <a:schemeClr val="accent4"/>
                </a:solidFill>
              </a:rPr>
              <a:t> vagy injekcióban nyugtatónak, </a:t>
            </a:r>
            <a:r>
              <a:rPr lang="hu-HU" sz="2000" dirty="0" err="1" smtClean="0">
                <a:solidFill>
                  <a:schemeClr val="accent4"/>
                </a:solidFill>
              </a:rPr>
              <a:t>iv</a:t>
            </a:r>
            <a:r>
              <a:rPr lang="hu-HU" sz="2000" dirty="0" smtClean="0">
                <a:solidFill>
                  <a:schemeClr val="accent4"/>
                </a:solidFill>
              </a:rPr>
              <a:t>. </a:t>
            </a:r>
            <a:r>
              <a:rPr lang="hu-HU" sz="2000" dirty="0" err="1" smtClean="0">
                <a:solidFill>
                  <a:schemeClr val="accent4"/>
                </a:solidFill>
              </a:rPr>
              <a:t>antikonvulzívumnak</a:t>
            </a:r>
            <a:r>
              <a:rPr lang="hu-HU" sz="2000" dirty="0" smtClean="0">
                <a:solidFill>
                  <a:schemeClr val="accent4"/>
                </a:solidFill>
              </a:rPr>
              <a:t> adható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hatásai és hosszú hatástartama alkalmassá teszi </a:t>
            </a:r>
            <a:r>
              <a:rPr lang="hu-HU" sz="2000" dirty="0" err="1" smtClean="0">
                <a:solidFill>
                  <a:schemeClr val="accent4"/>
                </a:solidFill>
              </a:rPr>
              <a:t>BDZ-k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szedatohipnotikumok</a:t>
            </a:r>
            <a:r>
              <a:rPr lang="hu-HU" sz="2000" dirty="0" smtClean="0">
                <a:solidFill>
                  <a:schemeClr val="accent4"/>
                </a:solidFill>
              </a:rPr>
              <a:t>, illetve alkohol megvonási tüneteinek kezelésére</a:t>
            </a:r>
          </a:p>
          <a:p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nitrazepam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smtClean="0">
                <a:solidFill>
                  <a:schemeClr val="accent4"/>
                </a:solidFill>
              </a:rPr>
              <a:t>(t</a:t>
            </a:r>
            <a:r>
              <a:rPr lang="hu-HU" sz="2000" i="1" baseline="-25000" dirty="0" smtClean="0">
                <a:solidFill>
                  <a:schemeClr val="accent4"/>
                </a:solidFill>
              </a:rPr>
              <a:t>1/2</a:t>
            </a:r>
            <a:r>
              <a:rPr lang="hu-HU" sz="2000" i="1" dirty="0" smtClean="0">
                <a:solidFill>
                  <a:schemeClr val="accent4"/>
                </a:solidFill>
              </a:rPr>
              <a:t>-e ≥ 20 óra!)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altató nyugtató; egyes országokban </a:t>
            </a:r>
            <a:r>
              <a:rPr lang="hu-HU" sz="2000" dirty="0" err="1" smtClean="0">
                <a:solidFill>
                  <a:schemeClr val="accent4"/>
                </a:solidFill>
              </a:rPr>
              <a:t>görcsgátlóként</a:t>
            </a:r>
            <a:r>
              <a:rPr lang="hu-HU" sz="2000" dirty="0" smtClean="0">
                <a:solidFill>
                  <a:schemeClr val="accent4"/>
                </a:solidFill>
              </a:rPr>
              <a:t> is használják</a:t>
            </a:r>
          </a:p>
          <a:p>
            <a:endParaRPr lang="hu-HU" sz="7200" dirty="0" smtClean="0">
              <a:solidFill>
                <a:schemeClr val="accent4"/>
              </a:solidFill>
            </a:endParaRP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</a:t>
            </a:r>
            <a:endParaRPr lang="hu-HU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Hosszú hatástartamú szerek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clonazepam</a:t>
            </a:r>
            <a:r>
              <a:rPr lang="hu-HU" sz="2000" dirty="0" smtClean="0">
                <a:solidFill>
                  <a:schemeClr val="accent4"/>
                </a:solidFill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</a:rPr>
              <a:t>Rivotril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t</a:t>
            </a:r>
            <a:r>
              <a:rPr lang="hu-HU" sz="2000" baseline="-25000" dirty="0" smtClean="0">
                <a:solidFill>
                  <a:schemeClr val="accent4"/>
                </a:solidFill>
              </a:rPr>
              <a:t>1/2</a:t>
            </a:r>
            <a:r>
              <a:rPr lang="hu-HU" sz="2000" dirty="0" smtClean="0">
                <a:solidFill>
                  <a:schemeClr val="accent4"/>
                </a:solidFill>
              </a:rPr>
              <a:t>: kb. 50 óra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antiepileptikum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szorongásoldó, kombinációban depressziós eredetű szorongás kezelésére is használják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BDZ-származékok</a:t>
            </a:r>
            <a:r>
              <a:rPr lang="hu-HU" sz="2000" dirty="0" smtClean="0">
                <a:solidFill>
                  <a:schemeClr val="accent4"/>
                </a:solidFill>
              </a:rPr>
              <a:t>: </a:t>
            </a:r>
            <a:r>
              <a:rPr lang="hu-HU" sz="2000" dirty="0" err="1" smtClean="0">
                <a:solidFill>
                  <a:schemeClr val="accent4"/>
                </a:solidFill>
              </a:rPr>
              <a:t>flurazepam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lorazepam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medazepam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temazepam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</a:t>
            </a:r>
            <a:endParaRPr lang="hu-HU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Rövid hatástartamú </a:t>
            </a:r>
            <a:r>
              <a:rPr lang="hu-HU" sz="2000" b="1" dirty="0" smtClean="0">
                <a:solidFill>
                  <a:schemeClr val="accent4"/>
                </a:solidFill>
              </a:rPr>
              <a:t>„ Z” </a:t>
            </a:r>
            <a:r>
              <a:rPr lang="hu-HU" sz="2000" b="1" dirty="0" smtClean="0">
                <a:solidFill>
                  <a:schemeClr val="accent4"/>
                </a:solidFill>
              </a:rPr>
              <a:t>szerek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zolpidem</a:t>
            </a:r>
            <a:r>
              <a:rPr lang="hu-HU" sz="2000" b="1" i="1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zaleplon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b="1" dirty="0" smtClean="0">
                <a:solidFill>
                  <a:schemeClr val="accent4"/>
                </a:solidFill>
              </a:rPr>
              <a:t>(</a:t>
            </a:r>
            <a:r>
              <a:rPr lang="hu-HU" sz="2000" dirty="0" smtClean="0">
                <a:solidFill>
                  <a:schemeClr val="accent4"/>
                </a:solidFill>
              </a:rPr>
              <a:t>hatástartam &lt;4 óra)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el- és visszaaltatók, szintén rendelkeznek </a:t>
            </a:r>
            <a:r>
              <a:rPr lang="hu-HU" sz="2000" dirty="0" err="1" smtClean="0">
                <a:solidFill>
                  <a:schemeClr val="accent4"/>
                </a:solidFill>
              </a:rPr>
              <a:t>amnesiát</a:t>
            </a:r>
            <a:r>
              <a:rPr lang="hu-HU" sz="2000" dirty="0" smtClean="0">
                <a:solidFill>
                  <a:schemeClr val="accent4"/>
                </a:solidFill>
              </a:rPr>
              <a:t> okozó hatással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„</a:t>
            </a:r>
            <a:r>
              <a:rPr lang="hu-HU" sz="2000" dirty="0" err="1" smtClean="0">
                <a:solidFill>
                  <a:schemeClr val="accent4"/>
                </a:solidFill>
              </a:rPr>
              <a:t>Z-szerek</a:t>
            </a:r>
            <a:r>
              <a:rPr lang="hu-HU" sz="2000" dirty="0" smtClean="0">
                <a:solidFill>
                  <a:schemeClr val="accent4"/>
                </a:solidFill>
              </a:rPr>
              <a:t>”: </a:t>
            </a:r>
            <a:r>
              <a:rPr lang="hu-HU" sz="2000" dirty="0" err="1" smtClean="0">
                <a:solidFill>
                  <a:schemeClr val="accent4"/>
                </a:solidFill>
              </a:rPr>
              <a:t>a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</a:rPr>
              <a:t>zolpidem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</a:rPr>
              <a:t>zaleplon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</a:rPr>
              <a:t>zopiclon</a:t>
            </a:r>
            <a:r>
              <a:rPr lang="hu-HU" sz="2000" dirty="0" smtClean="0">
                <a:solidFill>
                  <a:schemeClr val="accent4"/>
                </a:solidFill>
              </a:rPr>
              <a:t> szerkezetileg nem </a:t>
            </a:r>
            <a:r>
              <a:rPr lang="hu-HU" sz="2000" dirty="0" err="1" smtClean="0">
                <a:solidFill>
                  <a:schemeClr val="accent4"/>
                </a:solidFill>
              </a:rPr>
              <a:t>BDZ-k</a:t>
            </a:r>
            <a:r>
              <a:rPr lang="hu-HU" sz="2000" dirty="0" smtClean="0">
                <a:solidFill>
                  <a:schemeClr val="accent4"/>
                </a:solidFill>
              </a:rPr>
              <a:t>, de ugyanazon a receptoron hatnak, </a:t>
            </a:r>
            <a:r>
              <a:rPr lang="hu-HU" sz="2000" dirty="0" err="1" smtClean="0">
                <a:solidFill>
                  <a:schemeClr val="accent4"/>
                </a:solidFill>
              </a:rPr>
              <a:t>antidotumuk</a:t>
            </a:r>
            <a:r>
              <a:rPr lang="hu-HU" sz="2000" dirty="0" smtClean="0">
                <a:solidFill>
                  <a:schemeClr val="accent4"/>
                </a:solidFill>
              </a:rPr>
              <a:t> szintén a </a:t>
            </a:r>
            <a:r>
              <a:rPr lang="hu-HU" sz="2000" dirty="0" err="1" smtClean="0">
                <a:solidFill>
                  <a:schemeClr val="accent4"/>
                </a:solidFill>
              </a:rPr>
              <a:t>flumazenil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izomrelaxánsnak</a:t>
            </a:r>
            <a:r>
              <a:rPr lang="hu-HU" sz="2000" dirty="0" smtClean="0">
                <a:solidFill>
                  <a:schemeClr val="accent4"/>
                </a:solidFill>
              </a:rPr>
              <a:t> vagy </a:t>
            </a:r>
            <a:r>
              <a:rPr lang="hu-HU" sz="2000" dirty="0" err="1" smtClean="0">
                <a:solidFill>
                  <a:schemeClr val="accent4"/>
                </a:solidFill>
              </a:rPr>
              <a:t>görcsgátlónak</a:t>
            </a:r>
            <a:r>
              <a:rPr lang="hu-HU" sz="2000" dirty="0" smtClean="0">
                <a:solidFill>
                  <a:schemeClr val="accent4"/>
                </a:solidFill>
              </a:rPr>
              <a:t> nem alkalmasak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utóhatásaik általában csekélyek, így veszélyes munkát végzőknek is 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</a:t>
            </a:r>
            <a:endParaRPr lang="hu-H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Ingerület átadás: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idegsejtek nyúlványaikkal érintkeznek, ez a </a:t>
            </a:r>
            <a:r>
              <a:rPr lang="hu-HU" sz="2000" b="1" i="1" dirty="0" smtClean="0">
                <a:solidFill>
                  <a:schemeClr val="accent4"/>
                </a:solidFill>
              </a:rPr>
              <a:t>szinapszis</a:t>
            </a:r>
            <a:endParaRPr lang="hu-HU" sz="2000" b="1" i="1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központi idegrendszer</a:t>
            </a:r>
            <a:endParaRPr lang="hu-HU" sz="2800" dirty="0"/>
          </a:p>
        </p:txBody>
      </p:sp>
      <p:pic>
        <p:nvPicPr>
          <p:cNvPr id="4" name="Picture 2" descr="Képtalálat a következőre: „szinaptikus rés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80928"/>
            <a:ext cx="4791075" cy="3343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BDZ mellékhatások</a:t>
            </a: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Álmosító hatás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anxiolyticus</a:t>
            </a:r>
            <a:r>
              <a:rPr lang="hu-HU" sz="2000" dirty="0" smtClean="0">
                <a:solidFill>
                  <a:schemeClr val="accent4"/>
                </a:solidFill>
              </a:rPr>
              <a:t> alkalmazásnál hátrányos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dózisfüggő motoros </a:t>
            </a:r>
            <a:r>
              <a:rPr lang="hu-HU" sz="2000" dirty="0" err="1" smtClean="0">
                <a:solidFill>
                  <a:schemeClr val="accent4"/>
                </a:solidFill>
              </a:rPr>
              <a:t>inkoordináció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mentalis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confusio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i="1" dirty="0" err="1" smtClean="0">
                <a:solidFill>
                  <a:schemeClr val="accent4"/>
                </a:solidFill>
              </a:rPr>
              <a:t>Amnesia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 gyógyszer hatása alatt új információk megértése, megtanulása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nehezebbé válik, a régebbiek előhívása esetleg alig károsodik</a:t>
            </a:r>
          </a:p>
          <a:p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Gyengeség, fejfájás, szédülés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Ritkább pszichés hatások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Nyugtalanság, gátlástalan viselkedés, esetleg depresszió, paranoid gondolatok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</a:t>
            </a:r>
            <a:endParaRPr lang="hu-HU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Vérnyomáscsökkenés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dózisfüggő módon csökkentik a vérnyomást</a:t>
            </a:r>
          </a:p>
          <a:p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Interakciók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BDZ-k</a:t>
            </a:r>
            <a:r>
              <a:rPr lang="hu-HU" sz="2000" dirty="0" smtClean="0">
                <a:solidFill>
                  <a:schemeClr val="accent4"/>
                </a:solidFill>
              </a:rPr>
              <a:t> és az alkohol, </a:t>
            </a:r>
            <a:r>
              <a:rPr lang="hu-HU" sz="2000" dirty="0" err="1" smtClean="0">
                <a:solidFill>
                  <a:schemeClr val="accent4"/>
                </a:solidFill>
              </a:rPr>
              <a:t>ill</a:t>
            </a:r>
            <a:r>
              <a:rPr lang="hu-HU" sz="2000" dirty="0" smtClean="0">
                <a:solidFill>
                  <a:schemeClr val="accent4"/>
                </a:solidFill>
              </a:rPr>
              <a:t> más központi idegrendszeri </a:t>
            </a:r>
            <a:r>
              <a:rPr lang="hu-HU" sz="2000" dirty="0" err="1" smtClean="0">
                <a:solidFill>
                  <a:schemeClr val="accent4"/>
                </a:solidFill>
              </a:rPr>
              <a:t>depresszánsok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hatásai additívak vagy akár </a:t>
            </a:r>
            <a:r>
              <a:rPr lang="hu-HU" sz="2000" dirty="0" err="1" smtClean="0">
                <a:solidFill>
                  <a:schemeClr val="accent4"/>
                </a:solidFill>
              </a:rPr>
              <a:t>szupraadditívak</a:t>
            </a:r>
            <a:r>
              <a:rPr lang="hu-HU" sz="2000" dirty="0" smtClean="0">
                <a:solidFill>
                  <a:schemeClr val="accent4"/>
                </a:solidFill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</a:rPr>
              <a:t>potencírozás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hu-HU" sz="2000" dirty="0" err="1" smtClean="0">
                <a:solidFill>
                  <a:schemeClr val="accent4"/>
                </a:solidFill>
              </a:rPr>
              <a:t>potencírozó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szinergizmus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súlyos </a:t>
            </a:r>
            <a:r>
              <a:rPr lang="hu-HU" sz="2000" dirty="0" err="1" smtClean="0">
                <a:solidFill>
                  <a:schemeClr val="accent4"/>
                </a:solidFill>
              </a:rPr>
              <a:t>légzőrendszeri</a:t>
            </a:r>
            <a:r>
              <a:rPr lang="hu-HU" sz="2000" dirty="0" smtClean="0">
                <a:solidFill>
                  <a:schemeClr val="accent4"/>
                </a:solidFill>
              </a:rPr>
              <a:t> betegségek, </a:t>
            </a:r>
            <a:r>
              <a:rPr lang="hu-HU" sz="2000" dirty="0" err="1" smtClean="0">
                <a:solidFill>
                  <a:schemeClr val="accent4"/>
                </a:solidFill>
              </a:rPr>
              <a:t>hypovolaemia</a:t>
            </a:r>
            <a:r>
              <a:rPr lang="hu-HU" sz="2000" dirty="0" smtClean="0">
                <a:solidFill>
                  <a:schemeClr val="accent4"/>
                </a:solidFill>
              </a:rPr>
              <a:t> vagy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szívelégtelenség mellett is megnő az altatók használatának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kockázata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</a:t>
            </a:r>
            <a:endParaRPr lang="hu-HU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Benzodiazepin</a:t>
            </a:r>
            <a:r>
              <a:rPr lang="hu-HU" sz="2000" b="1" dirty="0" smtClean="0">
                <a:solidFill>
                  <a:schemeClr val="accent4"/>
                </a:solidFill>
              </a:rPr>
              <a:t> tolerancia és </a:t>
            </a:r>
            <a:r>
              <a:rPr lang="hu-HU" sz="2000" b="1" dirty="0" smtClean="0">
                <a:solidFill>
                  <a:schemeClr val="accent4"/>
                </a:solidFill>
              </a:rPr>
              <a:t>–</a:t>
            </a:r>
            <a:r>
              <a:rPr lang="hu-HU" sz="2000" b="1" dirty="0" err="1" smtClean="0">
                <a:solidFill>
                  <a:schemeClr val="accent4"/>
                </a:solidFill>
              </a:rPr>
              <a:t>dependencia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hatásaihoz bizonyos fokú </a:t>
            </a:r>
            <a:r>
              <a:rPr lang="hu-HU" sz="2000" dirty="0" err="1" smtClean="0">
                <a:solidFill>
                  <a:schemeClr val="accent4"/>
                </a:solidFill>
              </a:rPr>
              <a:t>farmakodinámiai</a:t>
            </a:r>
            <a:r>
              <a:rPr lang="hu-HU" sz="2000" dirty="0" smtClean="0">
                <a:solidFill>
                  <a:schemeClr val="accent4"/>
                </a:solidFill>
              </a:rPr>
              <a:t> tolerancia </a:t>
            </a:r>
            <a:r>
              <a:rPr lang="hu-HU" sz="2000" dirty="0" smtClean="0">
                <a:solidFill>
                  <a:schemeClr val="accent4"/>
                </a:solidFill>
              </a:rPr>
              <a:t>kifejlődhet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</a:t>
            </a:r>
            <a:r>
              <a:rPr lang="hu-HU" sz="2000" dirty="0" smtClean="0">
                <a:solidFill>
                  <a:schemeClr val="accent4"/>
                </a:solidFill>
              </a:rPr>
              <a:t>agy </a:t>
            </a:r>
            <a:r>
              <a:rPr lang="hu-HU" sz="2000" dirty="0" smtClean="0">
                <a:solidFill>
                  <a:schemeClr val="accent4"/>
                </a:solidFill>
              </a:rPr>
              <a:t>BDZ hatására </a:t>
            </a:r>
            <a:r>
              <a:rPr lang="hu-HU" sz="2000" dirty="0" smtClean="0">
                <a:solidFill>
                  <a:schemeClr val="accent4"/>
                </a:solidFill>
              </a:rPr>
              <a:t>megváltoztatja működését, és az izgalmi (szorongásos) hatásért felelős idegsejtek működése fokozódik, a gátló hatású idegsejteké pedig csökken. Ezért kell egyre több </a:t>
            </a:r>
            <a:r>
              <a:rPr lang="hu-HU" sz="2000" dirty="0" err="1" smtClean="0">
                <a:solidFill>
                  <a:schemeClr val="accent4"/>
                </a:solidFill>
              </a:rPr>
              <a:t>BDZ-t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szedni, hogy az agyi alkalmazkodási folyamatokat ellensúlyozni lehessen.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kereszttolerancia (és </a:t>
            </a:r>
            <a:r>
              <a:rPr lang="hu-HU" sz="2000" dirty="0" err="1" smtClean="0">
                <a:solidFill>
                  <a:schemeClr val="accent4"/>
                </a:solidFill>
              </a:rPr>
              <a:t>keresztdependencia</a:t>
            </a:r>
            <a:r>
              <a:rPr lang="hu-HU" sz="2000" dirty="0" smtClean="0">
                <a:solidFill>
                  <a:schemeClr val="accent4"/>
                </a:solidFill>
              </a:rPr>
              <a:t> is) kimutatható alkohollal, más központi idegrendszeri nyugtatókkal és egyéb </a:t>
            </a:r>
            <a:r>
              <a:rPr lang="hu-HU" sz="2000" dirty="0" err="1" smtClean="0">
                <a:solidFill>
                  <a:schemeClr val="accent4"/>
                </a:solidFill>
              </a:rPr>
              <a:t>depresszánsokkal</a:t>
            </a:r>
            <a:endParaRPr lang="hu-HU" sz="2000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</a:t>
            </a:r>
            <a:endParaRPr lang="hu-HU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még nagy, esetleg állandóan emelkedő adagok rendszeres használata (abúzus) kapcsán is </a:t>
            </a:r>
            <a:r>
              <a:rPr lang="hu-HU" sz="2000" dirty="0" smtClean="0">
                <a:solidFill>
                  <a:schemeClr val="accent4"/>
                </a:solidFill>
              </a:rPr>
              <a:t>görcsökig </a:t>
            </a:r>
            <a:r>
              <a:rPr lang="hu-HU" sz="2000" dirty="0" smtClean="0">
                <a:solidFill>
                  <a:schemeClr val="accent4"/>
                </a:solidFill>
              </a:rPr>
              <a:t>fokozódó súlyos megvonási </a:t>
            </a:r>
            <a:r>
              <a:rPr lang="hu-HU" sz="2000" dirty="0" smtClean="0">
                <a:solidFill>
                  <a:schemeClr val="accent4"/>
                </a:solidFill>
              </a:rPr>
              <a:t>tünetek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gyakoribb a nyugtalanság, szorongás, </a:t>
            </a:r>
            <a:r>
              <a:rPr lang="hu-HU" sz="2000" dirty="0" err="1" smtClean="0">
                <a:solidFill>
                  <a:schemeClr val="accent4"/>
                </a:solidFill>
              </a:rPr>
              <a:t>hyperreflexia</a:t>
            </a:r>
            <a:r>
              <a:rPr lang="hu-HU" sz="2000" dirty="0" smtClean="0">
                <a:solidFill>
                  <a:schemeClr val="accent4"/>
                </a:solidFill>
              </a:rPr>
              <a:t>, izomgyengeség, </a:t>
            </a:r>
            <a:r>
              <a:rPr lang="hu-HU" sz="2000" dirty="0" err="1" smtClean="0">
                <a:solidFill>
                  <a:schemeClr val="accent4"/>
                </a:solidFill>
              </a:rPr>
              <a:t>orthostaticus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hypotensio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BDZ-ket</a:t>
            </a:r>
            <a:r>
              <a:rPr lang="hu-HU" sz="2000" dirty="0" smtClean="0">
                <a:solidFill>
                  <a:schemeClr val="accent4"/>
                </a:solidFill>
              </a:rPr>
              <a:t> rendszeres, főleg nagyobb dózisú használat után célszerű </a:t>
            </a:r>
            <a:r>
              <a:rPr lang="hu-HU" sz="2000" b="1" i="1" dirty="0" smtClean="0">
                <a:solidFill>
                  <a:schemeClr val="accent4"/>
                </a:solidFill>
              </a:rPr>
              <a:t>fokozatosan megvonni 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dependenseken</a:t>
            </a:r>
            <a:r>
              <a:rPr lang="hu-HU" sz="2000" dirty="0" smtClean="0">
                <a:solidFill>
                  <a:schemeClr val="accent4"/>
                </a:solidFill>
              </a:rPr>
              <a:t> a </a:t>
            </a:r>
            <a:r>
              <a:rPr lang="hu-HU" sz="2000" dirty="0" err="1" smtClean="0">
                <a:solidFill>
                  <a:schemeClr val="accent4"/>
                </a:solidFill>
              </a:rPr>
              <a:t>flumazenil</a:t>
            </a:r>
            <a:r>
              <a:rPr lang="hu-HU" sz="2000" dirty="0" smtClean="0">
                <a:solidFill>
                  <a:schemeClr val="accent4"/>
                </a:solidFill>
              </a:rPr>
              <a:t> akut megvonási tünet együttest vált ki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</a:t>
            </a:r>
            <a:endParaRPr lang="hu-HU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Akut túladagolás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jelentős túladagolásuk kapcsán </a:t>
            </a:r>
            <a:r>
              <a:rPr lang="hu-HU" sz="2000" dirty="0" err="1" smtClean="0">
                <a:solidFill>
                  <a:schemeClr val="accent4"/>
                </a:solidFill>
              </a:rPr>
              <a:t>coma</a:t>
            </a:r>
            <a:r>
              <a:rPr lang="hu-HU" sz="2000" dirty="0" smtClean="0">
                <a:solidFill>
                  <a:schemeClr val="accent4"/>
                </a:solidFill>
              </a:rPr>
              <a:t> és légzésdepresszió is előfordulhat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mesterséges lélegeztetés szükségessé válhat, különösen kevert mérgezéseknél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BDZ-k</a:t>
            </a:r>
            <a:r>
              <a:rPr lang="hu-HU" sz="2000" dirty="0" smtClean="0">
                <a:solidFill>
                  <a:schemeClr val="accent4"/>
                </a:solidFill>
              </a:rPr>
              <a:t> alkohollal vagy más központi idegrendszeri </a:t>
            </a:r>
            <a:r>
              <a:rPr lang="hu-HU" sz="2000" dirty="0" err="1" smtClean="0">
                <a:solidFill>
                  <a:schemeClr val="accent4"/>
                </a:solidFill>
              </a:rPr>
              <a:t>depresszánsokkal</a:t>
            </a:r>
            <a:r>
              <a:rPr lang="hu-HU" sz="2000" dirty="0" smtClean="0">
                <a:solidFill>
                  <a:schemeClr val="accent4"/>
                </a:solidFill>
              </a:rPr>
              <a:t> való kombinálása növeli a súlyos mérgezés veszélyét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shock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acidosis</a:t>
            </a:r>
            <a:r>
              <a:rPr lang="hu-HU" sz="2000" dirty="0" smtClean="0">
                <a:solidFill>
                  <a:schemeClr val="accent4"/>
                </a:solidFill>
              </a:rPr>
              <a:t> fellépése esetén, gyomor-bél huzamból való felszívódás csökkentésére a szokásos kezelési eljárásokat kell alkalmazni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súlyosabb esetben </a:t>
            </a:r>
            <a:r>
              <a:rPr lang="hu-HU" sz="2000" dirty="0" err="1" smtClean="0">
                <a:solidFill>
                  <a:schemeClr val="accent4"/>
                </a:solidFill>
              </a:rPr>
              <a:t>flumazenil-t</a:t>
            </a:r>
            <a:r>
              <a:rPr lang="hu-HU" sz="2000" dirty="0" smtClean="0">
                <a:solidFill>
                  <a:schemeClr val="accent4"/>
                </a:solidFill>
              </a:rPr>
              <a:t> kell adni, </a:t>
            </a:r>
            <a:r>
              <a:rPr lang="hu-HU" sz="2000" dirty="0" err="1" smtClean="0">
                <a:solidFill>
                  <a:schemeClr val="accent4"/>
                </a:solidFill>
              </a:rPr>
              <a:t>iv</a:t>
            </a:r>
            <a:r>
              <a:rPr lang="hu-HU" sz="2000" dirty="0" smtClean="0">
                <a:solidFill>
                  <a:schemeClr val="accent4"/>
                </a:solidFill>
              </a:rPr>
              <a:t>. 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</a:t>
            </a:r>
            <a:endParaRPr lang="hu-HU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u-HU" sz="3600" b="1" i="1" dirty="0" err="1" smtClean="0">
                <a:solidFill>
                  <a:schemeClr val="accent4"/>
                </a:solidFill>
              </a:rPr>
              <a:t>flumazenil</a:t>
            </a:r>
            <a:r>
              <a:rPr lang="hu-HU" sz="3600" dirty="0" smtClean="0">
                <a:solidFill>
                  <a:schemeClr val="accent4"/>
                </a:solidFill>
              </a:rPr>
              <a:t> ANEXATE </a:t>
            </a:r>
            <a:r>
              <a:rPr lang="hu-HU" sz="3600" dirty="0" err="1" smtClean="0">
                <a:solidFill>
                  <a:schemeClr val="accent4"/>
                </a:solidFill>
              </a:rPr>
              <a:t>inj</a:t>
            </a:r>
            <a:r>
              <a:rPr lang="hu-HU" sz="3600" dirty="0" smtClean="0">
                <a:solidFill>
                  <a:schemeClr val="accent4"/>
                </a:solidFill>
              </a:rPr>
              <a:t>.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3300" dirty="0" err="1" smtClean="0">
                <a:solidFill>
                  <a:schemeClr val="accent4"/>
                </a:solidFill>
              </a:rPr>
              <a:t>benzodiazepin</a:t>
            </a:r>
            <a:r>
              <a:rPr lang="hu-HU" sz="3300" dirty="0" smtClean="0">
                <a:solidFill>
                  <a:schemeClr val="accent4"/>
                </a:solidFill>
              </a:rPr>
              <a:t> receptor </a:t>
            </a:r>
            <a:r>
              <a:rPr lang="hu-HU" sz="3300" dirty="0" err="1" smtClean="0">
                <a:solidFill>
                  <a:schemeClr val="accent4"/>
                </a:solidFill>
              </a:rPr>
              <a:t>antagonista</a:t>
            </a:r>
            <a:r>
              <a:rPr lang="hu-HU" sz="3300" dirty="0" smtClean="0">
                <a:solidFill>
                  <a:schemeClr val="accent4"/>
                </a:solidFill>
              </a:rPr>
              <a:t> (gátló)  </a:t>
            </a:r>
          </a:p>
          <a:p>
            <a:pPr>
              <a:buFont typeface="Wingdings" pitchFamily="2" charset="2"/>
              <a:buChar char="§"/>
            </a:pPr>
            <a:r>
              <a:rPr lang="hu-HU" sz="3300" dirty="0" err="1" smtClean="0">
                <a:solidFill>
                  <a:schemeClr val="accent4"/>
                </a:solidFill>
              </a:rPr>
              <a:t>benzodiazepinek</a:t>
            </a:r>
            <a:r>
              <a:rPr lang="hu-HU" sz="3300" dirty="0" smtClean="0">
                <a:solidFill>
                  <a:schemeClr val="accent4"/>
                </a:solidFill>
              </a:rPr>
              <a:t> által bevezetett </a:t>
            </a:r>
            <a:r>
              <a:rPr lang="hu-HU" sz="3300" dirty="0" err="1" smtClean="0">
                <a:solidFill>
                  <a:schemeClr val="accent4"/>
                </a:solidFill>
              </a:rPr>
              <a:t>ananesthesia</a:t>
            </a:r>
            <a:r>
              <a:rPr lang="hu-HU" sz="3300" dirty="0" smtClean="0">
                <a:solidFill>
                  <a:schemeClr val="accent4"/>
                </a:solidFill>
              </a:rPr>
              <a:t> felfüggesztésére</a:t>
            </a:r>
          </a:p>
          <a:p>
            <a:pPr>
              <a:buFont typeface="Wingdings" pitchFamily="2" charset="2"/>
              <a:buChar char="§"/>
            </a:pPr>
            <a:r>
              <a:rPr lang="hu-HU" sz="3300" dirty="0" smtClean="0">
                <a:solidFill>
                  <a:schemeClr val="accent4"/>
                </a:solidFill>
              </a:rPr>
              <a:t>túladagoláskor a KIR tünetek enyhítésére</a:t>
            </a:r>
          </a:p>
          <a:p>
            <a:pPr>
              <a:buFont typeface="Wingdings" pitchFamily="2" charset="2"/>
              <a:buChar char="§"/>
            </a:pPr>
            <a:r>
              <a:rPr lang="hu-HU" sz="3300" dirty="0" smtClean="0">
                <a:solidFill>
                  <a:schemeClr val="accent4"/>
                </a:solidFill>
              </a:rPr>
              <a:t>a </a:t>
            </a:r>
            <a:r>
              <a:rPr lang="hu-HU" sz="3300" dirty="0" err="1" smtClean="0">
                <a:solidFill>
                  <a:schemeClr val="accent4"/>
                </a:solidFill>
              </a:rPr>
              <a:t>BDZ-k</a:t>
            </a:r>
            <a:r>
              <a:rPr lang="hu-HU" sz="3300" dirty="0" smtClean="0">
                <a:solidFill>
                  <a:schemeClr val="accent4"/>
                </a:solidFill>
              </a:rPr>
              <a:t> légzésdeprimáló hatásának megszüntetésére nem mindig alkalmas</a:t>
            </a:r>
          </a:p>
          <a:p>
            <a:pPr>
              <a:buFont typeface="Wingdings" pitchFamily="2" charset="2"/>
              <a:buChar char="Ø"/>
            </a:pPr>
            <a:endParaRPr lang="hu-HU" sz="33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3300" i="1" dirty="0" smtClean="0">
                <a:solidFill>
                  <a:schemeClr val="accent4"/>
                </a:solidFill>
              </a:rPr>
              <a:t>Adagolás </a:t>
            </a:r>
          </a:p>
          <a:p>
            <a:pPr>
              <a:buNone/>
            </a:pPr>
            <a:r>
              <a:rPr lang="hu-HU" sz="3300" dirty="0" smtClean="0">
                <a:solidFill>
                  <a:schemeClr val="accent4"/>
                </a:solidFill>
              </a:rPr>
              <a:t>0.2 mg kezdő adag 15 másodperc alatt </a:t>
            </a:r>
            <a:r>
              <a:rPr lang="hu-HU" sz="3300" dirty="0" err="1" smtClean="0">
                <a:solidFill>
                  <a:schemeClr val="accent4"/>
                </a:solidFill>
              </a:rPr>
              <a:t>iv</a:t>
            </a:r>
            <a:r>
              <a:rPr lang="hu-HU" sz="3300" dirty="0" smtClean="0">
                <a:solidFill>
                  <a:schemeClr val="accent4"/>
                </a:solidFill>
              </a:rPr>
              <a:t>., majd 0.1 mg percenként </a:t>
            </a:r>
          </a:p>
          <a:p>
            <a:pPr>
              <a:buNone/>
            </a:pPr>
            <a:r>
              <a:rPr lang="hu-HU" sz="3300" dirty="0" smtClean="0">
                <a:solidFill>
                  <a:schemeClr val="accent4"/>
                </a:solidFill>
              </a:rPr>
              <a:t>mindaddig, amíg az öntudat vissza nem tér, maximum 1 mg </a:t>
            </a:r>
          </a:p>
          <a:p>
            <a:pPr>
              <a:buNone/>
            </a:pPr>
            <a:r>
              <a:rPr lang="hu-HU" sz="3300" dirty="0" smtClean="0">
                <a:solidFill>
                  <a:schemeClr val="accent4"/>
                </a:solidFill>
              </a:rPr>
              <a:t>összmennyiség beadásáig  </a:t>
            </a:r>
          </a:p>
          <a:p>
            <a:pPr>
              <a:buNone/>
            </a:pPr>
            <a:endParaRPr lang="hu-HU" sz="33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3300" i="1" dirty="0" smtClean="0">
                <a:solidFill>
                  <a:schemeClr val="accent4"/>
                </a:solidFill>
              </a:rPr>
              <a:t>Mellékhatás</a:t>
            </a:r>
          </a:p>
          <a:p>
            <a:pPr>
              <a:buNone/>
            </a:pPr>
            <a:r>
              <a:rPr lang="hu-HU" sz="3300" dirty="0" smtClean="0">
                <a:solidFill>
                  <a:schemeClr val="accent4"/>
                </a:solidFill>
              </a:rPr>
              <a:t>nyugtalanság, hányinger; kevert mérgezés esetén (különösen, ha </a:t>
            </a:r>
          </a:p>
          <a:p>
            <a:pPr>
              <a:buNone/>
            </a:pPr>
            <a:r>
              <a:rPr lang="hu-HU" sz="3300" dirty="0" smtClean="0">
                <a:solidFill>
                  <a:schemeClr val="accent4"/>
                </a:solidFill>
              </a:rPr>
              <a:t>triciklusos antidepresszánsokat is vett be a beteg) a </a:t>
            </a:r>
            <a:r>
              <a:rPr lang="hu-HU" sz="3300" dirty="0" err="1" smtClean="0">
                <a:solidFill>
                  <a:schemeClr val="accent4"/>
                </a:solidFill>
              </a:rPr>
              <a:t>flumazenil</a:t>
            </a:r>
            <a:r>
              <a:rPr lang="hu-HU" sz="3300" dirty="0" smtClean="0">
                <a:solidFill>
                  <a:schemeClr val="accent4"/>
                </a:solidFill>
              </a:rPr>
              <a:t> súlyosabb </a:t>
            </a:r>
          </a:p>
          <a:p>
            <a:pPr>
              <a:buNone/>
            </a:pPr>
            <a:r>
              <a:rPr lang="hu-HU" sz="3300" dirty="0" smtClean="0">
                <a:solidFill>
                  <a:schemeClr val="accent4"/>
                </a:solidFill>
              </a:rPr>
              <a:t>tüneteket, akár görcsöket és </a:t>
            </a:r>
            <a:r>
              <a:rPr lang="hu-HU" sz="3300" dirty="0" err="1" smtClean="0">
                <a:solidFill>
                  <a:schemeClr val="accent4"/>
                </a:solidFill>
              </a:rPr>
              <a:t>arrhythmiát</a:t>
            </a:r>
            <a:r>
              <a:rPr lang="hu-HU" sz="3300" dirty="0" smtClean="0">
                <a:solidFill>
                  <a:schemeClr val="accent4"/>
                </a:solidFill>
              </a:rPr>
              <a:t> is kiválthat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</a:t>
            </a:r>
            <a:endParaRPr lang="hu-HU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sz="2200" b="1" dirty="0" smtClean="0">
                <a:solidFill>
                  <a:schemeClr val="accent4"/>
                </a:solidFill>
              </a:rPr>
              <a:t>BARBITURÁTOK</a:t>
            </a:r>
          </a:p>
          <a:p>
            <a:pPr>
              <a:buNone/>
            </a:pPr>
            <a:endParaRPr lang="hu-HU" sz="22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200" dirty="0" err="1" smtClean="0">
                <a:solidFill>
                  <a:schemeClr val="accent4"/>
                </a:solidFill>
              </a:rPr>
              <a:t>szedatohipnotikumként</a:t>
            </a:r>
            <a:r>
              <a:rPr lang="hu-HU" sz="2200" dirty="0" smtClean="0">
                <a:solidFill>
                  <a:schemeClr val="accent4"/>
                </a:solidFill>
              </a:rPr>
              <a:t> való alkalmazásuk erősen visszaszorult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egyes képviselőiket használjuk </a:t>
            </a:r>
            <a:r>
              <a:rPr lang="hu-HU" sz="2200" dirty="0" err="1" smtClean="0">
                <a:solidFill>
                  <a:schemeClr val="accent4"/>
                </a:solidFill>
              </a:rPr>
              <a:t>antiepileptikumként</a:t>
            </a:r>
            <a:r>
              <a:rPr lang="hu-HU" sz="2200" dirty="0" smtClean="0">
                <a:solidFill>
                  <a:schemeClr val="accent4"/>
                </a:solidFill>
              </a:rPr>
              <a:t>, </a:t>
            </a:r>
            <a:r>
              <a:rPr lang="hu-HU" sz="2200" dirty="0" err="1" smtClean="0">
                <a:solidFill>
                  <a:schemeClr val="accent4"/>
                </a:solidFill>
              </a:rPr>
              <a:t>ill</a:t>
            </a:r>
            <a:r>
              <a:rPr lang="hu-HU" sz="2200" dirty="0" smtClean="0">
                <a:solidFill>
                  <a:schemeClr val="accent4"/>
                </a:solidFill>
              </a:rPr>
              <a:t> általános anesztézia létrehozására</a:t>
            </a:r>
          </a:p>
          <a:p>
            <a:pPr>
              <a:buNone/>
            </a:pPr>
            <a:endParaRPr lang="hu-HU" sz="22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200" i="1" dirty="0" smtClean="0">
                <a:solidFill>
                  <a:schemeClr val="accent4"/>
                </a:solidFill>
              </a:rPr>
              <a:t>Kis adag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err="1" smtClean="0">
                <a:solidFill>
                  <a:schemeClr val="accent4"/>
                </a:solidFill>
              </a:rPr>
              <a:t>szedatív</a:t>
            </a:r>
            <a:r>
              <a:rPr lang="hu-HU" sz="2200" dirty="0" smtClean="0">
                <a:solidFill>
                  <a:schemeClr val="accent4"/>
                </a:solidFill>
              </a:rPr>
              <a:t> (azaz nyugtató) és </a:t>
            </a:r>
            <a:r>
              <a:rPr lang="hu-HU" sz="2200" dirty="0" err="1" smtClean="0">
                <a:solidFill>
                  <a:schemeClr val="accent4"/>
                </a:solidFill>
              </a:rPr>
              <a:t>anxiolitikus</a:t>
            </a:r>
            <a:r>
              <a:rPr lang="hu-HU" sz="2200" dirty="0" smtClean="0">
                <a:solidFill>
                  <a:schemeClr val="accent4"/>
                </a:solidFill>
              </a:rPr>
              <a:t>, </a:t>
            </a:r>
            <a:r>
              <a:rPr lang="hu-HU" sz="2200" dirty="0" err="1" smtClean="0">
                <a:solidFill>
                  <a:schemeClr val="accent4"/>
                </a:solidFill>
              </a:rPr>
              <a:t>görcsgátló</a:t>
            </a:r>
            <a:r>
              <a:rPr lang="hu-HU" sz="2200" dirty="0" smtClean="0">
                <a:solidFill>
                  <a:schemeClr val="accent4"/>
                </a:solidFill>
              </a:rPr>
              <a:t> (</a:t>
            </a:r>
            <a:r>
              <a:rPr lang="hu-HU" sz="2200" dirty="0" err="1" smtClean="0">
                <a:solidFill>
                  <a:schemeClr val="accent4"/>
                </a:solidFill>
              </a:rPr>
              <a:t>antiepileptikus</a:t>
            </a:r>
            <a:r>
              <a:rPr lang="hu-HU" sz="2200" dirty="0" smtClean="0">
                <a:solidFill>
                  <a:schemeClr val="accent4"/>
                </a:solidFill>
              </a:rPr>
              <a:t>) hatás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mellékhatásként jelentősen álmosít, a pszichés, szellemi funkciókat lassítja</a:t>
            </a:r>
          </a:p>
          <a:p>
            <a:pPr>
              <a:buNone/>
            </a:pPr>
            <a:endParaRPr lang="hu-HU" sz="22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200" i="1" dirty="0" smtClean="0">
                <a:solidFill>
                  <a:schemeClr val="accent4"/>
                </a:solidFill>
              </a:rPr>
              <a:t>Közepes adag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hipnotikus (az alvást elősegítő) hatásúak;, </a:t>
            </a:r>
            <a:r>
              <a:rPr lang="hu-HU" sz="2200" dirty="0" err="1" smtClean="0">
                <a:solidFill>
                  <a:schemeClr val="accent4"/>
                </a:solidFill>
              </a:rPr>
              <a:t>inkoordinációt</a:t>
            </a:r>
            <a:r>
              <a:rPr lang="hu-HU" sz="2200" dirty="0" smtClean="0">
                <a:solidFill>
                  <a:schemeClr val="accent4"/>
                </a:solidFill>
              </a:rPr>
              <a:t>, bizonyos fokú </a:t>
            </a:r>
            <a:r>
              <a:rPr lang="hu-HU" sz="2200" dirty="0" err="1" smtClean="0">
                <a:solidFill>
                  <a:schemeClr val="accent4"/>
                </a:solidFill>
              </a:rPr>
              <a:t>anterograd</a:t>
            </a:r>
            <a:r>
              <a:rPr lang="hu-HU" sz="2200" dirty="0" smtClean="0">
                <a:solidFill>
                  <a:schemeClr val="accent4"/>
                </a:solidFill>
              </a:rPr>
              <a:t> </a:t>
            </a:r>
            <a:r>
              <a:rPr lang="hu-HU" sz="2200" dirty="0" err="1" smtClean="0">
                <a:solidFill>
                  <a:schemeClr val="accent4"/>
                </a:solidFill>
              </a:rPr>
              <a:t>amnesiát</a:t>
            </a:r>
            <a:r>
              <a:rPr lang="hu-HU" sz="2200" dirty="0" smtClean="0">
                <a:solidFill>
                  <a:schemeClr val="accent4"/>
                </a:solidFill>
              </a:rPr>
              <a:t>, kifejezett </a:t>
            </a:r>
            <a:r>
              <a:rPr lang="hu-HU" sz="2200" dirty="0" err="1" smtClean="0">
                <a:solidFill>
                  <a:schemeClr val="accent4"/>
                </a:solidFill>
              </a:rPr>
              <a:t>görcsgátló</a:t>
            </a:r>
            <a:r>
              <a:rPr lang="hu-HU" sz="2200" dirty="0" smtClean="0">
                <a:solidFill>
                  <a:schemeClr val="accent4"/>
                </a:solidFill>
              </a:rPr>
              <a:t> hatást, eufóriát hozhatnak létre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</a:t>
            </a:r>
            <a:endParaRPr lang="hu-HU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Nagy adag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általános anesztézia (sebészi narkózis-egyes rövid hatástartamú barbiturátok a legalkalmasabbak)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mérsékelt légzésdepresszió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Még nagyobb (toxikus) adag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coma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nyúltvelői</a:t>
            </a:r>
            <a:r>
              <a:rPr lang="hu-HU" sz="2000" dirty="0" smtClean="0">
                <a:solidFill>
                  <a:schemeClr val="accent4"/>
                </a:solidFill>
              </a:rPr>
              <a:t> légzésdepresszió (a hipnotikus adag kb. 10-szeresénél bekövetkezhet)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Az alvás folyamán megváltoztatják a mélyalvási fázis jellegét,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erőteljesen csökkentik a REM fázisok számát és időtartamát, ezért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 fiziológiás alvástól eltérő a </a:t>
            </a:r>
            <a:r>
              <a:rPr lang="hu-HU" sz="2000" dirty="0" err="1" smtClean="0">
                <a:solidFill>
                  <a:schemeClr val="accent4"/>
                </a:solidFill>
              </a:rPr>
              <a:t>barbiturát-indukálta</a:t>
            </a:r>
            <a:r>
              <a:rPr lang="hu-HU" sz="2000" dirty="0" smtClean="0">
                <a:solidFill>
                  <a:schemeClr val="accent4"/>
                </a:solidFill>
              </a:rPr>
              <a:t> alvás, ébredés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után fáradtság jellemző.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</a:t>
            </a:r>
            <a:endParaRPr lang="hu-HU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25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Lassú, hosszú hatástartamú szerek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phenobarbital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elsősorban </a:t>
            </a:r>
            <a:r>
              <a:rPr lang="hu-HU" sz="2000" dirty="0" err="1" smtClean="0">
                <a:solidFill>
                  <a:schemeClr val="accent4"/>
                </a:solidFill>
              </a:rPr>
              <a:t>antiepileptikumként</a:t>
            </a:r>
            <a:r>
              <a:rPr lang="hu-HU" sz="2000" dirty="0" smtClean="0">
                <a:solidFill>
                  <a:schemeClr val="accent4"/>
                </a:solidFill>
              </a:rPr>
              <a:t> használják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altatónak túl hosszú hatású (t</a:t>
            </a:r>
            <a:r>
              <a:rPr lang="hu-HU" sz="2000" baseline="-25000" dirty="0" smtClean="0">
                <a:solidFill>
                  <a:schemeClr val="accent4"/>
                </a:solidFill>
              </a:rPr>
              <a:t>1/2</a:t>
            </a:r>
            <a:r>
              <a:rPr lang="hu-HU" sz="2000" dirty="0" smtClean="0">
                <a:solidFill>
                  <a:schemeClr val="accent4"/>
                </a:solidFill>
              </a:rPr>
              <a:t>: 4–5 nap!)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Gyors, rövid hatástartamú szerek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thiopental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iv</a:t>
            </a:r>
            <a:r>
              <a:rPr lang="hu-HU" sz="2000" dirty="0" smtClean="0">
                <a:solidFill>
                  <a:schemeClr val="accent4"/>
                </a:solidFill>
              </a:rPr>
              <a:t>. alkalmazzák, általános </a:t>
            </a:r>
            <a:r>
              <a:rPr lang="hu-HU" sz="2000" dirty="0" err="1" smtClean="0">
                <a:solidFill>
                  <a:schemeClr val="accent4"/>
                </a:solidFill>
              </a:rPr>
              <a:t>anesztetikumként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pl</a:t>
            </a:r>
            <a:r>
              <a:rPr lang="hu-HU" sz="2000" dirty="0" smtClean="0">
                <a:solidFill>
                  <a:schemeClr val="accent4"/>
                </a:solidFill>
              </a:rPr>
              <a:t> más szerrel létrehozott anesztézia bevezetésére, vagy nagyon rövid beavatkozások előtt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gyors hatású barbiturátok is kiválthatnak eufóriát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</a:t>
            </a:r>
            <a:endParaRPr lang="hu-HU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BARBITURÁT tolerancia és </a:t>
            </a:r>
            <a:r>
              <a:rPr lang="hu-HU" sz="2000" b="1" dirty="0" err="1" smtClean="0">
                <a:solidFill>
                  <a:schemeClr val="accent4"/>
                </a:solidFill>
              </a:rPr>
              <a:t>dependencia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tolerancia fejlődik ki mind az altató, mind az </a:t>
            </a:r>
            <a:r>
              <a:rPr lang="hu-HU" sz="2000" dirty="0" err="1" smtClean="0">
                <a:solidFill>
                  <a:schemeClr val="accent4"/>
                </a:solidFill>
              </a:rPr>
              <a:t>euforizáló</a:t>
            </a:r>
            <a:r>
              <a:rPr lang="hu-HU" sz="2000" dirty="0" smtClean="0">
                <a:solidFill>
                  <a:schemeClr val="accent4"/>
                </a:solidFill>
              </a:rPr>
              <a:t> hatáshoz (abúzus!), de jóval kevésbé a légzésdeprimáló hatáshoz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használók a hatások csökkenése miatt hajlamosak emelni az adagot, ami légzésdepressziót eredményezhet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barbiturátok kereszttoleranciát mutatnak alkohollal és más központi idegrendszeri </a:t>
            </a:r>
            <a:r>
              <a:rPr lang="hu-HU" sz="2000" dirty="0" err="1" smtClean="0">
                <a:solidFill>
                  <a:schemeClr val="accent4"/>
                </a:solidFill>
              </a:rPr>
              <a:t>depresszánsokkal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pszichés függőség jelentős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opioidokkal</a:t>
            </a:r>
            <a:r>
              <a:rPr lang="hu-HU" sz="2000" dirty="0" smtClean="0">
                <a:solidFill>
                  <a:schemeClr val="accent4"/>
                </a:solidFill>
              </a:rPr>
              <a:t> vagy etanollal kombinálva fokozzák azok hatását és mérséklik a megvonási tüneteket</a:t>
            </a:r>
          </a:p>
          <a:p>
            <a:pPr>
              <a:buFont typeface="Wingdings" pitchFamily="2" charset="2"/>
              <a:buChar char="§"/>
            </a:pPr>
            <a:endParaRPr lang="hu-HU" sz="2000" dirty="0" smtClean="0"/>
          </a:p>
          <a:p>
            <a:pPr>
              <a:buNone/>
            </a:pPr>
            <a:r>
              <a:rPr lang="hu-HU" sz="2000" dirty="0" smtClean="0">
                <a:solidFill>
                  <a:srgbClr val="FF0000"/>
                </a:solidFill>
              </a:rPr>
              <a:t>Bejutnak a magzatba és az anyatejbe is!</a:t>
            </a:r>
          </a:p>
          <a:p>
            <a:pPr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endParaRPr lang="hu-HU" sz="2000" dirty="0" smtClean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hu-HU" sz="2000" dirty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</a:t>
            </a:r>
            <a:endParaRPr lang="hu-H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preszinaptikus</a:t>
            </a:r>
            <a:r>
              <a:rPr lang="hu-HU" sz="2000" dirty="0" smtClean="0">
                <a:solidFill>
                  <a:schemeClr val="accent4"/>
                </a:solidFill>
              </a:rPr>
              <a:t> sejt ingerülete eléri a végnyúlványt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feszültség-függő kalcium csatornák megnyílnak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végződés </a:t>
            </a:r>
            <a:r>
              <a:rPr lang="hu-HU" sz="2000" dirty="0" err="1" smtClean="0">
                <a:solidFill>
                  <a:schemeClr val="accent4"/>
                </a:solidFill>
              </a:rPr>
              <a:t>vezikulumaiból</a:t>
            </a:r>
            <a:r>
              <a:rPr lang="hu-HU" sz="2000" dirty="0" smtClean="0">
                <a:solidFill>
                  <a:schemeClr val="accent4"/>
                </a:solidFill>
              </a:rPr>
              <a:t> felszabadulnak a </a:t>
            </a:r>
            <a:r>
              <a:rPr lang="hu-HU" sz="2000" dirty="0" err="1" smtClean="0">
                <a:solidFill>
                  <a:schemeClr val="accent4"/>
                </a:solidFill>
              </a:rPr>
              <a:t>neurotranszmitterek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hólyagocska csak egyféle </a:t>
            </a:r>
            <a:r>
              <a:rPr lang="hu-HU" sz="2000" dirty="0" err="1" smtClean="0">
                <a:solidFill>
                  <a:schemeClr val="accent4"/>
                </a:solidFill>
              </a:rPr>
              <a:t>transzmittert</a:t>
            </a:r>
            <a:r>
              <a:rPr lang="hu-HU" sz="2000" dirty="0" smtClean="0">
                <a:solidFill>
                  <a:schemeClr val="accent4"/>
                </a:solidFill>
              </a:rPr>
              <a:t> tartalmaz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transzmitter</a:t>
            </a:r>
            <a:r>
              <a:rPr lang="hu-HU" sz="2000" dirty="0" smtClean="0">
                <a:solidFill>
                  <a:schemeClr val="accent4"/>
                </a:solidFill>
              </a:rPr>
              <a:t> bekerül a </a:t>
            </a:r>
            <a:r>
              <a:rPr lang="hu-HU" sz="2000" dirty="0" err="1" smtClean="0">
                <a:solidFill>
                  <a:schemeClr val="accent4"/>
                </a:solidFill>
              </a:rPr>
              <a:t>szinaptikus</a:t>
            </a:r>
            <a:r>
              <a:rPr lang="hu-HU" sz="2000" dirty="0" smtClean="0">
                <a:solidFill>
                  <a:schemeClr val="accent4"/>
                </a:solidFill>
              </a:rPr>
              <a:t> résbe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hozzá kötődik a </a:t>
            </a:r>
            <a:r>
              <a:rPr lang="hu-HU" sz="2000" dirty="0" err="1" smtClean="0">
                <a:solidFill>
                  <a:schemeClr val="accent4"/>
                </a:solidFill>
              </a:rPr>
              <a:t>postszinaptikus</a:t>
            </a:r>
            <a:r>
              <a:rPr lang="hu-HU" sz="2000" dirty="0" smtClean="0">
                <a:solidFill>
                  <a:schemeClr val="accent4"/>
                </a:solidFill>
              </a:rPr>
              <a:t> sejt receptoraihoz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kinyílnak az ioncsatornák, a beáramló ionok megváltoztatják a membrán potenciált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postszinaptikus</a:t>
            </a:r>
            <a:r>
              <a:rPr lang="hu-HU" sz="2000" dirty="0" smtClean="0">
                <a:solidFill>
                  <a:schemeClr val="accent4"/>
                </a:solidFill>
              </a:rPr>
              <a:t> sejt is ingerületbe kerül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transzmitter</a:t>
            </a:r>
            <a:r>
              <a:rPr lang="hu-HU" sz="2000" dirty="0" smtClean="0">
                <a:solidFill>
                  <a:schemeClr val="accent4"/>
                </a:solidFill>
              </a:rPr>
              <a:t> inaktiválás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központi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</a:t>
            </a:r>
            <a:endParaRPr lang="hu-HU" sz="280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/>
          </a:bodyPr>
          <a:lstStyle/>
          <a:p>
            <a:pPr marL="566928" indent="-457200">
              <a:buNone/>
            </a:pPr>
            <a:endParaRPr lang="hu-HU" sz="2000" b="1" dirty="0" smtClean="0">
              <a:latin typeface="Century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megvonási </a:t>
            </a:r>
            <a:r>
              <a:rPr lang="hu-HU" sz="2000" dirty="0" smtClean="0">
                <a:solidFill>
                  <a:schemeClr val="accent4"/>
                </a:solidFill>
              </a:rPr>
              <a:t>tünetek tekintetében a barbiturátok (az etilalkoholhoz és az </a:t>
            </a:r>
            <a:r>
              <a:rPr lang="hu-HU" sz="2000" dirty="0" err="1" smtClean="0">
                <a:solidFill>
                  <a:schemeClr val="accent4"/>
                </a:solidFill>
              </a:rPr>
              <a:t>opioidokhoz</a:t>
            </a:r>
            <a:r>
              <a:rPr lang="hu-HU" sz="2000" dirty="0" smtClean="0">
                <a:solidFill>
                  <a:schemeClr val="accent4"/>
                </a:solidFill>
              </a:rPr>
              <a:t> hasonlóan) a legveszélyesebb szerek közé tartoznak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megvonás során akár görcsök, </a:t>
            </a:r>
            <a:r>
              <a:rPr lang="hu-HU" sz="2000" dirty="0" err="1" smtClean="0">
                <a:solidFill>
                  <a:schemeClr val="accent4"/>
                </a:solidFill>
              </a:rPr>
              <a:t>hipertermia</a:t>
            </a:r>
            <a:r>
              <a:rPr lang="hu-HU" sz="2000" dirty="0" smtClean="0">
                <a:solidFill>
                  <a:schemeClr val="accent4"/>
                </a:solidFill>
              </a:rPr>
              <a:t>, delírium és kiszámíthatatlan keringési reakciók is létrejöhetnek. A megvonási tünetek rossz általános állapotú betegen halállal is végződhetnek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Barbiturát túladagolás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terápiás szélessége kicsi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fő veszélyük a légzésdepresszió, de okozhatják a keringés összeomlását is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veseelégtelenség is kifejlődhet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smtClean="0">
                <a:solidFill>
                  <a:schemeClr val="accent4"/>
                </a:solidFill>
              </a:rPr>
              <a:t>mérgezés kezelése tüneti, az állapot időben elkezdett intenzív ellátást igényel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szükség lehet forszírozott </a:t>
            </a:r>
            <a:r>
              <a:rPr lang="hu-HU" sz="2000" dirty="0" err="1" smtClean="0">
                <a:solidFill>
                  <a:schemeClr val="accent4"/>
                </a:solidFill>
              </a:rPr>
              <a:t>diuresisre</a:t>
            </a:r>
            <a:r>
              <a:rPr lang="hu-HU" sz="2000" dirty="0" smtClean="0">
                <a:solidFill>
                  <a:schemeClr val="accent4"/>
                </a:solidFill>
              </a:rPr>
              <a:t>, hólyagkatéterezés mellett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barbiturátokkal gyakoriak voltak az öngyilkosságok (Marilyn Monroe és „</a:t>
            </a:r>
            <a:r>
              <a:rPr lang="hu-HU" sz="2000" dirty="0" err="1" smtClean="0">
                <a:solidFill>
                  <a:schemeClr val="accent4"/>
                </a:solidFill>
              </a:rPr>
              <a:t>Jimi</a:t>
            </a:r>
            <a:r>
              <a:rPr lang="hu-HU" sz="2000" dirty="0" smtClean="0">
                <a:solidFill>
                  <a:schemeClr val="accent4"/>
                </a:solidFill>
              </a:rPr>
              <a:t>” Hendrix halálát is barbiturát túladagolás okozta)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ANTIDOTUMA NINCS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</a:t>
            </a:r>
            <a:endParaRPr lang="hu-HU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SZEROTONIN 5-HT</a:t>
            </a:r>
            <a:r>
              <a:rPr lang="hu-HU" sz="2000" b="1" baseline="-25000" dirty="0" smtClean="0">
                <a:solidFill>
                  <a:schemeClr val="accent4"/>
                </a:solidFill>
              </a:rPr>
              <a:t>1A</a:t>
            </a:r>
            <a:r>
              <a:rPr lang="hu-HU" sz="2000" b="1" dirty="0" smtClean="0">
                <a:solidFill>
                  <a:schemeClr val="accent4"/>
                </a:solidFill>
              </a:rPr>
              <a:t>-RECEPTOR AGONISTÁK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buspiron</a:t>
            </a:r>
            <a:r>
              <a:rPr lang="hu-HU" sz="2000" b="1" i="1" dirty="0" smtClean="0">
                <a:solidFill>
                  <a:schemeClr val="accent4"/>
                </a:solidFill>
              </a:rPr>
              <a:t> (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Anxiron</a:t>
            </a:r>
            <a:r>
              <a:rPr lang="hu-HU" sz="2000" b="1" i="1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Spitomin</a:t>
            </a:r>
            <a:r>
              <a:rPr lang="hu-HU" sz="2000" b="1" i="1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parciális </a:t>
            </a:r>
            <a:r>
              <a:rPr lang="hu-HU" sz="2000" dirty="0" err="1" smtClean="0">
                <a:solidFill>
                  <a:schemeClr val="accent4"/>
                </a:solidFill>
              </a:rPr>
              <a:t>agonista</a:t>
            </a:r>
            <a:r>
              <a:rPr lang="hu-HU" sz="2000" dirty="0" smtClean="0">
                <a:solidFill>
                  <a:schemeClr val="accent4"/>
                </a:solidFill>
              </a:rPr>
              <a:t> a szerotonin-5-HT</a:t>
            </a:r>
            <a:r>
              <a:rPr lang="hu-HU" sz="2000" baseline="-25000" dirty="0" smtClean="0">
                <a:solidFill>
                  <a:schemeClr val="accent4"/>
                </a:solidFill>
              </a:rPr>
              <a:t>1A</a:t>
            </a:r>
            <a:r>
              <a:rPr lang="hu-HU" sz="2000" dirty="0" smtClean="0">
                <a:solidFill>
                  <a:schemeClr val="accent4"/>
                </a:solidFill>
              </a:rPr>
              <a:t>-receptoron, de kötődik a dopamin D</a:t>
            </a:r>
            <a:r>
              <a:rPr lang="hu-HU" sz="2000" baseline="-25000" dirty="0" smtClean="0">
                <a:solidFill>
                  <a:schemeClr val="accent4"/>
                </a:solidFill>
              </a:rPr>
              <a:t>2</a:t>
            </a:r>
            <a:r>
              <a:rPr lang="hu-HU" sz="2000" dirty="0" smtClean="0">
                <a:solidFill>
                  <a:schemeClr val="accent4"/>
                </a:solidFill>
              </a:rPr>
              <a:t>-receptorokhoz is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hatása lassan, hetek alatt fejlődik ki 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mérsékli a generalizált szorongást</a:t>
            </a:r>
            <a:r>
              <a:rPr lang="hu-HU" sz="2000" dirty="0" smtClean="0">
                <a:solidFill>
                  <a:schemeClr val="accent4"/>
                </a:solidFill>
              </a:rPr>
              <a:t>, nincs viszont altató, </a:t>
            </a:r>
            <a:r>
              <a:rPr lang="hu-HU" sz="2000" dirty="0" err="1" smtClean="0">
                <a:solidFill>
                  <a:schemeClr val="accent4"/>
                </a:solidFill>
              </a:rPr>
              <a:t>szedatív</a:t>
            </a:r>
            <a:r>
              <a:rPr lang="hu-HU" sz="2000" dirty="0" smtClean="0">
                <a:solidFill>
                  <a:schemeClr val="accent4"/>
                </a:solidFill>
              </a:rPr>
              <a:t>, mozgáskoordinációt gátló, </a:t>
            </a:r>
            <a:r>
              <a:rPr lang="hu-HU" sz="2000" dirty="0" err="1" smtClean="0">
                <a:solidFill>
                  <a:schemeClr val="accent4"/>
                </a:solidFill>
              </a:rPr>
              <a:t>izomrelaxáns</a:t>
            </a:r>
            <a:r>
              <a:rPr lang="hu-HU" sz="2000" dirty="0" smtClean="0">
                <a:solidFill>
                  <a:schemeClr val="accent4"/>
                </a:solidFill>
              </a:rPr>
              <a:t> vagy </a:t>
            </a:r>
            <a:r>
              <a:rPr lang="hu-HU" sz="2000" dirty="0" err="1" smtClean="0">
                <a:solidFill>
                  <a:schemeClr val="accent4"/>
                </a:solidFill>
              </a:rPr>
              <a:t>görcsgátló</a:t>
            </a:r>
            <a:r>
              <a:rPr lang="hu-HU" sz="2000" dirty="0" smtClean="0">
                <a:solidFill>
                  <a:schemeClr val="accent4"/>
                </a:solidFill>
              </a:rPr>
              <a:t> hatása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nem mutat kereszt </a:t>
            </a:r>
            <a:r>
              <a:rPr lang="hu-HU" sz="2000" dirty="0" err="1" smtClean="0">
                <a:solidFill>
                  <a:schemeClr val="accent4"/>
                </a:solidFill>
              </a:rPr>
              <a:t>dependenciát</a:t>
            </a:r>
            <a:r>
              <a:rPr lang="hu-HU" sz="2000" dirty="0" smtClean="0">
                <a:solidFill>
                  <a:schemeClr val="accent4"/>
                </a:solidFill>
              </a:rPr>
              <a:t> a BDZ vagy barbiturát típusú nyugtatókkal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akut szorongásos rohamok kezelésére nem </a:t>
            </a:r>
            <a:r>
              <a:rPr lang="hu-HU" sz="2000" dirty="0" smtClean="0">
                <a:solidFill>
                  <a:schemeClr val="accent4"/>
                </a:solidFill>
              </a:rPr>
              <a:t>alkalmas</a:t>
            </a:r>
            <a:endParaRPr lang="hu-HU" sz="2000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</a:t>
            </a:r>
            <a:endParaRPr lang="hu-HU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Egyéb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dexmedetonimide</a:t>
            </a:r>
            <a:r>
              <a:rPr lang="hu-HU" sz="2000" dirty="0" smtClean="0">
                <a:solidFill>
                  <a:schemeClr val="accent4"/>
                </a:solidFill>
              </a:rPr>
              <a:t>  </a:t>
            </a:r>
            <a:r>
              <a:rPr lang="hu-HU" sz="2000" dirty="0" smtClean="0">
                <a:solidFill>
                  <a:schemeClr val="accent4"/>
                </a:solidFill>
              </a:rPr>
              <a:t>DEXDOR </a:t>
            </a:r>
            <a:r>
              <a:rPr lang="hu-HU" sz="2000" dirty="0" err="1" smtClean="0">
                <a:solidFill>
                  <a:schemeClr val="accent4"/>
                </a:solidFill>
              </a:rPr>
              <a:t>inj</a:t>
            </a:r>
            <a:r>
              <a:rPr lang="hu-HU" sz="2000" dirty="0" smtClean="0">
                <a:solidFill>
                  <a:schemeClr val="accent4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intenzív osztályon kezelt, verbális stimulációra ébreszthető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állapotnál nem mélyebb, felnőtt beteg </a:t>
            </a:r>
            <a:r>
              <a:rPr lang="hu-HU" sz="2000" dirty="0" err="1" smtClean="0">
                <a:solidFill>
                  <a:schemeClr val="accent4"/>
                </a:solidFill>
              </a:rPr>
              <a:t>szedációjára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szelektív alfa-2-receptor </a:t>
            </a:r>
            <a:r>
              <a:rPr lang="hu-HU" sz="2000" dirty="0" err="1" smtClean="0">
                <a:solidFill>
                  <a:schemeClr val="accent4"/>
                </a:solidFill>
              </a:rPr>
              <a:t>agonista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hozzákötődik az agyban található alfa-2 receptorokhoz, így csökkenti a szimpatikus idegrendszer aktivitását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VALERIANA </a:t>
            </a:r>
            <a:r>
              <a:rPr lang="hu-HU" sz="2000" dirty="0" smtClean="0">
                <a:solidFill>
                  <a:schemeClr val="accent4"/>
                </a:solidFill>
              </a:rPr>
              <a:t>drazsé (100 mg </a:t>
            </a:r>
            <a:r>
              <a:rPr lang="hu-HU" sz="2000" dirty="0" err="1" smtClean="0">
                <a:solidFill>
                  <a:schemeClr val="accent4"/>
                </a:solidFill>
              </a:rPr>
              <a:t>extractum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valerianae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siccum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hatásmechanizmusa nem ismert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macskagyökér kivonat </a:t>
            </a:r>
            <a:r>
              <a:rPr lang="hu-HU" sz="2000" dirty="0" err="1" smtClean="0">
                <a:solidFill>
                  <a:schemeClr val="accent4"/>
                </a:solidFill>
              </a:rPr>
              <a:t>nyugtatólag</a:t>
            </a:r>
            <a:r>
              <a:rPr lang="hu-HU" sz="2000" dirty="0" smtClean="0">
                <a:solidFill>
                  <a:schemeClr val="accent4"/>
                </a:solidFill>
              </a:rPr>
              <a:t> hat és altató hatással is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rendelkezik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ingerültség, kimerültség, szorongás okozta vegetatív zavarok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kezelésére is alkalmas</a:t>
            </a:r>
          </a:p>
          <a:p>
            <a:pPr>
              <a:buNone/>
            </a:pPr>
            <a:endParaRPr lang="hu-HU" sz="2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</a:t>
            </a:r>
            <a:endParaRPr lang="hu-HU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Összefoglalva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Szedatohipnotikumok</a:t>
            </a:r>
            <a:r>
              <a:rPr lang="hu-HU" sz="2000" b="1" dirty="0" smtClean="0">
                <a:solidFill>
                  <a:schemeClr val="accent4"/>
                </a:solidFill>
              </a:rPr>
              <a:t> és </a:t>
            </a:r>
            <a:r>
              <a:rPr lang="hu-HU" sz="2000" b="1" dirty="0" err="1" smtClean="0">
                <a:solidFill>
                  <a:schemeClr val="accent4"/>
                </a:solidFill>
              </a:rPr>
              <a:t>anxiolitikumok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két, egymástól élesen el nem különülő gyógyszercsoport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elsősorban az </a:t>
            </a:r>
            <a:r>
              <a:rPr lang="hu-HU" sz="2000" dirty="0" err="1" smtClean="0">
                <a:solidFill>
                  <a:schemeClr val="accent4"/>
                </a:solidFill>
              </a:rPr>
              <a:t>anxiolitikumokat</a:t>
            </a:r>
            <a:r>
              <a:rPr lang="hu-HU" sz="2000" dirty="0" smtClean="0">
                <a:solidFill>
                  <a:schemeClr val="accent4"/>
                </a:solidFill>
              </a:rPr>
              <a:t>, ezen belül a </a:t>
            </a:r>
            <a:r>
              <a:rPr lang="hu-HU" sz="2000" dirty="0" err="1" smtClean="0">
                <a:solidFill>
                  <a:schemeClr val="accent4"/>
                </a:solidFill>
              </a:rPr>
              <a:t>benzodiazepineket</a:t>
            </a:r>
            <a:r>
              <a:rPr lang="hu-HU" sz="2000" dirty="0" smtClean="0">
                <a:solidFill>
                  <a:schemeClr val="accent4"/>
                </a:solidFill>
              </a:rPr>
              <a:t> és hasonló hatású szereket használják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indikációik: alvászavarok, szorongás, kábítószer-megvonás, görcsök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rövid hatású barbiturátokat használnak </a:t>
            </a:r>
            <a:r>
              <a:rPr lang="hu-HU" sz="2000" dirty="0" err="1" smtClean="0">
                <a:solidFill>
                  <a:schemeClr val="accent4"/>
                </a:solidFill>
              </a:rPr>
              <a:t>iv</a:t>
            </a:r>
            <a:r>
              <a:rPr lang="hu-HU" sz="2000" dirty="0" smtClean="0">
                <a:solidFill>
                  <a:schemeClr val="accent4"/>
                </a:solidFill>
              </a:rPr>
              <a:t>. általános </a:t>
            </a:r>
            <a:r>
              <a:rPr lang="hu-HU" sz="2000" dirty="0" err="1" smtClean="0">
                <a:solidFill>
                  <a:schemeClr val="accent4"/>
                </a:solidFill>
              </a:rPr>
              <a:t>anesztetikumnak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benzodiazepineket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általános</a:t>
            </a:r>
            <a:r>
              <a:rPr lang="hu-HU" sz="2000" dirty="0" smtClean="0">
                <a:solidFill>
                  <a:schemeClr val="accent4"/>
                </a:solidFill>
              </a:rPr>
              <a:t> anesztézia elősegítésére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barbiturátok és a </a:t>
            </a:r>
            <a:r>
              <a:rPr lang="hu-HU" sz="2000" dirty="0" err="1" smtClean="0">
                <a:solidFill>
                  <a:schemeClr val="accent4"/>
                </a:solidFill>
              </a:rPr>
              <a:t>benzodiazepinek</a:t>
            </a:r>
            <a:r>
              <a:rPr lang="hu-HU" sz="2000" dirty="0" smtClean="0">
                <a:solidFill>
                  <a:schemeClr val="accent4"/>
                </a:solidFill>
              </a:rPr>
              <a:t> hozzászokást okozhatnak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</a:t>
            </a:r>
            <a:endParaRPr lang="hu-HU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Szedatohipnotikumok</a:t>
            </a:r>
            <a:r>
              <a:rPr lang="hu-HU" sz="2000" b="1" dirty="0" smtClean="0">
                <a:solidFill>
                  <a:schemeClr val="accent4"/>
                </a:solidFill>
              </a:rPr>
              <a:t> és </a:t>
            </a:r>
            <a:r>
              <a:rPr lang="hu-HU" sz="2000" b="1" dirty="0" err="1" smtClean="0">
                <a:solidFill>
                  <a:schemeClr val="accent4"/>
                </a:solidFill>
              </a:rPr>
              <a:t>anxiolitikumok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hatásmechanizmusuk a </a:t>
            </a:r>
            <a:r>
              <a:rPr lang="hu-HU" sz="2000" dirty="0" err="1" smtClean="0">
                <a:solidFill>
                  <a:schemeClr val="accent4"/>
                </a:solidFill>
              </a:rPr>
              <a:t>GABA</a:t>
            </a:r>
            <a:r>
              <a:rPr lang="hu-HU" sz="2000" baseline="-25000" dirty="0" err="1" smtClean="0">
                <a:solidFill>
                  <a:schemeClr val="accent4"/>
                </a:solidFill>
              </a:rPr>
              <a:t>A</a:t>
            </a:r>
            <a:r>
              <a:rPr lang="hu-HU" sz="2000" dirty="0" err="1" smtClean="0">
                <a:solidFill>
                  <a:schemeClr val="accent4"/>
                </a:solidFill>
              </a:rPr>
              <a:t>-receptorok</a:t>
            </a:r>
            <a:r>
              <a:rPr lang="hu-HU" sz="2000" dirty="0" smtClean="0">
                <a:solidFill>
                  <a:schemeClr val="accent4"/>
                </a:solidFill>
              </a:rPr>
              <a:t> pozitív modulálása, a neuronok membránjának </a:t>
            </a:r>
            <a:r>
              <a:rPr lang="hu-HU" sz="2000" dirty="0" err="1" smtClean="0">
                <a:solidFill>
                  <a:schemeClr val="accent4"/>
                </a:solidFill>
              </a:rPr>
              <a:t>hiperpolarizálása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Mellékhatás: motoros </a:t>
            </a:r>
            <a:r>
              <a:rPr lang="hu-HU" sz="2000" dirty="0" err="1" smtClean="0">
                <a:solidFill>
                  <a:schemeClr val="accent4"/>
                </a:solidFill>
              </a:rPr>
              <a:t>inkoordináció</a:t>
            </a:r>
            <a:r>
              <a:rPr lang="hu-HU" sz="2000" dirty="0" smtClean="0">
                <a:solidFill>
                  <a:schemeClr val="accent4"/>
                </a:solidFill>
              </a:rPr>
              <a:t>, keringési hatások, légzésdepresszió, </a:t>
            </a:r>
            <a:r>
              <a:rPr lang="hu-HU" sz="2000" dirty="0" err="1" smtClean="0">
                <a:solidFill>
                  <a:schemeClr val="accent4"/>
                </a:solidFill>
              </a:rPr>
              <a:t>amnesia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mellékhatásokat alkohol és számos gyógyszer felerősíti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altatók egyik leggyakoribb ellenjavallata az alvási apnoe, de kerülendők terhességben és szoptató anyákban is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benzodiazepinek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antidotuma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a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flumazenil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</a:t>
            </a:r>
            <a:endParaRPr lang="hu-HU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Alkohol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etanol hatástanilag a nyugtató-altató szerekhez áll közel, ilyen célokra orvosilag ma már nem alkalmazzuk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„öngyógyításban” azonban ma is felhasználják feszültségoldó, elalvást elősegítő hatását, ám ez a hozzászokás veszélyét rejti magában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általában az alkoholt fogyasztók kb. 10–20%-a nem tudja limitálni az ivást (alkoholabúzus)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egy része komoly szenvedélybeteg (alkoholista)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alkoholbetegség nehezen gyógyítható, és kihat a következő generációra is</a:t>
            </a:r>
            <a:endParaRPr lang="hu-HU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</a:t>
            </a:r>
            <a:endParaRPr lang="hu-HU" sz="2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Etanol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hatástanilag a </a:t>
            </a:r>
            <a:r>
              <a:rPr lang="hu-HU" sz="2000" dirty="0" err="1" smtClean="0">
                <a:solidFill>
                  <a:schemeClr val="accent4"/>
                </a:solidFill>
              </a:rPr>
              <a:t>szedatohipnotikumokhoz</a:t>
            </a:r>
            <a:r>
              <a:rPr lang="hu-HU" sz="2000" dirty="0" smtClean="0">
                <a:solidFill>
                  <a:schemeClr val="accent4"/>
                </a:solidFill>
              </a:rPr>
              <a:t> áll közel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hatásmechanizmusában szerepe van a GABA</a:t>
            </a:r>
            <a:r>
              <a:rPr lang="hu-HU" sz="2000" baseline="-25000" dirty="0" smtClean="0">
                <a:solidFill>
                  <a:schemeClr val="accent4"/>
                </a:solidFill>
              </a:rPr>
              <a:t>A</a:t>
            </a:r>
            <a:r>
              <a:rPr lang="hu-HU" sz="2000" dirty="0" smtClean="0">
                <a:solidFill>
                  <a:schemeClr val="accent4"/>
                </a:solidFill>
              </a:rPr>
              <a:t>-, nikotin- és szerotonin receptorokon kifejtett </a:t>
            </a:r>
            <a:r>
              <a:rPr lang="hu-HU" sz="2000" dirty="0" err="1" smtClean="0">
                <a:solidFill>
                  <a:schemeClr val="accent4"/>
                </a:solidFill>
              </a:rPr>
              <a:t>potencírozó</a:t>
            </a:r>
            <a:r>
              <a:rPr lang="hu-HU" sz="2000" dirty="0" smtClean="0">
                <a:solidFill>
                  <a:schemeClr val="accent4"/>
                </a:solidFill>
              </a:rPr>
              <a:t>, valamint a </a:t>
            </a:r>
            <a:r>
              <a:rPr lang="hu-HU" sz="2000" dirty="0" err="1" smtClean="0">
                <a:solidFill>
                  <a:schemeClr val="accent4"/>
                </a:solidFill>
              </a:rPr>
              <a:t>glutamát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-receptorait</a:t>
            </a:r>
            <a:r>
              <a:rPr lang="hu-HU" sz="2000" dirty="0" smtClean="0">
                <a:solidFill>
                  <a:schemeClr val="accent4"/>
                </a:solidFill>
              </a:rPr>
              <a:t> és a feszültségfüggő </a:t>
            </a:r>
            <a:r>
              <a:rPr lang="hu-HU" sz="2000" dirty="0" err="1" smtClean="0">
                <a:solidFill>
                  <a:schemeClr val="accent4"/>
                </a:solidFill>
              </a:rPr>
              <a:t>Ca</a:t>
            </a:r>
            <a:r>
              <a:rPr lang="hu-HU" sz="2000" baseline="30000" dirty="0" smtClean="0">
                <a:solidFill>
                  <a:schemeClr val="accent4"/>
                </a:solidFill>
              </a:rPr>
              <a:t>++</a:t>
            </a:r>
            <a:r>
              <a:rPr lang="hu-HU" sz="2000" dirty="0" err="1" smtClean="0">
                <a:solidFill>
                  <a:schemeClr val="accent4"/>
                </a:solidFill>
              </a:rPr>
              <a:t>-csatornákat</a:t>
            </a:r>
            <a:r>
              <a:rPr lang="hu-HU" sz="2000" dirty="0" smtClean="0">
                <a:solidFill>
                  <a:schemeClr val="accent4"/>
                </a:solidFill>
              </a:rPr>
              <a:t> gátló hatásának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pszichés hatásai viszonylag magas, 0,3–1 g/l-es vérszint mellett jelentkeznek; 4–5 g/l-es vérszint halálos légzésdepressziót és </a:t>
            </a:r>
            <a:r>
              <a:rPr lang="hu-HU" sz="2000" dirty="0" err="1" smtClean="0">
                <a:solidFill>
                  <a:schemeClr val="accent4"/>
                </a:solidFill>
              </a:rPr>
              <a:t>vasomotorközpont-bénulást</a:t>
            </a:r>
            <a:r>
              <a:rPr lang="hu-HU" sz="2000" dirty="0" smtClean="0">
                <a:solidFill>
                  <a:schemeClr val="accent4"/>
                </a:solidFill>
              </a:rPr>
              <a:t> okoz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súlyosabb akut intoxikáció kihűlést, </a:t>
            </a:r>
            <a:r>
              <a:rPr lang="hu-HU" sz="2000" dirty="0" err="1" smtClean="0">
                <a:solidFill>
                  <a:schemeClr val="accent4"/>
                </a:solidFill>
              </a:rPr>
              <a:t>comát</a:t>
            </a:r>
            <a:r>
              <a:rPr lang="hu-HU" sz="2000" dirty="0" smtClean="0">
                <a:solidFill>
                  <a:schemeClr val="accent4"/>
                </a:solidFill>
              </a:rPr>
              <a:t> okozhat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intoxikációban </a:t>
            </a:r>
            <a:r>
              <a:rPr lang="hu-HU" sz="2000" dirty="0" err="1" smtClean="0">
                <a:solidFill>
                  <a:schemeClr val="accent4"/>
                </a:solidFill>
              </a:rPr>
              <a:t>hypoglykaemia</a:t>
            </a:r>
            <a:r>
              <a:rPr lang="hu-HU" sz="2000" dirty="0" smtClean="0">
                <a:solidFill>
                  <a:schemeClr val="accent4"/>
                </a:solidFill>
              </a:rPr>
              <a:t>, a folyadék- és elektrolit-háztartás felborulása, akut alkoholos </a:t>
            </a:r>
            <a:r>
              <a:rPr lang="hu-HU" sz="2000" dirty="0" err="1" smtClean="0">
                <a:solidFill>
                  <a:schemeClr val="accent4"/>
                </a:solidFill>
              </a:rPr>
              <a:t>gastritis</a:t>
            </a:r>
            <a:r>
              <a:rPr lang="hu-HU" sz="2000" dirty="0" smtClean="0">
                <a:solidFill>
                  <a:schemeClr val="accent4"/>
                </a:solidFill>
              </a:rPr>
              <a:t> jöhet létre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</a:t>
            </a:r>
            <a:endParaRPr lang="hu-HU" sz="2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2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Interakciók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alkohol felerősítheti számos központi idegrendszeri gyógyszer hatását, különösen a </a:t>
            </a:r>
            <a:r>
              <a:rPr lang="hu-HU" sz="2000" dirty="0" err="1" smtClean="0">
                <a:solidFill>
                  <a:schemeClr val="accent4"/>
                </a:solidFill>
              </a:rPr>
              <a:t>szedatohipnotikumokét</a:t>
            </a:r>
            <a:r>
              <a:rPr lang="hu-HU" sz="2000" dirty="0" smtClean="0">
                <a:solidFill>
                  <a:schemeClr val="accent4"/>
                </a:solidFill>
              </a:rPr>
              <a:t>, bizonyos </a:t>
            </a:r>
            <a:r>
              <a:rPr lang="hu-HU" sz="2000" dirty="0" err="1" smtClean="0">
                <a:solidFill>
                  <a:schemeClr val="accent4"/>
                </a:solidFill>
              </a:rPr>
              <a:t>antidepresszív</a:t>
            </a:r>
            <a:r>
              <a:rPr lang="hu-HU" sz="2000" dirty="0" smtClean="0">
                <a:solidFill>
                  <a:schemeClr val="accent4"/>
                </a:solidFill>
              </a:rPr>
              <a:t> és </a:t>
            </a:r>
            <a:r>
              <a:rPr lang="hu-HU" sz="2000" dirty="0" err="1" smtClean="0">
                <a:solidFill>
                  <a:schemeClr val="accent4"/>
                </a:solidFill>
              </a:rPr>
              <a:t>antipszichotikus</a:t>
            </a:r>
            <a:r>
              <a:rPr lang="hu-HU" sz="2000" dirty="0" smtClean="0">
                <a:solidFill>
                  <a:schemeClr val="accent4"/>
                </a:solidFill>
              </a:rPr>
              <a:t> szerekét, </a:t>
            </a:r>
            <a:r>
              <a:rPr lang="hu-HU" sz="2000" dirty="0" err="1" smtClean="0">
                <a:solidFill>
                  <a:schemeClr val="accent4"/>
                </a:solidFill>
              </a:rPr>
              <a:t>opioidokét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antihipertenzív</a:t>
            </a:r>
            <a:r>
              <a:rPr lang="hu-HU" sz="2000" dirty="0" smtClean="0">
                <a:solidFill>
                  <a:schemeClr val="accent4"/>
                </a:solidFill>
              </a:rPr>
              <a:t> gyógyszerekkel kombinálva fokozott </a:t>
            </a:r>
            <a:r>
              <a:rPr lang="hu-HU" sz="2000" dirty="0" err="1" smtClean="0">
                <a:solidFill>
                  <a:schemeClr val="accent4"/>
                </a:solidFill>
              </a:rPr>
              <a:t>collapsus</a:t>
            </a:r>
            <a:r>
              <a:rPr lang="hu-HU" sz="2000" dirty="0" smtClean="0">
                <a:solidFill>
                  <a:schemeClr val="accent4"/>
                </a:solidFill>
              </a:rPr>
              <a:t> hajlam léphet fel</a:t>
            </a:r>
          </a:p>
          <a:p>
            <a:pPr>
              <a:buNone/>
            </a:pPr>
            <a:endParaRPr lang="hu-HU" sz="24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SEDATIVUMOK, HYPNOTICUMOK, ANXIOLYTICUMOK</a:t>
            </a:r>
            <a:endParaRPr lang="hu-HU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Antiepileptikumok</a:t>
            </a:r>
            <a:r>
              <a:rPr lang="hu-HU" sz="2000" b="1" dirty="0" smtClean="0">
                <a:solidFill>
                  <a:schemeClr val="accent4"/>
                </a:solidFill>
              </a:rPr>
              <a:t>,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antikonvulzív</a:t>
            </a:r>
            <a:r>
              <a:rPr lang="hu-HU" sz="2000" b="1" i="1" dirty="0" smtClean="0">
                <a:solidFill>
                  <a:schemeClr val="accent4"/>
                </a:solidFill>
              </a:rPr>
              <a:t> (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görcsgátló</a:t>
            </a:r>
            <a:r>
              <a:rPr lang="hu-HU" sz="2000" b="1" i="1" dirty="0" smtClean="0">
                <a:solidFill>
                  <a:schemeClr val="accent4"/>
                </a:solidFill>
              </a:rPr>
              <a:t>) szerek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elsősorban az epilepszia kezelésére használt </a:t>
            </a:r>
            <a:r>
              <a:rPr lang="hu-HU" sz="2000" dirty="0" smtClean="0">
                <a:solidFill>
                  <a:schemeClr val="accent4"/>
                </a:solidFill>
              </a:rPr>
              <a:t>gyógyszerek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gyógyszercsoport néhány képviselőjét alkalmazzák nem epilepsziás eredetű vázizom görcsök kezelésére is 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nem minden epilepsziaforma jár görcsökkel, tehát az </a:t>
            </a:r>
            <a:r>
              <a:rPr lang="hu-HU" sz="2000" dirty="0" err="1" smtClean="0">
                <a:solidFill>
                  <a:schemeClr val="accent4"/>
                </a:solidFill>
              </a:rPr>
              <a:t>antiepileptikum</a:t>
            </a:r>
            <a:r>
              <a:rPr lang="hu-HU" sz="2000" dirty="0" smtClean="0">
                <a:solidFill>
                  <a:schemeClr val="accent4"/>
                </a:solidFill>
              </a:rPr>
              <a:t> nem mindig </a:t>
            </a:r>
            <a:r>
              <a:rPr lang="hu-HU" sz="2000" dirty="0" err="1" smtClean="0">
                <a:solidFill>
                  <a:schemeClr val="accent4"/>
                </a:solidFill>
              </a:rPr>
              <a:t>görcsgátlóként</a:t>
            </a:r>
            <a:r>
              <a:rPr lang="hu-HU" sz="2000" dirty="0" smtClean="0">
                <a:solidFill>
                  <a:schemeClr val="accent4"/>
                </a:solidFill>
              </a:rPr>
              <a:t> hat 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egyes </a:t>
            </a:r>
            <a:r>
              <a:rPr lang="hu-HU" sz="2000" dirty="0" err="1" smtClean="0">
                <a:solidFill>
                  <a:schemeClr val="accent4"/>
                </a:solidFill>
              </a:rPr>
              <a:t>antiepileptikumok</a:t>
            </a:r>
            <a:r>
              <a:rPr lang="hu-HU" sz="2000" dirty="0" smtClean="0">
                <a:solidFill>
                  <a:schemeClr val="accent4"/>
                </a:solidFill>
              </a:rPr>
              <a:t> a mániás depresszió, a </a:t>
            </a:r>
            <a:r>
              <a:rPr lang="hu-HU" sz="2000" dirty="0" err="1" smtClean="0">
                <a:solidFill>
                  <a:schemeClr val="accent4"/>
                </a:solidFill>
              </a:rPr>
              <a:t>neuropathiás</a:t>
            </a:r>
            <a:r>
              <a:rPr lang="hu-HU" sz="2000" dirty="0" smtClean="0">
                <a:solidFill>
                  <a:schemeClr val="accent4"/>
                </a:solidFill>
              </a:rPr>
              <a:t> fájdalom és a migrén kezelésére is használatosak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ANTIEPILEPTIKUMOK</a:t>
            </a:r>
            <a:endParaRPr lang="hu-H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centrális támadáspontú gyógyszerek a </a:t>
            </a:r>
            <a:r>
              <a:rPr lang="hu-HU" sz="2000" dirty="0" err="1" smtClean="0">
                <a:solidFill>
                  <a:schemeClr val="accent4"/>
                </a:solidFill>
              </a:rPr>
              <a:t>szinaptikus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hu-HU" sz="2000" dirty="0" err="1" smtClean="0">
                <a:solidFill>
                  <a:schemeClr val="accent4"/>
                </a:solidFill>
              </a:rPr>
              <a:t>ingerületátvitel</a:t>
            </a:r>
            <a:r>
              <a:rPr lang="hu-HU" sz="2000" dirty="0" smtClean="0">
                <a:solidFill>
                  <a:schemeClr val="accent4"/>
                </a:solidFill>
              </a:rPr>
              <a:t>, illetve a különböző </a:t>
            </a:r>
            <a:r>
              <a:rPr lang="hu-HU" sz="2000" dirty="0" err="1" smtClean="0">
                <a:solidFill>
                  <a:schemeClr val="accent4"/>
                </a:solidFill>
              </a:rPr>
              <a:t>transzmitter</a:t>
            </a:r>
            <a:r>
              <a:rPr lang="hu-HU" sz="2000" dirty="0" smtClean="0">
                <a:solidFill>
                  <a:schemeClr val="accent4"/>
                </a:solidFill>
              </a:rPr>
              <a:t> rendszerek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kölcsönhatásának befolyásolása (erősítése vagy gátlása) révén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fejtik ki hatásukat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rendszer bonyolultságából következően egy-egy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hu-HU" sz="2000" dirty="0" err="1" smtClean="0">
                <a:solidFill>
                  <a:schemeClr val="accent4"/>
                </a:solidFill>
              </a:rPr>
              <a:t>transzmitter</a:t>
            </a:r>
            <a:r>
              <a:rPr lang="hu-HU" sz="2000" dirty="0" smtClean="0">
                <a:solidFill>
                  <a:schemeClr val="accent4"/>
                </a:solidFill>
              </a:rPr>
              <a:t> rendszer befolyásolása is az adaptív mechanizmusok egész sorát indíthatja el, 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központi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Az epilepszia jellemzői és fajtái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epilepszia relatíve gyakori, a populáció 0,5–1%-át érintő, többnyire hosszan tartó megbetegedés, amely az életminőséget jelentős mértékben ronthatja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klinikai jellegzetessége, hogy alkalomszerűen, ritkábban vagy gyakrabban fellépő </a:t>
            </a:r>
            <a:r>
              <a:rPr lang="hu-HU" sz="2000" i="1" dirty="0" smtClean="0">
                <a:solidFill>
                  <a:schemeClr val="accent4"/>
                </a:solidFill>
              </a:rPr>
              <a:t>rohamok</a:t>
            </a:r>
            <a:r>
              <a:rPr lang="hu-HU" sz="2000" dirty="0" smtClean="0">
                <a:solidFill>
                  <a:schemeClr val="accent4"/>
                </a:solidFill>
              </a:rPr>
              <a:t> formájában jelentkezik, amelyeknek számos fajtája ismert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epilepsziás rohamot általában a </a:t>
            </a:r>
            <a:r>
              <a:rPr lang="hu-HU" sz="2000" dirty="0" err="1" smtClean="0">
                <a:solidFill>
                  <a:schemeClr val="accent4"/>
                </a:solidFill>
              </a:rPr>
              <a:t>corticalis</a:t>
            </a:r>
            <a:r>
              <a:rPr lang="hu-HU" sz="2000" dirty="0" smtClean="0">
                <a:solidFill>
                  <a:schemeClr val="accent4"/>
                </a:solidFill>
              </a:rPr>
              <a:t> neuronok egy csoportjának kóros, magas frekvenciájú kisülése okozza (kivételt képez az </a:t>
            </a:r>
            <a:r>
              <a:rPr lang="hu-HU" sz="2000" dirty="0" err="1" smtClean="0">
                <a:solidFill>
                  <a:schemeClr val="accent4"/>
                </a:solidFill>
              </a:rPr>
              <a:t>absence</a:t>
            </a:r>
            <a:r>
              <a:rPr lang="hu-HU" sz="2000" dirty="0" smtClean="0">
                <a:solidFill>
                  <a:schemeClr val="accent4"/>
                </a:solidFill>
              </a:rPr>
              <a:t> roham)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ez a kóros idegi aktivitás kisebb-nagyobb mértékben a környező agyterületekre is kiterjedhet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ANTIEPILEPTIKUMOK</a:t>
            </a:r>
            <a:endParaRPr lang="hu-HU" sz="2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Epilepszia</a:t>
            </a:r>
            <a:r>
              <a:rPr lang="hu-HU" sz="2000" dirty="0" smtClean="0">
                <a:solidFill>
                  <a:schemeClr val="accent4"/>
                </a:solidFill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</a:rPr>
              <a:t>morbus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sacer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KIR-ben</a:t>
            </a:r>
            <a:r>
              <a:rPr lang="hu-HU" sz="2000" dirty="0" smtClean="0">
                <a:solidFill>
                  <a:schemeClr val="accent4"/>
                </a:solidFill>
              </a:rPr>
              <a:t> az izgalom és a gátlás egyensúlyának megbomlásával,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az izgalom túlsúlyba kerülésével járó betegség, amely klinikailag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visszatérő rohamokban jelentkezik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roham legtöbbször a vázizomzat tónusfokozódásában és/vagy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rángatózásában (</a:t>
            </a:r>
            <a:r>
              <a:rPr lang="hu-HU" sz="2000" dirty="0" err="1" smtClean="0">
                <a:solidFill>
                  <a:schemeClr val="accent4"/>
                </a:solidFill>
              </a:rPr>
              <a:t>clonus</a:t>
            </a:r>
            <a:r>
              <a:rPr lang="hu-HU" sz="2000" dirty="0" smtClean="0">
                <a:solidFill>
                  <a:schemeClr val="accent4"/>
                </a:solidFill>
              </a:rPr>
              <a:t>) nyilvánul meg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ANTIEPILEPTICUMOK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attól függően, hogy az agy mely funkcióért felelős neuronjait érinti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 kórosan fokozott kisülés, bármely tünetben megnyilvánulhat: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tónuscsökkenés,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eszméletvesztés,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hallucináció,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bizarr viselkedés,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láthatólag megtartott eszmélet melletti kontaktusvesztés a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környezettel 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ANTIEPILEPTICUMOK</a:t>
            </a:r>
            <a:endParaRPr lang="hu-HU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Roham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fokális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- egy góc, egy körülírt </a:t>
            </a:r>
            <a:r>
              <a:rPr lang="hu-HU" sz="2000" dirty="0" err="1" smtClean="0">
                <a:solidFill>
                  <a:schemeClr val="accent4"/>
                </a:solidFill>
              </a:rPr>
              <a:t>neuroncsoport</a:t>
            </a:r>
            <a:r>
              <a:rPr lang="hu-HU" sz="2000" dirty="0" smtClean="0">
                <a:solidFill>
                  <a:schemeClr val="accent4"/>
                </a:solidFill>
              </a:rPr>
              <a:t> izgalma</a:t>
            </a:r>
          </a:p>
          <a:p>
            <a:pPr>
              <a:buFont typeface="Wingdings" pitchFamily="2" charset="2"/>
              <a:buChar char="Ø"/>
            </a:pPr>
            <a:r>
              <a:rPr lang="hu-HU" sz="2000" b="1" i="1" dirty="0" smtClean="0">
                <a:solidFill>
                  <a:schemeClr val="accent4"/>
                </a:solidFill>
              </a:rPr>
              <a:t>generalizált</a:t>
            </a:r>
            <a:r>
              <a:rPr lang="hu-HU" sz="2000" dirty="0" smtClean="0">
                <a:solidFill>
                  <a:schemeClr val="accent4"/>
                </a:solidFill>
              </a:rPr>
              <a:t> - az agy nagyobb területére kiterjedő izgalom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hosszú távon fennálló, gyakran ismétlődő epilepsziás rohamok idegsejt pusztulást okozhatnak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epilepszia esetén a rohamok egész életen keresztül ismétlődnek,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ezért a betegséget egész életen keresztül kell kezelni azért, hogy a rohamok kialakulását megelőzzük</a:t>
            </a:r>
            <a:endParaRPr lang="hu-HU" sz="2000" dirty="0" smtClean="0">
              <a:solidFill>
                <a:schemeClr val="accent4"/>
              </a:solidFill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ANTIEPILEPTICUMOK</a:t>
            </a:r>
            <a:endParaRPr lang="hu-HU" sz="28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Fajtái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 marL="624078" indent="-514350"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Primer vagy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idiopathiás</a:t>
            </a:r>
            <a:r>
              <a:rPr lang="hu-HU" sz="2000" b="1" i="1" dirty="0" smtClean="0">
                <a:solidFill>
                  <a:schemeClr val="accent4"/>
                </a:solidFill>
              </a:rPr>
              <a:t> epilepszia</a:t>
            </a:r>
          </a:p>
          <a:p>
            <a:pPr marL="624078" indent="-51435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kiváltó ok nem ismeretes</a:t>
            </a:r>
          </a:p>
          <a:p>
            <a:pPr marL="624078" indent="-51435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l</a:t>
            </a:r>
            <a:r>
              <a:rPr lang="hu-HU" sz="2000" dirty="0" smtClean="0">
                <a:solidFill>
                  <a:schemeClr val="accent4"/>
                </a:solidFill>
              </a:rPr>
              <a:t>ehet </a:t>
            </a:r>
            <a:r>
              <a:rPr lang="hu-HU" sz="2000" dirty="0" err="1" smtClean="0">
                <a:solidFill>
                  <a:schemeClr val="accent4"/>
                </a:solidFill>
              </a:rPr>
              <a:t>fokális</a:t>
            </a:r>
            <a:r>
              <a:rPr lang="hu-HU" sz="2000" dirty="0" smtClean="0">
                <a:solidFill>
                  <a:schemeClr val="accent4"/>
                </a:solidFill>
              </a:rPr>
              <a:t> vagy generalizált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 marL="624078" indent="-514350"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624078" indent="-514350"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Szekunder vagy szimptomatikus epilepszia  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 marL="624078" indent="-514350"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lehetnek </a:t>
            </a:r>
            <a:r>
              <a:rPr lang="hu-HU" sz="2000" dirty="0" err="1" smtClean="0">
                <a:solidFill>
                  <a:schemeClr val="accent4"/>
                </a:solidFill>
              </a:rPr>
              <a:t>fokálisak</a:t>
            </a:r>
            <a:r>
              <a:rPr lang="hu-HU" sz="2000" dirty="0" smtClean="0">
                <a:solidFill>
                  <a:schemeClr val="accent4"/>
                </a:solidFill>
              </a:rPr>
              <a:t> vagy generalizáltak</a:t>
            </a:r>
          </a:p>
          <a:p>
            <a:pPr marL="624078" indent="-514350"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traumák okozta agykárosodások, agyi keringészavarok, anyagcsere betegségek, gyulladások, mérgezések válthatják ki ezen típusú epilepsziákat  </a:t>
            </a:r>
          </a:p>
          <a:p>
            <a:pPr>
              <a:buFont typeface="Wingdings" pitchFamily="2" charset="2"/>
              <a:buChar char="Ø"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ANTIEPILEPTICUMOK</a:t>
            </a:r>
            <a:endParaRPr lang="hu-HU" sz="28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Generalizált roham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mindig kétoldali </a:t>
            </a:r>
            <a:r>
              <a:rPr lang="hu-HU" sz="2000" dirty="0" err="1" smtClean="0">
                <a:solidFill>
                  <a:schemeClr val="accent4"/>
                </a:solidFill>
              </a:rPr>
              <a:t>elektrofiziológiai</a:t>
            </a:r>
            <a:r>
              <a:rPr lang="hu-HU" sz="2000" dirty="0" smtClean="0">
                <a:solidFill>
                  <a:schemeClr val="accent4"/>
                </a:solidFill>
              </a:rPr>
              <a:t> és klinikai jelekkel járnak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tudatzavarral társulnak, mutatva a teljes agykéreg és a </a:t>
            </a:r>
            <a:r>
              <a:rPr lang="hu-HU" sz="2000" dirty="0" err="1" smtClean="0">
                <a:solidFill>
                  <a:schemeClr val="accent4"/>
                </a:solidFill>
              </a:rPr>
              <a:t>formatio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reticularis</a:t>
            </a:r>
            <a:r>
              <a:rPr lang="hu-HU" sz="2000" dirty="0" smtClean="0">
                <a:solidFill>
                  <a:schemeClr val="accent4"/>
                </a:solidFill>
              </a:rPr>
              <a:t> involváltságát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tónusos-klónusos</a:t>
            </a:r>
            <a:r>
              <a:rPr lang="hu-HU" sz="2000" b="1" i="1" dirty="0" smtClean="0">
                <a:solidFill>
                  <a:schemeClr val="accent4"/>
                </a:solidFill>
              </a:rPr>
              <a:t> (grand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mal</a:t>
            </a:r>
            <a:r>
              <a:rPr lang="hu-HU" sz="2000" b="1" i="1" dirty="0" smtClean="0">
                <a:solidFill>
                  <a:schemeClr val="accent4"/>
                </a:solidFill>
              </a:rPr>
              <a:t>) generalizált roham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beteg hirtelen elveszíti eszméletét, a test izmai tónusosan megfeszülnek, </a:t>
            </a:r>
            <a:r>
              <a:rPr lang="hu-HU" sz="2000" dirty="0" err="1" smtClean="0">
                <a:solidFill>
                  <a:schemeClr val="accent4"/>
                </a:solidFill>
              </a:rPr>
              <a:t>extensor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spasmus</a:t>
            </a:r>
            <a:r>
              <a:rPr lang="hu-HU" sz="2000" dirty="0" smtClean="0">
                <a:solidFill>
                  <a:schemeClr val="accent4"/>
                </a:solidFill>
              </a:rPr>
              <a:t> formáját öltve 1 percig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légzőmozgások</a:t>
            </a:r>
            <a:r>
              <a:rPr lang="hu-HU" sz="2000" dirty="0" smtClean="0">
                <a:solidFill>
                  <a:schemeClr val="accent4"/>
                </a:solidFill>
              </a:rPr>
              <a:t> szünetelnek, és gyakran vizelet- és székletürítés következik be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szinkronizált, </a:t>
            </a:r>
            <a:r>
              <a:rPr lang="hu-HU" sz="2000" dirty="0" err="1" smtClean="0">
                <a:solidFill>
                  <a:schemeClr val="accent4"/>
                </a:solidFill>
              </a:rPr>
              <a:t>klónusos</a:t>
            </a:r>
            <a:r>
              <a:rPr lang="hu-HU" sz="2000" dirty="0" smtClean="0">
                <a:solidFill>
                  <a:schemeClr val="accent4"/>
                </a:solidFill>
              </a:rPr>
              <a:t> (rángó) görcsök lépnek fel a végtagok területén 1–2 percig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roham után a beteg tudata lassan tisztul fel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ANTIEPILEPTICUMOK</a:t>
            </a:r>
            <a:endParaRPr lang="hu-HU" sz="28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absence</a:t>
            </a:r>
            <a:r>
              <a:rPr lang="hu-HU" sz="2000" b="1" i="1" dirty="0" smtClean="0">
                <a:solidFill>
                  <a:schemeClr val="accent4"/>
                </a:solidFill>
              </a:rPr>
              <a:t> (petit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mal</a:t>
            </a:r>
            <a:r>
              <a:rPr lang="hu-HU" sz="2000" b="1" i="1" dirty="0" smtClean="0">
                <a:solidFill>
                  <a:schemeClr val="accent4"/>
                </a:solidFill>
              </a:rPr>
              <a:t>)roham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főleg gyermekkorban kezdődik, a beteg hirtelen abbahagyja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aktuális tevékenységét, tudata zavarttá válik (elréved), esetleg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enyhe motoros tünetek jelentkeznek (pislogás, ujjak, karok 3 Hz-es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frekvenciájú rángásai), majd 10–20 másodperc múlva hirtelen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visszatér a tudat, és a beteg folytatja a megszakított tevékenységét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myoclonus</a:t>
            </a:r>
            <a:r>
              <a:rPr lang="hu-HU" sz="2000" b="1" i="1" dirty="0" smtClean="0">
                <a:solidFill>
                  <a:schemeClr val="accent4"/>
                </a:solidFill>
              </a:rPr>
              <a:t> típusú roham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hirtelen nagyon rövid, 1 másodpercig vagy még rövidebb ideig tartó 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izomkontrakció</a:t>
            </a:r>
            <a:r>
              <a:rPr lang="hu-HU" sz="2000" dirty="0" smtClean="0">
                <a:solidFill>
                  <a:schemeClr val="accent4"/>
                </a:solidFill>
              </a:rPr>
              <a:t> jelentkezik valamely végtagban vagy </a:t>
            </a:r>
            <a:r>
              <a:rPr lang="hu-HU" sz="2000" dirty="0" err="1" smtClean="0">
                <a:solidFill>
                  <a:schemeClr val="accent4"/>
                </a:solidFill>
              </a:rPr>
              <a:t>testszerte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atóniás</a:t>
            </a:r>
            <a:r>
              <a:rPr lang="hu-HU" sz="2000" b="1" i="1" dirty="0" smtClean="0">
                <a:solidFill>
                  <a:schemeClr val="accent4"/>
                </a:solidFill>
              </a:rPr>
              <a:t> roham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hirtelen elvész a </a:t>
            </a:r>
            <a:r>
              <a:rPr lang="hu-HU" sz="2000" dirty="0" err="1" smtClean="0">
                <a:solidFill>
                  <a:schemeClr val="accent4"/>
                </a:solidFill>
              </a:rPr>
              <a:t>posturalis</a:t>
            </a:r>
            <a:r>
              <a:rPr lang="hu-HU" sz="2000" dirty="0" smtClean="0">
                <a:solidFill>
                  <a:schemeClr val="accent4"/>
                </a:solidFill>
              </a:rPr>
              <a:t> kontroll: a beteg álló helyzetben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eleshet, ülő helyzetben előrebukik a feje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ANTIEPILEPTICUMOK</a:t>
            </a:r>
            <a:endParaRPr lang="hu-HU" sz="28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hu-HU" sz="6200" b="1" i="1" dirty="0" err="1" smtClean="0">
                <a:solidFill>
                  <a:schemeClr val="accent4"/>
                </a:solidFill>
              </a:rPr>
              <a:t>Lennox</a:t>
            </a:r>
            <a:r>
              <a:rPr lang="hu-HU" sz="6200" b="1" dirty="0" smtClean="0">
                <a:solidFill>
                  <a:schemeClr val="accent4"/>
                </a:solidFill>
              </a:rPr>
              <a:t>–</a:t>
            </a:r>
            <a:r>
              <a:rPr lang="hu-HU" sz="6200" b="1" i="1" dirty="0" err="1" smtClean="0">
                <a:solidFill>
                  <a:schemeClr val="accent4"/>
                </a:solidFill>
              </a:rPr>
              <a:t>Gastaut-szindróma</a:t>
            </a:r>
            <a:r>
              <a:rPr lang="hu-HU" sz="6200" b="1" i="1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6200" dirty="0" smtClean="0">
                <a:solidFill>
                  <a:schemeClr val="accent4"/>
                </a:solidFill>
              </a:rPr>
              <a:t>gyermekekben előforduló különösen súlyos forma,  amelyre </a:t>
            </a:r>
          </a:p>
          <a:p>
            <a:pPr>
              <a:buNone/>
            </a:pPr>
            <a:r>
              <a:rPr lang="hu-HU" sz="6200" dirty="0" smtClean="0">
                <a:solidFill>
                  <a:schemeClr val="accent4"/>
                </a:solidFill>
              </a:rPr>
              <a:t>többféle típusú roham kialakulása és a </a:t>
            </a:r>
            <a:r>
              <a:rPr lang="hu-HU" sz="6200" dirty="0" err="1" smtClean="0">
                <a:solidFill>
                  <a:schemeClr val="accent4"/>
                </a:solidFill>
              </a:rPr>
              <a:t>progrediáló</a:t>
            </a:r>
            <a:r>
              <a:rPr lang="hu-HU" sz="6200" dirty="0" smtClean="0">
                <a:solidFill>
                  <a:schemeClr val="accent4"/>
                </a:solidFill>
              </a:rPr>
              <a:t> mentális </a:t>
            </a:r>
          </a:p>
          <a:p>
            <a:pPr>
              <a:buNone/>
            </a:pPr>
            <a:r>
              <a:rPr lang="hu-HU" sz="6200" dirty="0" smtClean="0">
                <a:solidFill>
                  <a:schemeClr val="accent4"/>
                </a:solidFill>
              </a:rPr>
              <a:t>retardáció jellemző</a:t>
            </a:r>
          </a:p>
          <a:p>
            <a:pPr>
              <a:buNone/>
            </a:pPr>
            <a:endParaRPr lang="hu-HU" sz="6200" i="1" dirty="0" smtClean="0"/>
          </a:p>
          <a:p>
            <a:pPr>
              <a:buNone/>
            </a:pPr>
            <a:r>
              <a:rPr lang="hu-HU" sz="6200" b="1" i="1" dirty="0" smtClean="0">
                <a:solidFill>
                  <a:schemeClr val="accent4"/>
                </a:solidFill>
              </a:rPr>
              <a:t>infantilis </a:t>
            </a:r>
            <a:r>
              <a:rPr lang="hu-HU" sz="6200" b="1" i="1" dirty="0" err="1" smtClean="0">
                <a:solidFill>
                  <a:schemeClr val="accent4"/>
                </a:solidFill>
              </a:rPr>
              <a:t>spasmus</a:t>
            </a:r>
            <a:r>
              <a:rPr lang="hu-HU" sz="6200" b="1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6200" dirty="0" smtClean="0">
                <a:solidFill>
                  <a:schemeClr val="accent4"/>
                </a:solidFill>
              </a:rPr>
              <a:t>típusosan csecsemőkorban kezdődik, változatos motoros tünetekkel </a:t>
            </a:r>
          </a:p>
          <a:p>
            <a:pPr>
              <a:buNone/>
            </a:pPr>
            <a:r>
              <a:rPr lang="hu-HU" sz="6200" dirty="0" smtClean="0">
                <a:solidFill>
                  <a:schemeClr val="accent4"/>
                </a:solidFill>
              </a:rPr>
              <a:t>és mentális károsodással jár együtt</a:t>
            </a:r>
          </a:p>
          <a:p>
            <a:pPr>
              <a:buNone/>
            </a:pPr>
            <a:endParaRPr lang="hu-HU" sz="6200" b="1" dirty="0" smtClean="0"/>
          </a:p>
          <a:p>
            <a:pPr>
              <a:buNone/>
            </a:pPr>
            <a:r>
              <a:rPr lang="hu-HU" sz="6200" b="1" i="1" dirty="0" smtClean="0">
                <a:solidFill>
                  <a:schemeClr val="accent4"/>
                </a:solidFill>
              </a:rPr>
              <a:t>status </a:t>
            </a:r>
            <a:r>
              <a:rPr lang="hu-HU" sz="6200" b="1" i="1" dirty="0" err="1" smtClean="0">
                <a:solidFill>
                  <a:schemeClr val="accent4"/>
                </a:solidFill>
              </a:rPr>
              <a:t>epilepticus</a:t>
            </a:r>
            <a:r>
              <a:rPr lang="hu-HU" sz="6200" b="1" i="1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6200" dirty="0" smtClean="0">
                <a:solidFill>
                  <a:schemeClr val="accent4"/>
                </a:solidFill>
              </a:rPr>
              <a:t>sok esetben a roham után nem következik be teljes funkcionális rendeződés, és a roham hamarosan, már az anyagcsere részleges helyreállása után megismétlődik</a:t>
            </a:r>
          </a:p>
          <a:p>
            <a:pPr>
              <a:buFont typeface="Wingdings" pitchFamily="2" charset="2"/>
              <a:buChar char="§"/>
            </a:pPr>
            <a:r>
              <a:rPr lang="hu-HU" sz="6200" dirty="0" smtClean="0">
                <a:solidFill>
                  <a:schemeClr val="accent4"/>
                </a:solidFill>
              </a:rPr>
              <a:t>nem szűnő vagy hamar visszatérő rohamok által jellemzett klinikai állapot</a:t>
            </a:r>
          </a:p>
          <a:p>
            <a:pPr>
              <a:buNone/>
            </a:pPr>
            <a:endParaRPr lang="hu-HU" sz="6200" dirty="0" smtClean="0"/>
          </a:p>
          <a:p>
            <a:pPr>
              <a:buNone/>
            </a:pPr>
            <a:endParaRPr lang="hu-HU" sz="6200" b="1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ANTIEPILEPTICUMOK</a:t>
            </a:r>
            <a:endParaRPr lang="hu-HU" sz="28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400600"/>
          </a:xfrm>
        </p:spPr>
        <p:txBody>
          <a:bodyPr>
            <a:normAutofit/>
          </a:bodyPr>
          <a:lstStyle/>
          <a:p>
            <a:pPr marL="624078" indent="-514350"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Az epilepsziás roham klinikailag három lépésben játszódik le </a:t>
            </a:r>
          </a:p>
          <a:p>
            <a:pPr marL="624078" indent="-514350"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A roham bevezető tünetei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 marL="624078" indent="-514350"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a beteg érzi, hogy a roham be fog következni</a:t>
            </a:r>
          </a:p>
          <a:p>
            <a:pPr marL="624078" indent="-514350"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A roham lefolyása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 marL="624078" indent="-514350"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a roham során az érintett agyterületek teljes mértékű izgalomba kerülnek. Ez néhány percig tart, hiszen az idegsejtek anyagcseréjének kimerülése miatt a roham megszűnik</a:t>
            </a:r>
          </a:p>
          <a:p>
            <a:pPr marL="624078" indent="-514350">
              <a:buFont typeface="Wingdings" pitchFamily="2" charset="2"/>
              <a:buChar char="§"/>
            </a:pPr>
            <a:r>
              <a:rPr lang="hu-HU" sz="2000" i="1" dirty="0" err="1" smtClean="0">
                <a:solidFill>
                  <a:schemeClr val="accent4"/>
                </a:solidFill>
              </a:rPr>
              <a:t>Postictalis</a:t>
            </a:r>
            <a:r>
              <a:rPr lang="hu-HU" sz="2000" i="1" dirty="0" smtClean="0">
                <a:solidFill>
                  <a:schemeClr val="accent4"/>
                </a:solidFill>
              </a:rPr>
              <a:t> állapot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 marL="624078" indent="-514350"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lehet egészen rövid de lehet hosszabb eszméletvesztés vagy órákig, napokig tartó homályállapot, melyet reverzibilis, súlyosabb esetben részben irreverzibilis idegsejt károsodás okoz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Az epilepsziás betegekben rendszerint </a:t>
            </a:r>
            <a:r>
              <a:rPr lang="hu-HU" sz="2000" dirty="0" err="1" smtClean="0">
                <a:solidFill>
                  <a:schemeClr val="accent4"/>
                </a:solidFill>
              </a:rPr>
              <a:t>psychopathologiai</a:t>
            </a:r>
            <a:r>
              <a:rPr lang="hu-HU" sz="2000" dirty="0" smtClean="0">
                <a:solidFill>
                  <a:schemeClr val="accent4"/>
                </a:solidFill>
              </a:rPr>
              <a:t> tünetek is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kialakulnak (</a:t>
            </a:r>
            <a:r>
              <a:rPr lang="hu-HU" sz="2000" dirty="0" err="1" smtClean="0">
                <a:solidFill>
                  <a:schemeClr val="accent4"/>
                </a:solidFill>
              </a:rPr>
              <a:t>depressio</a:t>
            </a:r>
            <a:r>
              <a:rPr lang="hu-HU" sz="2000" dirty="0" smtClean="0">
                <a:solidFill>
                  <a:schemeClr val="accent4"/>
                </a:solidFill>
              </a:rPr>
              <a:t>, szorongás, </a:t>
            </a:r>
            <a:r>
              <a:rPr lang="hu-HU" sz="2000" dirty="0" err="1" smtClean="0">
                <a:solidFill>
                  <a:schemeClr val="accent4"/>
                </a:solidFill>
              </a:rPr>
              <a:t>psychosis</a:t>
            </a:r>
            <a:r>
              <a:rPr lang="hu-HU" sz="2000" dirty="0" smtClean="0">
                <a:solidFill>
                  <a:schemeClr val="accent4"/>
                </a:solidFill>
              </a:rPr>
              <a:t>), melyeket ugyancsak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kezelni kell.  </a:t>
            </a:r>
          </a:p>
          <a:p>
            <a:pPr>
              <a:buNone/>
            </a:pPr>
            <a:endParaRPr lang="hu-HU" sz="2000" dirty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ANTIEPILEPTICUMOK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ANTIEPILEPTIKUMOK HATÁSMECHANIZMUSA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feszültségfüggő Na</a:t>
            </a:r>
            <a:r>
              <a:rPr lang="hu-HU" sz="2000" baseline="30000" dirty="0" smtClean="0">
                <a:solidFill>
                  <a:schemeClr val="accent4"/>
                </a:solidFill>
              </a:rPr>
              <a:t>+</a:t>
            </a:r>
            <a:r>
              <a:rPr lang="hu-HU" sz="2000" dirty="0" err="1" smtClean="0">
                <a:solidFill>
                  <a:schemeClr val="accent4"/>
                </a:solidFill>
              </a:rPr>
              <a:t>-csatornák</a:t>
            </a:r>
            <a:r>
              <a:rPr lang="hu-HU" sz="2000" dirty="0" smtClean="0">
                <a:solidFill>
                  <a:schemeClr val="accent4"/>
                </a:solidFill>
              </a:rPr>
              <a:t> gátlása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feszültségfüggő </a:t>
            </a:r>
            <a:r>
              <a:rPr lang="hu-HU" sz="2000" dirty="0" err="1" smtClean="0">
                <a:solidFill>
                  <a:schemeClr val="accent4"/>
                </a:solidFill>
              </a:rPr>
              <a:t>Ca</a:t>
            </a:r>
            <a:r>
              <a:rPr lang="hu-HU" sz="2000" baseline="30000" dirty="0" smtClean="0">
                <a:solidFill>
                  <a:schemeClr val="accent4"/>
                </a:solidFill>
              </a:rPr>
              <a:t>++</a:t>
            </a:r>
            <a:r>
              <a:rPr lang="hu-HU" sz="2000" dirty="0" err="1" smtClean="0">
                <a:solidFill>
                  <a:schemeClr val="accent4"/>
                </a:solidFill>
              </a:rPr>
              <a:t>-csatornák</a:t>
            </a:r>
            <a:r>
              <a:rPr lang="hu-HU" sz="2000" dirty="0" smtClean="0">
                <a:solidFill>
                  <a:schemeClr val="accent4"/>
                </a:solidFill>
              </a:rPr>
              <a:t> gátlása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az endogén GABA gátló hatásának </a:t>
            </a:r>
            <a:r>
              <a:rPr lang="hu-HU" sz="2000" dirty="0" err="1" smtClean="0">
                <a:solidFill>
                  <a:schemeClr val="accent4"/>
                </a:solidFill>
              </a:rPr>
              <a:t>potencírozása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egyes szerek hatásában másodlagosan szerepe lehet a </a:t>
            </a:r>
            <a:r>
              <a:rPr lang="hu-HU" sz="2000" dirty="0" err="1" smtClean="0">
                <a:solidFill>
                  <a:schemeClr val="accent4"/>
                </a:solidFill>
              </a:rPr>
              <a:t>glutamát</a:t>
            </a:r>
            <a:r>
              <a:rPr lang="hu-HU" sz="2000" dirty="0" smtClean="0">
                <a:solidFill>
                  <a:schemeClr val="accent4"/>
                </a:solidFill>
              </a:rPr>
              <a:t> felszabadulás gátlásának, egyes </a:t>
            </a:r>
            <a:r>
              <a:rPr lang="hu-HU" sz="2000" dirty="0" err="1" smtClean="0">
                <a:solidFill>
                  <a:schemeClr val="accent4"/>
                </a:solidFill>
              </a:rPr>
              <a:t>glutamátreceptor-altípusok</a:t>
            </a:r>
            <a:r>
              <a:rPr lang="hu-HU" sz="2000" dirty="0" smtClean="0">
                <a:solidFill>
                  <a:schemeClr val="accent4"/>
                </a:solidFill>
              </a:rPr>
              <a:t> blokkolásának is</a:t>
            </a:r>
          </a:p>
          <a:p>
            <a:pPr>
              <a:buNone/>
            </a:pP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ANTIEPILEPTICUMOK</a:t>
            </a:r>
            <a:endParaRPr lang="hu-H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Autofit/>
          </a:bodyPr>
          <a:lstStyle/>
          <a:p>
            <a:pPr marL="566928" indent="-457200"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" pitchFamily="18" charset="0"/>
              </a:rPr>
              <a:t>Ingerület átvivő anyagok = TRANSZMITTEREK</a:t>
            </a:r>
          </a:p>
          <a:p>
            <a:pPr marL="566928" indent="-457200">
              <a:buNone/>
            </a:pPr>
            <a:endParaRPr lang="hu-HU" sz="2000" b="1" i="1" dirty="0" smtClean="0">
              <a:latin typeface="Century" pitchFamily="18" charset="0"/>
            </a:endParaRPr>
          </a:p>
          <a:p>
            <a:pPr marL="566928" indent="-457200">
              <a:buNone/>
            </a:pPr>
            <a:r>
              <a:rPr lang="hu-HU" sz="2000" b="1" i="1" dirty="0" smtClean="0">
                <a:solidFill>
                  <a:srgbClr val="FF0000"/>
                </a:solidFill>
                <a:latin typeface="Century" pitchFamily="18" charset="0"/>
              </a:rPr>
              <a:t>GÁTLÓ TRANSZMITTEREK (</a:t>
            </a:r>
            <a:r>
              <a:rPr lang="hu-HU" sz="2000" b="1" i="1" dirty="0" smtClean="0">
                <a:solidFill>
                  <a:schemeClr val="accent4"/>
                </a:solidFill>
                <a:latin typeface="Century" pitchFamily="18" charset="0"/>
              </a:rPr>
              <a:t>GABA és GLICIN)</a:t>
            </a:r>
          </a:p>
          <a:p>
            <a:pPr marL="566928" indent="-457200">
              <a:buNone/>
            </a:pPr>
            <a:endParaRPr lang="hu-HU" sz="2000" b="1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 marL="566928" indent="-457200"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" pitchFamily="18" charset="0"/>
              </a:rPr>
              <a:t>GABA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gamma-aminovajsav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) 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központi idegrendszer fő gátló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transzmittere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az idegsejt membrán klór csatornáit nyitja meg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RECEPTOR: </a:t>
            </a: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benzodiazepin</a:t>
            </a: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 </a:t>
            </a: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receptor</a:t>
            </a: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rgbClr val="FF0000"/>
                </a:solidFill>
                <a:latin typeface="Century Schoolbook" pitchFamily="18" charset="0"/>
              </a:rPr>
              <a:t>SERKENTŐ TRANSZMITTEREK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: GLUTAMÁT, ASPARTÁT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Nem befolyásoljuk gyógyszeresen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központi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/>
          </a:bodyPr>
          <a:lstStyle/>
          <a:p>
            <a:pPr marL="624078" indent="-514350"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A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GABAerg</a:t>
            </a:r>
            <a:r>
              <a:rPr lang="hu-HU" sz="2000" b="1" i="1" dirty="0" smtClean="0">
                <a:solidFill>
                  <a:schemeClr val="accent4"/>
                </a:solidFill>
              </a:rPr>
              <a:t> (gátló) transzmisszió fokozása </a:t>
            </a:r>
          </a:p>
          <a:p>
            <a:pPr marL="624078" indent="-514350"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 marL="624078" indent="-514350"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GABA</a:t>
            </a:r>
            <a:r>
              <a:rPr lang="hu-HU" sz="2000" baseline="-25000" dirty="0" err="1" smtClean="0">
                <a:solidFill>
                  <a:schemeClr val="accent4"/>
                </a:solidFill>
              </a:rPr>
              <a:t>A</a:t>
            </a:r>
            <a:r>
              <a:rPr lang="hu-HU" sz="2000" dirty="0" err="1" smtClean="0">
                <a:solidFill>
                  <a:schemeClr val="accent4"/>
                </a:solidFill>
              </a:rPr>
              <a:t>-receptorok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</a:rPr>
              <a:t>potencírozása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</a:p>
          <a:p>
            <a:pPr marL="624078" indent="-514350"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	</a:t>
            </a:r>
            <a:r>
              <a:rPr lang="hu-HU" sz="2000" i="1" dirty="0" smtClean="0">
                <a:solidFill>
                  <a:schemeClr val="accent4"/>
                </a:solidFill>
              </a:rPr>
              <a:t>(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benzodiazepinek</a:t>
            </a:r>
            <a:r>
              <a:rPr lang="hu-HU" sz="2000" b="1" i="1" dirty="0" smtClean="0">
                <a:solidFill>
                  <a:schemeClr val="accent4"/>
                </a:solidFill>
              </a:rPr>
              <a:t>, barbiturátok</a:t>
            </a:r>
            <a:r>
              <a:rPr lang="hu-HU" sz="2000" i="1" dirty="0" smtClean="0">
                <a:solidFill>
                  <a:schemeClr val="accent4"/>
                </a:solidFill>
              </a:rPr>
              <a:t>)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 marL="624078" indent="-514350"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</a:p>
          <a:p>
            <a:pPr marL="624078" indent="-51435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GABA-erg</a:t>
            </a:r>
            <a:r>
              <a:rPr lang="hu-HU" sz="2000" dirty="0" smtClean="0">
                <a:solidFill>
                  <a:schemeClr val="accent4"/>
                </a:solidFill>
              </a:rPr>
              <a:t> transzmisszió </a:t>
            </a:r>
            <a:r>
              <a:rPr lang="hu-HU" sz="2000" i="1" dirty="0" smtClean="0">
                <a:solidFill>
                  <a:schemeClr val="accent4"/>
                </a:solidFill>
              </a:rPr>
              <a:t>általános fokozásával</a:t>
            </a:r>
            <a:r>
              <a:rPr lang="hu-HU" sz="2000" dirty="0" smtClean="0">
                <a:solidFill>
                  <a:schemeClr val="accent4"/>
                </a:solidFill>
              </a:rPr>
              <a:t> a GABA </a:t>
            </a:r>
            <a:r>
              <a:rPr lang="hu-HU" sz="2000" dirty="0" err="1" smtClean="0">
                <a:solidFill>
                  <a:schemeClr val="accent4"/>
                </a:solidFill>
              </a:rPr>
              <a:t>neuronalis</a:t>
            </a:r>
            <a:r>
              <a:rPr lang="hu-HU" sz="2000" dirty="0" smtClean="0">
                <a:solidFill>
                  <a:schemeClr val="accent4"/>
                </a:solidFill>
              </a:rPr>
              <a:t> szintézisének serkentése, visszavételének vagy lebomlásának gátlása révén </a:t>
            </a:r>
            <a:r>
              <a:rPr lang="hu-HU" sz="2000" i="1" dirty="0" smtClean="0">
                <a:solidFill>
                  <a:schemeClr val="accent4"/>
                </a:solidFill>
              </a:rPr>
              <a:t>(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valproat</a:t>
            </a:r>
            <a:r>
              <a:rPr lang="hu-HU" sz="2000" b="1" i="1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tiagabin</a:t>
            </a:r>
            <a:r>
              <a:rPr lang="hu-HU" sz="2000" b="1" i="1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vigabatrin</a:t>
            </a:r>
            <a:r>
              <a:rPr lang="hu-HU" sz="2000" b="1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smtClean="0">
                <a:solidFill>
                  <a:schemeClr val="accent4"/>
                </a:solidFill>
              </a:rPr>
              <a:t>topiramat</a:t>
            </a:r>
            <a:r>
              <a:rPr lang="hu-HU" sz="2000" i="1" dirty="0" smtClean="0">
                <a:solidFill>
                  <a:schemeClr val="accent4"/>
                </a:solidFill>
              </a:rPr>
              <a:t>)</a:t>
            </a:r>
            <a:endParaRPr lang="hu-HU" sz="2000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ANTIEPILEPTICUMOK</a:t>
            </a:r>
            <a:endParaRPr lang="hu-HU" sz="28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A feszültségfüggő </a:t>
            </a:r>
            <a:r>
              <a:rPr lang="hu-HU" sz="2000" b="1" dirty="0" err="1" smtClean="0">
                <a:solidFill>
                  <a:schemeClr val="accent4"/>
                </a:solidFill>
              </a:rPr>
              <a:t>Ca</a:t>
            </a:r>
            <a:r>
              <a:rPr lang="hu-HU" sz="2000" b="1" baseline="30000" dirty="0" smtClean="0">
                <a:solidFill>
                  <a:schemeClr val="accent4"/>
                </a:solidFill>
              </a:rPr>
              <a:t>++</a:t>
            </a:r>
            <a:r>
              <a:rPr lang="hu-HU" sz="2000" b="1" dirty="0" err="1" smtClean="0">
                <a:solidFill>
                  <a:schemeClr val="accent4"/>
                </a:solidFill>
              </a:rPr>
              <a:t>-csatornák</a:t>
            </a:r>
            <a:r>
              <a:rPr lang="hu-HU" sz="2000" b="1" dirty="0" smtClean="0">
                <a:solidFill>
                  <a:schemeClr val="accent4"/>
                </a:solidFill>
              </a:rPr>
              <a:t> gátlása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</a:t>
            </a:r>
            <a:r>
              <a:rPr lang="hu-HU" sz="2000" dirty="0" err="1" smtClean="0">
                <a:solidFill>
                  <a:schemeClr val="accent4"/>
                </a:solidFill>
              </a:rPr>
              <a:t>antiepileptikumok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egy része gátolja az </a:t>
            </a:r>
            <a:r>
              <a:rPr lang="hu-HU" sz="2000" i="1" dirty="0" smtClean="0">
                <a:solidFill>
                  <a:schemeClr val="accent4"/>
                </a:solidFill>
              </a:rPr>
              <a:t>alacsony aktivációs küszöbű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smtClean="0">
                <a:solidFill>
                  <a:schemeClr val="accent4"/>
                </a:solidFill>
              </a:rPr>
              <a:t>feszültségfüggő </a:t>
            </a:r>
            <a:r>
              <a:rPr lang="hu-HU" sz="2000" i="1" dirty="0" err="1" smtClean="0">
                <a:solidFill>
                  <a:schemeClr val="accent4"/>
                </a:solidFill>
              </a:rPr>
              <a:t>Ca</a:t>
            </a:r>
            <a:r>
              <a:rPr lang="hu-HU" sz="2000" i="1" baseline="30000" dirty="0" smtClean="0">
                <a:solidFill>
                  <a:schemeClr val="accent4"/>
                </a:solidFill>
              </a:rPr>
              <a:t>++</a:t>
            </a:r>
            <a:r>
              <a:rPr lang="hu-HU" sz="2000" i="1" dirty="0" err="1" smtClean="0">
                <a:solidFill>
                  <a:schemeClr val="accent4"/>
                </a:solidFill>
              </a:rPr>
              <a:t>-csatornákat</a:t>
            </a:r>
            <a:r>
              <a:rPr lang="hu-HU" sz="2000" dirty="0" smtClean="0">
                <a:solidFill>
                  <a:schemeClr val="accent4"/>
                </a:solidFill>
              </a:rPr>
              <a:t>, amelyeknek fontos szerepük van az </a:t>
            </a:r>
            <a:r>
              <a:rPr lang="hu-HU" sz="2000" dirty="0" err="1" smtClean="0">
                <a:solidFill>
                  <a:schemeClr val="accent4"/>
                </a:solidFill>
              </a:rPr>
              <a:t>absence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rohamokban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smtClean="0">
                <a:solidFill>
                  <a:schemeClr val="accent4"/>
                </a:solidFill>
              </a:rPr>
              <a:t>(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ethosuximid</a:t>
            </a:r>
            <a:r>
              <a:rPr lang="hu-HU" sz="2000" b="1" i="1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lamotrigin</a:t>
            </a:r>
            <a:r>
              <a:rPr lang="hu-HU" sz="2000" b="1" i="1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trimethadion</a:t>
            </a:r>
            <a:r>
              <a:rPr lang="hu-HU" sz="2000" b="1" i="1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valproat</a:t>
            </a:r>
            <a:r>
              <a:rPr lang="hu-HU" sz="2000" b="1" i="1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zonisamid</a:t>
            </a:r>
            <a:r>
              <a:rPr lang="hu-HU" sz="2000" i="1" dirty="0" smtClean="0">
                <a:solidFill>
                  <a:schemeClr val="accent4"/>
                </a:solidFill>
              </a:rPr>
              <a:t>)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i="1" dirty="0" smtClean="0">
                <a:solidFill>
                  <a:schemeClr val="accent4"/>
                </a:solidFill>
              </a:rPr>
              <a:t>magas aktivációs küszöbű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smtClean="0">
                <a:solidFill>
                  <a:schemeClr val="accent4"/>
                </a:solidFill>
              </a:rPr>
              <a:t>feszültségfüggő </a:t>
            </a:r>
            <a:r>
              <a:rPr lang="hu-HU" sz="2000" i="1" dirty="0" err="1" smtClean="0">
                <a:solidFill>
                  <a:schemeClr val="accent4"/>
                </a:solidFill>
              </a:rPr>
              <a:t>Ca</a:t>
            </a:r>
            <a:r>
              <a:rPr lang="hu-HU" sz="2000" i="1" baseline="30000" dirty="0" smtClean="0">
                <a:solidFill>
                  <a:schemeClr val="accent4"/>
                </a:solidFill>
              </a:rPr>
              <a:t>++</a:t>
            </a:r>
            <a:r>
              <a:rPr lang="hu-HU" sz="2000" i="1" dirty="0" err="1" smtClean="0">
                <a:solidFill>
                  <a:schemeClr val="accent4"/>
                </a:solidFill>
              </a:rPr>
              <a:t>-csatornák</a:t>
            </a:r>
            <a:r>
              <a:rPr lang="hu-HU" sz="2000" i="1" dirty="0" smtClean="0">
                <a:solidFill>
                  <a:schemeClr val="accent4"/>
                </a:solidFill>
              </a:rPr>
              <a:t> gátlásával</a:t>
            </a:r>
            <a:r>
              <a:rPr lang="hu-HU" sz="2000" dirty="0" smtClean="0">
                <a:solidFill>
                  <a:schemeClr val="accent4"/>
                </a:solidFill>
              </a:rPr>
              <a:t> csökkentik a </a:t>
            </a:r>
            <a:r>
              <a:rPr lang="hu-HU" sz="2000" dirty="0" err="1" smtClean="0">
                <a:solidFill>
                  <a:schemeClr val="accent4"/>
                </a:solidFill>
              </a:rPr>
              <a:t>transzmitter</a:t>
            </a:r>
            <a:r>
              <a:rPr lang="hu-HU" sz="2000" dirty="0" smtClean="0">
                <a:solidFill>
                  <a:schemeClr val="accent4"/>
                </a:solidFill>
              </a:rPr>
              <a:t> felszabadulást a </a:t>
            </a:r>
            <a:r>
              <a:rPr lang="hu-HU" sz="2000" dirty="0" err="1" smtClean="0">
                <a:solidFill>
                  <a:schemeClr val="accent4"/>
                </a:solidFill>
              </a:rPr>
              <a:t>preszinaptikus</a:t>
            </a:r>
            <a:r>
              <a:rPr lang="hu-HU" sz="2000" dirty="0" smtClean="0">
                <a:solidFill>
                  <a:schemeClr val="accent4"/>
                </a:solidFill>
              </a:rPr>
              <a:t> idegvégződésekből,  módosíthatja a </a:t>
            </a:r>
            <a:r>
              <a:rPr lang="hu-HU" sz="2000" dirty="0" err="1" smtClean="0">
                <a:solidFill>
                  <a:schemeClr val="accent4"/>
                </a:solidFill>
              </a:rPr>
              <a:t>posztszinaptikus</a:t>
            </a:r>
            <a:r>
              <a:rPr lang="hu-HU" sz="2000" dirty="0" smtClean="0">
                <a:solidFill>
                  <a:schemeClr val="accent4"/>
                </a:solidFill>
              </a:rPr>
              <a:t> membrán </a:t>
            </a:r>
            <a:r>
              <a:rPr lang="hu-HU" sz="2000" dirty="0" err="1" smtClean="0">
                <a:solidFill>
                  <a:schemeClr val="accent4"/>
                </a:solidFill>
              </a:rPr>
              <a:t>excitabilitását</a:t>
            </a:r>
            <a:r>
              <a:rPr lang="hu-HU" sz="2000" dirty="0" smtClean="0">
                <a:solidFill>
                  <a:schemeClr val="accent4"/>
                </a:solidFill>
              </a:rPr>
              <a:t> is</a:t>
            </a: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	(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gabapentin</a:t>
            </a:r>
            <a:r>
              <a:rPr lang="hu-HU" sz="2000" dirty="0" smtClean="0">
                <a:solidFill>
                  <a:schemeClr val="accent4"/>
                </a:solidFill>
              </a:rPr>
              <a:t> és a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pregabalin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  <a:endParaRPr lang="hu-HU" sz="2000" dirty="0" smtClean="0"/>
          </a:p>
          <a:p>
            <a:pPr>
              <a:buNone/>
            </a:pPr>
            <a:endParaRPr lang="hu-HU" sz="2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ANTIEPILEPTICUMOK</a:t>
            </a:r>
            <a:endParaRPr lang="hu-HU" sz="28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A feszültségfüggő Na</a:t>
            </a:r>
            <a:r>
              <a:rPr lang="hu-HU" sz="2000" b="1" baseline="30000" dirty="0" smtClean="0">
                <a:solidFill>
                  <a:schemeClr val="accent4"/>
                </a:solidFill>
              </a:rPr>
              <a:t>+</a:t>
            </a:r>
            <a:r>
              <a:rPr lang="hu-HU" sz="2000" b="1" dirty="0" err="1" smtClean="0">
                <a:solidFill>
                  <a:schemeClr val="accent4"/>
                </a:solidFill>
              </a:rPr>
              <a:t>-csatornák</a:t>
            </a:r>
            <a:r>
              <a:rPr lang="hu-HU" sz="2000" b="1" dirty="0" smtClean="0">
                <a:solidFill>
                  <a:schemeClr val="accent4"/>
                </a:solidFill>
              </a:rPr>
              <a:t> gátlása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számos </a:t>
            </a:r>
            <a:r>
              <a:rPr lang="hu-HU" sz="2000" dirty="0" err="1" smtClean="0">
                <a:solidFill>
                  <a:schemeClr val="accent4"/>
                </a:solidFill>
              </a:rPr>
              <a:t>antiepileptikum</a:t>
            </a:r>
            <a:r>
              <a:rPr lang="hu-HU" sz="2000" dirty="0" smtClean="0">
                <a:solidFill>
                  <a:schemeClr val="accent4"/>
                </a:solidFill>
              </a:rPr>
              <a:t> gátló hatást fejt ki az idegsejtek membránjában levő </a:t>
            </a:r>
            <a:r>
              <a:rPr lang="hu-HU" sz="2000" i="1" dirty="0" smtClean="0">
                <a:solidFill>
                  <a:schemeClr val="accent4"/>
                </a:solidFill>
              </a:rPr>
              <a:t>feszültségfüggő Na</a:t>
            </a:r>
            <a:r>
              <a:rPr lang="hu-HU" sz="2000" i="1" baseline="30000" dirty="0" smtClean="0">
                <a:solidFill>
                  <a:schemeClr val="accent4"/>
                </a:solidFill>
              </a:rPr>
              <a:t>+</a:t>
            </a:r>
            <a:r>
              <a:rPr lang="hu-HU" sz="2000" i="1" dirty="0" err="1" smtClean="0">
                <a:solidFill>
                  <a:schemeClr val="accent4"/>
                </a:solidFill>
              </a:rPr>
              <a:t>-csatornákra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	(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phenytoin</a:t>
            </a:r>
            <a:r>
              <a:rPr lang="hu-HU" sz="2000" b="1" i="1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carbamazepin</a:t>
            </a:r>
            <a:r>
              <a:rPr lang="hu-HU" sz="2000" b="1" i="1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oxcarbazepin</a:t>
            </a:r>
            <a:r>
              <a:rPr lang="hu-HU" sz="2000" b="1" i="1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valproat</a:t>
            </a:r>
            <a:r>
              <a:rPr lang="hu-HU" sz="2000" b="1" i="1" dirty="0" smtClean="0">
                <a:solidFill>
                  <a:schemeClr val="accent4"/>
                </a:solidFill>
              </a:rPr>
              <a:t>, topiramat,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zonisamid</a:t>
            </a:r>
            <a:r>
              <a:rPr lang="hu-HU" sz="2000" b="1" i="1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lamotrigin</a:t>
            </a:r>
            <a:r>
              <a:rPr lang="hu-HU" sz="2000" i="1" dirty="0" smtClean="0">
                <a:solidFill>
                  <a:schemeClr val="accent4"/>
                </a:solidFill>
              </a:rPr>
              <a:t>) </a:t>
            </a:r>
            <a:endParaRPr lang="hu-HU" sz="2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ANTIEPILEPTICUMOK</a:t>
            </a:r>
            <a:endParaRPr lang="hu-HU" sz="28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Az </a:t>
            </a:r>
            <a:r>
              <a:rPr lang="hu-HU" sz="2000" b="1" dirty="0" err="1" smtClean="0">
                <a:solidFill>
                  <a:schemeClr val="accent4"/>
                </a:solidFill>
              </a:rPr>
              <a:t>antiepileptikumok</a:t>
            </a:r>
            <a:r>
              <a:rPr lang="hu-HU" sz="2000" b="1" dirty="0" smtClean="0">
                <a:solidFill>
                  <a:schemeClr val="accent4"/>
                </a:solidFill>
              </a:rPr>
              <a:t> csoportosítása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elsősorban parciális rohamokban és </a:t>
            </a:r>
            <a:r>
              <a:rPr lang="hu-HU" sz="2000" dirty="0" err="1" smtClean="0">
                <a:solidFill>
                  <a:schemeClr val="accent4"/>
                </a:solidFill>
              </a:rPr>
              <a:t>tónusos-klónusos</a:t>
            </a:r>
            <a:r>
              <a:rPr lang="hu-HU" sz="2000" dirty="0" smtClean="0">
                <a:solidFill>
                  <a:schemeClr val="accent4"/>
                </a:solidFill>
              </a:rPr>
              <a:t> generalizált rohamban hatékony szerek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csak </a:t>
            </a:r>
            <a:r>
              <a:rPr lang="hu-HU" sz="2000" dirty="0" err="1" smtClean="0">
                <a:solidFill>
                  <a:schemeClr val="accent4"/>
                </a:solidFill>
              </a:rPr>
              <a:t>absence</a:t>
            </a:r>
            <a:r>
              <a:rPr lang="hu-HU" sz="2000" dirty="0" smtClean="0">
                <a:solidFill>
                  <a:schemeClr val="accent4"/>
                </a:solidFill>
              </a:rPr>
              <a:t> típusú generalizált rohamban hatékony szerek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széles spektrumú </a:t>
            </a:r>
            <a:r>
              <a:rPr lang="hu-HU" sz="2000" dirty="0" err="1" smtClean="0">
                <a:solidFill>
                  <a:schemeClr val="accent4"/>
                </a:solidFill>
              </a:rPr>
              <a:t>antiepileptikumok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status </a:t>
            </a:r>
            <a:r>
              <a:rPr lang="hu-HU" sz="2000" dirty="0" err="1" smtClean="0">
                <a:solidFill>
                  <a:schemeClr val="accent4"/>
                </a:solidFill>
              </a:rPr>
              <a:t>epilepticus</a:t>
            </a:r>
            <a:r>
              <a:rPr lang="hu-HU" sz="2000" dirty="0" smtClean="0">
                <a:solidFill>
                  <a:schemeClr val="accent4"/>
                </a:solidFill>
              </a:rPr>
              <a:t> és a nem epilepsziás görcsök kezelésére használt szerek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ANTIEPILEPTICUMOK</a:t>
            </a:r>
            <a:endParaRPr lang="hu-HU" sz="28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parciális rohamokban és </a:t>
            </a:r>
            <a:r>
              <a:rPr lang="hu-HU" sz="2000" b="1" dirty="0" err="1" smtClean="0">
                <a:solidFill>
                  <a:schemeClr val="accent4"/>
                </a:solidFill>
              </a:rPr>
              <a:t>tónusos-klónusos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generalizált rohamban hatékony szerek</a:t>
            </a:r>
          </a:p>
          <a:p>
            <a:pPr>
              <a:buNone/>
            </a:pPr>
            <a:endParaRPr lang="hu-HU" sz="24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absence</a:t>
            </a:r>
            <a:r>
              <a:rPr lang="hu-HU" sz="2000" dirty="0" smtClean="0">
                <a:solidFill>
                  <a:schemeClr val="accent4"/>
                </a:solidFill>
              </a:rPr>
              <a:t> rohamban hatástalanok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hatásmechanizmusuk részben Na</a:t>
            </a:r>
            <a:r>
              <a:rPr lang="hu-HU" sz="2000" baseline="30000" dirty="0" smtClean="0">
                <a:solidFill>
                  <a:schemeClr val="accent4"/>
                </a:solidFill>
              </a:rPr>
              <a:t>+</a:t>
            </a:r>
            <a:r>
              <a:rPr lang="hu-HU" sz="2000" dirty="0" err="1" smtClean="0">
                <a:solidFill>
                  <a:schemeClr val="accent4"/>
                </a:solidFill>
              </a:rPr>
              <a:t>-csatorna-gátlást</a:t>
            </a:r>
            <a:r>
              <a:rPr lang="hu-HU" sz="2000" dirty="0" smtClean="0">
                <a:solidFill>
                  <a:schemeClr val="accent4"/>
                </a:solidFill>
              </a:rPr>
              <a:t>, részben </a:t>
            </a:r>
            <a:r>
              <a:rPr lang="hu-HU" sz="2000" dirty="0" err="1" smtClean="0">
                <a:solidFill>
                  <a:schemeClr val="accent4"/>
                </a:solidFill>
              </a:rPr>
              <a:t>GABA-potencírozást</a:t>
            </a:r>
            <a:r>
              <a:rPr lang="hu-HU" sz="2000" dirty="0" smtClean="0">
                <a:solidFill>
                  <a:schemeClr val="accent4"/>
                </a:solidFill>
              </a:rPr>
              <a:t> foglal magában</a:t>
            </a:r>
          </a:p>
          <a:p>
            <a:pPr>
              <a:buNone/>
            </a:pPr>
            <a:endParaRPr lang="hu-HU" sz="2800" b="1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ANTIEPILEPTICUMOK</a:t>
            </a:r>
            <a:endParaRPr lang="hu-HU" sz="28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phenytoin</a:t>
            </a:r>
            <a:r>
              <a:rPr lang="hu-HU" sz="2000" b="1" i="1" dirty="0" smtClean="0">
                <a:solidFill>
                  <a:schemeClr val="accent4"/>
                </a:solidFill>
              </a:rPr>
              <a:t> (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Diphedan</a:t>
            </a:r>
            <a:r>
              <a:rPr lang="hu-HU" sz="2000" b="1" i="1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Epanutin</a:t>
            </a:r>
            <a:r>
              <a:rPr lang="hu-HU" sz="2000" b="1" i="1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terápiás dózisban viszonylag mentes a </a:t>
            </a:r>
            <a:r>
              <a:rPr lang="hu-HU" sz="2000" dirty="0" err="1" smtClean="0">
                <a:solidFill>
                  <a:schemeClr val="accent4"/>
                </a:solidFill>
              </a:rPr>
              <a:t>szedatív</a:t>
            </a:r>
            <a:r>
              <a:rPr lang="hu-HU" sz="2000" dirty="0" smtClean="0">
                <a:solidFill>
                  <a:schemeClr val="accent4"/>
                </a:solidFill>
              </a:rPr>
              <a:t> hatástól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feszültségfüggő </a:t>
            </a:r>
            <a:r>
              <a:rPr lang="hu-HU" sz="2000" i="1" dirty="0" smtClean="0">
                <a:solidFill>
                  <a:schemeClr val="accent4"/>
                </a:solidFill>
              </a:rPr>
              <a:t>Na</a:t>
            </a:r>
            <a:r>
              <a:rPr lang="hu-HU" sz="2000" i="1" baseline="30000" dirty="0" smtClean="0">
                <a:solidFill>
                  <a:schemeClr val="accent4"/>
                </a:solidFill>
              </a:rPr>
              <a:t>+</a:t>
            </a:r>
            <a:r>
              <a:rPr lang="hu-HU" sz="2000" i="1" dirty="0" err="1" smtClean="0">
                <a:solidFill>
                  <a:schemeClr val="accent4"/>
                </a:solidFill>
              </a:rPr>
              <a:t>-csatornák</a:t>
            </a:r>
            <a:r>
              <a:rPr lang="hu-HU" sz="2000" i="1" dirty="0" smtClean="0">
                <a:solidFill>
                  <a:schemeClr val="accent4"/>
                </a:solidFill>
              </a:rPr>
              <a:t> működését gátolja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nagyobb koncentrációban gátolja a feszültségfüggő </a:t>
            </a:r>
            <a:r>
              <a:rPr lang="hu-HU" sz="2000" dirty="0" err="1" smtClean="0">
                <a:solidFill>
                  <a:schemeClr val="accent4"/>
                </a:solidFill>
              </a:rPr>
              <a:t>Ca</a:t>
            </a:r>
            <a:r>
              <a:rPr lang="hu-HU" sz="2000" baseline="30000" dirty="0" smtClean="0">
                <a:solidFill>
                  <a:schemeClr val="accent4"/>
                </a:solidFill>
              </a:rPr>
              <a:t>++</a:t>
            </a:r>
            <a:r>
              <a:rPr lang="hu-HU" sz="2000" dirty="0" err="1" smtClean="0">
                <a:solidFill>
                  <a:schemeClr val="accent4"/>
                </a:solidFill>
              </a:rPr>
              <a:t>-csatornákat</a:t>
            </a:r>
            <a:r>
              <a:rPr lang="hu-HU" sz="2000" dirty="0" smtClean="0">
                <a:solidFill>
                  <a:schemeClr val="accent4"/>
                </a:solidFill>
              </a:rPr>
              <a:t>, és ezáltal csökkenti a </a:t>
            </a:r>
            <a:r>
              <a:rPr lang="hu-HU" sz="2000" dirty="0" err="1" smtClean="0">
                <a:solidFill>
                  <a:schemeClr val="accent4"/>
                </a:solidFill>
              </a:rPr>
              <a:t>neurotranszmitter-felszabadulást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erőteljesen csökkenti az epilepsziás gócok nagyfrekvenciájú kisüléseit, de alig befolyásolja a normális idegi aktivitást </a:t>
            </a:r>
          </a:p>
          <a:p>
            <a:pPr>
              <a:buNone/>
            </a:pP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ANTIEPILEPTICUMOK</a:t>
            </a:r>
            <a:endParaRPr lang="hu-HU" sz="28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Terápiás indikáció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per </a:t>
            </a:r>
            <a:r>
              <a:rPr lang="hu-HU" sz="2000" dirty="0" err="1" smtClean="0">
                <a:solidFill>
                  <a:schemeClr val="accent4"/>
                </a:solidFill>
              </a:rPr>
              <a:t>os</a:t>
            </a:r>
            <a:r>
              <a:rPr lang="hu-HU" sz="2000" dirty="0" smtClean="0">
                <a:solidFill>
                  <a:schemeClr val="accent4"/>
                </a:solidFill>
              </a:rPr>
              <a:t> adva </a:t>
            </a:r>
            <a:r>
              <a:rPr lang="hu-HU" sz="2000" i="1" dirty="0" smtClean="0">
                <a:solidFill>
                  <a:schemeClr val="accent4"/>
                </a:solidFill>
              </a:rPr>
              <a:t>parciális rohamok</a:t>
            </a:r>
            <a:r>
              <a:rPr lang="hu-HU" sz="2000" dirty="0" smtClean="0">
                <a:solidFill>
                  <a:schemeClr val="accent4"/>
                </a:solidFill>
              </a:rPr>
              <a:t> és </a:t>
            </a:r>
            <a:r>
              <a:rPr lang="hu-HU" sz="2000" i="1" dirty="0" err="1" smtClean="0">
                <a:solidFill>
                  <a:schemeClr val="accent4"/>
                </a:solidFill>
              </a:rPr>
              <a:t>tónusos-klónusos</a:t>
            </a:r>
            <a:r>
              <a:rPr lang="hu-HU" sz="2000" i="1" dirty="0" smtClean="0">
                <a:solidFill>
                  <a:schemeClr val="accent4"/>
                </a:solidFill>
              </a:rPr>
              <a:t> generalizált roham</a:t>
            </a:r>
            <a:r>
              <a:rPr lang="hu-HU" sz="2000" dirty="0" smtClean="0">
                <a:solidFill>
                  <a:schemeClr val="accent4"/>
                </a:solidFill>
              </a:rPr>
              <a:t> kezelésére 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intravénás injekcióját </a:t>
            </a:r>
            <a:r>
              <a:rPr lang="hu-HU" sz="2000" i="1" dirty="0" smtClean="0">
                <a:solidFill>
                  <a:schemeClr val="accent4"/>
                </a:solidFill>
              </a:rPr>
              <a:t>status </a:t>
            </a:r>
            <a:r>
              <a:rPr lang="hu-HU" sz="2000" i="1" dirty="0" err="1" smtClean="0">
                <a:solidFill>
                  <a:schemeClr val="accent4"/>
                </a:solidFill>
              </a:rPr>
              <a:t>epilepticus</a:t>
            </a:r>
            <a:r>
              <a:rPr lang="hu-HU" sz="2000" dirty="0" smtClean="0">
                <a:solidFill>
                  <a:schemeClr val="accent4"/>
                </a:solidFill>
              </a:rPr>
              <a:t> kezelésére 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err="1" smtClean="0">
                <a:solidFill>
                  <a:schemeClr val="accent4"/>
                </a:solidFill>
              </a:rPr>
              <a:t>antiaritmiás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szerként is alkalmazzák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Mellékhatás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fejfájást, szédülést, </a:t>
            </a:r>
            <a:r>
              <a:rPr lang="hu-HU" sz="2000" dirty="0" err="1" smtClean="0">
                <a:solidFill>
                  <a:schemeClr val="accent4"/>
                </a:solidFill>
              </a:rPr>
              <a:t>ataxiát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nystagmust</a:t>
            </a:r>
            <a:r>
              <a:rPr lang="hu-HU" sz="2000" dirty="0" smtClean="0">
                <a:solidFill>
                  <a:schemeClr val="accent4"/>
                </a:solidFill>
              </a:rPr>
              <a:t>, kettős látást okozhat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 err="1" smtClean="0">
                <a:solidFill>
                  <a:srgbClr val="FF0000"/>
                </a:solidFill>
              </a:rPr>
              <a:t>teratogén</a:t>
            </a:r>
            <a:r>
              <a:rPr lang="hu-HU" sz="2000" b="1" dirty="0" smtClean="0">
                <a:solidFill>
                  <a:srgbClr val="FF0000"/>
                </a:solidFill>
              </a:rPr>
              <a:t> hatású</a:t>
            </a:r>
            <a:r>
              <a:rPr lang="hu-HU" sz="2000" dirty="0" smtClean="0">
                <a:solidFill>
                  <a:schemeClr val="accent4"/>
                </a:solidFill>
              </a:rPr>
              <a:t>!! farkastorok, nyúlajak, csontok, az izomrendszer és a béltraktus fejlődési </a:t>
            </a:r>
            <a:r>
              <a:rPr lang="hu-HU" sz="2000" dirty="0" smtClean="0">
                <a:solidFill>
                  <a:schemeClr val="accent4"/>
                </a:solidFill>
              </a:rPr>
              <a:t>rendellenessége</a:t>
            </a:r>
          </a:p>
          <a:p>
            <a:pPr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1800" dirty="0" smtClean="0">
                <a:solidFill>
                  <a:schemeClr val="accent4"/>
                </a:solidFill>
              </a:rPr>
              <a:t>KEZELÉS ALATT FOKOZOTT FOLSAV ÉS D-VITAMIN BEVITEL</a:t>
            </a:r>
            <a:endParaRPr lang="hu-HU" sz="1800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ANTIEPILEPTICUMOK</a:t>
            </a:r>
            <a:endParaRPr lang="hu-HU" sz="28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Interakció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szalicilátok, szulfonamidok, </a:t>
            </a:r>
            <a:r>
              <a:rPr lang="hu-HU" sz="2000" dirty="0" err="1" smtClean="0">
                <a:solidFill>
                  <a:schemeClr val="accent4"/>
                </a:solidFill>
              </a:rPr>
              <a:t>phenylbutazon</a:t>
            </a:r>
            <a:r>
              <a:rPr lang="hu-HU" sz="2000" dirty="0" smtClean="0">
                <a:solidFill>
                  <a:schemeClr val="accent4"/>
                </a:solidFill>
              </a:rPr>
              <a:t> és </a:t>
            </a:r>
            <a:r>
              <a:rPr lang="hu-HU" sz="2000" dirty="0" err="1" smtClean="0">
                <a:solidFill>
                  <a:schemeClr val="accent4"/>
                </a:solidFill>
              </a:rPr>
              <a:t>valproat</a:t>
            </a:r>
            <a:r>
              <a:rPr lang="hu-HU" sz="2000" dirty="0" smtClean="0">
                <a:solidFill>
                  <a:schemeClr val="accent4"/>
                </a:solidFill>
              </a:rPr>
              <a:t> leszoríthatja a </a:t>
            </a:r>
            <a:r>
              <a:rPr lang="hu-HU" sz="2000" dirty="0" err="1" smtClean="0">
                <a:solidFill>
                  <a:schemeClr val="accent4"/>
                </a:solidFill>
              </a:rPr>
              <a:t>phenytoint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a</a:t>
            </a:r>
            <a:r>
              <a:rPr lang="hu-HU" sz="2000" dirty="0" smtClean="0">
                <a:solidFill>
                  <a:schemeClr val="accent4"/>
                </a:solidFill>
              </a:rPr>
              <a:t> plazmafehérjékről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phenytoin</a:t>
            </a:r>
            <a:r>
              <a:rPr lang="hu-HU" sz="2000" dirty="0" smtClean="0">
                <a:solidFill>
                  <a:schemeClr val="accent4"/>
                </a:solidFill>
              </a:rPr>
              <a:t> enziminduktor hatása révén gyorsítja a </a:t>
            </a:r>
            <a:r>
              <a:rPr lang="hu-HU" sz="2000" dirty="0" err="1" smtClean="0">
                <a:solidFill>
                  <a:schemeClr val="accent4"/>
                </a:solidFill>
              </a:rPr>
              <a:t>warfarin</a:t>
            </a:r>
            <a:r>
              <a:rPr lang="hu-HU" sz="2000" dirty="0" smtClean="0">
                <a:solidFill>
                  <a:schemeClr val="accent4"/>
                </a:solidFill>
              </a:rPr>
              <a:t>, az </a:t>
            </a:r>
            <a:r>
              <a:rPr lang="hu-HU" sz="2000" dirty="0" err="1" smtClean="0">
                <a:solidFill>
                  <a:schemeClr val="accent4"/>
                </a:solidFill>
              </a:rPr>
              <a:t>ösztrogének</a:t>
            </a:r>
            <a:r>
              <a:rPr lang="hu-HU" sz="2000" dirty="0" smtClean="0">
                <a:solidFill>
                  <a:schemeClr val="accent4"/>
                </a:solidFill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</a:rPr>
              <a:t>oralis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antikoncipiensek</a:t>
            </a:r>
            <a:r>
              <a:rPr lang="hu-HU" sz="2000" dirty="0" smtClean="0">
                <a:solidFill>
                  <a:schemeClr val="accent4"/>
                </a:solidFill>
              </a:rPr>
              <a:t>!) metabolizmusát, csökkentve hatékonyságukat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ANTIEPILEPTICUMOK</a:t>
            </a:r>
            <a:endParaRPr lang="hu-HU" sz="28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carbamazepin</a:t>
            </a:r>
            <a:r>
              <a:rPr lang="hu-HU" sz="2000" b="1" i="1" dirty="0" smtClean="0">
                <a:solidFill>
                  <a:schemeClr val="accent4"/>
                </a:solidFill>
              </a:rPr>
              <a:t> (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Tegretol</a:t>
            </a:r>
            <a:r>
              <a:rPr lang="hu-HU" sz="2000" b="1" i="1" dirty="0" smtClean="0">
                <a:solidFill>
                  <a:schemeClr val="accent4"/>
                </a:solidFill>
              </a:rPr>
              <a:t>),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oxcarbazepin</a:t>
            </a:r>
            <a:r>
              <a:rPr lang="hu-HU" sz="2000" b="1" i="1" dirty="0" smtClean="0">
                <a:solidFill>
                  <a:schemeClr val="accent4"/>
                </a:solidFill>
              </a:rPr>
              <a:t> (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Trileptal</a:t>
            </a:r>
            <a:r>
              <a:rPr lang="hu-HU" sz="2000" b="1" i="1" dirty="0" smtClean="0">
                <a:solidFill>
                  <a:schemeClr val="accent4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parciális rohamok</a:t>
            </a:r>
            <a:r>
              <a:rPr lang="hu-HU" sz="2000" dirty="0" smtClean="0">
                <a:solidFill>
                  <a:schemeClr val="accent4"/>
                </a:solidFill>
              </a:rPr>
              <a:t> és </a:t>
            </a:r>
            <a:r>
              <a:rPr lang="hu-HU" sz="2000" i="1" dirty="0" err="1" smtClean="0">
                <a:solidFill>
                  <a:schemeClr val="accent4"/>
                </a:solidFill>
              </a:rPr>
              <a:t>tónusos-klónusos</a:t>
            </a:r>
            <a:r>
              <a:rPr lang="hu-HU" sz="2000" i="1" dirty="0" smtClean="0">
                <a:solidFill>
                  <a:schemeClr val="accent4"/>
                </a:solidFill>
              </a:rPr>
              <a:t> generalizált roham</a:t>
            </a:r>
            <a:r>
              <a:rPr lang="hu-HU" sz="2000" dirty="0" smtClean="0">
                <a:solidFill>
                  <a:schemeClr val="accent4"/>
                </a:solidFill>
              </a:rPr>
              <a:t> kezelésére használatos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feszültségfüggő </a:t>
            </a:r>
            <a:r>
              <a:rPr lang="hu-HU" sz="2000" i="1" dirty="0" smtClean="0">
                <a:solidFill>
                  <a:schemeClr val="accent4"/>
                </a:solidFill>
              </a:rPr>
              <a:t>Na</a:t>
            </a:r>
            <a:r>
              <a:rPr lang="hu-HU" sz="2000" i="1" baseline="30000" dirty="0" smtClean="0">
                <a:solidFill>
                  <a:schemeClr val="accent4"/>
                </a:solidFill>
              </a:rPr>
              <a:t>+</a:t>
            </a:r>
            <a:r>
              <a:rPr lang="hu-HU" sz="2000" i="1" dirty="0" err="1" smtClean="0">
                <a:solidFill>
                  <a:schemeClr val="accent4"/>
                </a:solidFill>
              </a:rPr>
              <a:t>-csatornák</a:t>
            </a:r>
            <a:r>
              <a:rPr lang="hu-HU" sz="2000" i="1" dirty="0" smtClean="0">
                <a:solidFill>
                  <a:schemeClr val="accent4"/>
                </a:solidFill>
              </a:rPr>
              <a:t> gátlása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err="1" smtClean="0">
                <a:solidFill>
                  <a:schemeClr val="accent4"/>
                </a:solidFill>
              </a:rPr>
              <a:t>pszichomotoros</a:t>
            </a:r>
            <a:r>
              <a:rPr lang="hu-HU" sz="2000" i="1" dirty="0" smtClean="0">
                <a:solidFill>
                  <a:schemeClr val="accent4"/>
                </a:solidFill>
              </a:rPr>
              <a:t> epilepsziában 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a</a:t>
            </a:r>
            <a:r>
              <a:rPr lang="hu-HU" sz="2000" dirty="0" smtClean="0">
                <a:solidFill>
                  <a:schemeClr val="accent4"/>
                </a:solidFill>
              </a:rPr>
              <a:t>lkalmazható </a:t>
            </a:r>
            <a:r>
              <a:rPr lang="hu-HU" sz="2000" i="1" dirty="0" err="1" smtClean="0">
                <a:solidFill>
                  <a:schemeClr val="accent4"/>
                </a:solidFill>
              </a:rPr>
              <a:t>trigeminus-neuralgiában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akut alkohol elvonás tüneteinek a mérséklésére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mániás depresszióban</a:t>
            </a:r>
            <a:r>
              <a:rPr lang="hu-HU" sz="2000" dirty="0" smtClean="0">
                <a:solidFill>
                  <a:schemeClr val="accent4"/>
                </a:solidFill>
              </a:rPr>
              <a:t> egyrészt az akut mánia kezelésére, másrészt hangulatstabilizálóként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enzimindukció révén saját metabolizmusát is felgyorsítja rendszeres használata során, emiatt plazma felezési ideje a kezdeti 36 óráról 20 óra alá csökkenhet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ANTIEPILEPTICUMOK</a:t>
            </a:r>
            <a:endParaRPr lang="hu-HU" sz="28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Mellékhatás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szédülés, kettős látás, </a:t>
            </a:r>
            <a:r>
              <a:rPr lang="hu-HU" sz="2000" dirty="0" err="1" smtClean="0">
                <a:solidFill>
                  <a:schemeClr val="accent4"/>
                </a:solidFill>
              </a:rPr>
              <a:t>ataxia</a:t>
            </a:r>
            <a:r>
              <a:rPr lang="hu-HU" sz="2000" dirty="0" smtClean="0">
                <a:solidFill>
                  <a:schemeClr val="accent4"/>
                </a:solidFill>
              </a:rPr>
              <a:t> jelentkezhet,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allergiás reakció eredményeképp bőrkiütések vagy </a:t>
            </a:r>
            <a:r>
              <a:rPr lang="hu-HU" sz="2000" dirty="0" err="1" smtClean="0">
                <a:solidFill>
                  <a:schemeClr val="accent4"/>
                </a:solidFill>
              </a:rPr>
              <a:t>agranulocytosis</a:t>
            </a:r>
            <a:r>
              <a:rPr lang="hu-HU" sz="2000" dirty="0" smtClean="0">
                <a:solidFill>
                  <a:schemeClr val="accent4"/>
                </a:solidFill>
              </a:rPr>
              <a:t>, ritkán </a:t>
            </a:r>
            <a:r>
              <a:rPr lang="hu-HU" sz="2000" dirty="0" err="1" smtClean="0">
                <a:solidFill>
                  <a:schemeClr val="accent4"/>
                </a:solidFill>
              </a:rPr>
              <a:t>aplasticus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anaemia</a:t>
            </a:r>
            <a:r>
              <a:rPr lang="hu-HU" sz="2000" dirty="0" smtClean="0">
                <a:solidFill>
                  <a:schemeClr val="accent4"/>
                </a:solidFill>
              </a:rPr>
              <a:t> alakulhat ki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rgbClr val="FF0000"/>
                </a:solidFill>
              </a:rPr>
              <a:t>teratogén</a:t>
            </a:r>
            <a:r>
              <a:rPr lang="hu-HU" sz="2000" dirty="0" smtClean="0">
                <a:solidFill>
                  <a:schemeClr val="accent4"/>
                </a:solidFill>
              </a:rPr>
              <a:t> hatású lehet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Interakció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Enziminduktor hatása révén gyorsítja a </a:t>
            </a:r>
            <a:r>
              <a:rPr lang="hu-HU" sz="2000" dirty="0" err="1" smtClean="0">
                <a:solidFill>
                  <a:schemeClr val="accent4"/>
                </a:solidFill>
              </a:rPr>
              <a:t>warfarin</a:t>
            </a:r>
            <a:r>
              <a:rPr lang="hu-HU" sz="2000" dirty="0" smtClean="0">
                <a:solidFill>
                  <a:schemeClr val="accent4"/>
                </a:solidFill>
              </a:rPr>
              <a:t>, az </a:t>
            </a:r>
            <a:r>
              <a:rPr lang="hu-HU" sz="2000" dirty="0" err="1" smtClean="0">
                <a:solidFill>
                  <a:schemeClr val="accent4"/>
                </a:solidFill>
              </a:rPr>
              <a:t>ösztrogének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(</a:t>
            </a:r>
            <a:r>
              <a:rPr lang="hu-HU" sz="2000" dirty="0" err="1" smtClean="0">
                <a:solidFill>
                  <a:schemeClr val="accent4"/>
                </a:solidFill>
              </a:rPr>
              <a:t>oralis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antikoncipiensek</a:t>
            </a:r>
            <a:r>
              <a:rPr lang="hu-HU" sz="2000" dirty="0" smtClean="0">
                <a:solidFill>
                  <a:schemeClr val="accent4"/>
                </a:solidFill>
              </a:rPr>
              <a:t>!) metabolizmusát.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ANTIEPILEPTICUMOK</a:t>
            </a:r>
            <a:endParaRPr lang="hu-H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rgbClr val="FF0000"/>
                </a:solidFill>
                <a:latin typeface="Century Schoolbook" pitchFamily="18" charset="0"/>
              </a:rPr>
              <a:t>KOLINERG TRANSZMITTERRENDSZER</a:t>
            </a: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ACETILCHOLIN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Ach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)  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vegetatív idegrendszer fő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transzmittere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RECEPTOR: nikotin és </a:t>
            </a:r>
            <a:r>
              <a:rPr lang="hu-HU" sz="2000" b="1" dirty="0" err="1" smtClean="0">
                <a:solidFill>
                  <a:schemeClr val="accent4"/>
                </a:solidFill>
                <a:latin typeface="Century Schoolbook" pitchFamily="18" charset="0"/>
              </a:rPr>
              <a:t>muszkarin</a:t>
            </a: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dirty="0" smtClean="0">
                <a:solidFill>
                  <a:srgbClr val="FF0000"/>
                </a:solidFill>
                <a:latin typeface="Century Schoolbook" pitchFamily="18" charset="0"/>
              </a:rPr>
              <a:t>BIOGÉN AMINOK TRANSZMITTER RENDSZERE</a:t>
            </a:r>
            <a:endParaRPr lang="hu-HU" sz="2000" b="1" i="1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pPr>
              <a:buNone/>
            </a:pPr>
            <a:endParaRPr lang="hu-HU" sz="2000" b="1" i="1" dirty="0" smtClean="0"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DOPAMIN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RECEPTOR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: 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dopamin</a:t>
            </a:r>
          </a:p>
          <a:p>
            <a:pPr>
              <a:buFont typeface="Wingdings" pitchFamily="2" charset="2"/>
              <a:buChar char="Ø"/>
            </a:pPr>
            <a:endParaRPr lang="hu-HU" sz="2000" b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NORADRENALIN</a:t>
            </a:r>
          </a:p>
          <a:p>
            <a:pPr>
              <a:buFont typeface="Wingdings" pitchFamily="2" charset="2"/>
              <a:buChar char="Ø"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elsősorban vegetatív idegrendszer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RECEPTOR: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alpha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, ß</a:t>
            </a:r>
          </a:p>
          <a:p>
            <a:pPr>
              <a:buNone/>
            </a:pPr>
            <a:endParaRPr lang="hu-HU" sz="2000" b="1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748464" cy="72008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központi idegrendszer</a:t>
            </a:r>
            <a:endParaRPr lang="hu-HU" sz="28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Autofit/>
          </a:bodyPr>
          <a:lstStyle/>
          <a:p>
            <a:pPr>
              <a:buNone/>
            </a:pPr>
            <a:endParaRPr lang="hu-HU" sz="1900" b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1900" b="1" i="1" dirty="0" err="1" smtClean="0">
                <a:solidFill>
                  <a:schemeClr val="accent4"/>
                </a:solidFill>
              </a:rPr>
              <a:t>phenobarbital</a:t>
            </a:r>
            <a:r>
              <a:rPr lang="hu-HU" sz="1900" b="1" i="1" dirty="0" smtClean="0">
                <a:solidFill>
                  <a:schemeClr val="accent4"/>
                </a:solidFill>
              </a:rPr>
              <a:t> (SEVENAL, SEVENALETTA )</a:t>
            </a:r>
          </a:p>
          <a:p>
            <a:pPr>
              <a:buFont typeface="Wingdings" pitchFamily="2" charset="2"/>
              <a:buChar char="§"/>
            </a:pPr>
            <a:r>
              <a:rPr lang="hu-HU" sz="1900" i="1" dirty="0" smtClean="0">
                <a:solidFill>
                  <a:schemeClr val="accent4"/>
                </a:solidFill>
              </a:rPr>
              <a:t>parciális rohamok</a:t>
            </a:r>
            <a:r>
              <a:rPr lang="hu-HU" sz="1900" dirty="0" smtClean="0">
                <a:solidFill>
                  <a:schemeClr val="accent4"/>
                </a:solidFill>
              </a:rPr>
              <a:t> és </a:t>
            </a:r>
            <a:r>
              <a:rPr lang="hu-HU" sz="1900" i="1" dirty="0" err="1" smtClean="0">
                <a:solidFill>
                  <a:schemeClr val="accent4"/>
                </a:solidFill>
              </a:rPr>
              <a:t>tónusos-klónusos</a:t>
            </a:r>
            <a:r>
              <a:rPr lang="hu-HU" sz="1900" i="1" dirty="0" smtClean="0">
                <a:solidFill>
                  <a:schemeClr val="accent4"/>
                </a:solidFill>
              </a:rPr>
              <a:t> generalizált roham</a:t>
            </a:r>
            <a:r>
              <a:rPr lang="hu-HU" sz="1900" dirty="0" smtClean="0">
                <a:solidFill>
                  <a:schemeClr val="accent4"/>
                </a:solidFill>
              </a:rPr>
              <a:t> kezelésére</a:t>
            </a:r>
          </a:p>
          <a:p>
            <a:pPr>
              <a:buFont typeface="Wingdings" pitchFamily="2" charset="2"/>
              <a:buChar char="§"/>
            </a:pPr>
            <a:r>
              <a:rPr lang="hu-HU" sz="1900" dirty="0" smtClean="0">
                <a:solidFill>
                  <a:schemeClr val="accent4"/>
                </a:solidFill>
              </a:rPr>
              <a:t>van </a:t>
            </a:r>
            <a:r>
              <a:rPr lang="hu-HU" sz="1900" dirty="0" err="1" smtClean="0">
                <a:solidFill>
                  <a:schemeClr val="accent4"/>
                </a:solidFill>
              </a:rPr>
              <a:t>görcsgátló</a:t>
            </a:r>
            <a:r>
              <a:rPr lang="hu-HU" sz="1900" dirty="0" smtClean="0">
                <a:solidFill>
                  <a:schemeClr val="accent4"/>
                </a:solidFill>
              </a:rPr>
              <a:t> hatása, de csak nagyfokú </a:t>
            </a:r>
            <a:r>
              <a:rPr lang="hu-HU" sz="1900" dirty="0" err="1" smtClean="0">
                <a:solidFill>
                  <a:schemeClr val="accent4"/>
                </a:solidFill>
              </a:rPr>
              <a:t>szedációt</a:t>
            </a:r>
            <a:r>
              <a:rPr lang="hu-HU" sz="1900" dirty="0" smtClean="0">
                <a:solidFill>
                  <a:schemeClr val="accent4"/>
                </a:solidFill>
              </a:rPr>
              <a:t> vagy akár elalvást okozó adagokban </a:t>
            </a:r>
          </a:p>
          <a:p>
            <a:pPr>
              <a:buFont typeface="Wingdings" pitchFamily="2" charset="2"/>
              <a:buChar char="§"/>
            </a:pPr>
            <a:r>
              <a:rPr lang="hu-HU" sz="1900" dirty="0" smtClean="0">
                <a:solidFill>
                  <a:schemeClr val="accent4"/>
                </a:solidFill>
              </a:rPr>
              <a:t>a </a:t>
            </a:r>
            <a:r>
              <a:rPr lang="hu-HU" sz="1900" i="1" dirty="0" smtClean="0">
                <a:solidFill>
                  <a:schemeClr val="accent4"/>
                </a:solidFill>
              </a:rPr>
              <a:t>GABA </a:t>
            </a:r>
            <a:r>
              <a:rPr lang="hu-HU" sz="1900" i="1" dirty="0" err="1" smtClean="0">
                <a:solidFill>
                  <a:schemeClr val="accent4"/>
                </a:solidFill>
              </a:rPr>
              <a:t>potencírozásával</a:t>
            </a:r>
            <a:r>
              <a:rPr lang="hu-HU" sz="1900" i="1" dirty="0" smtClean="0">
                <a:solidFill>
                  <a:schemeClr val="accent4"/>
                </a:solidFill>
              </a:rPr>
              <a:t> </a:t>
            </a:r>
            <a:r>
              <a:rPr lang="hu-HU" sz="1900" dirty="0" smtClean="0">
                <a:solidFill>
                  <a:schemeClr val="accent4"/>
                </a:solidFill>
              </a:rPr>
              <a:t>a gátló transzmisszió fokozódását eredményezi</a:t>
            </a:r>
          </a:p>
          <a:p>
            <a:pPr>
              <a:buFont typeface="Wingdings" pitchFamily="2" charset="2"/>
              <a:buChar char="§"/>
            </a:pPr>
            <a:r>
              <a:rPr lang="hu-HU" sz="1900" dirty="0" smtClean="0">
                <a:solidFill>
                  <a:schemeClr val="accent4"/>
                </a:solidFill>
              </a:rPr>
              <a:t>nagyobb koncentrációban aktivitásfüggő </a:t>
            </a:r>
            <a:r>
              <a:rPr lang="hu-HU" sz="1900" i="1" dirty="0" smtClean="0">
                <a:solidFill>
                  <a:schemeClr val="accent4"/>
                </a:solidFill>
              </a:rPr>
              <a:t>gátló hatást fejt ki a feszültségfüggő Na</a:t>
            </a:r>
            <a:r>
              <a:rPr lang="hu-HU" sz="1900" i="1" baseline="30000" dirty="0" smtClean="0">
                <a:solidFill>
                  <a:schemeClr val="accent4"/>
                </a:solidFill>
              </a:rPr>
              <a:t>+</a:t>
            </a:r>
            <a:r>
              <a:rPr lang="hu-HU" sz="1900" i="1" dirty="0" err="1" smtClean="0">
                <a:solidFill>
                  <a:schemeClr val="accent4"/>
                </a:solidFill>
              </a:rPr>
              <a:t>-csatornákra</a:t>
            </a:r>
            <a:r>
              <a:rPr lang="hu-HU" sz="1900" dirty="0" smtClean="0">
                <a:solidFill>
                  <a:schemeClr val="accent4"/>
                </a:solidFill>
              </a:rPr>
              <a:t>, gátolja a feszültségfüggő </a:t>
            </a:r>
            <a:r>
              <a:rPr lang="hu-HU" sz="1900" dirty="0" err="1" smtClean="0">
                <a:solidFill>
                  <a:schemeClr val="accent4"/>
                </a:solidFill>
              </a:rPr>
              <a:t>Ca</a:t>
            </a:r>
            <a:r>
              <a:rPr lang="hu-HU" sz="1900" baseline="30000" dirty="0" smtClean="0">
                <a:solidFill>
                  <a:schemeClr val="accent4"/>
                </a:solidFill>
              </a:rPr>
              <a:t>++</a:t>
            </a:r>
            <a:r>
              <a:rPr lang="hu-HU" sz="1900" dirty="0" err="1" smtClean="0">
                <a:solidFill>
                  <a:schemeClr val="accent4"/>
                </a:solidFill>
              </a:rPr>
              <a:t>-csatornák</a:t>
            </a:r>
            <a:r>
              <a:rPr lang="hu-HU" sz="1900" dirty="0" smtClean="0">
                <a:solidFill>
                  <a:schemeClr val="accent4"/>
                </a:solidFill>
              </a:rPr>
              <a:t> bizonyos típusait is</a:t>
            </a:r>
          </a:p>
          <a:p>
            <a:pPr>
              <a:buFont typeface="Wingdings" pitchFamily="2" charset="2"/>
              <a:buChar char="§"/>
            </a:pPr>
            <a:r>
              <a:rPr lang="hu-HU" sz="1900" dirty="0" smtClean="0">
                <a:solidFill>
                  <a:schemeClr val="accent4"/>
                </a:solidFill>
              </a:rPr>
              <a:t>hosszú felezési ideje (100 óra) miatt az egyensúlyi plazmaszint nagyon lassan alakul ki, amit nemcsak a kezelés indításakor hanem az adagolás módosításakor is figyelembe kell venni</a:t>
            </a:r>
          </a:p>
          <a:p>
            <a:endParaRPr lang="hu-HU" sz="19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ANTIEPILEPTICUMOK</a:t>
            </a:r>
            <a:endParaRPr lang="hu-HU" sz="28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Mellékhatás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leggyakoribb mellékhatása a </a:t>
            </a:r>
            <a:r>
              <a:rPr lang="hu-HU" sz="2000" dirty="0" err="1" smtClean="0">
                <a:solidFill>
                  <a:schemeClr val="accent4"/>
                </a:solidFill>
              </a:rPr>
              <a:t>szedációtúladagolása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légzőközpont-depressziót és keringési elégtelenséget okozhat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tartós szedése során tolerancia és </a:t>
            </a:r>
            <a:r>
              <a:rPr lang="hu-HU" sz="2000" dirty="0" err="1" smtClean="0">
                <a:solidFill>
                  <a:schemeClr val="accent4"/>
                </a:solidFill>
              </a:rPr>
              <a:t>dependencia</a:t>
            </a:r>
            <a:r>
              <a:rPr lang="hu-HU" sz="2000" dirty="0" smtClean="0">
                <a:solidFill>
                  <a:schemeClr val="accent4"/>
                </a:solidFill>
              </a:rPr>
              <a:t> kialakulásával kell számolni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rgbClr val="FF0000"/>
                </a:solidFill>
              </a:rPr>
              <a:t>teratogén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hatású 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Interakció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enziminduktor hatása révén gyorsítja a </a:t>
            </a:r>
            <a:r>
              <a:rPr lang="hu-HU" sz="2000" dirty="0" err="1" smtClean="0">
                <a:solidFill>
                  <a:schemeClr val="accent4"/>
                </a:solidFill>
              </a:rPr>
              <a:t>warfarin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ösztrogének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metabolizmusát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ANTIEPILEPTICUMOK</a:t>
            </a:r>
            <a:endParaRPr lang="hu-HU" sz="28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/>
          </a:bodyPr>
          <a:lstStyle/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primidon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 SERTAN </a:t>
            </a:r>
            <a:r>
              <a:rPr lang="hu-HU" sz="2000" dirty="0" err="1" smtClean="0">
                <a:solidFill>
                  <a:schemeClr val="accent4"/>
                </a:solidFill>
              </a:rPr>
              <a:t>tabl</a:t>
            </a:r>
            <a:r>
              <a:rPr lang="hu-HU" sz="2000" dirty="0" smtClean="0">
                <a:solidFill>
                  <a:schemeClr val="accent4"/>
                </a:solidFill>
              </a:rPr>
              <a:t>.,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feszültségfüggő </a:t>
            </a:r>
            <a:r>
              <a:rPr lang="hu-HU" sz="2000" i="1" dirty="0" smtClean="0">
                <a:solidFill>
                  <a:schemeClr val="accent4"/>
                </a:solidFill>
              </a:rPr>
              <a:t>Na</a:t>
            </a:r>
            <a:r>
              <a:rPr lang="hu-HU" sz="2000" i="1" baseline="30000" dirty="0" smtClean="0">
                <a:solidFill>
                  <a:schemeClr val="accent4"/>
                </a:solidFill>
              </a:rPr>
              <a:t>+</a:t>
            </a:r>
            <a:r>
              <a:rPr lang="hu-HU" sz="2000" i="1" dirty="0" err="1" smtClean="0">
                <a:solidFill>
                  <a:schemeClr val="accent4"/>
                </a:solidFill>
              </a:rPr>
              <a:t>-csatornák</a:t>
            </a:r>
            <a:r>
              <a:rPr lang="hu-HU" sz="2000" i="1" dirty="0" smtClean="0">
                <a:solidFill>
                  <a:schemeClr val="accent4"/>
                </a:solidFill>
              </a:rPr>
              <a:t> aktivitásfüggő gátlója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aktív </a:t>
            </a:r>
            <a:r>
              <a:rPr lang="hu-HU" sz="2000" i="1" dirty="0" err="1" smtClean="0">
                <a:solidFill>
                  <a:schemeClr val="accent4"/>
                </a:solidFill>
              </a:rPr>
              <a:t>metabolittá</a:t>
            </a:r>
            <a:r>
              <a:rPr lang="hu-HU" sz="2000" dirty="0" smtClean="0">
                <a:solidFill>
                  <a:schemeClr val="accent4"/>
                </a:solidFill>
              </a:rPr>
              <a:t> alakul át, amelyek közül az egyik a </a:t>
            </a:r>
            <a:r>
              <a:rPr lang="hu-HU" sz="2000" i="1" dirty="0" err="1" smtClean="0">
                <a:solidFill>
                  <a:schemeClr val="accent4"/>
                </a:solidFill>
              </a:rPr>
              <a:t>phenobarbital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petit </a:t>
            </a:r>
            <a:r>
              <a:rPr lang="hu-HU" sz="2000" dirty="0" err="1" smtClean="0">
                <a:solidFill>
                  <a:schemeClr val="accent4"/>
                </a:solidFill>
              </a:rPr>
              <a:t>mal</a:t>
            </a:r>
            <a:r>
              <a:rPr lang="hu-HU" sz="2000" dirty="0" smtClean="0">
                <a:solidFill>
                  <a:schemeClr val="accent4"/>
                </a:solidFill>
              </a:rPr>
              <a:t> és </a:t>
            </a:r>
            <a:r>
              <a:rPr lang="hu-HU" sz="2000" dirty="0" err="1" smtClean="0">
                <a:solidFill>
                  <a:schemeClr val="accent4"/>
                </a:solidFill>
              </a:rPr>
              <a:t>focalis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epilepsiában</a:t>
            </a:r>
            <a:r>
              <a:rPr lang="hu-HU" sz="2000" dirty="0" smtClean="0">
                <a:solidFill>
                  <a:schemeClr val="accent4"/>
                </a:solidFill>
              </a:rPr>
              <a:t> jó hatású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psychopharmaconokkal</a:t>
            </a:r>
            <a:r>
              <a:rPr lang="hu-HU" sz="2000" dirty="0" smtClean="0">
                <a:solidFill>
                  <a:schemeClr val="accent4"/>
                </a:solidFill>
              </a:rPr>
              <a:t> együtt alkalmazva a </a:t>
            </a:r>
            <a:r>
              <a:rPr lang="hu-HU" sz="2000" dirty="0" err="1" smtClean="0">
                <a:solidFill>
                  <a:schemeClr val="accent4"/>
                </a:solidFill>
              </a:rPr>
              <a:t>sedativ</a:t>
            </a:r>
            <a:r>
              <a:rPr lang="hu-HU" sz="2000" dirty="0" smtClean="0">
                <a:solidFill>
                  <a:schemeClr val="accent4"/>
                </a:solidFill>
              </a:rPr>
              <a:t> hatás fokozódik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Mellékhatás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az anyavegyület és az aktív </a:t>
            </a:r>
            <a:r>
              <a:rPr lang="hu-HU" sz="2000" dirty="0" err="1" smtClean="0">
                <a:solidFill>
                  <a:schemeClr val="accent4"/>
                </a:solidFill>
              </a:rPr>
              <a:t>metabolitok</a:t>
            </a:r>
            <a:r>
              <a:rPr lang="hu-HU" sz="2000" dirty="0" smtClean="0">
                <a:solidFill>
                  <a:schemeClr val="accent4"/>
                </a:solidFill>
              </a:rPr>
              <a:t> együttes hatásaiból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erednek: </a:t>
            </a:r>
            <a:r>
              <a:rPr lang="hu-HU" sz="2000" dirty="0" err="1" smtClean="0">
                <a:solidFill>
                  <a:schemeClr val="accent4"/>
                </a:solidFill>
              </a:rPr>
              <a:t>szedáció</a:t>
            </a:r>
            <a:r>
              <a:rPr lang="hu-HU" sz="2000" dirty="0" smtClean="0">
                <a:solidFill>
                  <a:schemeClr val="accent4"/>
                </a:solidFill>
              </a:rPr>
              <a:t>, szédülés, </a:t>
            </a:r>
            <a:r>
              <a:rPr lang="hu-HU" sz="2000" dirty="0" err="1" smtClean="0">
                <a:solidFill>
                  <a:schemeClr val="accent4"/>
                </a:solidFill>
              </a:rPr>
              <a:t>ataxia</a:t>
            </a:r>
            <a:r>
              <a:rPr lang="hu-HU" sz="2000" dirty="0" smtClean="0">
                <a:solidFill>
                  <a:schemeClr val="accent4"/>
                </a:solidFill>
              </a:rPr>
              <a:t>, kettős látás, </a:t>
            </a:r>
            <a:r>
              <a:rPr lang="hu-HU" sz="2000" dirty="0" err="1" smtClean="0">
                <a:solidFill>
                  <a:schemeClr val="accent4"/>
                </a:solidFill>
              </a:rPr>
              <a:t>nystagmus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hányás, </a:t>
            </a:r>
            <a:r>
              <a:rPr lang="hu-HU" sz="2000" dirty="0" err="1" smtClean="0">
                <a:solidFill>
                  <a:schemeClr val="accent4"/>
                </a:solidFill>
              </a:rPr>
              <a:t>megaloblastos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anaemia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osteomalacia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endParaRPr lang="hu-HU" sz="2000" dirty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ANTIEPILEPTICUMOK</a:t>
            </a:r>
            <a:endParaRPr lang="hu-HU" sz="28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valproinsav</a:t>
            </a:r>
            <a:r>
              <a:rPr lang="hu-HU" sz="2000" i="1" dirty="0" smtClean="0">
                <a:solidFill>
                  <a:schemeClr val="accent4"/>
                </a:solidFill>
              </a:rPr>
              <a:t> (</a:t>
            </a:r>
            <a:r>
              <a:rPr lang="hu-HU" sz="2000" i="1" dirty="0" err="1" smtClean="0">
                <a:solidFill>
                  <a:schemeClr val="accent4"/>
                </a:solidFill>
              </a:rPr>
              <a:t>Convulex</a:t>
            </a:r>
            <a:r>
              <a:rPr lang="hu-HU" sz="2000" i="1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</a:rPr>
              <a:t>Depakine</a:t>
            </a:r>
            <a:r>
              <a:rPr lang="hu-HU" sz="2000" i="1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i="1" dirty="0" smtClean="0">
                <a:solidFill>
                  <a:schemeClr val="accent4"/>
                </a:solidFill>
              </a:rPr>
              <a:t>feszültségfüggő Na</a:t>
            </a:r>
            <a:r>
              <a:rPr lang="hu-HU" sz="2000" i="1" baseline="30000" dirty="0" smtClean="0">
                <a:solidFill>
                  <a:schemeClr val="accent4"/>
                </a:solidFill>
              </a:rPr>
              <a:t>+</a:t>
            </a:r>
            <a:r>
              <a:rPr lang="hu-HU" sz="2000" i="1" dirty="0" err="1" smtClean="0">
                <a:solidFill>
                  <a:schemeClr val="accent4"/>
                </a:solidFill>
              </a:rPr>
              <a:t>-csatornákat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és a </a:t>
            </a:r>
            <a:r>
              <a:rPr lang="hu-HU" sz="2000" i="1" dirty="0" err="1" smtClean="0">
                <a:solidFill>
                  <a:schemeClr val="accent4"/>
                </a:solidFill>
              </a:rPr>
              <a:t>Ca</a:t>
            </a:r>
            <a:r>
              <a:rPr lang="hu-HU" sz="2000" i="1" baseline="30000" dirty="0" smtClean="0">
                <a:solidFill>
                  <a:schemeClr val="accent4"/>
                </a:solidFill>
              </a:rPr>
              <a:t>++</a:t>
            </a:r>
            <a:r>
              <a:rPr lang="hu-HU" sz="2000" i="1" dirty="0" err="1" smtClean="0">
                <a:solidFill>
                  <a:schemeClr val="accent4"/>
                </a:solidFill>
              </a:rPr>
              <a:t>-csatornákat</a:t>
            </a:r>
            <a:r>
              <a:rPr lang="hu-HU" sz="2000" i="1" dirty="0" smtClean="0">
                <a:solidFill>
                  <a:schemeClr val="accent4"/>
                </a:solidFill>
              </a:rPr>
              <a:t> egyaránt gátolja</a:t>
            </a:r>
            <a:r>
              <a:rPr lang="hu-HU" sz="2000" dirty="0" smtClean="0">
                <a:solidFill>
                  <a:schemeClr val="accent4"/>
                </a:solidFill>
              </a:rPr>
              <a:t>, és növeli a GABA szintjét az agyban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széles </a:t>
            </a:r>
            <a:r>
              <a:rPr lang="hu-HU" sz="2000" dirty="0" err="1" smtClean="0">
                <a:solidFill>
                  <a:schemeClr val="accent4"/>
                </a:solidFill>
              </a:rPr>
              <a:t>antiepileptikus</a:t>
            </a:r>
            <a:r>
              <a:rPr lang="hu-HU" sz="2000" dirty="0" smtClean="0">
                <a:solidFill>
                  <a:schemeClr val="accent4"/>
                </a:solidFill>
              </a:rPr>
              <a:t> hatásspektrumú, mániás depresszióban és migrén profilaxisában is hatásos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Mellékhatás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gastrointestinalis</a:t>
            </a:r>
            <a:r>
              <a:rPr lang="hu-HU" sz="2000" dirty="0" smtClean="0">
                <a:solidFill>
                  <a:schemeClr val="accent4"/>
                </a:solidFill>
              </a:rPr>
              <a:t> zavarok, </a:t>
            </a:r>
            <a:r>
              <a:rPr lang="hu-HU" sz="2000" dirty="0" err="1" smtClean="0">
                <a:solidFill>
                  <a:schemeClr val="accent4"/>
                </a:solidFill>
              </a:rPr>
              <a:t>tremor</a:t>
            </a:r>
            <a:r>
              <a:rPr lang="hu-HU" sz="2000" dirty="0" smtClean="0">
                <a:solidFill>
                  <a:schemeClr val="accent4"/>
                </a:solidFill>
              </a:rPr>
              <a:t>, hajhullás, ritkán végzetes </a:t>
            </a:r>
            <a:r>
              <a:rPr lang="hu-HU" sz="2000" dirty="0" err="1" smtClean="0">
                <a:solidFill>
                  <a:schemeClr val="accent4"/>
                </a:solidFill>
              </a:rPr>
              <a:t>hepatotoxicitás</a:t>
            </a:r>
            <a:r>
              <a:rPr lang="hu-HU" sz="2000" dirty="0" smtClean="0">
                <a:solidFill>
                  <a:schemeClr val="accent4"/>
                </a:solidFill>
              </a:rPr>
              <a:t> allergiás mechanizmussal, </a:t>
            </a:r>
            <a:r>
              <a:rPr lang="hu-HU" sz="2000" dirty="0" err="1" smtClean="0">
                <a:solidFill>
                  <a:schemeClr val="accent4"/>
                </a:solidFill>
              </a:rPr>
              <a:t>teratogén</a:t>
            </a:r>
            <a:r>
              <a:rPr lang="hu-HU" sz="2000" dirty="0" smtClean="0">
                <a:solidFill>
                  <a:schemeClr val="accent4"/>
                </a:solidFill>
              </a:rPr>
              <a:t> hatás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ANTIEPILEPTICUMOK</a:t>
            </a:r>
            <a:endParaRPr lang="hu-HU" sz="28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Újabb </a:t>
            </a:r>
            <a:r>
              <a:rPr lang="hu-HU" sz="2000" b="1" dirty="0" err="1" smtClean="0">
                <a:solidFill>
                  <a:schemeClr val="accent4"/>
                </a:solidFill>
              </a:rPr>
              <a:t>antiepileptikumok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toxicitásuk kisebb</a:t>
            </a:r>
            <a:r>
              <a:rPr lang="hu-HU" sz="2000" dirty="0" smtClean="0">
                <a:solidFill>
                  <a:schemeClr val="accent4"/>
                </a:solidFill>
              </a:rPr>
              <a:t> és </a:t>
            </a:r>
            <a:r>
              <a:rPr lang="hu-HU" sz="2000" i="1" dirty="0" smtClean="0">
                <a:solidFill>
                  <a:schemeClr val="accent4"/>
                </a:solidFill>
              </a:rPr>
              <a:t>kevesebb gyógyszeres interakciójuk</a:t>
            </a:r>
            <a:r>
              <a:rPr lang="hu-HU" sz="2000" dirty="0" smtClean="0">
                <a:solidFill>
                  <a:schemeClr val="accent4"/>
                </a:solidFill>
              </a:rPr>
              <a:t> van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drágábbak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egyes szerek gátolják a GABA lebomlását vagy </a:t>
            </a:r>
            <a:r>
              <a:rPr lang="hu-HU" sz="2000" dirty="0" err="1" smtClean="0">
                <a:solidFill>
                  <a:schemeClr val="accent4"/>
                </a:solidFill>
              </a:rPr>
              <a:t>neuronalis</a:t>
            </a:r>
            <a:r>
              <a:rPr lang="hu-HU" sz="2000" dirty="0" smtClean="0">
                <a:solidFill>
                  <a:schemeClr val="accent4"/>
                </a:solidFill>
              </a:rPr>
              <a:t> visszavételét, ezáltal fokozzák a központi idegrendszeri gátló transzmissziót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parciális rohamokban és/vagy </a:t>
            </a:r>
            <a:r>
              <a:rPr lang="hu-HU" sz="2000" i="1" dirty="0" err="1" smtClean="0">
                <a:solidFill>
                  <a:schemeClr val="accent4"/>
                </a:solidFill>
              </a:rPr>
              <a:t>tónusos-klónusos</a:t>
            </a:r>
            <a:r>
              <a:rPr lang="hu-HU" sz="2000" i="1" dirty="0" smtClean="0">
                <a:solidFill>
                  <a:schemeClr val="accent4"/>
                </a:solidFill>
              </a:rPr>
              <a:t> generalizált rohamban</a:t>
            </a:r>
            <a:r>
              <a:rPr lang="hu-HU" sz="2000" dirty="0" smtClean="0">
                <a:solidFill>
                  <a:schemeClr val="accent4"/>
                </a:solidFill>
              </a:rPr>
              <a:t> hatékony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lamotrigin</a:t>
            </a:r>
            <a:r>
              <a:rPr lang="hu-HU" sz="2000" dirty="0" smtClean="0">
                <a:solidFill>
                  <a:schemeClr val="accent4"/>
                </a:solidFill>
              </a:rPr>
              <a:t>, a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zonisamid</a:t>
            </a:r>
            <a:r>
              <a:rPr lang="hu-HU" sz="2000" dirty="0" smtClean="0">
                <a:solidFill>
                  <a:schemeClr val="accent4"/>
                </a:solidFill>
              </a:rPr>
              <a:t> és a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levetiracetam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</a:rPr>
              <a:t>absence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és</a:t>
            </a:r>
            <a:r>
              <a:rPr lang="hu-HU" sz="2000" i="1" dirty="0" smtClean="0">
                <a:solidFill>
                  <a:schemeClr val="accent4"/>
                </a:solidFill>
              </a:rPr>
              <a:t> más rohamtípusokban </a:t>
            </a:r>
            <a:r>
              <a:rPr lang="hu-HU" sz="2000" dirty="0" smtClean="0">
                <a:solidFill>
                  <a:schemeClr val="accent4"/>
                </a:solidFill>
              </a:rPr>
              <a:t>is hatásos</a:t>
            </a:r>
          </a:p>
          <a:p>
            <a:pPr>
              <a:buFont typeface="Wingdings" pitchFamily="2" charset="2"/>
              <a:buChar char="§"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vigabatrin</a:t>
            </a:r>
            <a:r>
              <a:rPr lang="hu-HU" sz="2000" b="1" i="1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tiagabin</a:t>
            </a:r>
            <a:r>
              <a:rPr lang="hu-HU" sz="2000" b="1" i="1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gabapentin</a:t>
            </a:r>
            <a:r>
              <a:rPr lang="hu-HU" sz="2000" b="1" i="1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pregabalin</a:t>
            </a:r>
            <a:r>
              <a:rPr lang="hu-HU" sz="2000" b="1" i="1" dirty="0" smtClean="0">
                <a:solidFill>
                  <a:schemeClr val="accent4"/>
                </a:solidFill>
              </a:rPr>
              <a:t>, topiramat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hu-HU" sz="2000" dirty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ANTIEPILEPTICUMOK</a:t>
            </a:r>
            <a:endParaRPr lang="hu-HU" sz="28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ANTIEPILEPTICUMOK</a:t>
            </a:r>
            <a:endParaRPr lang="hu-HU" sz="280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csak </a:t>
            </a:r>
            <a:r>
              <a:rPr lang="hu-HU" sz="2000" b="1" dirty="0" err="1" smtClean="0">
                <a:solidFill>
                  <a:schemeClr val="accent4"/>
                </a:solidFill>
              </a:rPr>
              <a:t>absence</a:t>
            </a:r>
            <a:r>
              <a:rPr lang="hu-HU" sz="2000" b="1" dirty="0" smtClean="0">
                <a:solidFill>
                  <a:schemeClr val="accent4"/>
                </a:solidFill>
              </a:rPr>
              <a:t> típusú generalizált rohamban </a:t>
            </a:r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hatékony szerek</a:t>
            </a:r>
          </a:p>
          <a:p>
            <a:endParaRPr lang="hu-HU" sz="2000" dirty="0" smtClean="0"/>
          </a:p>
          <a:p>
            <a:pPr>
              <a:buFont typeface="Wingdings" pitchFamily="2" charset="2"/>
              <a:buChar char="Ø"/>
            </a:pPr>
            <a:r>
              <a:rPr lang="hu-HU" sz="2000" i="1" dirty="0" smtClean="0">
                <a:solidFill>
                  <a:schemeClr val="accent4"/>
                </a:solidFill>
              </a:rPr>
              <a:t>gátolják az alacsony aktivációs küszöbű, </a:t>
            </a:r>
            <a:r>
              <a:rPr lang="hu-HU" sz="2000" i="1" dirty="0" smtClean="0">
                <a:solidFill>
                  <a:schemeClr val="accent4"/>
                </a:solidFill>
              </a:rPr>
              <a:t>feszültségfüggő </a:t>
            </a:r>
            <a:r>
              <a:rPr lang="hu-HU" sz="2000" i="1" dirty="0" err="1" smtClean="0">
                <a:solidFill>
                  <a:schemeClr val="accent4"/>
                </a:solidFill>
              </a:rPr>
              <a:t>Ca</a:t>
            </a:r>
            <a:r>
              <a:rPr lang="hu-HU" sz="2000" i="1" baseline="30000" dirty="0" smtClean="0">
                <a:solidFill>
                  <a:schemeClr val="accent4"/>
                </a:solidFill>
              </a:rPr>
              <a:t>++</a:t>
            </a:r>
            <a:r>
              <a:rPr lang="hu-HU" sz="2000" i="1" dirty="0" err="1" smtClean="0">
                <a:solidFill>
                  <a:schemeClr val="accent4"/>
                </a:solidFill>
              </a:rPr>
              <a:t>-csatornákat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csak az </a:t>
            </a:r>
            <a:r>
              <a:rPr lang="hu-HU" sz="2000" dirty="0" err="1" smtClean="0">
                <a:solidFill>
                  <a:schemeClr val="accent4"/>
                </a:solidFill>
              </a:rPr>
              <a:t>absence</a:t>
            </a:r>
            <a:r>
              <a:rPr lang="hu-HU" sz="2000" dirty="0" smtClean="0">
                <a:solidFill>
                  <a:schemeClr val="accent4"/>
                </a:solidFill>
              </a:rPr>
              <a:t> típusú rohamban hatékonyak, sőt esetleg még provokálhatják is például a </a:t>
            </a:r>
            <a:r>
              <a:rPr lang="hu-HU" sz="2000" dirty="0" err="1" smtClean="0">
                <a:solidFill>
                  <a:schemeClr val="accent4"/>
                </a:solidFill>
              </a:rPr>
              <a:t>tónusos-klónusos</a:t>
            </a:r>
            <a:r>
              <a:rPr lang="hu-HU" sz="2000" dirty="0" smtClean="0">
                <a:solidFill>
                  <a:schemeClr val="accent4"/>
                </a:solidFill>
              </a:rPr>
              <a:t> generalizált rohamot</a:t>
            </a:r>
          </a:p>
          <a:p>
            <a:pPr>
              <a:buNone/>
            </a:pPr>
            <a:endParaRPr lang="hu-HU" sz="2000" dirty="0" smtClean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Autofit/>
          </a:bodyPr>
          <a:lstStyle/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ethosuximid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gátolja a </a:t>
            </a:r>
            <a:r>
              <a:rPr lang="hu-HU" sz="2000" dirty="0" err="1" smtClean="0">
                <a:solidFill>
                  <a:schemeClr val="accent4"/>
                </a:solidFill>
              </a:rPr>
              <a:t>Ca-csatornákat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és a GABA lebontását, mely utóbbi miatt elhúzódik a GABA hatása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alkalmazzák kombinációban az epileptikus görcsök megelőzésére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</a:t>
            </a:r>
            <a:r>
              <a:rPr lang="hu-HU" sz="2000" dirty="0" err="1" smtClean="0">
                <a:solidFill>
                  <a:schemeClr val="accent4"/>
                </a:solidFill>
              </a:rPr>
              <a:t>absence</a:t>
            </a:r>
            <a:r>
              <a:rPr lang="hu-HU" sz="2000" dirty="0" smtClean="0">
                <a:solidFill>
                  <a:schemeClr val="accent4"/>
                </a:solidFill>
              </a:rPr>
              <a:t> roham fontos gyógyszere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kevéssé toxikus: hányingert, anorexiát okozhat, </a:t>
            </a:r>
            <a:r>
              <a:rPr lang="hu-HU" sz="2000" dirty="0" err="1" smtClean="0">
                <a:solidFill>
                  <a:schemeClr val="accent4"/>
                </a:solidFill>
              </a:rPr>
              <a:t>tónusos-klónusos</a:t>
            </a:r>
            <a:r>
              <a:rPr lang="hu-HU" sz="2000" dirty="0" smtClean="0">
                <a:solidFill>
                  <a:schemeClr val="accent4"/>
                </a:solidFill>
              </a:rPr>
              <a:t> generalizált rohamot provokálhat</a:t>
            </a:r>
          </a:p>
          <a:p>
            <a:pPr>
              <a:buNone/>
            </a:pPr>
            <a:endParaRPr lang="hu-HU" sz="2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ANTIEPILEPTICUMOK</a:t>
            </a:r>
            <a:endParaRPr lang="hu-HU" sz="280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Széles spektrumú </a:t>
            </a:r>
            <a:r>
              <a:rPr lang="hu-HU" sz="2000" b="1" dirty="0" err="1" smtClean="0">
                <a:solidFill>
                  <a:schemeClr val="accent4"/>
                </a:solidFill>
              </a:rPr>
              <a:t>antiepileptikumok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valproinsav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parciális rohamokban</a:t>
            </a:r>
            <a:r>
              <a:rPr lang="hu-HU" sz="2000" dirty="0" smtClean="0">
                <a:solidFill>
                  <a:schemeClr val="accent4"/>
                </a:solidFill>
              </a:rPr>
              <a:t>, a</a:t>
            </a:r>
            <a:r>
              <a:rPr lang="hu-HU" sz="2000" i="1" dirty="0" smtClean="0">
                <a:solidFill>
                  <a:schemeClr val="accent4"/>
                </a:solidFill>
              </a:rPr>
              <a:t> generalizált rohamok </a:t>
            </a:r>
            <a:r>
              <a:rPr lang="hu-HU" sz="2000" i="1" dirty="0" err="1" smtClean="0">
                <a:solidFill>
                  <a:schemeClr val="accent4"/>
                </a:solidFill>
              </a:rPr>
              <a:t>tónusos-klónusos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és </a:t>
            </a:r>
            <a:r>
              <a:rPr lang="hu-HU" sz="2000" i="1" dirty="0" err="1" smtClean="0">
                <a:solidFill>
                  <a:schemeClr val="accent4"/>
                </a:solidFill>
              </a:rPr>
              <a:t>absence</a:t>
            </a:r>
            <a:r>
              <a:rPr lang="hu-HU" sz="2000" i="1" dirty="0" smtClean="0">
                <a:solidFill>
                  <a:schemeClr val="accent4"/>
                </a:solidFill>
              </a:rPr>
              <a:t> típusában, </a:t>
            </a:r>
            <a:r>
              <a:rPr lang="hu-HU" sz="2000" dirty="0" smtClean="0">
                <a:solidFill>
                  <a:schemeClr val="accent4"/>
                </a:solidFill>
              </a:rPr>
              <a:t>valamint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</a:rPr>
              <a:t>myoclonusban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és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</a:rPr>
              <a:t>atoniás</a:t>
            </a:r>
            <a:r>
              <a:rPr lang="hu-HU" sz="2000" i="1" dirty="0" smtClean="0">
                <a:solidFill>
                  <a:schemeClr val="accent4"/>
                </a:solidFill>
              </a:rPr>
              <a:t> rohamokban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hatásos akut </a:t>
            </a:r>
            <a:r>
              <a:rPr lang="hu-HU" sz="2000" i="1" dirty="0" smtClean="0">
                <a:solidFill>
                  <a:schemeClr val="accent4"/>
                </a:solidFill>
              </a:rPr>
              <a:t>mániában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migrénes </a:t>
            </a:r>
            <a:r>
              <a:rPr lang="hu-HU" sz="2000" dirty="0" smtClean="0">
                <a:solidFill>
                  <a:schemeClr val="accent4"/>
                </a:solidFill>
              </a:rPr>
              <a:t>roham megelőzésére is 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feszültségfüggő Na</a:t>
            </a:r>
            <a:r>
              <a:rPr lang="hu-HU" sz="2000" i="1" baseline="30000" dirty="0" smtClean="0">
                <a:solidFill>
                  <a:schemeClr val="accent4"/>
                </a:solidFill>
              </a:rPr>
              <a:t>+</a:t>
            </a:r>
            <a:r>
              <a:rPr lang="hu-HU" sz="2000" i="1" dirty="0" err="1" smtClean="0">
                <a:solidFill>
                  <a:schemeClr val="accent4"/>
                </a:solidFill>
              </a:rPr>
              <a:t>-csatornákra</a:t>
            </a:r>
            <a:r>
              <a:rPr lang="hu-HU" sz="2000" i="1" dirty="0" smtClean="0">
                <a:solidFill>
                  <a:schemeClr val="accent4"/>
                </a:solidFill>
              </a:rPr>
              <a:t> kifejtett gátló hatás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absence</a:t>
            </a:r>
            <a:r>
              <a:rPr lang="hu-HU" sz="2000" dirty="0" smtClean="0">
                <a:solidFill>
                  <a:schemeClr val="accent4"/>
                </a:solidFill>
              </a:rPr>
              <a:t> rohamban kifejtett terápiás hatásának </a:t>
            </a:r>
            <a:r>
              <a:rPr lang="hu-HU" sz="2000" dirty="0" smtClean="0">
                <a:solidFill>
                  <a:schemeClr val="accent4"/>
                </a:solidFill>
              </a:rPr>
              <a:t>mechanizmusa a</a:t>
            </a:r>
            <a:r>
              <a:rPr lang="hu-HU" sz="2000" i="1" dirty="0" smtClean="0">
                <a:solidFill>
                  <a:schemeClr val="accent4"/>
                </a:solidFill>
              </a:rPr>
              <a:t> feszültségfüggő </a:t>
            </a:r>
            <a:r>
              <a:rPr lang="hu-HU" sz="2000" i="1" dirty="0" err="1" smtClean="0">
                <a:solidFill>
                  <a:schemeClr val="accent4"/>
                </a:solidFill>
              </a:rPr>
              <a:t>Ca</a:t>
            </a:r>
            <a:r>
              <a:rPr lang="hu-HU" sz="2000" i="1" baseline="30000" dirty="0" smtClean="0">
                <a:solidFill>
                  <a:schemeClr val="accent4"/>
                </a:solidFill>
              </a:rPr>
              <a:t>++</a:t>
            </a:r>
            <a:r>
              <a:rPr lang="hu-HU" sz="2000" i="1" dirty="0" err="1" smtClean="0">
                <a:solidFill>
                  <a:schemeClr val="accent4"/>
                </a:solidFill>
              </a:rPr>
              <a:t>-csatornák</a:t>
            </a:r>
            <a:r>
              <a:rPr lang="hu-HU" sz="2000" i="1" dirty="0" smtClean="0">
                <a:solidFill>
                  <a:schemeClr val="accent4"/>
                </a:solidFill>
              </a:rPr>
              <a:t> gátlása 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megemeli az agyban a GABA szintjét</a:t>
            </a:r>
            <a:endParaRPr lang="hu-HU" sz="2000" dirty="0" smtClean="0">
              <a:solidFill>
                <a:schemeClr val="accent4"/>
              </a:solidFill>
            </a:endParaRPr>
          </a:p>
          <a:p>
            <a:endParaRPr lang="hu-HU" sz="2000" i="1" dirty="0" smtClean="0"/>
          </a:p>
          <a:p>
            <a:endParaRPr lang="hu-HU" sz="2000" i="1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ANTIEPILEPTICUMOK</a:t>
            </a:r>
            <a:endParaRPr lang="hu-HU" sz="28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benzodiazepinek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GABA-erg</a:t>
            </a:r>
            <a:r>
              <a:rPr lang="hu-HU" sz="2000" dirty="0" smtClean="0">
                <a:solidFill>
                  <a:schemeClr val="accent4"/>
                </a:solidFill>
              </a:rPr>
              <a:t> gátló transzmisszió fokozása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nagyobb koncentrációban egyes szerek, </a:t>
            </a:r>
            <a:r>
              <a:rPr lang="hu-HU" sz="2000" dirty="0" err="1" smtClean="0">
                <a:solidFill>
                  <a:schemeClr val="accent4"/>
                </a:solidFill>
              </a:rPr>
              <a:t>pl</a:t>
            </a:r>
            <a:r>
              <a:rPr lang="hu-HU" sz="2000" dirty="0" smtClean="0">
                <a:solidFill>
                  <a:schemeClr val="accent4"/>
                </a:solidFill>
              </a:rPr>
              <a:t> a </a:t>
            </a:r>
            <a:r>
              <a:rPr lang="hu-HU" sz="2000" dirty="0" err="1" smtClean="0">
                <a:solidFill>
                  <a:schemeClr val="accent4"/>
                </a:solidFill>
              </a:rPr>
              <a:t>diazepam</a:t>
            </a:r>
            <a:r>
              <a:rPr lang="hu-HU" sz="2000" dirty="0" smtClean="0">
                <a:solidFill>
                  <a:schemeClr val="accent4"/>
                </a:solidFill>
              </a:rPr>
              <a:t> a </a:t>
            </a:r>
            <a:r>
              <a:rPr lang="hu-HU" sz="2000" dirty="0" err="1" smtClean="0">
                <a:solidFill>
                  <a:schemeClr val="accent4"/>
                </a:solidFill>
              </a:rPr>
              <a:t>phenytoinéhoz</a:t>
            </a:r>
            <a:r>
              <a:rPr lang="hu-HU" sz="2000" dirty="0" smtClean="0">
                <a:solidFill>
                  <a:schemeClr val="accent4"/>
                </a:solidFill>
              </a:rPr>
              <a:t> hasonló gátló hatást fejt ki a feszültségfüggő Na</a:t>
            </a:r>
            <a:r>
              <a:rPr lang="hu-HU" sz="2000" baseline="30000" dirty="0" smtClean="0">
                <a:solidFill>
                  <a:schemeClr val="accent4"/>
                </a:solidFill>
              </a:rPr>
              <a:t>+</a:t>
            </a:r>
            <a:r>
              <a:rPr lang="hu-HU" sz="2000" dirty="0" err="1" smtClean="0">
                <a:solidFill>
                  <a:schemeClr val="accent4"/>
                </a:solidFill>
              </a:rPr>
              <a:t>-csatornákra</a:t>
            </a:r>
            <a:r>
              <a:rPr lang="hu-HU" sz="2000" dirty="0" smtClean="0">
                <a:solidFill>
                  <a:schemeClr val="accent4"/>
                </a:solidFill>
              </a:rPr>
              <a:t>, ennek relevanciája lehet a status </a:t>
            </a:r>
            <a:r>
              <a:rPr lang="hu-HU" sz="2000" dirty="0" err="1" smtClean="0">
                <a:solidFill>
                  <a:schemeClr val="accent4"/>
                </a:solidFill>
              </a:rPr>
              <a:t>epilepticus</a:t>
            </a:r>
            <a:r>
              <a:rPr lang="hu-HU" sz="2000" dirty="0" smtClean="0">
                <a:solidFill>
                  <a:schemeClr val="accent4"/>
                </a:solidFill>
              </a:rPr>
              <a:t> kezelésében</a:t>
            </a:r>
          </a:p>
          <a:p>
            <a:pPr>
              <a:buFont typeface="Wingdings" pitchFamily="2" charset="2"/>
              <a:buChar char="§"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clonazepam</a:t>
            </a:r>
            <a:r>
              <a:rPr lang="hu-HU" sz="2000" dirty="0" smtClean="0">
                <a:solidFill>
                  <a:schemeClr val="accent4"/>
                </a:solidFill>
              </a:rPr>
              <a:t>: elsősorban </a:t>
            </a:r>
            <a:r>
              <a:rPr lang="hu-HU" sz="2000" i="1" dirty="0" err="1" smtClean="0">
                <a:solidFill>
                  <a:schemeClr val="accent4"/>
                </a:solidFill>
              </a:rPr>
              <a:t>absence</a:t>
            </a:r>
            <a:r>
              <a:rPr lang="hu-HU" sz="2000" i="1" dirty="0" smtClean="0">
                <a:solidFill>
                  <a:schemeClr val="accent4"/>
                </a:solidFill>
              </a:rPr>
              <a:t> rohamok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err="1" smtClean="0">
                <a:solidFill>
                  <a:schemeClr val="accent4"/>
                </a:solidFill>
              </a:rPr>
              <a:t>myoclonus</a:t>
            </a:r>
            <a:r>
              <a:rPr lang="hu-HU" sz="2000" dirty="0" smtClean="0">
                <a:solidFill>
                  <a:schemeClr val="accent4"/>
                </a:solidFill>
              </a:rPr>
              <a:t> és </a:t>
            </a:r>
            <a:r>
              <a:rPr lang="hu-HU" sz="2000" i="1" dirty="0" smtClean="0">
                <a:solidFill>
                  <a:schemeClr val="accent4"/>
                </a:solidFill>
              </a:rPr>
              <a:t>infantilis </a:t>
            </a:r>
            <a:r>
              <a:rPr lang="hu-HU" sz="2000" i="1" dirty="0" err="1" smtClean="0">
                <a:solidFill>
                  <a:schemeClr val="accent4"/>
                </a:solidFill>
              </a:rPr>
              <a:t>spasmus</a:t>
            </a:r>
            <a:r>
              <a:rPr lang="hu-HU" sz="2000" dirty="0" smtClean="0">
                <a:solidFill>
                  <a:schemeClr val="accent4"/>
                </a:solidFill>
              </a:rPr>
              <a:t>, másodsorban </a:t>
            </a:r>
            <a:r>
              <a:rPr lang="hu-HU" sz="2000" i="1" dirty="0" smtClean="0">
                <a:solidFill>
                  <a:schemeClr val="accent4"/>
                </a:solidFill>
              </a:rPr>
              <a:t>parciális </a:t>
            </a:r>
            <a:r>
              <a:rPr lang="hu-HU" sz="2000" dirty="0" smtClean="0">
                <a:solidFill>
                  <a:schemeClr val="accent4"/>
                </a:solidFill>
              </a:rPr>
              <a:t>és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</a:rPr>
              <a:t>tónusos-klónusos</a:t>
            </a:r>
            <a:r>
              <a:rPr lang="hu-HU" sz="2000" i="1" dirty="0" smtClean="0">
                <a:solidFill>
                  <a:schemeClr val="accent4"/>
                </a:solidFill>
              </a:rPr>
              <a:t> generalizált roham</a:t>
            </a:r>
            <a:r>
              <a:rPr lang="hu-HU" sz="2000" dirty="0" smtClean="0">
                <a:solidFill>
                  <a:schemeClr val="accent4"/>
                </a:solidFill>
              </a:rPr>
              <a:t> kezelésére használatos 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clobazam</a:t>
            </a:r>
            <a:r>
              <a:rPr lang="hu-HU" sz="2000" dirty="0" smtClean="0">
                <a:solidFill>
                  <a:schemeClr val="accent4"/>
                </a:solidFill>
              </a:rPr>
              <a:t>: többféle rohamfajtában adható más szerrel kombinálva </a:t>
            </a:r>
          </a:p>
          <a:p>
            <a:pPr>
              <a:buFont typeface="Wingdings" pitchFamily="2" charset="2"/>
              <a:buChar char="§"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diazepam</a:t>
            </a:r>
            <a:r>
              <a:rPr lang="hu-HU" sz="2000" b="1" i="1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lorazepam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elsősorban </a:t>
            </a:r>
            <a:r>
              <a:rPr lang="hu-HU" sz="2000" i="1" dirty="0" smtClean="0">
                <a:solidFill>
                  <a:schemeClr val="accent4"/>
                </a:solidFill>
              </a:rPr>
              <a:t>status </a:t>
            </a:r>
            <a:r>
              <a:rPr lang="hu-HU" sz="2000" i="1" dirty="0" err="1" smtClean="0">
                <a:solidFill>
                  <a:schemeClr val="accent4"/>
                </a:solidFill>
              </a:rPr>
              <a:t>epilepticus</a:t>
            </a:r>
            <a:r>
              <a:rPr lang="hu-HU" sz="2000" dirty="0" smtClean="0">
                <a:solidFill>
                  <a:schemeClr val="accent4"/>
                </a:solidFill>
              </a:rPr>
              <a:t> intravénás kezelésére alkalmazható</a:t>
            </a:r>
            <a:endParaRPr lang="hu-HU" sz="2000" i="1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ANTIEPILEPTICUMOK</a:t>
            </a:r>
            <a:endParaRPr lang="hu-HU" sz="28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Mellékhatás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szedáció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ataxia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elsősorban gyermekekben kialakuló paradox izgalmi állapot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tolerancia és </a:t>
            </a:r>
            <a:r>
              <a:rPr lang="hu-HU" sz="2000" dirty="0" err="1" smtClean="0">
                <a:solidFill>
                  <a:schemeClr val="accent4"/>
                </a:solidFill>
              </a:rPr>
              <a:t>dependencia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hirtelen megvonás esetén állapotromlásra vagy akár status </a:t>
            </a:r>
            <a:r>
              <a:rPr lang="hu-HU" sz="2000" dirty="0" err="1" smtClean="0">
                <a:solidFill>
                  <a:schemeClr val="accent4"/>
                </a:solidFill>
              </a:rPr>
              <a:t>epilepticus</a:t>
            </a:r>
            <a:r>
              <a:rPr lang="hu-HU" sz="2000" dirty="0" smtClean="0">
                <a:solidFill>
                  <a:schemeClr val="accent4"/>
                </a:solidFill>
              </a:rPr>
              <a:t> kialakulására kell számítani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rgbClr val="FF0000"/>
                </a:solidFill>
              </a:rPr>
              <a:t>Myasthenia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hu-HU" sz="2000" dirty="0" err="1" smtClean="0">
                <a:solidFill>
                  <a:srgbClr val="FF0000"/>
                </a:solidFill>
              </a:rPr>
              <a:t>gravisban</a:t>
            </a:r>
            <a:r>
              <a:rPr lang="hu-HU" sz="2000" dirty="0" smtClean="0">
                <a:solidFill>
                  <a:srgbClr val="FF0000"/>
                </a:solidFill>
              </a:rPr>
              <a:t> nem adható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rgbClr val="FF0000"/>
                </a:solidFill>
              </a:rPr>
              <a:t>alkohol fogyasztása tilos használata során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rgbClr val="FF0000"/>
                </a:solidFill>
              </a:rPr>
              <a:t>Terheseknek és szoptató anyáknak sem adható</a:t>
            </a:r>
          </a:p>
          <a:p>
            <a:pPr>
              <a:buNone/>
            </a:pPr>
            <a:r>
              <a:rPr lang="hu-HU" sz="2000" dirty="0" smtClean="0">
                <a:solidFill>
                  <a:srgbClr val="FF0000"/>
                </a:solidFill>
              </a:rPr>
              <a:t>  </a:t>
            </a:r>
          </a:p>
          <a:p>
            <a:pPr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ANTIEPILEPTIKUMOK</a:t>
            </a:r>
            <a:endParaRPr lang="hu-H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08512"/>
          </a:xfrm>
        </p:spPr>
        <p:txBody>
          <a:bodyPr>
            <a:noAutofit/>
          </a:bodyPr>
          <a:lstStyle/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SZEROTONIN </a:t>
            </a: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RECEPTOR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: szerotonin </a:t>
            </a:r>
            <a:r>
              <a:rPr lang="hu-HU" sz="2000" b="1" i="1" dirty="0" smtClean="0">
                <a:solidFill>
                  <a:schemeClr val="accent4"/>
                </a:solidFill>
                <a:latin typeface="Century Schoolbook" pitchFamily="18" charset="0"/>
              </a:rPr>
              <a:t>5-HT</a:t>
            </a:r>
          </a:p>
          <a:p>
            <a:pPr>
              <a:lnSpc>
                <a:spcPct val="90000"/>
              </a:lnSpc>
              <a:buNone/>
            </a:pPr>
            <a:endParaRPr lang="hu-HU" sz="2000" b="1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HISZTAMIN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RECEPTOR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: hisztamin H1, H2, H3</a:t>
            </a:r>
          </a:p>
          <a:p>
            <a:pPr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központi idegrendszer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Autofit/>
          </a:bodyPr>
          <a:lstStyle/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vigabatrin</a:t>
            </a:r>
            <a:r>
              <a:rPr lang="hu-HU" sz="2000" i="1" dirty="0" smtClean="0">
                <a:solidFill>
                  <a:schemeClr val="accent4"/>
                </a:solidFill>
              </a:rPr>
              <a:t> (</a:t>
            </a:r>
            <a:r>
              <a:rPr lang="hu-HU" sz="2000" i="1" dirty="0" err="1" smtClean="0">
                <a:solidFill>
                  <a:schemeClr val="accent4"/>
                </a:solidFill>
              </a:rPr>
              <a:t>Sabril</a:t>
            </a:r>
            <a:r>
              <a:rPr lang="hu-HU" sz="2000" i="1" dirty="0" smtClean="0">
                <a:solidFill>
                  <a:schemeClr val="accent4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GABA-transzamináz</a:t>
            </a:r>
            <a:r>
              <a:rPr lang="hu-HU" sz="2000" dirty="0" smtClean="0">
                <a:solidFill>
                  <a:schemeClr val="accent4"/>
                </a:solidFill>
              </a:rPr>
              <a:t> irreverzibilis gátlója, ezáltal növeli a GABA szintjét az agyban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súlyos mellékhatása a látótérkiesés</a:t>
            </a: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	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gabapentin</a:t>
            </a:r>
            <a:r>
              <a:rPr lang="hu-HU" sz="2000" b="1" i="1" dirty="0" smtClean="0">
                <a:solidFill>
                  <a:schemeClr val="accent4"/>
                </a:solidFill>
              </a:rPr>
              <a:t> (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Gordius</a:t>
            </a:r>
            <a:r>
              <a:rPr lang="hu-HU" sz="2000" b="1" i="1" dirty="0" smtClean="0">
                <a:solidFill>
                  <a:schemeClr val="accent4"/>
                </a:solidFill>
              </a:rPr>
              <a:t>),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pregabalin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smtClean="0">
                <a:solidFill>
                  <a:schemeClr val="accent4"/>
                </a:solidFill>
              </a:rPr>
              <a:t>(</a:t>
            </a:r>
            <a:r>
              <a:rPr lang="hu-HU" sz="2000" i="1" dirty="0" err="1" smtClean="0">
                <a:solidFill>
                  <a:schemeClr val="accent4"/>
                </a:solidFill>
              </a:rPr>
              <a:t>Lyrica</a:t>
            </a:r>
            <a:r>
              <a:rPr lang="hu-HU" sz="2000" i="1" dirty="0" smtClean="0">
                <a:solidFill>
                  <a:schemeClr val="accent4"/>
                </a:solidFill>
              </a:rPr>
              <a:t>)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GABA-analógok</a:t>
            </a:r>
            <a:r>
              <a:rPr lang="hu-HU" sz="2000" dirty="0" smtClean="0">
                <a:solidFill>
                  <a:schemeClr val="accent4"/>
                </a:solidFill>
              </a:rPr>
              <a:t>, a magas küszöbű feszültségfüggő </a:t>
            </a:r>
            <a:r>
              <a:rPr lang="hu-HU" sz="2000" dirty="0" err="1" smtClean="0">
                <a:solidFill>
                  <a:schemeClr val="accent4"/>
                </a:solidFill>
              </a:rPr>
              <a:t>Ca</a:t>
            </a:r>
            <a:r>
              <a:rPr lang="hu-HU" sz="2000" baseline="30000" dirty="0" smtClean="0">
                <a:solidFill>
                  <a:schemeClr val="accent4"/>
                </a:solidFill>
              </a:rPr>
              <a:t>++</a:t>
            </a:r>
            <a:r>
              <a:rPr lang="hu-HU" sz="2000" dirty="0" err="1" smtClean="0">
                <a:solidFill>
                  <a:schemeClr val="accent4"/>
                </a:solidFill>
              </a:rPr>
              <a:t>-csatornák</a:t>
            </a:r>
            <a:r>
              <a:rPr lang="hu-HU" sz="2000" dirty="0" smtClean="0">
                <a:solidFill>
                  <a:schemeClr val="accent4"/>
                </a:solidFill>
              </a:rPr>
              <a:t> gátlásával csökkentik az izgató </a:t>
            </a:r>
            <a:r>
              <a:rPr lang="hu-HU" sz="2000" dirty="0" err="1" smtClean="0">
                <a:solidFill>
                  <a:schemeClr val="accent4"/>
                </a:solidFill>
              </a:rPr>
              <a:t>neurotranszmitterek</a:t>
            </a:r>
            <a:r>
              <a:rPr lang="hu-HU" sz="2000" dirty="0" smtClean="0">
                <a:solidFill>
                  <a:schemeClr val="accent4"/>
                </a:solidFill>
              </a:rPr>
              <a:t> felszabadulását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neuropathiás</a:t>
            </a:r>
            <a:r>
              <a:rPr lang="hu-HU" sz="2000" dirty="0" smtClean="0">
                <a:solidFill>
                  <a:schemeClr val="accent4"/>
                </a:solidFill>
              </a:rPr>
              <a:t> fájdalomban is hatásosak, a </a:t>
            </a:r>
            <a:r>
              <a:rPr lang="hu-HU" sz="2000" dirty="0" err="1" smtClean="0">
                <a:solidFill>
                  <a:schemeClr val="accent4"/>
                </a:solidFill>
              </a:rPr>
              <a:t>gabapentin</a:t>
            </a:r>
            <a:r>
              <a:rPr lang="hu-HU" sz="2000" dirty="0" smtClean="0">
                <a:solidFill>
                  <a:schemeClr val="accent4"/>
                </a:solidFill>
              </a:rPr>
              <a:t> akut mániában is</a:t>
            </a:r>
          </a:p>
          <a:p>
            <a:endParaRPr lang="hu-HU" sz="2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ANTIEPILEPTIKUMOK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94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topiramat</a:t>
            </a:r>
            <a:r>
              <a:rPr lang="hu-HU" sz="2000" i="1" dirty="0" smtClean="0">
                <a:solidFill>
                  <a:schemeClr val="accent4"/>
                </a:solidFill>
              </a:rPr>
              <a:t> (</a:t>
            </a:r>
            <a:r>
              <a:rPr lang="hu-HU" sz="2000" i="1" dirty="0" err="1" smtClean="0">
                <a:solidFill>
                  <a:schemeClr val="accent4"/>
                </a:solidFill>
              </a:rPr>
              <a:t>Topamax</a:t>
            </a:r>
            <a:r>
              <a:rPr lang="hu-HU" sz="2000" i="1" dirty="0" smtClean="0">
                <a:solidFill>
                  <a:schemeClr val="accent4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Na</a:t>
            </a:r>
            <a:r>
              <a:rPr lang="hu-HU" sz="2000" baseline="30000" dirty="0" smtClean="0">
                <a:solidFill>
                  <a:schemeClr val="accent4"/>
                </a:solidFill>
              </a:rPr>
              <a:t>+</a:t>
            </a:r>
            <a:r>
              <a:rPr lang="hu-HU" sz="2000" dirty="0" err="1" smtClean="0">
                <a:solidFill>
                  <a:schemeClr val="accent4"/>
                </a:solidFill>
              </a:rPr>
              <a:t>-csatorna-gátló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GABA-potencírozó</a:t>
            </a:r>
            <a:r>
              <a:rPr lang="hu-HU" sz="2000" dirty="0" smtClean="0">
                <a:solidFill>
                  <a:schemeClr val="accent4"/>
                </a:solidFill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migrén profilaxisában is használják,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teratogén</a:t>
            </a:r>
            <a:endParaRPr lang="hu-HU" sz="2000" dirty="0" smtClean="0">
              <a:solidFill>
                <a:schemeClr val="accent4"/>
              </a:solidFill>
            </a:endParaRPr>
          </a:p>
          <a:p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f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elbamat</a:t>
            </a:r>
            <a:r>
              <a:rPr lang="hu-HU" sz="2000" b="1" i="1" dirty="0" smtClean="0">
                <a:solidFill>
                  <a:schemeClr val="accent4"/>
                </a:solidFill>
              </a:rPr>
              <a:t>,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rufinamid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Na</a:t>
            </a:r>
            <a:r>
              <a:rPr lang="hu-HU" sz="2000" baseline="30000" dirty="0" smtClean="0">
                <a:solidFill>
                  <a:schemeClr val="accent4"/>
                </a:solidFill>
              </a:rPr>
              <a:t>+</a:t>
            </a:r>
            <a:r>
              <a:rPr lang="hu-HU" sz="2000" dirty="0" err="1" smtClean="0">
                <a:solidFill>
                  <a:schemeClr val="accent4"/>
                </a:solidFill>
              </a:rPr>
              <a:t>-csatorna-gátló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Lennox</a:t>
            </a:r>
            <a:r>
              <a:rPr lang="hu-HU" sz="2000" dirty="0" smtClean="0">
                <a:solidFill>
                  <a:schemeClr val="accent4"/>
                </a:solidFill>
              </a:rPr>
              <a:t>–</a:t>
            </a:r>
            <a:r>
              <a:rPr lang="hu-HU" sz="2000" dirty="0" err="1" smtClean="0">
                <a:solidFill>
                  <a:schemeClr val="accent4"/>
                </a:solidFill>
              </a:rPr>
              <a:t>Gastaut-szindróma</a:t>
            </a:r>
            <a:r>
              <a:rPr lang="hu-HU" sz="2000" dirty="0" smtClean="0">
                <a:solidFill>
                  <a:schemeClr val="accent4"/>
                </a:solidFill>
              </a:rPr>
              <a:t> kezelésére fenntartott tartalékszer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ANTIEPILEPTIKUMOK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Autofit/>
          </a:bodyPr>
          <a:lstStyle/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lacosamid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Na</a:t>
            </a:r>
            <a:r>
              <a:rPr lang="hu-HU" sz="2000" baseline="30000" dirty="0" smtClean="0">
                <a:solidFill>
                  <a:schemeClr val="accent4"/>
                </a:solidFill>
              </a:rPr>
              <a:t>+</a:t>
            </a:r>
            <a:r>
              <a:rPr lang="hu-HU" sz="2000" dirty="0" err="1" smtClean="0">
                <a:solidFill>
                  <a:schemeClr val="accent4"/>
                </a:solidFill>
              </a:rPr>
              <a:t>-csatornák</a:t>
            </a:r>
            <a:r>
              <a:rPr lang="hu-HU" sz="2000" dirty="0" smtClean="0">
                <a:solidFill>
                  <a:schemeClr val="accent4"/>
                </a:solidFill>
              </a:rPr>
              <a:t> inaktiválódásának a serkentésével hat</a:t>
            </a:r>
          </a:p>
          <a:p>
            <a:endParaRPr lang="hu-HU" sz="2000" b="1" dirty="0" smtClean="0"/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lamotrigin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gátolja a feszültségfüggő Na</a:t>
            </a:r>
            <a:r>
              <a:rPr lang="hu-HU" sz="2000" baseline="30000" dirty="0" smtClean="0">
                <a:solidFill>
                  <a:schemeClr val="accent4"/>
                </a:solidFill>
              </a:rPr>
              <a:t>+</a:t>
            </a:r>
            <a:r>
              <a:rPr lang="hu-HU" sz="2000" dirty="0" smtClean="0">
                <a:solidFill>
                  <a:schemeClr val="accent4"/>
                </a:solidFill>
              </a:rPr>
              <a:t>- és a </a:t>
            </a:r>
            <a:r>
              <a:rPr lang="hu-HU" sz="2000" dirty="0" err="1" smtClean="0">
                <a:solidFill>
                  <a:schemeClr val="accent4"/>
                </a:solidFill>
              </a:rPr>
              <a:t>Ca</a:t>
            </a:r>
            <a:r>
              <a:rPr lang="hu-HU" sz="2000" baseline="30000" dirty="0" smtClean="0">
                <a:solidFill>
                  <a:schemeClr val="accent4"/>
                </a:solidFill>
              </a:rPr>
              <a:t>++</a:t>
            </a:r>
            <a:r>
              <a:rPr lang="hu-HU" sz="2000" dirty="0" err="1" smtClean="0">
                <a:solidFill>
                  <a:schemeClr val="accent4"/>
                </a:solidFill>
              </a:rPr>
              <a:t>-csatornákat</a:t>
            </a:r>
            <a:r>
              <a:rPr lang="hu-HU" sz="2000" dirty="0" smtClean="0">
                <a:solidFill>
                  <a:schemeClr val="accent4"/>
                </a:solidFill>
              </a:rPr>
              <a:t>, csökkenti a </a:t>
            </a:r>
            <a:r>
              <a:rPr lang="hu-HU" sz="2000" dirty="0" err="1" smtClean="0">
                <a:solidFill>
                  <a:schemeClr val="accent4"/>
                </a:solidFill>
              </a:rPr>
              <a:t>glutamát-felszabadulást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minden rohamfajtában hatékony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nem </a:t>
            </a:r>
            <a:r>
              <a:rPr lang="hu-HU" sz="2000" dirty="0" err="1" smtClean="0">
                <a:solidFill>
                  <a:schemeClr val="accent4"/>
                </a:solidFill>
              </a:rPr>
              <a:t>szedál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és valószínűleg mentes a </a:t>
            </a:r>
            <a:r>
              <a:rPr lang="hu-HU" sz="2000" dirty="0" err="1" smtClean="0">
                <a:solidFill>
                  <a:schemeClr val="accent4"/>
                </a:solidFill>
              </a:rPr>
              <a:t>teratogén</a:t>
            </a:r>
            <a:r>
              <a:rPr lang="hu-HU" sz="2000" dirty="0" smtClean="0">
                <a:solidFill>
                  <a:schemeClr val="accent4"/>
                </a:solidFill>
              </a:rPr>
              <a:t> hatástól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mániás depresszióban hangulat stabilizálóként hatékony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ANTIEPILEPTIKUMOK</a:t>
            </a:r>
            <a:endParaRPr lang="hu-HU" sz="280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levetiracetam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transzmitter-felszabadulás</a:t>
            </a:r>
            <a:r>
              <a:rPr lang="hu-HU" sz="2000" dirty="0" smtClean="0">
                <a:solidFill>
                  <a:schemeClr val="accent4"/>
                </a:solidFill>
              </a:rPr>
              <a:t> modulálása révén hat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sokféle rohamfajtában hatékony, </a:t>
            </a:r>
            <a:r>
              <a:rPr lang="hu-HU" sz="2000" dirty="0" err="1" smtClean="0">
                <a:solidFill>
                  <a:schemeClr val="accent4"/>
                </a:solidFill>
              </a:rPr>
              <a:t>iv</a:t>
            </a:r>
            <a:r>
              <a:rPr lang="hu-HU" sz="2000" dirty="0" smtClean="0">
                <a:solidFill>
                  <a:schemeClr val="accent4"/>
                </a:solidFill>
              </a:rPr>
              <a:t>. infúzióban is adható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zonisamid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gátolja a feszültségfüggő Na</a:t>
            </a:r>
            <a:r>
              <a:rPr lang="hu-HU" sz="2000" baseline="30000" dirty="0" smtClean="0">
                <a:solidFill>
                  <a:schemeClr val="accent4"/>
                </a:solidFill>
              </a:rPr>
              <a:t>+</a:t>
            </a:r>
            <a:r>
              <a:rPr lang="hu-HU" sz="2000" dirty="0" smtClean="0">
                <a:solidFill>
                  <a:schemeClr val="accent4"/>
                </a:solidFill>
              </a:rPr>
              <a:t>- és a </a:t>
            </a:r>
            <a:r>
              <a:rPr lang="hu-HU" sz="2000" dirty="0" err="1" smtClean="0">
                <a:solidFill>
                  <a:schemeClr val="accent4"/>
                </a:solidFill>
              </a:rPr>
              <a:t>Ca</a:t>
            </a:r>
            <a:r>
              <a:rPr lang="hu-HU" sz="2000" baseline="30000" dirty="0" smtClean="0">
                <a:solidFill>
                  <a:schemeClr val="accent4"/>
                </a:solidFill>
              </a:rPr>
              <a:t>++</a:t>
            </a:r>
            <a:r>
              <a:rPr lang="hu-HU" sz="2000" dirty="0" err="1" smtClean="0">
                <a:solidFill>
                  <a:schemeClr val="accent4"/>
                </a:solidFill>
              </a:rPr>
              <a:t>-csatornákat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legtöbb rohamfajtában hatékony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ANTIEPILEPTIKUMOK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i="1" dirty="0" err="1" smtClean="0">
                <a:solidFill>
                  <a:schemeClr val="accent4"/>
                </a:solidFill>
              </a:rPr>
              <a:t>Monoterápia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mindig </a:t>
            </a:r>
            <a:r>
              <a:rPr lang="hu-HU" sz="2000" dirty="0" err="1" smtClean="0">
                <a:solidFill>
                  <a:schemeClr val="accent4"/>
                </a:solidFill>
              </a:rPr>
              <a:t>monoterápiával</a:t>
            </a:r>
            <a:r>
              <a:rPr lang="hu-HU" sz="2000" dirty="0" smtClean="0">
                <a:solidFill>
                  <a:schemeClr val="accent4"/>
                </a:solidFill>
              </a:rPr>
              <a:t> kell kezdeni, és a gyógyszer vérszintjét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ellenőrizni kell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i="1" dirty="0" err="1" smtClean="0">
                <a:solidFill>
                  <a:schemeClr val="accent4"/>
                </a:solidFill>
              </a:rPr>
              <a:t>Biterápia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monoterápia</a:t>
            </a:r>
            <a:r>
              <a:rPr lang="hu-HU" sz="2000" dirty="0" smtClean="0">
                <a:solidFill>
                  <a:schemeClr val="accent4"/>
                </a:solidFill>
              </a:rPr>
              <a:t> sikertelensége esetén kell alkalmazni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eltérő támadáspontú gyógyszereket alkalmazunk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három-öt éves rohammentesség esetén megkísérelhetjük a gyógyszerek fokozatos elhagyását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az adagolás hirtelen leállítása rohamot provokál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biterápia</a:t>
            </a:r>
            <a:r>
              <a:rPr lang="hu-HU" sz="2000" dirty="0" smtClean="0">
                <a:solidFill>
                  <a:schemeClr val="accent4"/>
                </a:solidFill>
              </a:rPr>
              <a:t> előnye a gyógyszerek mellékhatásainak csökkentése 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ANTIEPILEPTICUMOK</a:t>
            </a:r>
            <a:endParaRPr lang="hu-HU" sz="2800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Status </a:t>
            </a:r>
            <a:r>
              <a:rPr lang="hu-HU" sz="2000" b="1" dirty="0" err="1" smtClean="0">
                <a:solidFill>
                  <a:schemeClr val="accent4"/>
                </a:solidFill>
              </a:rPr>
              <a:t>epilepticus</a:t>
            </a:r>
            <a:r>
              <a:rPr lang="hu-HU" sz="2000" b="1" dirty="0" smtClean="0">
                <a:solidFill>
                  <a:schemeClr val="accent4"/>
                </a:solidFill>
              </a:rPr>
              <a:t> kezelése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sürgősségi ellátást és folyamatos kezelést igényel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rohamok megszüntetése: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hu-HU" sz="2000" dirty="0" err="1" smtClean="0">
                <a:solidFill>
                  <a:schemeClr val="accent4"/>
                </a:solidFill>
              </a:rPr>
              <a:t>diazepam</a:t>
            </a:r>
            <a:r>
              <a:rPr lang="hu-HU" sz="2000" dirty="0" smtClean="0">
                <a:solidFill>
                  <a:schemeClr val="accent4"/>
                </a:solidFill>
              </a:rPr>
              <a:t> vagy </a:t>
            </a:r>
            <a:r>
              <a:rPr lang="hu-HU" sz="2000" dirty="0" err="1" smtClean="0">
                <a:solidFill>
                  <a:schemeClr val="accent4"/>
                </a:solidFill>
              </a:rPr>
              <a:t>clonazepam</a:t>
            </a:r>
            <a:r>
              <a:rPr lang="hu-HU" sz="2000" dirty="0" smtClean="0">
                <a:solidFill>
                  <a:schemeClr val="accent4"/>
                </a:solidFill>
              </a:rPr>
              <a:t> injekció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hu-HU" sz="2000" dirty="0" err="1" smtClean="0">
                <a:solidFill>
                  <a:schemeClr val="accent4"/>
                </a:solidFill>
              </a:rPr>
              <a:t>phenitoin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inj</a:t>
            </a:r>
            <a:r>
              <a:rPr lang="hu-HU" sz="2000" dirty="0" smtClean="0">
                <a:solidFill>
                  <a:schemeClr val="accent4"/>
                </a:solidFill>
              </a:rPr>
              <a:t>., </a:t>
            </a:r>
            <a:r>
              <a:rPr lang="hu-HU" sz="2000" dirty="0" err="1" smtClean="0">
                <a:solidFill>
                  <a:schemeClr val="accent4"/>
                </a:solidFill>
              </a:rPr>
              <a:t>im</a:t>
            </a:r>
            <a:r>
              <a:rPr lang="hu-HU" sz="2000" dirty="0" smtClean="0">
                <a:solidFill>
                  <a:schemeClr val="accent4"/>
                </a:solidFill>
              </a:rPr>
              <a:t>.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hu-HU" sz="2000" dirty="0" err="1" smtClean="0">
                <a:solidFill>
                  <a:schemeClr val="accent4"/>
                </a:solidFill>
              </a:rPr>
              <a:t>diazepam</a:t>
            </a:r>
            <a:r>
              <a:rPr lang="hu-HU" sz="2000" dirty="0" smtClean="0">
                <a:solidFill>
                  <a:schemeClr val="accent4"/>
                </a:solidFill>
              </a:rPr>
              <a:t> hatástalansága esetén </a:t>
            </a:r>
            <a:r>
              <a:rPr lang="hu-HU" sz="2000" dirty="0" err="1" smtClean="0">
                <a:solidFill>
                  <a:schemeClr val="accent4"/>
                </a:solidFill>
              </a:rPr>
              <a:t>phenobarbital</a:t>
            </a:r>
            <a:r>
              <a:rPr lang="hu-HU" sz="2000" dirty="0" smtClean="0">
                <a:solidFill>
                  <a:schemeClr val="accent4"/>
                </a:solidFill>
              </a:rPr>
              <a:t> adható </a:t>
            </a:r>
            <a:r>
              <a:rPr lang="hu-HU" sz="2000" dirty="0" err="1" smtClean="0">
                <a:solidFill>
                  <a:schemeClr val="accent4"/>
                </a:solidFill>
              </a:rPr>
              <a:t>iv</a:t>
            </a:r>
            <a:r>
              <a:rPr lang="hu-HU" sz="2000" dirty="0" smtClean="0">
                <a:solidFill>
                  <a:schemeClr val="accent4"/>
                </a:solidFill>
              </a:rPr>
              <a:t>.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Ha a fenti három gyógyszerrel nem szüntethető meg a roham,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akkor intenzív osztályon </a:t>
            </a:r>
            <a:r>
              <a:rPr lang="hu-HU" sz="2000" dirty="0" err="1" smtClean="0">
                <a:solidFill>
                  <a:schemeClr val="accent4"/>
                </a:solidFill>
              </a:rPr>
              <a:t>LIDOCAIN-t</a:t>
            </a:r>
            <a:r>
              <a:rPr lang="hu-HU" sz="2000" dirty="0" smtClean="0">
                <a:solidFill>
                  <a:schemeClr val="accent4"/>
                </a:solidFill>
              </a:rPr>
              <a:t> kell adni </a:t>
            </a:r>
            <a:r>
              <a:rPr lang="hu-HU" sz="2000" dirty="0" err="1" smtClean="0">
                <a:solidFill>
                  <a:schemeClr val="accent4"/>
                </a:solidFill>
              </a:rPr>
              <a:t>iv</a:t>
            </a:r>
            <a:r>
              <a:rPr lang="hu-HU" sz="2000" dirty="0" smtClean="0">
                <a:solidFill>
                  <a:schemeClr val="accent4"/>
                </a:solidFill>
              </a:rPr>
              <a:t>., mely 3.5 mg/kg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óránkénti adaggal rohammentesség érhető el.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Amennyiben </a:t>
            </a:r>
            <a:r>
              <a:rPr lang="hu-HU" sz="2000" dirty="0" err="1" smtClean="0">
                <a:solidFill>
                  <a:schemeClr val="accent4"/>
                </a:solidFill>
              </a:rPr>
              <a:t>lidocain</a:t>
            </a:r>
            <a:r>
              <a:rPr lang="hu-HU" sz="2000" dirty="0" smtClean="0">
                <a:solidFill>
                  <a:schemeClr val="accent4"/>
                </a:solidFill>
              </a:rPr>
              <a:t> is hatástalannak tűnik, akkor általános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Érzéstelenítők (</a:t>
            </a:r>
            <a:r>
              <a:rPr lang="hu-HU" sz="2000" dirty="0" err="1" smtClean="0">
                <a:solidFill>
                  <a:schemeClr val="accent4"/>
                </a:solidFill>
              </a:rPr>
              <a:t>propofol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inj</a:t>
            </a:r>
            <a:r>
              <a:rPr lang="hu-HU" sz="2000" dirty="0" smtClean="0">
                <a:solidFill>
                  <a:schemeClr val="accent4"/>
                </a:solidFill>
              </a:rPr>
              <a:t>.), </a:t>
            </a:r>
            <a:r>
              <a:rPr lang="hu-HU" sz="2000" dirty="0" smtClean="0">
                <a:solidFill>
                  <a:schemeClr val="accent4"/>
                </a:solidFill>
              </a:rPr>
              <a:t>adható az </a:t>
            </a:r>
            <a:r>
              <a:rPr lang="hu-HU" sz="2000" dirty="0" smtClean="0">
                <a:solidFill>
                  <a:schemeClr val="accent4"/>
                </a:solidFill>
              </a:rPr>
              <a:t>EKG </a:t>
            </a:r>
            <a:r>
              <a:rPr lang="hu-HU" sz="2000" dirty="0" smtClean="0">
                <a:solidFill>
                  <a:schemeClr val="accent4"/>
                </a:solidFill>
              </a:rPr>
              <a:t>folyamatos ellenőrzése mellett.  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507288" cy="432048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/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3100" dirty="0" smtClean="0">
                <a:solidFill>
                  <a:srgbClr val="FF0000"/>
                </a:solidFill>
              </a:rPr>
              <a:t/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3100" dirty="0" smtClean="0">
                <a:solidFill>
                  <a:srgbClr val="FF0000"/>
                </a:solidFill>
              </a:rPr>
              <a:t/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3100" dirty="0" smtClean="0">
                <a:solidFill>
                  <a:srgbClr val="FF0000"/>
                </a:solidFill>
              </a:rPr>
              <a:t/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3200" dirty="0" smtClean="0">
                <a:solidFill>
                  <a:srgbClr val="FF0000"/>
                </a:solidFill>
              </a:rPr>
              <a:t>ANTIEPILEPTICUMOK</a:t>
            </a:r>
            <a:r>
              <a:rPr lang="hu-HU" sz="3100" dirty="0" smtClean="0">
                <a:solidFill>
                  <a:srgbClr val="FF0000"/>
                </a:solidFill>
              </a:rPr>
              <a:t/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3100" dirty="0" smtClean="0">
                <a:solidFill>
                  <a:srgbClr val="FF0000"/>
                </a:solidFill>
              </a:rPr>
              <a:t/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3100" dirty="0" smtClean="0">
                <a:solidFill>
                  <a:srgbClr val="FF0000"/>
                </a:solidFill>
              </a:rPr>
              <a:t> </a:t>
            </a:r>
            <a:r>
              <a:rPr lang="hu-HU" sz="3200" dirty="0" smtClean="0">
                <a:solidFill>
                  <a:schemeClr val="hlink"/>
                </a:solidFill>
              </a:rPr>
              <a:t/>
            </a:r>
            <a:br>
              <a:rPr lang="hu-HU" sz="3200" dirty="0" smtClean="0">
                <a:solidFill>
                  <a:schemeClr val="hlink"/>
                </a:solidFill>
              </a:rPr>
            </a:br>
            <a:r>
              <a:rPr lang="hu-HU" sz="3200" dirty="0" smtClean="0">
                <a:solidFill>
                  <a:schemeClr val="hlink"/>
                </a:solidFill>
              </a:rPr>
              <a:t/>
            </a:r>
            <a:br>
              <a:rPr lang="hu-HU" sz="3200" dirty="0" smtClean="0">
                <a:solidFill>
                  <a:schemeClr val="hlink"/>
                </a:solidFill>
              </a:rPr>
            </a:br>
            <a:endParaRPr lang="hu-HU" sz="3200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sz="2600" b="1" dirty="0" smtClean="0">
                <a:solidFill>
                  <a:schemeClr val="accent4"/>
                </a:solidFill>
              </a:rPr>
              <a:t>Általános megfontolások az </a:t>
            </a:r>
            <a:r>
              <a:rPr lang="hu-HU" sz="2600" b="1" dirty="0" err="1" smtClean="0">
                <a:solidFill>
                  <a:schemeClr val="accent4"/>
                </a:solidFill>
              </a:rPr>
              <a:t>antiepileptikumok</a:t>
            </a:r>
            <a:r>
              <a:rPr lang="hu-HU" sz="2600" b="1" dirty="0" smtClean="0">
                <a:solidFill>
                  <a:schemeClr val="accent4"/>
                </a:solidFill>
              </a:rPr>
              <a:t> alkalmazásakor</a:t>
            </a:r>
          </a:p>
          <a:p>
            <a:pPr>
              <a:buNone/>
            </a:pPr>
            <a:endParaRPr lang="hu-HU" sz="26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600" dirty="0" smtClean="0">
                <a:solidFill>
                  <a:schemeClr val="accent4"/>
                </a:solidFill>
              </a:rPr>
              <a:t>a szerek a betegek 70–80%-ában eredményeznek rohammentességet</a:t>
            </a:r>
          </a:p>
          <a:p>
            <a:pPr>
              <a:buFont typeface="Wingdings" pitchFamily="2" charset="2"/>
              <a:buChar char="§"/>
            </a:pPr>
            <a:r>
              <a:rPr lang="hu-HU" sz="2600" dirty="0" smtClean="0">
                <a:solidFill>
                  <a:schemeClr val="accent4"/>
                </a:solidFill>
              </a:rPr>
              <a:t>súlyos mellékhatásai lehetnek, kicsi a terápiás szélessége és más gyógyszerekkel interakcióba léphet</a:t>
            </a:r>
          </a:p>
          <a:p>
            <a:pPr>
              <a:buFont typeface="Wingdings" pitchFamily="2" charset="2"/>
              <a:buChar char="§"/>
            </a:pPr>
            <a:r>
              <a:rPr lang="hu-HU" sz="2600" dirty="0" smtClean="0">
                <a:solidFill>
                  <a:schemeClr val="accent4"/>
                </a:solidFill>
              </a:rPr>
              <a:t>az </a:t>
            </a:r>
            <a:r>
              <a:rPr lang="hu-HU" sz="2600" dirty="0" err="1" smtClean="0">
                <a:solidFill>
                  <a:schemeClr val="accent4"/>
                </a:solidFill>
              </a:rPr>
              <a:t>antiepileptikum</a:t>
            </a:r>
            <a:r>
              <a:rPr lang="hu-HU" sz="2600" dirty="0" smtClean="0">
                <a:solidFill>
                  <a:schemeClr val="accent4"/>
                </a:solidFill>
              </a:rPr>
              <a:t> megvonása fokozott görcskészséget indukálhat</a:t>
            </a:r>
          </a:p>
          <a:p>
            <a:pPr>
              <a:buFont typeface="Wingdings" pitchFamily="2" charset="2"/>
              <a:buChar char="§"/>
            </a:pPr>
            <a:r>
              <a:rPr lang="hu-HU" sz="2600" dirty="0" smtClean="0">
                <a:solidFill>
                  <a:schemeClr val="accent4"/>
                </a:solidFill>
              </a:rPr>
              <a:t>az </a:t>
            </a:r>
            <a:r>
              <a:rPr lang="hu-HU" sz="2600" dirty="0" err="1" smtClean="0">
                <a:solidFill>
                  <a:schemeClr val="accent4"/>
                </a:solidFill>
              </a:rPr>
              <a:t>absence</a:t>
            </a:r>
            <a:r>
              <a:rPr lang="hu-HU" sz="2600" dirty="0" smtClean="0">
                <a:solidFill>
                  <a:schemeClr val="accent4"/>
                </a:solidFill>
              </a:rPr>
              <a:t> roham ellen hatékony szerek megvonása viszonylag problémamentes, de a barbiturát- és a </a:t>
            </a:r>
            <a:r>
              <a:rPr lang="hu-HU" sz="2600" dirty="0" err="1" smtClean="0">
                <a:solidFill>
                  <a:schemeClr val="accent4"/>
                </a:solidFill>
              </a:rPr>
              <a:t>benzodiazepin-megvonás</a:t>
            </a:r>
            <a:r>
              <a:rPr lang="hu-HU" sz="2600" dirty="0" smtClean="0">
                <a:solidFill>
                  <a:schemeClr val="accent4"/>
                </a:solidFill>
              </a:rPr>
              <a:t> speciális problémákat okozhat a kifejlődő </a:t>
            </a:r>
            <a:r>
              <a:rPr lang="hu-HU" sz="2600" dirty="0" err="1" smtClean="0">
                <a:solidFill>
                  <a:schemeClr val="accent4"/>
                </a:solidFill>
              </a:rPr>
              <a:t>dependencia</a:t>
            </a:r>
            <a:r>
              <a:rPr lang="hu-HU" sz="2600" dirty="0" smtClean="0">
                <a:solidFill>
                  <a:schemeClr val="accent4"/>
                </a:solidFill>
              </a:rPr>
              <a:t> miatt</a:t>
            </a:r>
          </a:p>
          <a:p>
            <a:pPr>
              <a:buFont typeface="Wingdings" pitchFamily="2" charset="2"/>
              <a:buChar char="§"/>
            </a:pPr>
            <a:r>
              <a:rPr lang="hu-HU" sz="2600" dirty="0" smtClean="0">
                <a:solidFill>
                  <a:schemeClr val="accent4"/>
                </a:solidFill>
              </a:rPr>
              <a:t>számos szer csökkentheti az </a:t>
            </a:r>
            <a:r>
              <a:rPr lang="hu-HU" sz="2600" dirty="0" err="1" smtClean="0">
                <a:solidFill>
                  <a:schemeClr val="accent4"/>
                </a:solidFill>
              </a:rPr>
              <a:t>oralis</a:t>
            </a:r>
            <a:r>
              <a:rPr lang="hu-HU" sz="2600" dirty="0" smtClean="0">
                <a:solidFill>
                  <a:schemeClr val="accent4"/>
                </a:solidFill>
              </a:rPr>
              <a:t> fogamzásgátlók hatékonyságát (emiatt nagyobb ösztrogéntartalmú preparátumok, illetve más terhességmegelőző eljárások javallottak)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ANTIEPILEPTIKUMOK</a:t>
            </a:r>
            <a:endParaRPr lang="hu-HU" sz="2800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945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Terhesség és </a:t>
            </a:r>
            <a:r>
              <a:rPr lang="hu-HU" sz="2000" b="1" dirty="0" err="1" smtClean="0">
                <a:solidFill>
                  <a:schemeClr val="accent4"/>
                </a:solidFill>
              </a:rPr>
              <a:t>antiepileptikumok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számos </a:t>
            </a:r>
            <a:r>
              <a:rPr lang="hu-HU" sz="2000" dirty="0" err="1" smtClean="0">
                <a:solidFill>
                  <a:schemeClr val="accent4"/>
                </a:solidFill>
              </a:rPr>
              <a:t>antiepileptikum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teratogén</a:t>
            </a:r>
            <a:r>
              <a:rPr lang="hu-HU" sz="2000" dirty="0" smtClean="0">
                <a:solidFill>
                  <a:schemeClr val="accent4"/>
                </a:solidFill>
              </a:rPr>
              <a:t> hatása révén a magzati fejlődési rendellenességek kockázatát két–háromszorosára növeli: </a:t>
            </a:r>
            <a:r>
              <a:rPr lang="hu-HU" sz="2000" i="1" dirty="0" err="1" smtClean="0">
                <a:solidFill>
                  <a:schemeClr val="accent4"/>
                </a:solidFill>
              </a:rPr>
              <a:t>phenytoin</a:t>
            </a:r>
            <a:r>
              <a:rPr lang="hu-HU" sz="2000" i="1" dirty="0" smtClean="0">
                <a:solidFill>
                  <a:schemeClr val="accent4"/>
                </a:solidFill>
              </a:rPr>
              <a:t>,</a:t>
            </a:r>
            <a:r>
              <a:rPr lang="hu-HU" sz="2000" i="1" dirty="0" err="1" smtClean="0">
                <a:solidFill>
                  <a:schemeClr val="accent4"/>
                </a:solidFill>
              </a:rPr>
              <a:t>carbamazepin</a:t>
            </a:r>
            <a:r>
              <a:rPr lang="hu-HU" sz="2000" i="1" dirty="0" smtClean="0">
                <a:solidFill>
                  <a:schemeClr val="accent4"/>
                </a:solidFill>
              </a:rPr>
              <a:t>,</a:t>
            </a:r>
            <a:r>
              <a:rPr lang="hu-HU" sz="2000" i="1" dirty="0" err="1" smtClean="0">
                <a:solidFill>
                  <a:schemeClr val="accent4"/>
                </a:solidFill>
              </a:rPr>
              <a:t>valproat</a:t>
            </a:r>
            <a:r>
              <a:rPr lang="hu-HU" sz="2000" i="1" dirty="0" smtClean="0">
                <a:solidFill>
                  <a:schemeClr val="accent4"/>
                </a:solidFill>
              </a:rPr>
              <a:t>,</a:t>
            </a:r>
            <a:r>
              <a:rPr lang="hu-HU" sz="2000" i="1" dirty="0" err="1" smtClean="0">
                <a:solidFill>
                  <a:schemeClr val="accent4"/>
                </a:solidFill>
              </a:rPr>
              <a:t>phenobarbital</a:t>
            </a:r>
            <a:r>
              <a:rPr lang="hu-HU" sz="2000" i="1" dirty="0" smtClean="0">
                <a:solidFill>
                  <a:schemeClr val="accent4"/>
                </a:solidFill>
              </a:rPr>
              <a:t>,</a:t>
            </a:r>
            <a:r>
              <a:rPr lang="hu-HU" sz="2000" i="1" dirty="0" err="1" smtClean="0">
                <a:solidFill>
                  <a:schemeClr val="accent4"/>
                </a:solidFill>
              </a:rPr>
              <a:t>trimethadion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i="1" dirty="0" smtClean="0">
                <a:solidFill>
                  <a:schemeClr val="accent4"/>
                </a:solidFill>
              </a:rPr>
              <a:t>topiramat</a:t>
            </a:r>
            <a:r>
              <a:rPr lang="hu-HU" sz="2000" dirty="0" smtClean="0">
                <a:solidFill>
                  <a:schemeClr val="accent4"/>
                </a:solidFill>
              </a:rPr>
              <a:t> alkalmazását terhességben lehetőség szerint kerülni kell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 egy terhes nő rendszeres és súlyos, magzati </a:t>
            </a:r>
            <a:r>
              <a:rPr lang="hu-HU" sz="2000" dirty="0" err="1" smtClean="0">
                <a:solidFill>
                  <a:schemeClr val="accent4"/>
                </a:solidFill>
              </a:rPr>
              <a:t>hypoxiával</a:t>
            </a:r>
            <a:r>
              <a:rPr lang="hu-HU" sz="2000" dirty="0" smtClean="0">
                <a:solidFill>
                  <a:schemeClr val="accent4"/>
                </a:solidFill>
              </a:rPr>
              <a:t> járó epilepsziás rohamai más szerrel nem kontrollálhatók, </a:t>
            </a:r>
            <a:r>
              <a:rPr lang="hu-HU" sz="2000" dirty="0" err="1" smtClean="0">
                <a:solidFill>
                  <a:schemeClr val="accent4"/>
                </a:solidFill>
              </a:rPr>
              <a:t>teratogén</a:t>
            </a:r>
            <a:r>
              <a:rPr lang="hu-HU" sz="2000" dirty="0" smtClean="0">
                <a:solidFill>
                  <a:schemeClr val="accent4"/>
                </a:solidFill>
              </a:rPr>
              <a:t> hatású gyógyszer alkalmazására is sor kerülhet, a </a:t>
            </a:r>
            <a:r>
              <a:rPr lang="hu-HU" sz="2000" dirty="0" err="1" smtClean="0">
                <a:solidFill>
                  <a:schemeClr val="accent4"/>
                </a:solidFill>
              </a:rPr>
              <a:t>teratogén</a:t>
            </a:r>
            <a:r>
              <a:rPr lang="hu-HU" sz="2000" dirty="0" smtClean="0">
                <a:solidFill>
                  <a:schemeClr val="accent4"/>
                </a:solidFill>
              </a:rPr>
              <a:t> hatásnál nagyobb valószínűséggel bekövetkező magzati </a:t>
            </a:r>
            <a:r>
              <a:rPr lang="hu-HU" sz="2000" dirty="0" err="1" smtClean="0">
                <a:solidFill>
                  <a:schemeClr val="accent4"/>
                </a:solidFill>
              </a:rPr>
              <a:t>hypoxiás</a:t>
            </a:r>
            <a:r>
              <a:rPr lang="hu-HU" sz="2000" dirty="0" smtClean="0">
                <a:solidFill>
                  <a:schemeClr val="accent4"/>
                </a:solidFill>
              </a:rPr>
              <a:t> károsodás elkerülése céljából 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ANTIEPILEPTIKUMOK</a:t>
            </a:r>
            <a:endParaRPr lang="hu-HU" sz="2800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terhesség alatt csak </a:t>
            </a:r>
            <a:r>
              <a:rPr lang="hu-HU" sz="2000" dirty="0" err="1" smtClean="0">
                <a:solidFill>
                  <a:schemeClr val="accent4"/>
                </a:solidFill>
              </a:rPr>
              <a:t>monoterápia</a:t>
            </a:r>
            <a:r>
              <a:rPr lang="hu-HU" sz="2000" dirty="0" smtClean="0">
                <a:solidFill>
                  <a:schemeClr val="accent4"/>
                </a:solidFill>
              </a:rPr>
              <a:t> jöhet szóba a lehető legkisebb dózisban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terhesség alatt adott folsav csökkenti a magzatban a </a:t>
            </a:r>
            <a:r>
              <a:rPr lang="hu-HU" sz="2000" dirty="0" err="1" smtClean="0">
                <a:solidFill>
                  <a:schemeClr val="accent4"/>
                </a:solidFill>
              </a:rPr>
              <a:t>velőcsőzáródási</a:t>
            </a:r>
            <a:r>
              <a:rPr lang="hu-HU" sz="2000" dirty="0" smtClean="0">
                <a:solidFill>
                  <a:schemeClr val="accent4"/>
                </a:solidFill>
              </a:rPr>
              <a:t> rendellenességek kockázatát, ennek adása epilepsziával kezelt terhesekben hangsúlyozottan indokolt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fontos az esetlegesen enziminduktor hatású szerrel kezelt epilepsziás terhesek </a:t>
            </a:r>
            <a:r>
              <a:rPr lang="hu-HU" sz="2000" dirty="0" err="1" smtClean="0">
                <a:solidFill>
                  <a:schemeClr val="accent4"/>
                </a:solidFill>
              </a:rPr>
              <a:t>K-vitamin-szupplementációja</a:t>
            </a:r>
            <a:r>
              <a:rPr lang="hu-HU" sz="2000" dirty="0" smtClean="0">
                <a:solidFill>
                  <a:schemeClr val="accent4"/>
                </a:solidFill>
              </a:rPr>
              <a:t> az utolsó hónapban, mivel a szer az újszülöttben e vitamin fokozott lebomlása miatt vérzékenységet okozhat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ANTIEPILEPTIKUMOK</a:t>
            </a:r>
            <a:endParaRPr lang="hu-HU" sz="2800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Gyermekkori epilepszia kezelése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alapelv a célzott </a:t>
            </a:r>
            <a:r>
              <a:rPr lang="hu-HU" sz="2000" dirty="0" err="1" smtClean="0">
                <a:solidFill>
                  <a:schemeClr val="accent4"/>
                </a:solidFill>
              </a:rPr>
              <a:t>monoterápia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egy gyógyszert válasszunk, azt ami az epilepszia meghatározott típusában a leghatásosabb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generalizált epilepsziáknál a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valproinsav</a:t>
            </a:r>
            <a:r>
              <a:rPr lang="hu-HU" sz="2000" dirty="0" smtClean="0">
                <a:solidFill>
                  <a:schemeClr val="accent4"/>
                </a:solidFill>
              </a:rPr>
              <a:t> az első választandó szer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fokális</a:t>
            </a:r>
            <a:r>
              <a:rPr lang="hu-HU" sz="2000" dirty="0" smtClean="0">
                <a:solidFill>
                  <a:schemeClr val="accent4"/>
                </a:solidFill>
              </a:rPr>
              <a:t> epilepsziák esetén a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carbamazepin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Lennox</a:t>
            </a:r>
            <a:r>
              <a:rPr lang="hu-HU" sz="2000" dirty="0" smtClean="0">
                <a:solidFill>
                  <a:schemeClr val="accent4"/>
                </a:solidFill>
              </a:rPr>
              <a:t>–</a:t>
            </a:r>
            <a:r>
              <a:rPr lang="hu-HU" sz="2000" dirty="0" err="1" smtClean="0">
                <a:solidFill>
                  <a:schemeClr val="accent4"/>
                </a:solidFill>
              </a:rPr>
              <a:t>Gastaut-szindróma</a:t>
            </a:r>
            <a:r>
              <a:rPr lang="hu-HU" sz="2000" dirty="0" smtClean="0">
                <a:solidFill>
                  <a:schemeClr val="accent4"/>
                </a:solidFill>
              </a:rPr>
              <a:t>, ahol a társuló több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rohamtípus mindig gyógyszer-kombinációt tesz szükségessé, többnyire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valproinsav</a:t>
            </a:r>
            <a:r>
              <a:rPr lang="hu-HU" sz="2000" b="1" i="1" dirty="0" smtClean="0">
                <a:solidFill>
                  <a:schemeClr val="accent4"/>
                </a:solidFill>
              </a:rPr>
              <a:t> +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lamotrigin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ANTIEPILEPTIKUMOK</a:t>
            </a:r>
            <a:endParaRPr lang="hu-H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A </a:t>
            </a:r>
            <a:r>
              <a:rPr lang="hu-HU" sz="2000" b="1" dirty="0" err="1" smtClean="0">
                <a:solidFill>
                  <a:schemeClr val="accent4"/>
                </a:solidFill>
              </a:rPr>
              <a:t>neurotranszmitterek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  <a:r>
              <a:rPr lang="hu-HU" sz="2000" b="1" dirty="0" err="1" smtClean="0">
                <a:solidFill>
                  <a:schemeClr val="accent4"/>
                </a:solidFill>
              </a:rPr>
              <a:t>szinaptikus</a:t>
            </a:r>
            <a:r>
              <a:rPr lang="hu-HU" sz="2000" b="1" dirty="0" smtClean="0">
                <a:solidFill>
                  <a:schemeClr val="accent4"/>
                </a:solidFill>
              </a:rPr>
              <a:t> résből 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való eltávolításának </a:t>
            </a:r>
            <a:r>
              <a:rPr lang="hu-HU" sz="2000" b="1" dirty="0" smtClean="0">
                <a:solidFill>
                  <a:schemeClr val="accent4"/>
                </a:solidFill>
              </a:rPr>
              <a:t>módjai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Újrafelvétel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szinaptikus</a:t>
            </a:r>
            <a:r>
              <a:rPr lang="hu-HU" sz="2000" dirty="0" smtClean="0">
                <a:solidFill>
                  <a:schemeClr val="accent4"/>
                </a:solidFill>
              </a:rPr>
              <a:t> résbe való kerülésük után egy </a:t>
            </a:r>
            <a:r>
              <a:rPr lang="hu-HU" sz="2000" dirty="0" err="1" smtClean="0">
                <a:solidFill>
                  <a:schemeClr val="accent4"/>
                </a:solidFill>
              </a:rPr>
              <a:t>neurotranszmitter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„</a:t>
            </a:r>
            <a:r>
              <a:rPr lang="hu-HU" sz="2000" dirty="0" err="1" smtClean="0">
                <a:solidFill>
                  <a:schemeClr val="accent4"/>
                </a:solidFill>
              </a:rPr>
              <a:t>reuptake</a:t>
            </a:r>
            <a:r>
              <a:rPr lang="hu-HU" sz="2000" dirty="0" smtClean="0">
                <a:solidFill>
                  <a:schemeClr val="accent4"/>
                </a:solidFill>
              </a:rPr>
              <a:t>” pumpa által visszakerülnek a </a:t>
            </a:r>
            <a:r>
              <a:rPr lang="hu-HU" sz="2000" dirty="0" err="1" smtClean="0">
                <a:solidFill>
                  <a:schemeClr val="accent4"/>
                </a:solidFill>
              </a:rPr>
              <a:t>preszinaptikus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neuron </a:t>
            </a:r>
            <a:r>
              <a:rPr lang="hu-HU" sz="2000" dirty="0" err="1" smtClean="0">
                <a:solidFill>
                  <a:schemeClr val="accent4"/>
                </a:solidFill>
              </a:rPr>
              <a:t>axon</a:t>
            </a:r>
            <a:r>
              <a:rPr lang="hu-HU" sz="2000" dirty="0" smtClean="0">
                <a:solidFill>
                  <a:schemeClr val="accent4"/>
                </a:solidFill>
              </a:rPr>
              <a:t> végződésébe, ahol újrahasznosulnak. </a:t>
            </a: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Enzim degradáció 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enzimatikus</a:t>
            </a:r>
            <a:r>
              <a:rPr lang="hu-HU" sz="2000" dirty="0" smtClean="0">
                <a:solidFill>
                  <a:schemeClr val="accent4"/>
                </a:solidFill>
              </a:rPr>
              <a:t> lebontás útján távolítódnak el a </a:t>
            </a:r>
            <a:r>
              <a:rPr lang="hu-HU" sz="2000" dirty="0" err="1" smtClean="0">
                <a:solidFill>
                  <a:schemeClr val="accent4"/>
                </a:solidFill>
              </a:rPr>
              <a:t>szinaptikus</a:t>
            </a:r>
            <a:r>
              <a:rPr lang="hu-HU" sz="2000" dirty="0" smtClean="0">
                <a:solidFill>
                  <a:schemeClr val="accent4"/>
                </a:solidFill>
              </a:rPr>
              <a:t> résből</a:t>
            </a:r>
          </a:p>
          <a:p>
            <a:pPr>
              <a:buNone/>
            </a:pPr>
            <a:r>
              <a:rPr lang="hu-HU" sz="2000" i="1" dirty="0" err="1" smtClean="0">
                <a:solidFill>
                  <a:schemeClr val="accent4"/>
                </a:solidFill>
              </a:rPr>
              <a:t>acetilkolin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</a:rPr>
              <a:t>észteráz</a:t>
            </a:r>
            <a:r>
              <a:rPr lang="hu-HU" sz="2000" dirty="0" smtClean="0">
                <a:solidFill>
                  <a:schemeClr val="accent4"/>
                </a:solidFill>
              </a:rPr>
              <a:t>: </a:t>
            </a:r>
            <a:r>
              <a:rPr lang="hu-HU" sz="2000" dirty="0" err="1" smtClean="0">
                <a:solidFill>
                  <a:schemeClr val="accent4"/>
                </a:solidFill>
              </a:rPr>
              <a:t>acetilkolint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i="1" dirty="0" err="1" smtClean="0">
                <a:solidFill>
                  <a:schemeClr val="accent4"/>
                </a:solidFill>
              </a:rPr>
              <a:t>mono-amino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</a:rPr>
              <a:t>oxidáz</a:t>
            </a:r>
            <a:r>
              <a:rPr lang="hu-HU" sz="2000" i="1" dirty="0" smtClean="0">
                <a:solidFill>
                  <a:schemeClr val="accent4"/>
                </a:solidFill>
              </a:rPr>
              <a:t> (MAO): </a:t>
            </a:r>
            <a:r>
              <a:rPr lang="hu-HU" sz="2000" dirty="0" smtClean="0">
                <a:solidFill>
                  <a:schemeClr val="accent4"/>
                </a:solidFill>
              </a:rPr>
              <a:t>dopamin, szerotonin, </a:t>
            </a:r>
            <a:r>
              <a:rPr lang="hu-HU" sz="2000" dirty="0" err="1" smtClean="0">
                <a:solidFill>
                  <a:schemeClr val="accent4"/>
                </a:solidFill>
              </a:rPr>
              <a:t>noradrenalin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Diffúzió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peptid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neurotranszmitterek</a:t>
            </a:r>
            <a:r>
              <a:rPr lang="hu-HU" sz="2000" dirty="0" smtClean="0">
                <a:solidFill>
                  <a:schemeClr val="accent4"/>
                </a:solidFill>
              </a:rPr>
              <a:t> általában diffúzióval kerülnek ki a 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szinaptikus</a:t>
            </a:r>
            <a:r>
              <a:rPr lang="hu-HU" sz="2000" dirty="0" smtClean="0">
                <a:solidFill>
                  <a:schemeClr val="accent4"/>
                </a:solidFill>
              </a:rPr>
              <a:t> résből. Később </a:t>
            </a:r>
            <a:r>
              <a:rPr lang="hu-HU" sz="2000" dirty="0" err="1" smtClean="0">
                <a:solidFill>
                  <a:schemeClr val="accent4"/>
                </a:solidFill>
              </a:rPr>
              <a:t>proteázok</a:t>
            </a:r>
            <a:r>
              <a:rPr lang="hu-HU" sz="2000" dirty="0" smtClean="0">
                <a:solidFill>
                  <a:schemeClr val="accent4"/>
                </a:solidFill>
              </a:rPr>
              <a:t> elbontják őket. 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központi idegrendszer</a:t>
            </a:r>
            <a:endParaRPr lang="hu-HU" sz="2800" dirty="0"/>
          </a:p>
        </p:txBody>
      </p:sp>
      <p:pic>
        <p:nvPicPr>
          <p:cNvPr id="4" name="Picture 2" descr="Képtalálat a következőre: „szinaptikus rés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32656"/>
            <a:ext cx="2624065" cy="1831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" pitchFamily="18" charset="0"/>
              </a:rPr>
              <a:t>PSYCHOSIS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  <a:latin typeface="Century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a környezeti, ill. a saját testből jövő információk értelmezésének súlyos zavara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dezorganizált beszéd, a realitásérzék részleges vagy teljes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	elvesztése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fokozott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psychomotorium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  <a:latin typeface="Century" pitchFamily="18" charset="0"/>
              </a:rPr>
              <a:t>agitatio</a:t>
            </a: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 és agresszióhajlam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  <a:latin typeface="Century" pitchFamily="18" charset="0"/>
              </a:rPr>
              <a:t>gyakran jár együtt hallucinációkkal és téveszmék kialakulásával</a:t>
            </a:r>
          </a:p>
          <a:p>
            <a:pPr>
              <a:buNone/>
            </a:pPr>
            <a:endParaRPr lang="hu-HU" sz="2000" dirty="0" smtClean="0">
              <a:latin typeface="Century" pitchFamily="18" charset="0"/>
            </a:endParaRPr>
          </a:p>
          <a:p>
            <a:pPr>
              <a:buNone/>
            </a:pPr>
            <a:endParaRPr lang="hu-HU" sz="2000" dirty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ANTIPSYCHOTICUMOK</a:t>
            </a:r>
            <a:r>
              <a:rPr lang="hu-HU" sz="3200" dirty="0" smtClean="0">
                <a:solidFill>
                  <a:srgbClr val="FF0000"/>
                </a:solidFill>
              </a:rPr>
              <a:t> </a:t>
            </a:r>
            <a:endParaRPr lang="hu-HU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antipszichotikumok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b="1" i="1" dirty="0" smtClean="0">
                <a:solidFill>
                  <a:schemeClr val="accent4"/>
                </a:solidFill>
              </a:rPr>
              <a:t>(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neuroleptikum</a:t>
            </a:r>
            <a:r>
              <a:rPr lang="hu-HU" sz="2000" b="1" i="1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különböző eredetű pszichotikus kórképek és az ezekhez társuló agitáltság  kezelésében alkalmazott szerek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már kis adagban is jellegzetes nyugalmi állapotot, indifferens magatartást, az érdeklődés csökkenését eredményezik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még nagyobb adagban sem hipnotikusak és nem hoznak létre narkózist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pszichotikus beteg izgatottsága, zavartsága csökken, a jellegzetes pszichotikus tünetek (hallucináció, téveszmék stb.) többnyire mérséklődnek vagy megszűnnek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ANTIPSYCHOTICUMOK</a:t>
            </a:r>
            <a:r>
              <a:rPr lang="hu-HU" sz="3200" dirty="0" smtClean="0">
                <a:solidFill>
                  <a:srgbClr val="FF0000"/>
                </a:solidFill>
              </a:rPr>
              <a:t> </a:t>
            </a:r>
            <a:endParaRPr lang="hu-HU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Schizophrenia</a:t>
            </a:r>
            <a:r>
              <a:rPr lang="hu-HU" sz="2000" dirty="0" smtClean="0">
                <a:solidFill>
                  <a:schemeClr val="accent4"/>
                </a:solidFill>
              </a:rPr>
              <a:t> 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Az </a:t>
            </a:r>
            <a:r>
              <a:rPr lang="hu-HU" sz="2000" dirty="0" err="1" smtClean="0">
                <a:solidFill>
                  <a:schemeClr val="accent4"/>
                </a:solidFill>
              </a:rPr>
              <a:t>antipszichotikumok</a:t>
            </a:r>
            <a:r>
              <a:rPr lang="hu-HU" sz="2000" dirty="0" smtClean="0">
                <a:solidFill>
                  <a:schemeClr val="accent4"/>
                </a:solidFill>
              </a:rPr>
              <a:t> tartós adagolásának óriási jelentősége van a 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schizophren</a:t>
            </a:r>
            <a:r>
              <a:rPr lang="hu-HU" sz="2000" dirty="0" smtClean="0">
                <a:solidFill>
                  <a:schemeClr val="accent4"/>
                </a:solidFill>
              </a:rPr>
              <a:t> betegek hosszú távú kezelésében, a </a:t>
            </a:r>
            <a:r>
              <a:rPr lang="hu-HU" sz="2000" dirty="0" err="1" smtClean="0">
                <a:solidFill>
                  <a:schemeClr val="accent4"/>
                </a:solidFill>
              </a:rPr>
              <a:t>relapsusok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megelőzésében, a betegek életminőségének javításában.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Egyéb pszichotikus állapotok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schizophren</a:t>
            </a:r>
            <a:r>
              <a:rPr lang="hu-HU" sz="2000" dirty="0" smtClean="0">
                <a:solidFill>
                  <a:schemeClr val="accent4"/>
                </a:solidFill>
              </a:rPr>
              <a:t> pszichózis, műtét utáni </a:t>
            </a:r>
            <a:r>
              <a:rPr lang="hu-HU" sz="2000" dirty="0" err="1" smtClean="0">
                <a:solidFill>
                  <a:schemeClr val="accent4"/>
                </a:solidFill>
              </a:rPr>
              <a:t>deliriumos</a:t>
            </a:r>
            <a:r>
              <a:rPr lang="hu-HU" sz="2000" dirty="0" smtClean="0">
                <a:solidFill>
                  <a:schemeClr val="accent4"/>
                </a:solidFill>
              </a:rPr>
              <a:t> állapot, időskori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hu-HU" sz="2000" dirty="0" err="1" smtClean="0">
                <a:solidFill>
                  <a:schemeClr val="accent4"/>
                </a:solidFill>
              </a:rPr>
              <a:t>dementiához</a:t>
            </a:r>
            <a:r>
              <a:rPr lang="hu-HU" sz="2000" dirty="0" smtClean="0">
                <a:solidFill>
                  <a:schemeClr val="accent4"/>
                </a:solidFill>
              </a:rPr>
              <a:t>, Alzheimer-kórhoz társuló pszichózis kezelésére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alkoholfüggő betegek elvonási tüneteinek mérséklésére, agitáltságának csökkentésére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kábítószerek használata, ill. elvonása során kialakuló pszichózis kezelésére csak azok a vegyületek alkalmazhatók, amelyek a görcskészséget nem </a:t>
            </a:r>
            <a:r>
              <a:rPr lang="hu-HU" sz="2000" dirty="0" smtClean="0">
                <a:solidFill>
                  <a:schemeClr val="accent4"/>
                </a:solidFill>
              </a:rPr>
              <a:t>fokozzák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Parkinson-kór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4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ANTIPSYCHOTICUMOK 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Kényszermozgások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használhatók </a:t>
            </a:r>
            <a:r>
              <a:rPr lang="hu-HU" sz="2000" dirty="0" smtClean="0">
                <a:solidFill>
                  <a:schemeClr val="accent4"/>
                </a:solidFill>
              </a:rPr>
              <a:t>bizonyos mozgászavarral társuló </a:t>
            </a:r>
            <a:r>
              <a:rPr lang="hu-HU" sz="2000" dirty="0" err="1" smtClean="0">
                <a:solidFill>
                  <a:schemeClr val="accent4"/>
                </a:solidFill>
              </a:rPr>
              <a:t>neuropszichiátriai</a:t>
            </a:r>
            <a:r>
              <a:rPr lang="hu-HU" sz="2000" dirty="0" smtClean="0">
                <a:solidFill>
                  <a:schemeClr val="accent4"/>
                </a:solidFill>
              </a:rPr>
              <a:t> kórképek (</a:t>
            </a:r>
            <a:r>
              <a:rPr lang="hu-HU" sz="2000" dirty="0" err="1" smtClean="0">
                <a:solidFill>
                  <a:schemeClr val="accent4"/>
                </a:solidFill>
              </a:rPr>
              <a:t>Gilles</a:t>
            </a:r>
            <a:r>
              <a:rPr lang="hu-HU" sz="2000" dirty="0" smtClean="0">
                <a:solidFill>
                  <a:schemeClr val="accent4"/>
                </a:solidFill>
              </a:rPr>
              <a:t> de la </a:t>
            </a:r>
            <a:r>
              <a:rPr lang="hu-HU" sz="2000" dirty="0" err="1" smtClean="0">
                <a:solidFill>
                  <a:schemeClr val="accent4"/>
                </a:solidFill>
              </a:rPr>
              <a:t>Tourette-szindróma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Huntington-chorea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tic</a:t>
            </a:r>
            <a:r>
              <a:rPr lang="hu-HU" sz="2000" dirty="0" smtClean="0">
                <a:solidFill>
                  <a:schemeClr val="accent4"/>
                </a:solidFill>
              </a:rPr>
              <a:t>) kezelésére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Hányás, csuklás, szédüléses kórképek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használatos hányáscsillapításra</a:t>
            </a:r>
            <a:r>
              <a:rPr lang="hu-HU" sz="2000" dirty="0" smtClean="0">
                <a:solidFill>
                  <a:schemeClr val="accent4"/>
                </a:solidFill>
              </a:rPr>
              <a:t>, a csillapíthatatlan csuklás kezelésére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ANTIPSYCHOTICUMOK</a:t>
            </a:r>
            <a:r>
              <a:rPr lang="hu-HU" sz="4400" dirty="0" smtClean="0">
                <a:solidFill>
                  <a:srgbClr val="FF0000"/>
                </a:solidFill>
              </a:rPr>
              <a:t> </a:t>
            </a:r>
            <a:endParaRPr lang="hu-HU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SCHIZOFRENIA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populáció 1%-ában előforduló betegség, melynek oka, patológiai háttere máig nem tisztázott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megbetegedés családon belül halmozottan jelentkezik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nem egyetlen gén, hanem többszörös géneltérés kombinációja játszhat szerepet a betegség kialakulásában</a:t>
            </a:r>
          </a:p>
          <a:p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Dopamin-hipotézis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megbetegedés hátterében fokozott dopamin (DA)</a:t>
            </a:r>
            <a:r>
              <a:rPr lang="hu-HU" sz="2000" dirty="0" err="1" smtClean="0">
                <a:solidFill>
                  <a:schemeClr val="accent4"/>
                </a:solidFill>
              </a:rPr>
              <a:t>-aktivitás</a:t>
            </a:r>
            <a:r>
              <a:rPr lang="hu-HU" sz="2000" dirty="0" smtClean="0">
                <a:solidFill>
                  <a:schemeClr val="accent4"/>
                </a:solidFill>
              </a:rPr>
              <a:t> áll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DA-receptorok</a:t>
            </a:r>
            <a:r>
              <a:rPr lang="hu-HU" sz="2000" dirty="0" smtClean="0">
                <a:solidFill>
                  <a:schemeClr val="accent4"/>
                </a:solidFill>
              </a:rPr>
              <a:t> száma megnő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DA-rendszer</a:t>
            </a:r>
            <a:r>
              <a:rPr lang="hu-HU" sz="2000" dirty="0" smtClean="0">
                <a:solidFill>
                  <a:schemeClr val="accent4"/>
                </a:solidFill>
              </a:rPr>
              <a:t> zavara nem egységes; a csökkent </a:t>
            </a:r>
            <a:r>
              <a:rPr lang="hu-HU" sz="2000" dirty="0" err="1" smtClean="0">
                <a:solidFill>
                  <a:schemeClr val="accent4"/>
                </a:solidFill>
              </a:rPr>
              <a:t>DA-aktivitás</a:t>
            </a:r>
            <a:r>
              <a:rPr lang="hu-HU" sz="2000" dirty="0" smtClean="0">
                <a:solidFill>
                  <a:schemeClr val="accent4"/>
                </a:solidFill>
              </a:rPr>
              <a:t> lehet felelős a betegség negatív tüneteiért és a kognitív funkció romlásáért 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ANTIPSYCHOTICUMOK</a:t>
            </a:r>
            <a:endParaRPr lang="hu-HU" sz="2800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69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481138"/>
            <a:ext cx="603461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9451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  <a:latin typeface="Century Schoolbook" pitchFamily="18" charset="0"/>
              </a:rPr>
              <a:t>SCHIZOFRENIA</a:t>
            </a: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 gondolkodás logikai rendjének felbomlásával járó progresszív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betegség, melyre erős hallucinációk jellemzők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Pozitív tünetek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hallucinációk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bizarr téveszmék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dezorganizált beszéd, dezorganizált vagy </a:t>
            </a:r>
            <a:r>
              <a:rPr lang="hu-HU" sz="2000" dirty="0" err="1" smtClean="0">
                <a:solidFill>
                  <a:schemeClr val="accent4"/>
                </a:solidFill>
                <a:latin typeface="Century Schoolbook" pitchFamily="18" charset="0"/>
              </a:rPr>
              <a:t>kataton</a:t>
            </a: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 viselkedés 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  <a:latin typeface="Century Schoolbook" pitchFamily="18" charset="0"/>
              </a:rPr>
              <a:t>Negatív tünetek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érzelmi elsivárosodás, indítékszegénység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teljesítménycsökkenés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szociális kapcsolatok csökkenő tendenciája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latin typeface="Century Schoolbook" pitchFamily="18" charset="0"/>
              </a:rPr>
              <a:t>az önellátás iránti érdektelenség</a:t>
            </a:r>
            <a:endParaRPr lang="hu-HU" dirty="0">
              <a:solidFill>
                <a:schemeClr val="accent4"/>
              </a:solidFill>
              <a:latin typeface="Century Schoolbook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ANTIPSYCHOTICUMOK</a:t>
            </a:r>
            <a:endParaRPr lang="hu-HU" sz="2800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mezolimbikus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dopaminerg</a:t>
            </a:r>
            <a:r>
              <a:rPr lang="hu-HU" sz="2000" dirty="0" smtClean="0">
                <a:solidFill>
                  <a:schemeClr val="accent4"/>
                </a:solidFill>
              </a:rPr>
              <a:t> neuronok </a:t>
            </a:r>
            <a:r>
              <a:rPr lang="hu-HU" sz="2000" dirty="0" err="1" smtClean="0">
                <a:solidFill>
                  <a:schemeClr val="accent4"/>
                </a:solidFill>
              </a:rPr>
              <a:t>túlaktivitása</a:t>
            </a:r>
            <a:r>
              <a:rPr lang="hu-HU" sz="2000" dirty="0" smtClean="0">
                <a:solidFill>
                  <a:schemeClr val="accent4"/>
                </a:solidFill>
              </a:rPr>
              <a:t> okozza a </a:t>
            </a:r>
          </a:p>
          <a:p>
            <a:pPr>
              <a:lnSpc>
                <a:spcPct val="90000"/>
              </a:lnSpc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pozitív tüneteket </a:t>
            </a:r>
            <a:r>
              <a:rPr lang="hu-HU" sz="2000" dirty="0" smtClean="0"/>
              <a:t>(</a:t>
            </a:r>
            <a:r>
              <a:rPr lang="hu-HU" sz="2000" b="1" i="1" u="sng" dirty="0" smtClean="0">
                <a:solidFill>
                  <a:srgbClr val="FF0000"/>
                </a:solidFill>
              </a:rPr>
              <a:t>D2 receptor túlsúly)</a:t>
            </a:r>
            <a:endParaRPr lang="hu-HU" sz="2000" dirty="0" smtClean="0"/>
          </a:p>
          <a:p>
            <a:pPr>
              <a:lnSpc>
                <a:spcPct val="90000"/>
              </a:lnSpc>
            </a:pPr>
            <a:endParaRPr lang="hu-HU" sz="2000" dirty="0" smtClean="0"/>
          </a:p>
          <a:p>
            <a:pPr>
              <a:buNone/>
            </a:pPr>
            <a:endParaRPr lang="hu-HU" dirty="0"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ANTIPSYCHOTICUMOK</a:t>
            </a:r>
            <a:endParaRPr lang="hu-H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564904"/>
            <a:ext cx="640873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>
            <p:ph idx="1"/>
          </p:nvPr>
        </p:nvGraphicFramePr>
        <p:xfrm>
          <a:off x="1331913" y="2636838"/>
          <a:ext cx="6459537" cy="3276600"/>
        </p:xfrm>
        <a:graphic>
          <a:graphicData uri="http://schemas.openxmlformats.org/presentationml/2006/ole">
            <p:oleObj spid="_x0000_s1027" name="Bitmap Image" r:id="rId3" imgW="6458852" imgH="3277057" progId="PBrush">
              <p:embed/>
            </p:oleObj>
          </a:graphicData>
        </a:graphic>
      </p:graphicFrame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ANTIPSYCHOTICUMOK</a:t>
            </a:r>
            <a:endParaRPr lang="hu-HU" sz="2800" dirty="0"/>
          </a:p>
        </p:txBody>
      </p:sp>
      <p:sp>
        <p:nvSpPr>
          <p:cNvPr id="6" name="Téglalap 5"/>
          <p:cNvSpPr/>
          <p:nvPr/>
        </p:nvSpPr>
        <p:spPr>
          <a:xfrm>
            <a:off x="683568" y="1556792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mezokortikális</a:t>
            </a:r>
            <a:r>
              <a:rPr lang="hu-HU" sz="2000" dirty="0" smtClean="0">
                <a:solidFill>
                  <a:schemeClr val="accent4"/>
                </a:solidFill>
              </a:rPr>
              <a:t> terület </a:t>
            </a:r>
            <a:r>
              <a:rPr lang="hu-HU" sz="2000" dirty="0" smtClean="0">
                <a:solidFill>
                  <a:srgbClr val="FF0000"/>
                </a:solidFill>
              </a:rPr>
              <a:t>dopamin </a:t>
            </a:r>
            <a:r>
              <a:rPr lang="hu-HU" sz="2000" dirty="0" err="1" smtClean="0">
                <a:solidFill>
                  <a:srgbClr val="FF0000"/>
                </a:solidFill>
              </a:rPr>
              <a:t>deficienciája</a:t>
            </a:r>
            <a:r>
              <a:rPr lang="hu-HU" sz="2000" dirty="0" smtClean="0">
                <a:solidFill>
                  <a:schemeClr val="accent4"/>
                </a:solidFill>
              </a:rPr>
              <a:t>/ blokádja felelős a negatív tünetekért (a </a:t>
            </a:r>
            <a:r>
              <a:rPr lang="hu-HU" sz="2000" dirty="0" err="1" smtClean="0">
                <a:solidFill>
                  <a:schemeClr val="accent4"/>
                </a:solidFill>
              </a:rPr>
              <a:t>szinaptikus</a:t>
            </a:r>
            <a:r>
              <a:rPr lang="hu-HU" sz="2000" dirty="0" smtClean="0">
                <a:solidFill>
                  <a:schemeClr val="accent4"/>
                </a:solidFill>
              </a:rPr>
              <a:t> résben csökken a dopamin mennyisége )</a:t>
            </a:r>
            <a:endParaRPr lang="hu-HU" sz="2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zuhan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12879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ANTIPSYCHOTICUMOK</a:t>
            </a:r>
            <a:endParaRPr lang="hu-H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29598</TotalTime>
  <Words>6965</Words>
  <Application>Microsoft Office PowerPoint</Application>
  <PresentationFormat>Diavetítés a képernyőre (4:3 oldalarány)</PresentationFormat>
  <Paragraphs>1329</Paragraphs>
  <Slides>147</Slides>
  <Notes>1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147</vt:i4>
      </vt:variant>
    </vt:vector>
  </HeadingPairs>
  <TitlesOfParts>
    <vt:vector size="149" baseType="lpstr">
      <vt:lpstr>Sétatér</vt:lpstr>
      <vt:lpstr>Bitmap Image</vt:lpstr>
      <vt:lpstr>Gyógyszertan</vt:lpstr>
      <vt:lpstr>A központi idegrendszer</vt:lpstr>
      <vt:lpstr>A központi idegrendszer</vt:lpstr>
      <vt:lpstr>A központi idegrendszer</vt:lpstr>
      <vt:lpstr>A központi idegrendszer</vt:lpstr>
      <vt:lpstr>A központi idegrendszer</vt:lpstr>
      <vt:lpstr>A központi idegrendszer</vt:lpstr>
      <vt:lpstr>A központi idegrendszer</vt:lpstr>
      <vt:lpstr>A központi idegrendszer</vt:lpstr>
      <vt:lpstr>SEDATIVUMOK, HYPNOTICUMOK, ANXIOLYTICUMOK </vt:lpstr>
      <vt:lpstr>SEDATIVUMOK, HYPNOTICUMOK, ANXIOLYTICUMOK </vt:lpstr>
      <vt:lpstr>SEDATIVUMOK, HYPNOTICUMOK, ANXIOLYTICUMOK </vt:lpstr>
      <vt:lpstr>SEDATIVUMOK, HYPNOTICUMOK, ANXIOLYTICUMOK </vt:lpstr>
      <vt:lpstr>SEDATIVUMOK, HYPNOTICUMOK, ANXIOLYTICUMOK </vt:lpstr>
      <vt:lpstr>SEDATIVUMOK, HYPNOTICUMOK, ANXIOLYTICUMOK </vt:lpstr>
      <vt:lpstr>SEDATIVUMOK, HYPNOTICUMOK, ANXIOLYTICUMOK </vt:lpstr>
      <vt:lpstr>SEDATIVUMOK, HYPNOTICUMOK, ANXIOLYTICUMOK </vt:lpstr>
      <vt:lpstr>SEDATIVUMOK, HYPNOTICUMOK, ANXIOLYTICUMOK </vt:lpstr>
      <vt:lpstr>SEDATIVUMOK, HYPNOTICUMOK, ANXIOLYTICUMOK </vt:lpstr>
      <vt:lpstr>SEDATIVUMOK, HYPNOTICUMOK, ANXIOLYTICUMOK </vt:lpstr>
      <vt:lpstr>SEDATIVUMOK, HYPNOTICUMOK, ANXIOLYTICUMOK </vt:lpstr>
      <vt:lpstr>SEDATIVUMOK, HYPNOTICUMOK, ANXIOLYTICUMOK </vt:lpstr>
      <vt:lpstr>SEDATIVUMOK, HYPNOTICUMOK, ANXIOLYTICUMOK </vt:lpstr>
      <vt:lpstr>SEDATIVUMOK, HYPNOTICUMOK, ANXIOLYTICUMOK </vt:lpstr>
      <vt:lpstr>SEDATIVUMOK, HYPNOTICUMOK, ANXIOLYTICUMOK</vt:lpstr>
      <vt:lpstr>SEDATIVUMOK, HYPNOTICUMOK, ANXIOLYTICUMOK</vt:lpstr>
      <vt:lpstr>SEDATIVUMOK, HYPNOTICUMOK, ANXIOLYTICUMOK</vt:lpstr>
      <vt:lpstr>SEDATIVUMOK, HYPNOTICUMOK, ANXIOLYTICUMOK</vt:lpstr>
      <vt:lpstr>SEDATIVUMOK, HYPNOTICUMOK, ANXIOLYTICUMOK</vt:lpstr>
      <vt:lpstr>SEDATIVUMOK, HYPNOTICUMOK, ANXIOLYTICUMOK</vt:lpstr>
      <vt:lpstr>SEDATIVUMOK, HYPNOTICUMOK, ANXIOLYTICUMOK</vt:lpstr>
      <vt:lpstr>SEDATIVUMOK, HYPNOTICUMOK, ANXIOLYTICUMOK</vt:lpstr>
      <vt:lpstr>SEDATIVUMOK, HYPNOTICUMOK, ANXIOLYTICUMOK</vt:lpstr>
      <vt:lpstr>SEDATIVUMOK, HYPNOTICUMOK, ANXIOLYTICUMOK</vt:lpstr>
      <vt:lpstr>SEDATIVUMOK, HYPNOTICUMOK, ANXIOLYTICUMOK</vt:lpstr>
      <vt:lpstr>SEDATIVUMOK, HYPNOTICUMOK, ANXIOLYTICUMOK</vt:lpstr>
      <vt:lpstr>SEDATIVUMOK, HYPNOTICUMOK, ANXIOLYTICUMOK</vt:lpstr>
      <vt:lpstr>SEDATIVUMOK, HYPNOTICUMOK, ANXIOLYTICUMOK</vt:lpstr>
      <vt:lpstr>SEDATIVUMOK, HYPNOTICUMOK, ANXIOLYTICUMOK</vt:lpstr>
      <vt:lpstr>SEDATIVUMOK, HYPNOTICUMOK, ANXIOLYTICUMOK</vt:lpstr>
      <vt:lpstr>SEDATIVUMOK, HYPNOTICUMOK, ANXIOLYTICUMOK</vt:lpstr>
      <vt:lpstr>SEDATIVUMOK, HYPNOTICUMOK, ANXIOLYTICUMOK</vt:lpstr>
      <vt:lpstr>SEDATIVUMOK, HYPNOTICUMOK, ANXIOLYTICUMOK</vt:lpstr>
      <vt:lpstr>SEDATIVUMOK, HYPNOTICUMOK, ANXIOLYTICUMOK</vt:lpstr>
      <vt:lpstr>SEDATIVUMOK, HYPNOTICUMOK, ANXIOLYTICUMOK</vt:lpstr>
      <vt:lpstr>SEDATIVUMOK, HYPNOTICUMOK, ANXIOLYTICUMOK</vt:lpstr>
      <vt:lpstr>SEDATIVUMOK, HYPNOTICUMOK, ANXIOLYTICUMOK</vt:lpstr>
      <vt:lpstr>SEDATIVUMOK, HYPNOTICUMOK, ANXIOLYTICUMOK</vt:lpstr>
      <vt:lpstr>ANTIEPILEPTIKUMOK</vt:lpstr>
      <vt:lpstr>ANTIEPILEPTIKUMOK</vt:lpstr>
      <vt:lpstr>ANTIEPILEPTICUMOK</vt:lpstr>
      <vt:lpstr>ANTIEPILEPTICUMOK</vt:lpstr>
      <vt:lpstr>ANTIEPILEPTICUMOK</vt:lpstr>
      <vt:lpstr>ANTIEPILEPTICUMOK</vt:lpstr>
      <vt:lpstr>ANTIEPILEPTICUMOK</vt:lpstr>
      <vt:lpstr>ANTIEPILEPTICUMOK</vt:lpstr>
      <vt:lpstr>ANTIEPILEPTICUMOK</vt:lpstr>
      <vt:lpstr>ANTIEPILEPTICUMOK</vt:lpstr>
      <vt:lpstr>ANTIEPILEPTICUMOK</vt:lpstr>
      <vt:lpstr>ANTIEPILEPTICUMOK</vt:lpstr>
      <vt:lpstr>ANTIEPILEPTICUMOK</vt:lpstr>
      <vt:lpstr>ANTIEPILEPTICUMOK</vt:lpstr>
      <vt:lpstr>ANTIEPILEPTICUMOK</vt:lpstr>
      <vt:lpstr>ANTIEPILEPTICUMOK</vt:lpstr>
      <vt:lpstr>ANTIEPILEPTICUMOK</vt:lpstr>
      <vt:lpstr>ANTIEPILEPTICUMOK</vt:lpstr>
      <vt:lpstr>ANTIEPILEPTICUMOK</vt:lpstr>
      <vt:lpstr>ANTIEPILEPTICUMOK</vt:lpstr>
      <vt:lpstr>ANTIEPILEPTICUMOK</vt:lpstr>
      <vt:lpstr>ANTIEPILEPTICUMOK</vt:lpstr>
      <vt:lpstr>ANTIEPILEPTICUMOK</vt:lpstr>
      <vt:lpstr>ANTIEPILEPTICUMOK</vt:lpstr>
      <vt:lpstr>ANTIEPILEPTICUMOK</vt:lpstr>
      <vt:lpstr>ANTIEPILEPTICUMOK</vt:lpstr>
      <vt:lpstr>ANTIEPILEPTICUMOK</vt:lpstr>
      <vt:lpstr>ANTIEPILEPTICUMOK</vt:lpstr>
      <vt:lpstr>ANTIEPILEPTICUMOK</vt:lpstr>
      <vt:lpstr>ANTIEPILEPTICUMOK</vt:lpstr>
      <vt:lpstr>ANTIEPILEPTIKUMOK</vt:lpstr>
      <vt:lpstr>ANTIEPILEPTIKUMOK</vt:lpstr>
      <vt:lpstr>ANTIEPILEPTIKUMOK</vt:lpstr>
      <vt:lpstr>ANTIEPILEPTIKUMOK</vt:lpstr>
      <vt:lpstr>ANTIEPILEPTIKUMOK</vt:lpstr>
      <vt:lpstr>ANTIEPILEPTICUMOK</vt:lpstr>
      <vt:lpstr>    ANTIEPILEPTICUMOK     </vt:lpstr>
      <vt:lpstr>ANTIEPILEPTIKUMOK</vt:lpstr>
      <vt:lpstr>ANTIEPILEPTIKUMOK</vt:lpstr>
      <vt:lpstr>ANTIEPILEPTIKUMOK</vt:lpstr>
      <vt:lpstr>ANTIEPILEPTIKUMOK</vt:lpstr>
      <vt:lpstr>ANTIPSYCHOTICUMOK </vt:lpstr>
      <vt:lpstr>ANTIPSYCHOTICUMOK </vt:lpstr>
      <vt:lpstr>ANTIPSYCHOTICUMOK </vt:lpstr>
      <vt:lpstr>ANTIPSYCHOTICUMOK </vt:lpstr>
      <vt:lpstr>ANTIPSYCHOTICUMOK</vt:lpstr>
      <vt:lpstr>95. dia</vt:lpstr>
      <vt:lpstr>ANTIPSYCHOTICUMOK</vt:lpstr>
      <vt:lpstr>ANTIPSYCHOTICUMOK</vt:lpstr>
      <vt:lpstr>ANTIPSYCHOTICUMOK</vt:lpstr>
      <vt:lpstr>ANTIPSYCHOTICUMOK</vt:lpstr>
      <vt:lpstr>ANTIPSYCHOTICUMOK</vt:lpstr>
      <vt:lpstr>ANTIPSYCHOTICUMOK</vt:lpstr>
      <vt:lpstr>ANTIPSYCHOTICUMOK</vt:lpstr>
      <vt:lpstr>ANTIPSYCHOTICUMOK</vt:lpstr>
      <vt:lpstr>ANTIPSYCHOTICUMOK</vt:lpstr>
      <vt:lpstr>ANTIPSYCHOTICUMOK</vt:lpstr>
      <vt:lpstr>ANTIPSYCHOTICUMOK</vt:lpstr>
      <vt:lpstr>ANTIPSYCHOTICUMOK</vt:lpstr>
      <vt:lpstr>Antidepresszív és antimániás vegyületek</vt:lpstr>
      <vt:lpstr>Antidepresszív és antimániás vegyületek</vt:lpstr>
      <vt:lpstr>110. dia</vt:lpstr>
      <vt:lpstr>Antidepresszív és antimániás vegyületek</vt:lpstr>
      <vt:lpstr>Antidepresszív és antimániás vegyületek</vt:lpstr>
      <vt:lpstr>Antidepresszív és antimániás vegyületek</vt:lpstr>
      <vt:lpstr>Antidepresszív és antimániás vegyületek</vt:lpstr>
      <vt:lpstr>Antidepresszív és antimániás vegyületek</vt:lpstr>
      <vt:lpstr>Antidepresszív és antimániás vegyületek</vt:lpstr>
      <vt:lpstr>Antidepresszív és antimániás vegyületek</vt:lpstr>
      <vt:lpstr>Antidepresszív és antimániás vegyületek</vt:lpstr>
      <vt:lpstr>Antidepresszív és antimániás vegyületek</vt:lpstr>
      <vt:lpstr>Antidepresszív és antimániás vegyületek</vt:lpstr>
      <vt:lpstr>Antidepresszív és antimániás vegyületek</vt:lpstr>
      <vt:lpstr>Antidepresszív és antimániás vegyületek</vt:lpstr>
      <vt:lpstr>Antidepresszív és antimániás vegyületek</vt:lpstr>
      <vt:lpstr>Antidepresszív és antimániás vegyületek</vt:lpstr>
      <vt:lpstr>Antidepresszív és antimániás vegyületek</vt:lpstr>
      <vt:lpstr>Antidepresszív és antimániás vegyületek</vt:lpstr>
      <vt:lpstr>Antidepresszív és antimániás vegyületek</vt:lpstr>
      <vt:lpstr>Antidepresszív és antimániás vegyületek</vt:lpstr>
      <vt:lpstr>Antidepresszív és antimániás vegyületek</vt:lpstr>
      <vt:lpstr>Antidepresszív és antimániás vegyületek</vt:lpstr>
      <vt:lpstr>Antidepresszív és antimániás vegyületek</vt:lpstr>
      <vt:lpstr> Neurodegeneratív betegségek gyógyszerei</vt:lpstr>
      <vt:lpstr>Neurodegeneratív betegségek gyógyszerei</vt:lpstr>
      <vt:lpstr>Neurodegeneratív betegségek gyógyszerei</vt:lpstr>
      <vt:lpstr>Neurodegeneratív betegségek gyógyszerei</vt:lpstr>
      <vt:lpstr>136. dia</vt:lpstr>
      <vt:lpstr>Neurodegeneratív betegségek gyógyszerei</vt:lpstr>
      <vt:lpstr>Neurodegeneratív betegségek gyógyszerei</vt:lpstr>
      <vt:lpstr>Neurodegeneratív betegségek gyógyszerei</vt:lpstr>
      <vt:lpstr>Neurodegeneratív betegségek gyógyszerei</vt:lpstr>
      <vt:lpstr>Neurodegeneratív betegségek gyógyszerei</vt:lpstr>
      <vt:lpstr>Neurodegeneratív betegségek gyógyszerei</vt:lpstr>
      <vt:lpstr>Neurodegeneratív betegségek gyógyszerei</vt:lpstr>
      <vt:lpstr>Neurodegeneratív betegségek gyógyszerei</vt:lpstr>
      <vt:lpstr>Neurodegeneratív betegségek gyógyszerei</vt:lpstr>
      <vt:lpstr>Neurodegeneratív betegségek gyógyszerei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Dr. Zimmerman Katalin</cp:lastModifiedBy>
  <cp:revision>939</cp:revision>
  <dcterms:created xsi:type="dcterms:W3CDTF">2013-02-19T13:49:44Z</dcterms:created>
  <dcterms:modified xsi:type="dcterms:W3CDTF">2019-09-03T19:03:40Z</dcterms:modified>
</cp:coreProperties>
</file>