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62" r:id="rId2"/>
    <p:sldId id="627" r:id="rId3"/>
    <p:sldId id="632" r:id="rId4"/>
    <p:sldId id="608" r:id="rId5"/>
    <p:sldId id="607" r:id="rId6"/>
    <p:sldId id="613" r:id="rId7"/>
    <p:sldId id="633" r:id="rId8"/>
    <p:sldId id="612" r:id="rId9"/>
    <p:sldId id="611" r:id="rId10"/>
    <p:sldId id="610" r:id="rId11"/>
    <p:sldId id="614" r:id="rId12"/>
    <p:sldId id="615" r:id="rId13"/>
    <p:sldId id="616" r:id="rId14"/>
    <p:sldId id="617" r:id="rId15"/>
    <p:sldId id="622" r:id="rId16"/>
    <p:sldId id="621" r:id="rId17"/>
    <p:sldId id="620" r:id="rId18"/>
    <p:sldId id="619" r:id="rId19"/>
    <p:sldId id="282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95317-7D3F-4BA6-89F8-975B7E1BA660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AA24A-7F14-4A6D-B34F-6A9A4013B8A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2018. 11. 29.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7200" dirty="0" smtClean="0"/>
              <a:t>Gyógyszertan</a:t>
            </a:r>
            <a:endParaRPr lang="hu-HU" sz="7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400" dirty="0" smtClean="0">
                <a:latin typeface="Georgia" pitchFamily="18" charset="0"/>
              </a:rPr>
              <a:t>Dr. </a:t>
            </a:r>
            <a:r>
              <a:rPr lang="hu-HU" sz="2400" dirty="0" err="1" smtClean="0">
                <a:latin typeface="Georgia" pitchFamily="18" charset="0"/>
              </a:rPr>
              <a:t>Zimmerman</a:t>
            </a:r>
            <a:r>
              <a:rPr lang="hu-HU" sz="2400" dirty="0" smtClean="0">
                <a:latin typeface="Georgia" pitchFamily="18" charset="0"/>
              </a:rPr>
              <a:t> Katalin</a:t>
            </a:r>
          </a:p>
          <a:p>
            <a:r>
              <a:rPr lang="hu-HU" sz="2400" dirty="0" smtClean="0">
                <a:latin typeface="Georgia" pitchFamily="18" charset="0"/>
              </a:rPr>
              <a:t>2018./2019.</a:t>
            </a:r>
            <a:endParaRPr lang="hu-HU" sz="2400" dirty="0" smtClean="0">
              <a:latin typeface="Georgia" pitchFamily="18" charset="0"/>
            </a:endParaRPr>
          </a:p>
          <a:p>
            <a:r>
              <a:rPr lang="hu-HU" sz="2400" dirty="0" smtClean="0">
                <a:latin typeface="Georgia" pitchFamily="18" charset="0"/>
              </a:rPr>
              <a:t>  </a:t>
            </a:r>
            <a:endParaRPr lang="hu-HU" sz="2400" dirty="0">
              <a:latin typeface="Georgia" pitchFamily="18" charset="0"/>
            </a:endParaRPr>
          </a:p>
        </p:txBody>
      </p:sp>
      <p:pic>
        <p:nvPicPr>
          <p:cNvPr id="4" name="Kép 3" descr="MC90033593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85728"/>
            <a:ext cx="1279614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metoclopramid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(CERUCAL)</a:t>
            </a:r>
          </a:p>
          <a:p>
            <a:pPr>
              <a:buFont typeface="Wingdings" pitchFamily="2" charset="2"/>
              <a:buChar char="Ø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fokozza a gyomorürülést és a vékonybél felső részének a </a:t>
            </a:r>
            <a:r>
              <a:rPr lang="hu-HU" sz="2000" dirty="0" err="1" smtClean="0">
                <a:solidFill>
                  <a:schemeClr val="accent4"/>
                </a:solidFill>
              </a:rPr>
              <a:t>motilitását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használják </a:t>
            </a:r>
            <a:r>
              <a:rPr lang="hu-HU" sz="2000" dirty="0" err="1" smtClean="0">
                <a:solidFill>
                  <a:schemeClr val="accent4"/>
                </a:solidFill>
              </a:rPr>
              <a:t>oesophagealis</a:t>
            </a:r>
            <a:r>
              <a:rPr lang="hu-HU" sz="2000" dirty="0" smtClean="0">
                <a:solidFill>
                  <a:schemeClr val="accent4"/>
                </a:solidFill>
              </a:rPr>
              <a:t> reflux kezelésében is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 dózisban hatásos a daganatellenes </a:t>
            </a:r>
            <a:r>
              <a:rPr lang="hu-HU" sz="2000" dirty="0" err="1" smtClean="0">
                <a:solidFill>
                  <a:schemeClr val="accent4"/>
                </a:solidFill>
              </a:rPr>
              <a:t>citotoxikus</a:t>
            </a:r>
            <a:r>
              <a:rPr lang="hu-HU" sz="2000" dirty="0" smtClean="0">
                <a:solidFill>
                  <a:schemeClr val="accent4"/>
                </a:solidFill>
              </a:rPr>
              <a:t> szerek okozta hányásban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adható terhességben is, de szoptató anyánál nem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domperidon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(MOTILIUM)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gyengébb hatás, mint a </a:t>
            </a:r>
            <a:r>
              <a:rPr lang="hu-HU" sz="2000" dirty="0" err="1" smtClean="0">
                <a:solidFill>
                  <a:schemeClr val="accent4"/>
                </a:solidFill>
              </a:rPr>
              <a:t>metoclopramid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endParaRPr lang="hu-HU" sz="2000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Hánytató és hányáscsillapító szerek</a:t>
            </a:r>
            <a:endParaRPr lang="hu-HU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642797"/>
            <a:ext cx="8229600" cy="4450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5-HT3-receptor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antagonisták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ondansetron</a:t>
            </a:r>
            <a:r>
              <a:rPr lang="hu-HU" sz="2000" dirty="0" smtClean="0">
                <a:solidFill>
                  <a:schemeClr val="accent4"/>
                </a:solidFill>
              </a:rPr>
              <a:t> (EMETRON </a:t>
            </a:r>
            <a:r>
              <a:rPr lang="hu-HU" sz="2000" dirty="0" err="1" smtClean="0">
                <a:solidFill>
                  <a:schemeClr val="accent4"/>
                </a:solidFill>
              </a:rPr>
              <a:t>inj</a:t>
            </a:r>
            <a:r>
              <a:rPr lang="hu-HU" sz="2000" dirty="0" smtClean="0">
                <a:solidFill>
                  <a:schemeClr val="accent4"/>
                </a:solidFill>
              </a:rPr>
              <a:t>.)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citotoxikus</a:t>
            </a:r>
            <a:r>
              <a:rPr lang="hu-HU" sz="2000" dirty="0" smtClean="0">
                <a:solidFill>
                  <a:schemeClr val="accent4"/>
                </a:solidFill>
              </a:rPr>
              <a:t> szerek okozta hányás ellen (a daganatellenes szerek szerotonint szabadítanak fel, aktiválja a bélben és a központi idegrendszerben az 5-HT3-receptorokat, és ez okozza a hányást)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hatásos </a:t>
            </a:r>
            <a:r>
              <a:rPr lang="hu-HU" sz="2000" dirty="0" err="1" smtClean="0">
                <a:solidFill>
                  <a:schemeClr val="accent4"/>
                </a:solidFill>
              </a:rPr>
              <a:t>postoperatív</a:t>
            </a:r>
            <a:r>
              <a:rPr lang="hu-HU" sz="2000" dirty="0" smtClean="0">
                <a:solidFill>
                  <a:schemeClr val="accent4"/>
                </a:solidFill>
              </a:rPr>
              <a:t> és post-irradiációs hányásban is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Újabb származék hatékonyabb és szelektívebb: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granisetron</a:t>
            </a:r>
            <a:endParaRPr lang="hu-HU" sz="2000" b="1" i="1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Hánytató és hányáscsillapító szerek</a:t>
            </a:r>
            <a:endParaRPr lang="hu-HU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H1-receptor blokkoló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antihisztaminok</a:t>
            </a:r>
            <a:r>
              <a:rPr lang="hu-HU" sz="2000" b="1" i="1" dirty="0" smtClean="0">
                <a:solidFill>
                  <a:schemeClr val="accent4"/>
                </a:solidFill>
              </a:rPr>
              <a:t>   </a:t>
            </a: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promethazin</a:t>
            </a:r>
            <a:r>
              <a:rPr lang="hu-HU" sz="2000" dirty="0" smtClean="0">
                <a:solidFill>
                  <a:schemeClr val="accent4"/>
                </a:solidFill>
              </a:rPr>
              <a:t> (PIPOLPHEN)</a:t>
            </a: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dimenhydrinat</a:t>
            </a:r>
            <a:r>
              <a:rPr lang="hu-HU" sz="2000" dirty="0" smtClean="0">
                <a:solidFill>
                  <a:schemeClr val="accent4"/>
                </a:solidFill>
              </a:rPr>
              <a:t> (DAEDALON)</a:t>
            </a:r>
          </a:p>
          <a:p>
            <a:pPr>
              <a:buFont typeface="Wingdings" pitchFamily="2" charset="2"/>
              <a:buChar char="Ø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igen jó hatásúak tengeri-, </a:t>
            </a:r>
            <a:r>
              <a:rPr lang="hu-HU" sz="2000" dirty="0" err="1" smtClean="0">
                <a:solidFill>
                  <a:schemeClr val="accent4"/>
                </a:solidFill>
              </a:rPr>
              <a:t>légibetegségben</a:t>
            </a:r>
            <a:r>
              <a:rPr lang="hu-HU" sz="2000" dirty="0" smtClean="0">
                <a:solidFill>
                  <a:schemeClr val="accent4"/>
                </a:solidFill>
              </a:rPr>
              <a:t> ahol a hányás kialakulásában a </a:t>
            </a:r>
            <a:r>
              <a:rPr lang="hu-HU" sz="2000" dirty="0" err="1" smtClean="0">
                <a:solidFill>
                  <a:schemeClr val="accent4"/>
                </a:solidFill>
              </a:rPr>
              <a:t>vestibularis</a:t>
            </a:r>
            <a:r>
              <a:rPr lang="hu-HU" sz="2000" dirty="0" smtClean="0">
                <a:solidFill>
                  <a:schemeClr val="accent4"/>
                </a:solidFill>
              </a:rPr>
              <a:t> rendszer játszik főszerepet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vegyületek </a:t>
            </a:r>
            <a:r>
              <a:rPr lang="hu-HU" sz="2000" dirty="0" err="1" smtClean="0">
                <a:solidFill>
                  <a:schemeClr val="accent4"/>
                </a:solidFill>
              </a:rPr>
              <a:t>paraszimpatolitikus</a:t>
            </a:r>
            <a:r>
              <a:rPr lang="hu-HU" sz="2000" dirty="0" smtClean="0">
                <a:solidFill>
                  <a:schemeClr val="accent4"/>
                </a:solidFill>
              </a:rPr>
              <a:t> hatása hozzájárul hányáscsillapító hatásukhoz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Hánytató és hányáscsillapító szerek</a:t>
            </a:r>
            <a:endParaRPr lang="hu-HU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Muszkarin</a:t>
            </a:r>
            <a:r>
              <a:rPr lang="hu-HU" sz="2000" b="1" i="1" dirty="0" smtClean="0">
                <a:solidFill>
                  <a:schemeClr val="accent4"/>
                </a:solidFill>
              </a:rPr>
              <a:t> receptor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antagonisták</a:t>
            </a:r>
            <a:r>
              <a:rPr lang="hu-HU" sz="2000" b="1" i="1" dirty="0" smtClean="0">
                <a:solidFill>
                  <a:schemeClr val="accent4"/>
                </a:solidFill>
              </a:rPr>
              <a:t>  </a:t>
            </a: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hyoscin</a:t>
            </a:r>
            <a:r>
              <a:rPr lang="hu-HU" sz="2000" dirty="0" smtClean="0">
                <a:solidFill>
                  <a:schemeClr val="accent4"/>
                </a:solidFill>
              </a:rPr>
              <a:t> (BUSCOPAN </a:t>
            </a:r>
            <a:r>
              <a:rPr lang="hu-HU" sz="2000" dirty="0" err="1" smtClean="0">
                <a:solidFill>
                  <a:schemeClr val="accent4"/>
                </a:solidFill>
              </a:rPr>
              <a:t>inj</a:t>
            </a:r>
            <a:r>
              <a:rPr lang="hu-HU" sz="2000" dirty="0" smtClean="0">
                <a:solidFill>
                  <a:schemeClr val="accent4"/>
                </a:solidFill>
              </a:rPr>
              <a:t>., </a:t>
            </a:r>
            <a:r>
              <a:rPr lang="hu-HU" sz="2000" dirty="0" err="1" smtClean="0">
                <a:solidFill>
                  <a:schemeClr val="accent4"/>
                </a:solidFill>
              </a:rPr>
              <a:t>tbl</a:t>
            </a:r>
            <a:r>
              <a:rPr lang="hu-HU" sz="2000" dirty="0" smtClean="0">
                <a:solidFill>
                  <a:schemeClr val="accent4"/>
                </a:solidFill>
              </a:rPr>
              <a:t>.)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paraszimpatolitikum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hányinger és hányás csökkentése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elsősorban a </a:t>
            </a:r>
            <a:r>
              <a:rPr lang="hu-HU" sz="2000" dirty="0" err="1" smtClean="0">
                <a:solidFill>
                  <a:schemeClr val="accent4"/>
                </a:solidFill>
              </a:rPr>
              <a:t>labyrinthus</a:t>
            </a:r>
            <a:r>
              <a:rPr lang="hu-HU" sz="2000" dirty="0" smtClean="0">
                <a:solidFill>
                  <a:schemeClr val="accent4"/>
                </a:solidFill>
              </a:rPr>
              <a:t> izgalma és a gyomorban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helyileg ható </a:t>
            </a:r>
            <a:r>
              <a:rPr lang="hu-HU" sz="2000" dirty="0" err="1" smtClean="0">
                <a:solidFill>
                  <a:schemeClr val="accent4"/>
                </a:solidFill>
              </a:rPr>
              <a:t>emetikus</a:t>
            </a:r>
            <a:r>
              <a:rPr lang="hu-HU" sz="2000" dirty="0" smtClean="0">
                <a:solidFill>
                  <a:schemeClr val="accent4"/>
                </a:solidFill>
              </a:rPr>
              <a:t> ingerekkel szemben hatásos, hatástalan a </a:t>
            </a:r>
            <a:r>
              <a:rPr lang="hu-HU" sz="2000" dirty="0" err="1" smtClean="0">
                <a:solidFill>
                  <a:schemeClr val="accent4"/>
                </a:solidFill>
              </a:rPr>
              <a:t>kemoszenzitív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triggerzóna</a:t>
            </a:r>
            <a:r>
              <a:rPr lang="hu-HU" sz="2000" dirty="0" smtClean="0">
                <a:solidFill>
                  <a:schemeClr val="accent4"/>
                </a:solidFill>
              </a:rPr>
              <a:t> izgalma miatt fellépő hányásban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mellékhatásként egyéb </a:t>
            </a:r>
            <a:r>
              <a:rPr lang="hu-HU" sz="2000" dirty="0" err="1" smtClean="0">
                <a:solidFill>
                  <a:schemeClr val="accent4"/>
                </a:solidFill>
              </a:rPr>
              <a:t>paraszimpatolitikus</a:t>
            </a:r>
            <a:r>
              <a:rPr lang="hu-HU" sz="2000" dirty="0" smtClean="0">
                <a:solidFill>
                  <a:schemeClr val="accent4"/>
                </a:solidFill>
              </a:rPr>
              <a:t> tünetek jelentkeznek (szájszárazság, látászavar, vizeletretenció)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Hánytató és hányáscsillapító szerek</a:t>
            </a:r>
            <a:endParaRPr lang="hu-HU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Egyéb hányáscsillapító vegyületek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Kortikoszteroidok</a:t>
            </a:r>
            <a:r>
              <a:rPr lang="hu-HU" sz="2000" b="1" i="1" dirty="0" smtClean="0">
                <a:solidFill>
                  <a:schemeClr val="accent4"/>
                </a:solidFill>
              </a:rPr>
              <a:t>/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dexametazon</a:t>
            </a:r>
            <a:r>
              <a:rPr lang="hu-HU" sz="2000" b="1" i="1" dirty="0" smtClean="0">
                <a:solidFill>
                  <a:schemeClr val="accent4"/>
                </a:solidFill>
              </a:rPr>
              <a:t> (DEXA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Ratiopharm</a:t>
            </a:r>
            <a:r>
              <a:rPr lang="hu-HU" sz="2000" b="1" i="1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 dózisú szteroidok hányáscsillapító effektust is fejtenek ki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elsősorban a kemoterápiás gyógyszerek okozta hányáscsillapításra alkalmazzák őket, a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dexametazon</a:t>
            </a:r>
            <a:r>
              <a:rPr lang="hu-HU" sz="2000" dirty="0" smtClean="0">
                <a:solidFill>
                  <a:schemeClr val="accent4"/>
                </a:solidFill>
              </a:rPr>
              <a:t> + </a:t>
            </a:r>
            <a:r>
              <a:rPr lang="hu-HU" sz="2000" dirty="0" err="1" smtClean="0">
                <a:solidFill>
                  <a:schemeClr val="accent4"/>
                </a:solidFill>
              </a:rPr>
              <a:t>metoclopramid</a:t>
            </a:r>
            <a:r>
              <a:rPr lang="hu-HU" sz="2000" dirty="0" smtClean="0">
                <a:solidFill>
                  <a:schemeClr val="accent4"/>
                </a:solidFill>
              </a:rPr>
              <a:t> kombinációt a </a:t>
            </a:r>
            <a:r>
              <a:rPr lang="hu-HU" sz="2000" dirty="0" err="1" smtClean="0">
                <a:solidFill>
                  <a:schemeClr val="accent4"/>
                </a:solidFill>
              </a:rPr>
              <a:t>citosztatikus</a:t>
            </a:r>
            <a:r>
              <a:rPr lang="hu-HU" sz="2000" dirty="0" smtClean="0">
                <a:solidFill>
                  <a:schemeClr val="accent4"/>
                </a:solidFill>
              </a:rPr>
              <a:t> kezelés után fellépő késői (24h utáni) hányás csillapítására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aprepitant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(EMEND)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citosztatikumok</a:t>
            </a:r>
            <a:r>
              <a:rPr lang="hu-HU" sz="2000" dirty="0" smtClean="0">
                <a:solidFill>
                  <a:schemeClr val="accent4"/>
                </a:solidFill>
              </a:rPr>
              <a:t> okozta hányások ellen (</a:t>
            </a:r>
            <a:r>
              <a:rPr lang="hu-HU" sz="2000" dirty="0" err="1" smtClean="0">
                <a:solidFill>
                  <a:schemeClr val="accent4"/>
                </a:solidFill>
              </a:rPr>
              <a:t>szerotonin-antagonistákkal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dexametazonnal</a:t>
            </a:r>
            <a:r>
              <a:rPr lang="hu-HU" sz="2000" dirty="0" smtClean="0">
                <a:solidFill>
                  <a:schemeClr val="accent4"/>
                </a:solidFill>
              </a:rPr>
              <a:t>) használják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Hánytató és hányáscsillapító szerek</a:t>
            </a:r>
            <a:endParaRPr lang="hu-HU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PROKINETIKUS SZEREK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serkentik a gyomorbélcsatorna </a:t>
            </a:r>
            <a:r>
              <a:rPr lang="hu-HU" sz="2000" dirty="0" err="1" smtClean="0">
                <a:solidFill>
                  <a:schemeClr val="accent4"/>
                </a:solidFill>
              </a:rPr>
              <a:t>motilitását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b="1" i="1" dirty="0" smtClean="0">
                <a:solidFill>
                  <a:schemeClr val="accent4"/>
                </a:solidFill>
              </a:rPr>
              <a:t>gyomorürülést fokozók </a:t>
            </a:r>
            <a:r>
              <a:rPr lang="hu-HU" sz="2000" dirty="0" smtClean="0">
                <a:solidFill>
                  <a:schemeClr val="accent4"/>
                </a:solidFill>
              </a:rPr>
              <a:t>hatásosak lehetnek </a:t>
            </a:r>
            <a:r>
              <a:rPr lang="hu-HU" sz="2000" dirty="0" err="1" smtClean="0">
                <a:solidFill>
                  <a:schemeClr val="accent4"/>
                </a:solidFill>
              </a:rPr>
              <a:t>gastroparesis</a:t>
            </a:r>
            <a:r>
              <a:rPr lang="hu-HU" sz="2000" dirty="0" smtClean="0">
                <a:solidFill>
                  <a:schemeClr val="accent4"/>
                </a:solidFill>
              </a:rPr>
              <a:t> és a műtét utáni csökkent gyomorürülés kezelésében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b="1" i="1" dirty="0" smtClean="0">
                <a:solidFill>
                  <a:schemeClr val="accent4"/>
                </a:solidFill>
              </a:rPr>
              <a:t>vékonybél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motilitását</a:t>
            </a:r>
            <a:r>
              <a:rPr lang="hu-HU" sz="2000" b="1" i="1" dirty="0" smtClean="0">
                <a:solidFill>
                  <a:schemeClr val="accent4"/>
                </a:solidFill>
              </a:rPr>
              <a:t> fokozók </a:t>
            </a: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postoperatív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ileus</a:t>
            </a:r>
            <a:r>
              <a:rPr lang="hu-HU" sz="2000" dirty="0" smtClean="0">
                <a:solidFill>
                  <a:schemeClr val="accent4"/>
                </a:solidFill>
              </a:rPr>
              <a:t> és a krónikus </a:t>
            </a:r>
            <a:r>
              <a:rPr lang="hu-HU" sz="2000" dirty="0" err="1" smtClean="0">
                <a:solidFill>
                  <a:schemeClr val="accent4"/>
                </a:solidFill>
              </a:rPr>
              <a:t>intesztinális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pseudo-obstrukció</a:t>
            </a:r>
            <a:r>
              <a:rPr lang="hu-HU" sz="2000" dirty="0" smtClean="0">
                <a:solidFill>
                  <a:schemeClr val="accent4"/>
                </a:solidFill>
              </a:rPr>
              <a:t> kezelésében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b="1" i="1" dirty="0" smtClean="0">
                <a:solidFill>
                  <a:schemeClr val="accent4"/>
                </a:solidFill>
              </a:rPr>
              <a:t>colon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motilitást</a:t>
            </a:r>
            <a:r>
              <a:rPr lang="hu-HU" sz="2000" b="1" i="1" dirty="0" smtClean="0">
                <a:solidFill>
                  <a:schemeClr val="accent4"/>
                </a:solidFill>
              </a:rPr>
              <a:t> fokozók </a:t>
            </a: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obstipáció</a:t>
            </a:r>
            <a:r>
              <a:rPr lang="hu-HU" sz="2000" dirty="0" smtClean="0">
                <a:solidFill>
                  <a:schemeClr val="accent4"/>
                </a:solidFill>
              </a:rPr>
              <a:t> kezelésében hatásosak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A gyomor- és </a:t>
            </a:r>
            <a:r>
              <a:rPr lang="hu-HU" sz="2200" dirty="0" err="1" smtClean="0">
                <a:solidFill>
                  <a:srgbClr val="0070C0"/>
                </a:solidFill>
              </a:rPr>
              <a:t>bélmotilitást</a:t>
            </a:r>
            <a:r>
              <a:rPr lang="hu-HU" sz="2200" dirty="0" smtClean="0">
                <a:solidFill>
                  <a:srgbClr val="0070C0"/>
                </a:solidFill>
              </a:rPr>
              <a:t> fokozó (</a:t>
            </a:r>
            <a:r>
              <a:rPr lang="hu-HU" sz="2200" dirty="0" err="1" smtClean="0">
                <a:solidFill>
                  <a:srgbClr val="0070C0"/>
                </a:solidFill>
              </a:rPr>
              <a:t>prokinetikus</a:t>
            </a:r>
            <a:r>
              <a:rPr lang="hu-HU" sz="2200" dirty="0" smtClean="0">
                <a:solidFill>
                  <a:srgbClr val="0070C0"/>
                </a:solidFill>
              </a:rPr>
              <a:t>) szerek </a:t>
            </a:r>
            <a:endParaRPr lang="hu-HU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dopaminreceptor-antagonisták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(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domperidon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metoclopramid</a:t>
            </a:r>
            <a:r>
              <a:rPr lang="hu-HU" sz="2000" dirty="0" smtClean="0">
                <a:solidFill>
                  <a:schemeClr val="accent4"/>
                </a:solidFill>
              </a:rPr>
              <a:t>) 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kolinerg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  <a:r>
              <a:rPr lang="hu-HU" sz="2000" b="1" dirty="0" err="1" smtClean="0">
                <a:solidFill>
                  <a:schemeClr val="accent4"/>
                </a:solidFill>
              </a:rPr>
              <a:t>agonista-Ach</a:t>
            </a:r>
            <a:r>
              <a:rPr lang="hu-HU" sz="2000" b="1" dirty="0" smtClean="0">
                <a:solidFill>
                  <a:schemeClr val="accent4"/>
                </a:solidFill>
              </a:rPr>
              <a:t> gátlók </a:t>
            </a: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(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neostigmin</a:t>
            </a:r>
            <a:r>
              <a:rPr lang="hu-HU" sz="2000" b="1" i="1" dirty="0" smtClean="0">
                <a:solidFill>
                  <a:schemeClr val="accent4"/>
                </a:solidFill>
              </a:rPr>
              <a:t>,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piridostigmin</a:t>
            </a:r>
            <a:r>
              <a:rPr lang="hu-HU" sz="2000" b="1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gastrooesophagealis</a:t>
            </a:r>
            <a:r>
              <a:rPr lang="hu-HU" sz="2000" dirty="0" smtClean="0">
                <a:solidFill>
                  <a:schemeClr val="accent4"/>
                </a:solidFill>
              </a:rPr>
              <a:t> reflux betegség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csökkent gyomor </a:t>
            </a:r>
            <a:r>
              <a:rPr lang="hu-HU" sz="2000" dirty="0" err="1" smtClean="0">
                <a:solidFill>
                  <a:schemeClr val="accent4"/>
                </a:solidFill>
              </a:rPr>
              <a:t>motilitás</a:t>
            </a:r>
            <a:r>
              <a:rPr lang="hu-HU" sz="2000" dirty="0" smtClean="0">
                <a:solidFill>
                  <a:schemeClr val="accent4"/>
                </a:solidFill>
              </a:rPr>
              <a:t>/ürülés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nem fekélyhez társuló </a:t>
            </a:r>
            <a:r>
              <a:rPr lang="hu-HU" sz="2000" dirty="0" err="1" smtClean="0">
                <a:solidFill>
                  <a:schemeClr val="accent4"/>
                </a:solidFill>
              </a:rPr>
              <a:t>dyspepsia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endParaRPr lang="hu-HU" sz="2000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Az emésztőrendszer 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000" dirty="0" smtClean="0">
                <a:solidFill>
                  <a:srgbClr val="0070C0"/>
                </a:solidFill>
              </a:rPr>
              <a:t>A gyomor- és </a:t>
            </a:r>
            <a:r>
              <a:rPr lang="hu-HU" sz="2000" dirty="0" err="1" smtClean="0">
                <a:solidFill>
                  <a:srgbClr val="0070C0"/>
                </a:solidFill>
              </a:rPr>
              <a:t>bélmotilitást</a:t>
            </a:r>
            <a:r>
              <a:rPr lang="hu-HU" sz="2000" dirty="0" smtClean="0">
                <a:solidFill>
                  <a:srgbClr val="0070C0"/>
                </a:solidFill>
              </a:rPr>
              <a:t> fokozó (</a:t>
            </a:r>
            <a:r>
              <a:rPr lang="hu-HU" sz="2000" dirty="0" err="1" smtClean="0">
                <a:solidFill>
                  <a:srgbClr val="0070C0"/>
                </a:solidFill>
              </a:rPr>
              <a:t>prokinetikus</a:t>
            </a:r>
            <a:r>
              <a:rPr lang="hu-HU" sz="2000" dirty="0" smtClean="0">
                <a:solidFill>
                  <a:srgbClr val="0070C0"/>
                </a:solidFill>
              </a:rPr>
              <a:t>) szerek </a:t>
            </a:r>
            <a:endParaRPr lang="hu-HU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GÖRCSOLDÓK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Muszkalotróp</a:t>
            </a:r>
            <a:r>
              <a:rPr lang="hu-HU" sz="2000" b="1" i="1" dirty="0" smtClean="0">
                <a:solidFill>
                  <a:schemeClr val="accent4"/>
                </a:solidFill>
              </a:rPr>
              <a:t> görcsoldó szerek   </a:t>
            </a: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papaverin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direkt hat a </a:t>
            </a:r>
            <a:r>
              <a:rPr lang="hu-HU" sz="2000" dirty="0" err="1" smtClean="0">
                <a:solidFill>
                  <a:schemeClr val="accent4"/>
                </a:solidFill>
              </a:rPr>
              <a:t>gastrointestinális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urogenitális</a:t>
            </a:r>
            <a:r>
              <a:rPr lang="hu-HU" sz="2000" dirty="0" smtClean="0">
                <a:solidFill>
                  <a:schemeClr val="accent4"/>
                </a:solidFill>
              </a:rPr>
              <a:t> rendszer simaizom elemeire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jók vesekő-, epekő okozta kólikában vagy menstruációs görcsökben is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nem specifikus </a:t>
            </a:r>
            <a:r>
              <a:rPr lang="hu-HU" sz="2000" dirty="0" err="1" smtClean="0">
                <a:solidFill>
                  <a:schemeClr val="accent4"/>
                </a:solidFill>
              </a:rPr>
              <a:t>kálcium</a:t>
            </a:r>
            <a:r>
              <a:rPr lang="hu-HU" sz="2000" dirty="0" smtClean="0">
                <a:solidFill>
                  <a:schemeClr val="accent4"/>
                </a:solidFill>
              </a:rPr>
              <a:t> csatorna blokkoló hatást fejt ki a simaizmokban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aluszékonyságot és AV vezetési zavart okozhat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A gyomor- és </a:t>
            </a:r>
            <a:r>
              <a:rPr lang="hu-HU" sz="2200" dirty="0" err="1" smtClean="0">
                <a:solidFill>
                  <a:srgbClr val="0070C0"/>
                </a:solidFill>
              </a:rPr>
              <a:t>bélmotilitást</a:t>
            </a:r>
            <a:r>
              <a:rPr lang="hu-HU" sz="2200" dirty="0" smtClean="0">
                <a:solidFill>
                  <a:srgbClr val="0070C0"/>
                </a:solidFill>
              </a:rPr>
              <a:t> csökkentő (görcsoldó) szerek </a:t>
            </a:r>
            <a:endParaRPr lang="hu-HU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drotaverin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No-spa</a:t>
            </a:r>
            <a:r>
              <a:rPr lang="hu-HU" sz="2000" dirty="0" smtClean="0">
                <a:solidFill>
                  <a:schemeClr val="accent4"/>
                </a:solidFill>
              </a:rPr>
              <a:t>): erősebb görcsoldó és enyhe </a:t>
            </a:r>
            <a:r>
              <a:rPr lang="hu-HU" sz="2000" dirty="0" err="1" smtClean="0">
                <a:solidFill>
                  <a:schemeClr val="accent4"/>
                </a:solidFill>
              </a:rPr>
              <a:t>beta-blokkoló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hatással is bír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simeticon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Espumisan</a:t>
            </a:r>
            <a:r>
              <a:rPr lang="hu-HU" sz="2000" dirty="0" smtClean="0">
                <a:solidFill>
                  <a:schemeClr val="accent4"/>
                </a:solidFill>
              </a:rPr>
              <a:t>),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dimeticon</a:t>
            </a:r>
            <a:r>
              <a:rPr lang="hu-HU" sz="2000" dirty="0" smtClean="0">
                <a:solidFill>
                  <a:schemeClr val="accent4"/>
                </a:solidFill>
              </a:rPr>
              <a:t> : gázhajtó, puffadásellenes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hatású szer, adható csecsemőknek, felnőtteknek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mebeverin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Duspatalin</a:t>
            </a:r>
            <a:r>
              <a:rPr lang="hu-HU" sz="2000" dirty="0" smtClean="0">
                <a:solidFill>
                  <a:schemeClr val="accent4"/>
                </a:solidFill>
              </a:rPr>
              <a:t>):  </a:t>
            </a:r>
            <a:r>
              <a:rPr lang="hu-HU" sz="2000" dirty="0" err="1" smtClean="0">
                <a:solidFill>
                  <a:schemeClr val="accent4"/>
                </a:solidFill>
              </a:rPr>
              <a:t>antikolinerg</a:t>
            </a:r>
            <a:r>
              <a:rPr lang="hu-HU" sz="2000" dirty="0" smtClean="0">
                <a:solidFill>
                  <a:schemeClr val="accent4"/>
                </a:solidFill>
              </a:rPr>
              <a:t> hatása is van, gátolja a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vastagbél </a:t>
            </a:r>
            <a:r>
              <a:rPr lang="hu-HU" sz="2000" dirty="0" err="1" smtClean="0">
                <a:solidFill>
                  <a:schemeClr val="accent4"/>
                </a:solidFill>
              </a:rPr>
              <a:t>hypermotilitását</a:t>
            </a:r>
            <a:r>
              <a:rPr lang="hu-HU" sz="2000" dirty="0" smtClean="0">
                <a:solidFill>
                  <a:schemeClr val="accent4"/>
                </a:solidFill>
              </a:rPr>
              <a:t> és oldja a bélgörcsöket</a:t>
            </a:r>
          </a:p>
          <a:p>
            <a:pPr>
              <a:buNone/>
            </a:pP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A gyomor- és </a:t>
            </a:r>
            <a:r>
              <a:rPr lang="hu-HU" sz="2200" dirty="0" err="1" smtClean="0">
                <a:solidFill>
                  <a:srgbClr val="0070C0"/>
                </a:solidFill>
              </a:rPr>
              <a:t>bélmotilitást</a:t>
            </a:r>
            <a:r>
              <a:rPr lang="hu-HU" sz="2200" dirty="0" smtClean="0">
                <a:solidFill>
                  <a:srgbClr val="0070C0"/>
                </a:solidFill>
              </a:rPr>
              <a:t> csökkentő (görcsoldó) szerek </a:t>
            </a:r>
            <a:endParaRPr lang="hu-HU" sz="2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hu-HU" sz="4800" b="1" i="1" dirty="0" smtClean="0">
                <a:latin typeface="Georgia" pitchFamily="18" charset="0"/>
                <a:ea typeface="Tahoma" pitchFamily="34" charset="0"/>
                <a:cs typeface="Tahoma" pitchFamily="34" charset="0"/>
              </a:rPr>
              <a:t>Köszönöm a figyelmet!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4400" u="sng" dirty="0" smtClean="0"/>
              <a:t/>
            </a:r>
            <a:br>
              <a:rPr lang="hu-HU" sz="4400" u="sng" dirty="0" smtClean="0"/>
            </a:b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12776"/>
            <a:ext cx="741682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Hányás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védekező folyamat, amelyben a szervezet megszabadul a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tápcsatornába került nem megfelelő tápanyagoktól, mérgektől,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mikroorganizmusoktól</a:t>
            </a:r>
            <a:br>
              <a:rPr lang="hu-HU" sz="2000" dirty="0" smtClean="0">
                <a:solidFill>
                  <a:schemeClr val="accent4"/>
                </a:solidFill>
              </a:rPr>
            </a:b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u="sng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Hányinger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hányást megelőzően, vagy attól függetlenül kialakuló szubjektív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panasz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Hánytató és hányáscsillapító szerek</a:t>
            </a:r>
            <a:endParaRPr lang="hu-HU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hányás központja a nyúltagyi </a:t>
            </a:r>
            <a:r>
              <a:rPr lang="hu-HU" sz="2000" dirty="0" err="1" smtClean="0">
                <a:solidFill>
                  <a:schemeClr val="accent4"/>
                </a:solidFill>
              </a:rPr>
              <a:t>formatio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reticularis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lateralis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részében helyezkedik el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Ingerek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számos </a:t>
            </a:r>
            <a:r>
              <a:rPr lang="hu-HU" sz="2000" b="1" dirty="0" smtClean="0">
                <a:solidFill>
                  <a:schemeClr val="accent4"/>
                </a:solidFill>
              </a:rPr>
              <a:t>gyógyszer</a:t>
            </a:r>
            <a:r>
              <a:rPr lang="hu-HU" sz="2000" dirty="0" smtClean="0">
                <a:solidFill>
                  <a:schemeClr val="accent4"/>
                </a:solidFill>
              </a:rPr>
              <a:t> (morfinszármazékok, </a:t>
            </a:r>
            <a:r>
              <a:rPr lang="hu-HU" sz="2000" dirty="0" err="1" smtClean="0">
                <a:solidFill>
                  <a:schemeClr val="accent4"/>
                </a:solidFill>
              </a:rPr>
              <a:t>szívglikozidok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</a:t>
            </a:r>
            <a:r>
              <a:rPr lang="hu-HU" sz="2000" dirty="0" err="1" smtClean="0">
                <a:solidFill>
                  <a:schemeClr val="accent4"/>
                </a:solidFill>
              </a:rPr>
              <a:t>levodopa</a:t>
            </a:r>
            <a:r>
              <a:rPr lang="hu-HU" sz="2000" dirty="0" smtClean="0">
                <a:solidFill>
                  <a:schemeClr val="accent4"/>
                </a:solidFill>
              </a:rPr>
              <a:t>,</a:t>
            </a:r>
            <a:r>
              <a:rPr lang="hu-HU" sz="2000" dirty="0" err="1" smtClean="0">
                <a:solidFill>
                  <a:schemeClr val="accent4"/>
                </a:solidFill>
              </a:rPr>
              <a:t>bromocriptin</a:t>
            </a:r>
            <a:r>
              <a:rPr lang="hu-HU" sz="2000" dirty="0" smtClean="0">
                <a:solidFill>
                  <a:schemeClr val="accent4"/>
                </a:solidFill>
              </a:rPr>
              <a:t>, daganatellenes szerek)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b="1" dirty="0" err="1" smtClean="0">
                <a:solidFill>
                  <a:schemeClr val="accent4"/>
                </a:solidFill>
              </a:rPr>
              <a:t>vestibularis</a:t>
            </a:r>
            <a:r>
              <a:rPr lang="hu-HU" sz="2000" b="1" dirty="0" smtClean="0">
                <a:solidFill>
                  <a:schemeClr val="accent4"/>
                </a:solidFill>
              </a:rPr>
              <a:t> rendszer </a:t>
            </a:r>
            <a:r>
              <a:rPr lang="hu-HU" sz="2000" dirty="0" smtClean="0">
                <a:solidFill>
                  <a:schemeClr val="accent4"/>
                </a:solidFill>
              </a:rPr>
              <a:t>szerepet játszik a tengeri- és </a:t>
            </a:r>
            <a:r>
              <a:rPr lang="hu-HU" sz="2000" dirty="0" err="1" smtClean="0">
                <a:solidFill>
                  <a:schemeClr val="accent4"/>
                </a:solidFill>
              </a:rPr>
              <a:t>légibetegségben</a:t>
            </a:r>
            <a:r>
              <a:rPr lang="hu-HU" sz="2000" dirty="0" smtClean="0">
                <a:solidFill>
                  <a:schemeClr val="accent4"/>
                </a:solidFill>
              </a:rPr>
              <a:t> kialakuló hányás </a:t>
            </a:r>
            <a:r>
              <a:rPr lang="hu-HU" sz="2000" dirty="0" err="1" smtClean="0">
                <a:solidFill>
                  <a:schemeClr val="accent4"/>
                </a:solidFill>
              </a:rPr>
              <a:t>patomechanizmusában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b="1" dirty="0" smtClean="0">
                <a:solidFill>
                  <a:schemeClr val="accent4"/>
                </a:solidFill>
              </a:rPr>
              <a:t>garat</a:t>
            </a:r>
            <a:r>
              <a:rPr lang="hu-HU" sz="2000" dirty="0" smtClean="0">
                <a:solidFill>
                  <a:schemeClr val="accent4"/>
                </a:solidFill>
              </a:rPr>
              <a:t> felől, melynek beidegzéséért a </a:t>
            </a:r>
            <a:r>
              <a:rPr lang="hu-HU" sz="2000" dirty="0" err="1" smtClean="0">
                <a:solidFill>
                  <a:schemeClr val="accent4"/>
                </a:solidFill>
              </a:rPr>
              <a:t>vagus</a:t>
            </a:r>
            <a:r>
              <a:rPr lang="hu-HU" sz="2000" dirty="0" smtClean="0">
                <a:solidFill>
                  <a:schemeClr val="accent4"/>
                </a:solidFill>
              </a:rPr>
              <a:t> ideg felelős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magasabb </a:t>
            </a:r>
            <a:r>
              <a:rPr lang="hu-HU" sz="2000" b="1" dirty="0" smtClean="0">
                <a:solidFill>
                  <a:schemeClr val="accent4"/>
                </a:solidFill>
              </a:rPr>
              <a:t>agytörzsi és kérgi struktúrák </a:t>
            </a:r>
            <a:r>
              <a:rPr lang="hu-HU" sz="2000" dirty="0" smtClean="0">
                <a:solidFill>
                  <a:schemeClr val="accent4"/>
                </a:solidFill>
              </a:rPr>
              <a:t>felől, amelyeknek az emocionális, szaglási, látási ingerek következtében létrejövő hányásban van szerepük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Hánytató és hányáscsillapító szerek   </a:t>
            </a:r>
            <a:r>
              <a:rPr lang="hu-HU" sz="2000" dirty="0" smtClean="0"/>
              <a:t/>
            </a:r>
            <a:br>
              <a:rPr lang="hu-HU" sz="2000" dirty="0" smtClean="0"/>
            </a:br>
            <a:endParaRPr lang="hu-HU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A hányásban szerepet játszó </a:t>
            </a:r>
            <a:r>
              <a:rPr lang="hu-HU" sz="2000" i="1" dirty="0" err="1" smtClean="0">
                <a:solidFill>
                  <a:schemeClr val="accent4"/>
                </a:solidFill>
              </a:rPr>
              <a:t>transzmitterek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Ach</a:t>
            </a:r>
            <a:r>
              <a:rPr lang="hu-HU" sz="2000" b="1" i="1" dirty="0" smtClean="0">
                <a:solidFill>
                  <a:schemeClr val="accent4"/>
                </a:solidFill>
              </a:rPr>
              <a:t>, dopamin, hisztamin, szerotonin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hányásközpontban nagy számban találhatók </a:t>
            </a:r>
            <a:r>
              <a:rPr lang="hu-HU" sz="2000" dirty="0" err="1" smtClean="0">
                <a:solidFill>
                  <a:schemeClr val="accent4"/>
                </a:solidFill>
              </a:rPr>
              <a:t>muszkarin-</a:t>
            </a:r>
            <a:r>
              <a:rPr lang="hu-HU" sz="2000" dirty="0" smtClean="0">
                <a:solidFill>
                  <a:schemeClr val="accent4"/>
                </a:solidFill>
              </a:rPr>
              <a:t>, hisztamin (H1) és szerotonin (5-HT3 ) receptorok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kemoszenzitív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triggerzónában</a:t>
            </a:r>
            <a:r>
              <a:rPr lang="hu-HU" sz="2000" dirty="0" smtClean="0">
                <a:solidFill>
                  <a:schemeClr val="accent4"/>
                </a:solidFill>
              </a:rPr>
              <a:t> dopamin, 5-HT3- és </a:t>
            </a:r>
            <a:r>
              <a:rPr lang="hu-HU" sz="2000" dirty="0" err="1" smtClean="0">
                <a:solidFill>
                  <a:schemeClr val="accent4"/>
                </a:solidFill>
              </a:rPr>
              <a:t>opioid-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receptorok dominálnak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vestibularis</a:t>
            </a:r>
            <a:r>
              <a:rPr lang="hu-HU" sz="2000" dirty="0" smtClean="0">
                <a:solidFill>
                  <a:schemeClr val="accent4"/>
                </a:solidFill>
              </a:rPr>
              <a:t> magvakban </a:t>
            </a:r>
            <a:r>
              <a:rPr lang="hu-HU" sz="2000" dirty="0" err="1" smtClean="0">
                <a:solidFill>
                  <a:schemeClr val="accent4"/>
                </a:solidFill>
              </a:rPr>
              <a:t>muszkarin-</a:t>
            </a:r>
            <a:r>
              <a:rPr lang="hu-HU" sz="2000" dirty="0" smtClean="0">
                <a:solidFill>
                  <a:schemeClr val="accent4"/>
                </a:solidFill>
              </a:rPr>
              <a:t> és hisztamin (H1) receptorok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gastrointestinális</a:t>
            </a:r>
            <a:r>
              <a:rPr lang="hu-HU" sz="2000" dirty="0" smtClean="0">
                <a:solidFill>
                  <a:schemeClr val="accent4"/>
                </a:solidFill>
              </a:rPr>
              <a:t> rendszerben számos inger (akut fertőzés, </a:t>
            </a:r>
            <a:r>
              <a:rPr lang="hu-HU" sz="2000" dirty="0" err="1" smtClean="0">
                <a:solidFill>
                  <a:schemeClr val="accent4"/>
                </a:solidFill>
              </a:rPr>
              <a:t>distensio</a:t>
            </a:r>
            <a:r>
              <a:rPr lang="hu-HU" sz="2000" dirty="0" smtClean="0">
                <a:solidFill>
                  <a:schemeClr val="accent4"/>
                </a:solidFill>
              </a:rPr>
              <a:t>, besugárzás, </a:t>
            </a:r>
            <a:r>
              <a:rPr lang="hu-HU" sz="2000" dirty="0" err="1" smtClean="0">
                <a:solidFill>
                  <a:schemeClr val="accent4"/>
                </a:solidFill>
              </a:rPr>
              <a:t>chemoterápiás</a:t>
            </a:r>
            <a:r>
              <a:rPr lang="hu-HU" sz="2000" dirty="0" smtClean="0">
                <a:solidFill>
                  <a:schemeClr val="accent4"/>
                </a:solidFill>
              </a:rPr>
              <a:t> szerek) szerotonin felszabadulást eredményez</a:t>
            </a:r>
          </a:p>
          <a:p>
            <a:pPr>
              <a:buNone/>
            </a:pPr>
            <a:endParaRPr lang="hu-HU" sz="2000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Hánytató és hányáscsillapító szerek</a:t>
            </a:r>
            <a:endParaRPr lang="hu-HU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hánytatók és a hányáscsillapítók állatkísérletes vizsgálatát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nehezíti, hogy pl. a </a:t>
            </a:r>
            <a:r>
              <a:rPr lang="hu-HU" sz="2000" dirty="0" err="1" smtClean="0">
                <a:solidFill>
                  <a:schemeClr val="accent4"/>
                </a:solidFill>
              </a:rPr>
              <a:t>a</a:t>
            </a:r>
            <a:r>
              <a:rPr lang="hu-HU" sz="2000" dirty="0" smtClean="0">
                <a:solidFill>
                  <a:schemeClr val="accent4"/>
                </a:solidFill>
              </a:rPr>
              <a:t> rágcsálók nem hánynak (a kutya és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macska igen). 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Hánytatók 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mérgezéskor  a hánytatás jelentősége csekély, szükség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esetén célszerűbb gyomormosást alkalmazni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szájon keresztüli méregbejutás, eszméletén lévő, kooperáló beteg, 1 órán belül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Hánytató és hányáscsillapító szerek</a:t>
            </a:r>
            <a:endParaRPr lang="hu-HU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Kontraindikált:</a:t>
            </a:r>
          </a:p>
          <a:p>
            <a:pPr>
              <a:buFont typeface="Wingdings" pitchFamily="2" charset="2"/>
              <a:buChar char="ü"/>
            </a:pPr>
            <a:r>
              <a:rPr lang="hu-HU" sz="2000" dirty="0" smtClean="0">
                <a:solidFill>
                  <a:schemeClr val="accent4"/>
                </a:solidFill>
              </a:rPr>
              <a:t>eszméletzavar</a:t>
            </a:r>
          </a:p>
          <a:p>
            <a:pPr>
              <a:buFont typeface="Wingdings" pitchFamily="2" charset="2"/>
              <a:buChar char="ü"/>
            </a:pPr>
            <a:r>
              <a:rPr lang="hu-HU" sz="2000" dirty="0" err="1" smtClean="0">
                <a:solidFill>
                  <a:schemeClr val="accent4"/>
                </a:solidFill>
              </a:rPr>
              <a:t>marószermérgezés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hu-HU" sz="2000" dirty="0" smtClean="0">
                <a:solidFill>
                  <a:schemeClr val="accent4"/>
                </a:solidFill>
              </a:rPr>
              <a:t>habképző szerek ivása</a:t>
            </a:r>
          </a:p>
          <a:p>
            <a:pPr>
              <a:buFont typeface="Wingdings" pitchFamily="2" charset="2"/>
              <a:buChar char="ü"/>
            </a:pPr>
            <a:r>
              <a:rPr lang="hu-HU" sz="2000" dirty="0" smtClean="0">
                <a:solidFill>
                  <a:schemeClr val="accent4"/>
                </a:solidFill>
              </a:rPr>
              <a:t>organikus oldószerek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 mégis szükséges hánytatni, meg kell próbálni előbb a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hányást a garatfal izgatásával, langyos konyhasós oldattal (fél pohár vízben oldott 1 evőkanál konyhasó) kiváltani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i="1" dirty="0" err="1" smtClean="0">
                <a:solidFill>
                  <a:schemeClr val="accent4"/>
                </a:solidFill>
              </a:rPr>
              <a:t>emetin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ipechacuanha</a:t>
            </a:r>
            <a:r>
              <a:rPr lang="hu-HU" sz="2000" dirty="0" smtClean="0">
                <a:solidFill>
                  <a:schemeClr val="accent4"/>
                </a:solidFill>
              </a:rPr>
              <a:t>) sürgős esetekben jól használható e célra, de elég hosszú </a:t>
            </a:r>
            <a:r>
              <a:rPr lang="hu-HU" sz="2000" dirty="0" err="1" smtClean="0">
                <a:solidFill>
                  <a:schemeClr val="accent4"/>
                </a:solidFill>
              </a:rPr>
              <a:t>nausea</a:t>
            </a:r>
            <a:r>
              <a:rPr lang="hu-HU" sz="2000" dirty="0" smtClean="0">
                <a:solidFill>
                  <a:schemeClr val="accent4"/>
                </a:solidFill>
              </a:rPr>
              <a:t> (émelygés) előzi meg a hányást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Hánytató és hányáscsillapító szerek</a:t>
            </a:r>
            <a:endParaRPr lang="hu-HU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HÁNYÁSCSILLAPÍTÓK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Hatásmechanizmus alapján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dopamin D2-receptor-antagonisták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5-HT3-(szerotonin) </a:t>
            </a:r>
            <a:r>
              <a:rPr lang="hu-HU" sz="2000" dirty="0" err="1" smtClean="0">
                <a:solidFill>
                  <a:schemeClr val="accent4"/>
                </a:solidFill>
              </a:rPr>
              <a:t>receptor-antagonisták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muszkarin-</a:t>
            </a:r>
            <a:r>
              <a:rPr lang="hu-HU" sz="2000" dirty="0" smtClean="0">
                <a:solidFill>
                  <a:schemeClr val="accent4"/>
                </a:solidFill>
              </a:rPr>
              <a:t> és hisztamin-H1-receptorantagonisták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egyéb vegyületek 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Hánytató és hányáscsillapító szerek</a:t>
            </a:r>
            <a:endParaRPr lang="hu-HU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Dopamin receptor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antagonisták</a:t>
            </a:r>
            <a:r>
              <a:rPr lang="hu-HU" sz="2000" b="1" i="1" dirty="0" smtClean="0">
                <a:solidFill>
                  <a:schemeClr val="accent4"/>
                </a:solidFill>
              </a:rPr>
              <a:t>  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kemoszenzitív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triggerzónára</a:t>
            </a:r>
            <a:r>
              <a:rPr lang="hu-HU" sz="2000" dirty="0" smtClean="0">
                <a:solidFill>
                  <a:schemeClr val="accent4"/>
                </a:solidFill>
              </a:rPr>
              <a:t> direkt izgató hatást kifejtő vegyületek, ingerek okozta hányásban jó hatásúak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chlorpromazin</a:t>
            </a:r>
            <a:r>
              <a:rPr lang="hu-HU" sz="2000" b="1" i="1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antipszichotikum</a:t>
            </a:r>
            <a:r>
              <a:rPr lang="hu-HU" sz="2000" dirty="0" smtClean="0">
                <a:solidFill>
                  <a:schemeClr val="accent4"/>
                </a:solidFill>
              </a:rPr>
              <a:t>) 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haloperidol</a:t>
            </a:r>
            <a:r>
              <a:rPr lang="hu-HU" sz="2000" b="1" i="1" dirty="0" smtClean="0">
                <a:solidFill>
                  <a:schemeClr val="accent4"/>
                </a:solidFill>
              </a:rPr>
              <a:t>,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droperidol</a:t>
            </a:r>
            <a:r>
              <a:rPr lang="hu-HU" sz="2000" b="1" i="1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antipszichotikum</a:t>
            </a:r>
            <a:r>
              <a:rPr lang="hu-HU" sz="2000" dirty="0" smtClean="0">
                <a:solidFill>
                  <a:schemeClr val="accent4"/>
                </a:solidFill>
              </a:rPr>
              <a:t>) </a:t>
            </a:r>
          </a:p>
          <a:p>
            <a:pPr>
              <a:buFont typeface="Wingdings" pitchFamily="2" charset="2"/>
              <a:buChar char="Ø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Az emésztőrendszer gyógyszertana</a:t>
            </a:r>
            <a:r>
              <a:rPr lang="hu-HU" sz="400000" dirty="0" smtClean="0">
                <a:solidFill>
                  <a:srgbClr val="FF0000"/>
                </a:solidFill>
              </a:rPr>
              <a:t/>
            </a:r>
            <a:br>
              <a:rPr lang="hu-HU" sz="400000" dirty="0" smtClean="0">
                <a:solidFill>
                  <a:srgbClr val="FF0000"/>
                </a:solidFill>
              </a:rPr>
            </a:br>
            <a:r>
              <a:rPr lang="hu-HU" sz="2200" dirty="0" smtClean="0">
                <a:solidFill>
                  <a:srgbClr val="0070C0"/>
                </a:solidFill>
              </a:rPr>
              <a:t>Hánytató és hányáscsillapító szerek</a:t>
            </a:r>
            <a:endParaRPr lang="hu-HU" sz="2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13323</TotalTime>
  <Words>583</Words>
  <Application>Microsoft Office PowerPoint</Application>
  <PresentationFormat>Diavetítés a képernyőre (4:3 oldalarány)</PresentationFormat>
  <Paragraphs>161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Sétatér</vt:lpstr>
      <vt:lpstr>Gyógyszertan</vt:lpstr>
      <vt:lpstr>2. dia</vt:lpstr>
      <vt:lpstr>Az emésztőrendszer gyógyszertana Hánytató és hányáscsillapító szerek</vt:lpstr>
      <vt:lpstr>Az emésztőrendszer gyógyszertana Hánytató és hányáscsillapító szerek    </vt:lpstr>
      <vt:lpstr>Az emésztőrendszer gyógyszertana Hánytató és hányáscsillapító szerek</vt:lpstr>
      <vt:lpstr>Az emésztőrendszer gyógyszertana Hánytató és hányáscsillapító szerek</vt:lpstr>
      <vt:lpstr>Az emésztőrendszer gyógyszertana Hánytató és hányáscsillapító szerek</vt:lpstr>
      <vt:lpstr>Az emésztőrendszer gyógyszertana Hánytató és hányáscsillapító szerek</vt:lpstr>
      <vt:lpstr>Az emésztőrendszer gyógyszertana Hánytató és hányáscsillapító szerek</vt:lpstr>
      <vt:lpstr>Az emésztőrendszer gyógyszertana Hánytató és hányáscsillapító szerek</vt:lpstr>
      <vt:lpstr>Az emésztőrendszer gyógyszertana Hánytató és hányáscsillapító szerek</vt:lpstr>
      <vt:lpstr>Az emésztőrendszer gyógyszertana Hánytató és hányáscsillapító szerek</vt:lpstr>
      <vt:lpstr>Az emésztőrendszer gyógyszertana Hánytató és hányáscsillapító szerek</vt:lpstr>
      <vt:lpstr>Az emésztőrendszer gyógyszertana Hánytató és hányáscsillapító szerek</vt:lpstr>
      <vt:lpstr>Az emésztőrendszer gyógyszertana A gyomor- és bélmotilitást fokozó (prokinetikus) szerek </vt:lpstr>
      <vt:lpstr>Az emésztőrendszer gyógyszertana A gyomor- és bélmotilitást fokozó (prokinetikus) szerek </vt:lpstr>
      <vt:lpstr>Az emésztőrendszer gyógyszertana A gyomor- és bélmotilitást csökkentő (görcsoldó) szerek </vt:lpstr>
      <vt:lpstr>Az emésztőrendszer gyógyszertana A gyomor- és bélmotilitást csökkentő (görcsoldó) szerek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Dr. Zimmerman Katalin</cp:lastModifiedBy>
  <cp:revision>864</cp:revision>
  <dcterms:created xsi:type="dcterms:W3CDTF">2013-02-19T13:49:44Z</dcterms:created>
  <dcterms:modified xsi:type="dcterms:W3CDTF">2018-11-29T05:27:41Z</dcterms:modified>
</cp:coreProperties>
</file>