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2"/>
  </p:notesMasterIdLst>
  <p:sldIdLst>
    <p:sldId id="262" r:id="rId2"/>
    <p:sldId id="635" r:id="rId3"/>
    <p:sldId id="634" r:id="rId4"/>
    <p:sldId id="636" r:id="rId5"/>
    <p:sldId id="652" r:id="rId6"/>
    <p:sldId id="616" r:id="rId7"/>
    <p:sldId id="617" r:id="rId8"/>
    <p:sldId id="622" r:id="rId9"/>
    <p:sldId id="621" r:id="rId10"/>
    <p:sldId id="638" r:id="rId11"/>
    <p:sldId id="640" r:id="rId12"/>
    <p:sldId id="641" r:id="rId13"/>
    <p:sldId id="654" r:id="rId14"/>
    <p:sldId id="633" r:id="rId15"/>
    <p:sldId id="610" r:id="rId16"/>
    <p:sldId id="608" r:id="rId17"/>
    <p:sldId id="614" r:id="rId18"/>
    <p:sldId id="619" r:id="rId19"/>
    <p:sldId id="653" r:id="rId20"/>
    <p:sldId id="643" r:id="rId21"/>
    <p:sldId id="642" r:id="rId22"/>
    <p:sldId id="645" r:id="rId23"/>
    <p:sldId id="644" r:id="rId24"/>
    <p:sldId id="655" r:id="rId25"/>
    <p:sldId id="647" r:id="rId26"/>
    <p:sldId id="646" r:id="rId27"/>
    <p:sldId id="648" r:id="rId28"/>
    <p:sldId id="650" r:id="rId29"/>
    <p:sldId id="620" r:id="rId30"/>
    <p:sldId id="282" r:id="rId3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60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95317-7D3F-4BA6-89F8-975B7E1BA660}" type="datetimeFigureOut">
              <a:rPr lang="hu-HU" smtClean="0"/>
              <a:pPr/>
              <a:t>2018. 12. 04.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AA24A-7F14-4A6D-B34F-6A9A4013B8A5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erékszögű háromszög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zabadkézi sokszög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Szabadkézi sokszög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Szabadkézi sokszög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Egyenes összekötő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F9E426A-215A-41B6-8BEC-3820D1F55A23}" type="datetimeFigureOut">
              <a:rPr lang="hu-HU" smtClean="0"/>
              <a:pPr/>
              <a:t>2018. 12. 04.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2018. 12. 04.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2018. 12. 04.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Cím és 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áblázat hely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C8BEE13-811A-491C-81EB-A44521F039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2018. 12. 04.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2018. 12. 04.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Sávnyí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Sávnyí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2018. 12. 04.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2018. 12. 04.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2018. 12. 04.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2018. 12. 04.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2018. 12. 04.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F9E426A-215A-41B6-8BEC-3820D1F55A23}" type="datetimeFigureOut">
              <a:rPr lang="hu-HU" smtClean="0"/>
              <a:pPr/>
              <a:t>2018. 12. 04.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Szabadkézi sokszög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Derékszögű háromszög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Egyenes összekötő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ávnyí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Sávnyí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zabadkézi sokszög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Szabadkézi sokszög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Derékszögű háromszög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Egyenes összekötő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F9E426A-215A-41B6-8BEC-3820D1F55A23}" type="datetimeFigureOut">
              <a:rPr lang="hu-HU" smtClean="0"/>
              <a:pPr/>
              <a:t>2018. 12. 04.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7200" dirty="0" smtClean="0"/>
              <a:t>Gyógyszertan</a:t>
            </a:r>
            <a:endParaRPr lang="hu-HU" sz="72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hu-HU" sz="2400" dirty="0" smtClean="0">
                <a:latin typeface="Georgia" pitchFamily="18" charset="0"/>
              </a:rPr>
              <a:t>Dr. </a:t>
            </a:r>
            <a:r>
              <a:rPr lang="hu-HU" sz="2400" dirty="0" err="1" smtClean="0">
                <a:latin typeface="Georgia" pitchFamily="18" charset="0"/>
              </a:rPr>
              <a:t>Zimmerman</a:t>
            </a:r>
            <a:r>
              <a:rPr lang="hu-HU" sz="2400" dirty="0" smtClean="0">
                <a:latin typeface="Georgia" pitchFamily="18" charset="0"/>
              </a:rPr>
              <a:t> Katalin</a:t>
            </a:r>
          </a:p>
          <a:p>
            <a:r>
              <a:rPr lang="hu-HU" sz="2400" dirty="0" smtClean="0">
                <a:latin typeface="Georgia" pitchFamily="18" charset="0"/>
              </a:rPr>
              <a:t>2018./2019.</a:t>
            </a:r>
            <a:endParaRPr lang="hu-HU" sz="2400" dirty="0" smtClean="0">
              <a:latin typeface="Georgia" pitchFamily="18" charset="0"/>
            </a:endParaRPr>
          </a:p>
          <a:p>
            <a:r>
              <a:rPr lang="hu-HU" sz="2400" dirty="0" smtClean="0">
                <a:latin typeface="Georgia" pitchFamily="18" charset="0"/>
              </a:rPr>
              <a:t>  </a:t>
            </a:r>
            <a:endParaRPr lang="hu-HU" sz="2400" dirty="0">
              <a:latin typeface="Georgia" pitchFamily="18" charset="0"/>
            </a:endParaRPr>
          </a:p>
        </p:txBody>
      </p:sp>
      <p:pic>
        <p:nvPicPr>
          <p:cNvPr id="4" name="Kép 3" descr="MC900335934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0" y="285728"/>
            <a:ext cx="1279614" cy="1428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229600" cy="792088"/>
          </a:xfrm>
        </p:spPr>
        <p:txBody>
          <a:bodyPr>
            <a:normAutofit/>
          </a:bodyPr>
          <a:lstStyle/>
          <a:p>
            <a:r>
              <a:rPr lang="hu-HU" sz="2800" dirty="0" err="1" smtClean="0">
                <a:solidFill>
                  <a:srgbClr val="FF0000"/>
                </a:solidFill>
              </a:rPr>
              <a:t>Hyponatraemia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736"/>
            <a:ext cx="8229600" cy="495455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hu-HU" sz="2000" b="1" i="1" u="sng" dirty="0">
                <a:solidFill>
                  <a:schemeClr val="accent4"/>
                </a:solidFill>
              </a:rPr>
              <a:t>Ha </a:t>
            </a:r>
            <a:r>
              <a:rPr lang="hu-HU" sz="2000" b="1" i="1" u="sng" dirty="0" err="1">
                <a:solidFill>
                  <a:schemeClr val="accent4"/>
                </a:solidFill>
              </a:rPr>
              <a:t>hyperhydratatioval</a:t>
            </a:r>
            <a:r>
              <a:rPr lang="hu-HU" sz="2000" b="1" i="1" u="sng" dirty="0">
                <a:solidFill>
                  <a:schemeClr val="accent4"/>
                </a:solidFill>
              </a:rPr>
              <a:t> </a:t>
            </a:r>
            <a:r>
              <a:rPr lang="hu-HU" sz="2000" b="1" i="1" u="sng" dirty="0" smtClean="0">
                <a:solidFill>
                  <a:schemeClr val="accent4"/>
                </a:solidFill>
              </a:rPr>
              <a:t>jár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szívelégtelenség</a:t>
            </a:r>
            <a:r>
              <a:rPr lang="hu-HU" sz="2000" dirty="0">
                <a:solidFill>
                  <a:schemeClr val="accent4"/>
                </a:solidFill>
              </a:rPr>
              <a:t>, </a:t>
            </a:r>
            <a:r>
              <a:rPr lang="hu-HU" sz="2000" dirty="0" err="1">
                <a:solidFill>
                  <a:schemeClr val="accent4"/>
                </a:solidFill>
              </a:rPr>
              <a:t>cirrhosis</a:t>
            </a:r>
            <a:r>
              <a:rPr lang="hu-HU" sz="2000" dirty="0">
                <a:solidFill>
                  <a:schemeClr val="accent4"/>
                </a:solidFill>
              </a:rPr>
              <a:t>, </a:t>
            </a:r>
            <a:r>
              <a:rPr lang="hu-HU" sz="2000" dirty="0" smtClean="0">
                <a:solidFill>
                  <a:schemeClr val="accent4"/>
                </a:solidFill>
              </a:rPr>
              <a:t>csökkent vese-vérátáramlás, </a:t>
            </a:r>
            <a:r>
              <a:rPr lang="hu-HU" sz="2000" dirty="0" err="1" smtClean="0">
                <a:solidFill>
                  <a:schemeClr val="accent4"/>
                </a:solidFill>
              </a:rPr>
              <a:t>uraemia</a:t>
            </a:r>
            <a:endParaRPr lang="hu-HU" sz="2000" dirty="0">
              <a:solidFill>
                <a:schemeClr val="accent4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hu-HU" sz="2000" b="1" i="1" u="sng" dirty="0" smtClean="0">
              <a:solidFill>
                <a:schemeClr val="accent4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hu-HU" sz="2000" b="1" i="1" u="sng" dirty="0" smtClean="0">
                <a:solidFill>
                  <a:schemeClr val="accent4"/>
                </a:solidFill>
              </a:rPr>
              <a:t>Ha  </a:t>
            </a:r>
            <a:r>
              <a:rPr lang="hu-HU" sz="2000" b="1" i="1" u="sng" dirty="0" err="1" smtClean="0">
                <a:solidFill>
                  <a:schemeClr val="accent4"/>
                </a:solidFill>
              </a:rPr>
              <a:t>dehydratioval</a:t>
            </a:r>
            <a:r>
              <a:rPr lang="hu-HU" sz="2000" b="1" i="1" u="sng" dirty="0" smtClean="0">
                <a:solidFill>
                  <a:schemeClr val="accent4"/>
                </a:solidFill>
              </a:rPr>
              <a:t> jár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Na-vesztés, </a:t>
            </a:r>
            <a:r>
              <a:rPr lang="hu-HU" sz="2000" dirty="0">
                <a:solidFill>
                  <a:schemeClr val="accent4"/>
                </a:solidFill>
              </a:rPr>
              <a:t>hasmenés vagy égés miatt, 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hu-HU" sz="2000" dirty="0">
                <a:solidFill>
                  <a:schemeClr val="accent4"/>
                </a:solidFill>
              </a:rPr>
              <a:t>vesén keresztül vízhajtó kezelés, 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mellékvese </a:t>
            </a:r>
            <a:r>
              <a:rPr lang="hu-HU" sz="2000" dirty="0">
                <a:solidFill>
                  <a:schemeClr val="accent4"/>
                </a:solidFill>
              </a:rPr>
              <a:t>elégtelenség, </a:t>
            </a:r>
            <a:r>
              <a:rPr lang="hu-HU" sz="2000" dirty="0" err="1">
                <a:solidFill>
                  <a:schemeClr val="accent4"/>
                </a:solidFill>
              </a:rPr>
              <a:t>sóvesztő</a:t>
            </a:r>
            <a:r>
              <a:rPr lang="hu-HU" sz="2000" dirty="0">
                <a:solidFill>
                  <a:schemeClr val="accent4"/>
                </a:solidFill>
              </a:rPr>
              <a:t> vesebetegség miatt</a:t>
            </a:r>
          </a:p>
          <a:p>
            <a:pPr>
              <a:lnSpc>
                <a:spcPct val="80000"/>
              </a:lnSpc>
              <a:buNone/>
            </a:pPr>
            <a:endParaRPr lang="hu-HU" sz="2000" u="sng" dirty="0" smtClean="0">
              <a:solidFill>
                <a:schemeClr val="accent4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hu-HU" sz="2000" b="1" i="1" u="sng" dirty="0" smtClean="0">
                <a:solidFill>
                  <a:schemeClr val="accent4"/>
                </a:solidFill>
              </a:rPr>
              <a:t>Normális </a:t>
            </a:r>
            <a:r>
              <a:rPr lang="hu-HU" sz="2000" b="1" i="1" u="sng" dirty="0" err="1">
                <a:solidFill>
                  <a:schemeClr val="accent4"/>
                </a:solidFill>
              </a:rPr>
              <a:t>extracellularis</a:t>
            </a:r>
            <a:r>
              <a:rPr lang="hu-HU" sz="2000" b="1" i="1" u="sng" dirty="0">
                <a:solidFill>
                  <a:schemeClr val="accent4"/>
                </a:solidFill>
              </a:rPr>
              <a:t> </a:t>
            </a:r>
            <a:r>
              <a:rPr lang="hu-HU" sz="2000" b="1" i="1" u="sng" dirty="0" smtClean="0">
                <a:solidFill>
                  <a:schemeClr val="accent4"/>
                </a:solidFill>
              </a:rPr>
              <a:t>folyadékmennyiséggel jár</a:t>
            </a:r>
            <a:endParaRPr lang="hu-HU" sz="2000" u="sng" dirty="0" smtClean="0">
              <a:solidFill>
                <a:schemeClr val="accent4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vasopressin</a:t>
            </a:r>
            <a:r>
              <a:rPr lang="hu-HU" sz="2000" dirty="0" smtClean="0">
                <a:solidFill>
                  <a:schemeClr val="accent4"/>
                </a:solidFill>
              </a:rPr>
              <a:t> túltermelés, 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hypotoniás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>
                <a:solidFill>
                  <a:schemeClr val="accent4"/>
                </a:solidFill>
              </a:rPr>
              <a:t>infóziós</a:t>
            </a:r>
            <a:r>
              <a:rPr lang="hu-HU" sz="2000" dirty="0">
                <a:solidFill>
                  <a:schemeClr val="accent4"/>
                </a:solidFill>
              </a:rPr>
              <a:t> kezelés („feles </a:t>
            </a:r>
            <a:r>
              <a:rPr lang="hu-HU" sz="2000" dirty="0" err="1">
                <a:solidFill>
                  <a:schemeClr val="accent4"/>
                </a:solidFill>
              </a:rPr>
              <a:t>Ringer</a:t>
            </a:r>
            <a:r>
              <a:rPr lang="hu-HU" sz="2000" dirty="0">
                <a:solidFill>
                  <a:schemeClr val="accent4"/>
                </a:solidFill>
              </a:rPr>
              <a:t>”)</a:t>
            </a:r>
          </a:p>
          <a:p>
            <a:pPr>
              <a:lnSpc>
                <a:spcPct val="80000"/>
              </a:lnSpc>
              <a:buNone/>
            </a:pPr>
            <a:endParaRPr lang="hu-HU" sz="2000" u="sng" dirty="0" smtClean="0">
              <a:solidFill>
                <a:schemeClr val="accent4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Kezelés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l25-150 </a:t>
            </a:r>
            <a:r>
              <a:rPr lang="hu-HU" sz="2000" dirty="0" err="1">
                <a:solidFill>
                  <a:schemeClr val="accent4"/>
                </a:solidFill>
              </a:rPr>
              <a:t>mmol</a:t>
            </a:r>
            <a:r>
              <a:rPr lang="hu-HU" sz="2000" dirty="0">
                <a:solidFill>
                  <a:schemeClr val="accent4"/>
                </a:solidFill>
              </a:rPr>
              <a:t>/l érték tartományban az ok </a:t>
            </a:r>
            <a:r>
              <a:rPr lang="hu-HU" sz="2000" dirty="0" smtClean="0">
                <a:solidFill>
                  <a:schemeClr val="accent4"/>
                </a:solidFill>
              </a:rPr>
              <a:t>megszüntetése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&lt;125mmol/l </a:t>
            </a:r>
            <a:r>
              <a:rPr lang="hu-HU" sz="2000" dirty="0">
                <a:solidFill>
                  <a:schemeClr val="accent4"/>
                </a:solidFill>
              </a:rPr>
              <a:t>Na esetén </a:t>
            </a:r>
            <a:r>
              <a:rPr lang="hu-HU" sz="2000" b="1" dirty="0">
                <a:solidFill>
                  <a:schemeClr val="accent4"/>
                </a:solidFill>
              </a:rPr>
              <a:t>lassú</a:t>
            </a:r>
            <a:r>
              <a:rPr lang="hu-HU" sz="2000" dirty="0">
                <a:solidFill>
                  <a:schemeClr val="accent4"/>
                </a:solidFill>
              </a:rPr>
              <a:t> </a:t>
            </a:r>
            <a:r>
              <a:rPr lang="hu-HU" sz="2000" dirty="0" err="1">
                <a:solidFill>
                  <a:schemeClr val="accent4"/>
                </a:solidFill>
              </a:rPr>
              <a:t>NaCl</a:t>
            </a:r>
            <a:r>
              <a:rPr lang="hu-HU" sz="2000" dirty="0">
                <a:solidFill>
                  <a:schemeClr val="accent4"/>
                </a:solidFill>
              </a:rPr>
              <a:t> infúzió. A Na szint gyors 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emelése </a:t>
            </a:r>
            <a:r>
              <a:rPr lang="hu-HU" sz="2000" dirty="0">
                <a:solidFill>
                  <a:schemeClr val="accent4"/>
                </a:solidFill>
              </a:rPr>
              <a:t>agyi károsodást okozhat!</a:t>
            </a:r>
          </a:p>
          <a:p>
            <a:pPr>
              <a:lnSpc>
                <a:spcPct val="80000"/>
              </a:lnSpc>
            </a:pPr>
            <a:endParaRPr lang="en-US" sz="2000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229600" cy="561975"/>
          </a:xfrm>
        </p:spPr>
        <p:txBody>
          <a:bodyPr>
            <a:normAutofit/>
          </a:bodyPr>
          <a:lstStyle/>
          <a:p>
            <a:r>
              <a:rPr lang="hu-HU" sz="2800" b="1" dirty="0" err="1">
                <a:solidFill>
                  <a:srgbClr val="FF0000"/>
                </a:solidFill>
              </a:rPr>
              <a:t>Hypokalaemia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760"/>
            <a:ext cx="8229600" cy="416525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hu-HU" sz="2000" b="1" i="1" u="sng" dirty="0" smtClean="0">
                <a:solidFill>
                  <a:schemeClr val="accent4"/>
                </a:solidFill>
              </a:rPr>
              <a:t>Kálium vesztésből adódó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csökkent </a:t>
            </a:r>
            <a:r>
              <a:rPr lang="hu-HU" sz="2000" dirty="0" err="1">
                <a:solidFill>
                  <a:schemeClr val="accent4"/>
                </a:solidFill>
              </a:rPr>
              <a:t>oralis</a:t>
            </a:r>
            <a:r>
              <a:rPr lang="hu-HU" sz="2000" dirty="0">
                <a:solidFill>
                  <a:schemeClr val="accent4"/>
                </a:solidFill>
              </a:rPr>
              <a:t> </a:t>
            </a:r>
            <a:r>
              <a:rPr lang="hu-HU" sz="2000" dirty="0" smtClean="0">
                <a:solidFill>
                  <a:schemeClr val="accent4"/>
                </a:solidFill>
              </a:rPr>
              <a:t>bevitel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intestinalis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>
                <a:solidFill>
                  <a:schemeClr val="accent4"/>
                </a:solidFill>
              </a:rPr>
              <a:t>vesztés: hasmenés, </a:t>
            </a:r>
            <a:r>
              <a:rPr lang="hu-HU" sz="2000" dirty="0" err="1" smtClean="0">
                <a:solidFill>
                  <a:schemeClr val="accent4"/>
                </a:solidFill>
              </a:rPr>
              <a:t>fistulák</a:t>
            </a:r>
            <a:r>
              <a:rPr lang="hu-HU" sz="2000" dirty="0" smtClean="0">
                <a:solidFill>
                  <a:schemeClr val="accent4"/>
                </a:solidFill>
              </a:rPr>
              <a:t>, hányás,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renalis</a:t>
            </a:r>
            <a:r>
              <a:rPr lang="hu-HU" sz="2000" dirty="0" smtClean="0">
                <a:solidFill>
                  <a:schemeClr val="accent4"/>
                </a:solidFill>
              </a:rPr>
              <a:t> vesztés: </a:t>
            </a:r>
            <a:r>
              <a:rPr lang="hu-HU" sz="2000" dirty="0">
                <a:solidFill>
                  <a:schemeClr val="accent4"/>
                </a:solidFill>
              </a:rPr>
              <a:t>vesebetegség vagy vízhajtó adása miatt</a:t>
            </a:r>
          </a:p>
          <a:p>
            <a:pPr>
              <a:lnSpc>
                <a:spcPct val="90000"/>
              </a:lnSpc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hu-HU" sz="2000" b="1" i="1" u="sng" dirty="0" smtClean="0">
                <a:solidFill>
                  <a:schemeClr val="accent4"/>
                </a:solidFill>
              </a:rPr>
              <a:t>Eloszlási zavar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alkalosis</a:t>
            </a:r>
            <a:r>
              <a:rPr lang="hu-HU" sz="2000" dirty="0">
                <a:solidFill>
                  <a:schemeClr val="accent4"/>
                </a:solidFill>
              </a:rPr>
              <a:t>, </a:t>
            </a:r>
            <a:r>
              <a:rPr lang="hu-HU" sz="2000" dirty="0" smtClean="0">
                <a:solidFill>
                  <a:schemeClr val="accent4"/>
                </a:solidFill>
              </a:rPr>
              <a:t>inzulinkezelés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klinikai </a:t>
            </a:r>
            <a:r>
              <a:rPr lang="hu-HU" sz="2000" dirty="0">
                <a:solidFill>
                  <a:schemeClr val="accent4"/>
                </a:solidFill>
              </a:rPr>
              <a:t>tünetek: </a:t>
            </a:r>
            <a:r>
              <a:rPr lang="hu-HU" sz="2000" dirty="0" err="1" smtClean="0">
                <a:solidFill>
                  <a:schemeClr val="accent4"/>
                </a:solidFill>
                <a:sym typeface="Wingdings" pitchFamily="2" charset="2"/>
              </a:rPr>
              <a:t>paresis</a:t>
            </a:r>
            <a:r>
              <a:rPr lang="hu-HU" sz="2000" dirty="0">
                <a:solidFill>
                  <a:schemeClr val="accent4"/>
                </a:solidFill>
                <a:sym typeface="Wingdings" pitchFamily="2" charset="2"/>
              </a:rPr>
              <a:t>, </a:t>
            </a:r>
            <a:r>
              <a:rPr lang="hu-HU" sz="2000" dirty="0" err="1" smtClean="0">
                <a:solidFill>
                  <a:schemeClr val="accent4"/>
                </a:solidFill>
                <a:sym typeface="Wingdings" pitchFamily="2" charset="2"/>
              </a:rPr>
              <a:t>obstipatio</a:t>
            </a:r>
            <a:r>
              <a:rPr lang="hu-HU" sz="2000" dirty="0" smtClean="0">
                <a:solidFill>
                  <a:schemeClr val="accent4"/>
                </a:solidFill>
                <a:sym typeface="Wingdings" pitchFamily="2" charset="2"/>
              </a:rPr>
              <a:t>, </a:t>
            </a:r>
            <a:r>
              <a:rPr lang="hu-HU" sz="2000" dirty="0" err="1" smtClean="0">
                <a:solidFill>
                  <a:schemeClr val="accent4"/>
                </a:solidFill>
                <a:sym typeface="Wingdings" pitchFamily="2" charset="2"/>
              </a:rPr>
              <a:t>paralytikus</a:t>
            </a:r>
            <a:r>
              <a:rPr lang="hu-HU" sz="2000" dirty="0" smtClean="0">
                <a:solidFill>
                  <a:schemeClr val="accent4"/>
                </a:solidFill>
                <a:sym typeface="Wingdings" pitchFamily="2" charset="2"/>
              </a:rPr>
              <a:t> </a:t>
            </a:r>
            <a:r>
              <a:rPr lang="hu-HU" sz="2000" dirty="0" err="1">
                <a:solidFill>
                  <a:schemeClr val="accent4"/>
                </a:solidFill>
                <a:sym typeface="Wingdings" pitchFamily="2" charset="2"/>
              </a:rPr>
              <a:t>ileus</a:t>
            </a:r>
            <a:r>
              <a:rPr lang="hu-HU" sz="2000" dirty="0">
                <a:solidFill>
                  <a:schemeClr val="accent4"/>
                </a:solidFill>
                <a:sym typeface="Wingdings" pitchFamily="2" charset="2"/>
              </a:rPr>
              <a:t>, reflexhiány, EKG: lapos T, ST </a:t>
            </a:r>
            <a:r>
              <a:rPr lang="hu-HU" sz="2000" dirty="0" err="1">
                <a:solidFill>
                  <a:schemeClr val="accent4"/>
                </a:solidFill>
                <a:sym typeface="Wingdings" pitchFamily="2" charset="2"/>
              </a:rPr>
              <a:t>depressio</a:t>
            </a:r>
            <a:r>
              <a:rPr lang="hu-HU" sz="2000" dirty="0">
                <a:solidFill>
                  <a:schemeClr val="accent4"/>
                </a:solidFill>
                <a:sym typeface="Wingdings" pitchFamily="2" charset="2"/>
              </a:rPr>
              <a:t>, </a:t>
            </a:r>
            <a:r>
              <a:rPr lang="hu-HU" sz="2000" dirty="0" err="1">
                <a:solidFill>
                  <a:schemeClr val="accent4"/>
                </a:solidFill>
                <a:sym typeface="Wingdings" pitchFamily="2" charset="2"/>
              </a:rPr>
              <a:t>U-hullám</a:t>
            </a:r>
            <a:endParaRPr lang="hu-HU" sz="2000" dirty="0">
              <a:solidFill>
                <a:schemeClr val="accent4"/>
              </a:solidFill>
              <a:sym typeface="Wingdings" pitchFamily="2" charset="2"/>
            </a:endParaRPr>
          </a:p>
          <a:p>
            <a:pPr>
              <a:lnSpc>
                <a:spcPct val="90000"/>
              </a:lnSpc>
              <a:buNone/>
            </a:pPr>
            <a:endParaRPr lang="hu-HU" sz="2000" b="1" dirty="0" smtClean="0">
              <a:solidFill>
                <a:schemeClr val="accent4"/>
              </a:solidFill>
              <a:sym typeface="Wingdings" pitchFamily="2" charset="2"/>
            </a:endParaRPr>
          </a:p>
          <a:p>
            <a:pPr>
              <a:lnSpc>
                <a:spcPct val="90000"/>
              </a:lnSpc>
              <a:buNone/>
            </a:pPr>
            <a:r>
              <a:rPr lang="hu-HU" sz="2000" b="1" dirty="0" smtClean="0">
                <a:solidFill>
                  <a:schemeClr val="accent4"/>
                </a:solidFill>
                <a:sym typeface="Wingdings" pitchFamily="2" charset="2"/>
              </a:rPr>
              <a:t>Kezelés</a:t>
            </a:r>
            <a:endParaRPr lang="hu-HU" sz="2000" dirty="0" smtClean="0">
              <a:solidFill>
                <a:schemeClr val="accent4"/>
              </a:solidFill>
              <a:sym typeface="Wingdings" pitchFamily="2" charset="2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  <a:sym typeface="Wingdings" pitchFamily="2" charset="2"/>
              </a:rPr>
              <a:t>káliumgazdag</a:t>
            </a:r>
            <a:r>
              <a:rPr lang="hu-HU" sz="2000" dirty="0" smtClean="0">
                <a:solidFill>
                  <a:schemeClr val="accent4"/>
                </a:solidFill>
                <a:sym typeface="Wingdings" pitchFamily="2" charset="2"/>
              </a:rPr>
              <a:t> </a:t>
            </a:r>
            <a:r>
              <a:rPr lang="hu-HU" sz="2000" dirty="0">
                <a:solidFill>
                  <a:schemeClr val="accent4"/>
                </a:solidFill>
                <a:sym typeface="Wingdings" pitchFamily="2" charset="2"/>
              </a:rPr>
              <a:t>étrend (gyümölcs, </a:t>
            </a:r>
            <a:r>
              <a:rPr lang="hu-HU" sz="2000" dirty="0" smtClean="0">
                <a:solidFill>
                  <a:schemeClr val="accent4"/>
                </a:solidFill>
                <a:sym typeface="Wingdings" pitchFamily="2" charset="2"/>
              </a:rPr>
              <a:t>banán),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  <a:sym typeface="Wingdings" pitchFamily="2" charset="2"/>
              </a:rPr>
              <a:t>Kálium-chlorid</a:t>
            </a:r>
            <a:r>
              <a:rPr lang="hu-HU" sz="2000" dirty="0" smtClean="0">
                <a:solidFill>
                  <a:schemeClr val="accent4"/>
                </a:solidFill>
                <a:sym typeface="Wingdings" pitchFamily="2" charset="2"/>
              </a:rPr>
              <a:t>,étkezés </a:t>
            </a:r>
            <a:r>
              <a:rPr lang="hu-HU" sz="2000" dirty="0">
                <a:solidFill>
                  <a:schemeClr val="accent4"/>
                </a:solidFill>
                <a:sym typeface="Wingdings" pitchFamily="2" charset="2"/>
              </a:rPr>
              <a:t>alatt-után sok folyadékkal pl. pezsgőtabletta formájában.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hu-HU" sz="2800" dirty="0" err="1" smtClean="0">
                <a:solidFill>
                  <a:srgbClr val="FF0000"/>
                </a:solidFill>
              </a:rPr>
              <a:t>Hypomagnesaemia</a:t>
            </a:r>
            <a:r>
              <a:rPr lang="hu-HU" sz="2800" dirty="0" smtClean="0">
                <a:solidFill>
                  <a:srgbClr val="FF0000"/>
                </a:solidFill>
              </a:rPr>
              <a:t>, </a:t>
            </a:r>
            <a:r>
              <a:rPr lang="hu-HU" sz="2800" dirty="0" err="1" smtClean="0">
                <a:solidFill>
                  <a:srgbClr val="FF0000"/>
                </a:solidFill>
              </a:rPr>
              <a:t>Hypermagnesaemia</a:t>
            </a:r>
            <a:endParaRPr lang="hu-HU" sz="2800" dirty="0">
              <a:solidFill>
                <a:srgbClr val="FF0000"/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68760"/>
            <a:ext cx="8713788" cy="532889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hu-HU" sz="2000" b="1" dirty="0" err="1" smtClean="0">
                <a:solidFill>
                  <a:srgbClr val="FF0000"/>
                </a:solidFill>
              </a:rPr>
              <a:t>Hypomagnesaemia</a:t>
            </a:r>
            <a:endParaRPr lang="hu-HU" sz="2000" b="1" i="1" dirty="0" smtClean="0">
              <a:solidFill>
                <a:srgbClr val="FF0000"/>
              </a:solidFill>
              <a:sym typeface="Wingdings" pitchFamily="2" charset="2"/>
            </a:endParaRPr>
          </a:p>
          <a:p>
            <a:pPr>
              <a:lnSpc>
                <a:spcPct val="80000"/>
              </a:lnSpc>
              <a:buNone/>
            </a:pPr>
            <a:endParaRPr lang="hu-HU" sz="2000" b="1" i="1" dirty="0" smtClean="0">
              <a:solidFill>
                <a:schemeClr val="accent4"/>
              </a:solidFill>
              <a:sym typeface="Wingdings" pitchFamily="2" charset="2"/>
            </a:endParaRPr>
          </a:p>
          <a:p>
            <a:pPr>
              <a:lnSpc>
                <a:spcPct val="80000"/>
              </a:lnSpc>
              <a:buNone/>
            </a:pPr>
            <a:r>
              <a:rPr lang="hu-HU" sz="2000" b="1" i="1" dirty="0" smtClean="0">
                <a:solidFill>
                  <a:schemeClr val="accent4"/>
                </a:solidFill>
                <a:sym typeface="Wingdings" pitchFamily="2" charset="2"/>
              </a:rPr>
              <a:t>Okai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  <a:sym typeface="Wingdings" pitchFamily="2" charset="2"/>
              </a:rPr>
              <a:t>intracellularis</a:t>
            </a:r>
            <a:r>
              <a:rPr lang="hu-HU" sz="2000" dirty="0" smtClean="0">
                <a:solidFill>
                  <a:schemeClr val="accent4"/>
                </a:solidFill>
                <a:sym typeface="Wingdings" pitchFamily="2" charset="2"/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  <a:sym typeface="Wingdings" pitchFamily="2" charset="2"/>
              </a:rPr>
              <a:t>hypokalaemiát</a:t>
            </a:r>
            <a:r>
              <a:rPr lang="hu-HU" sz="2000" dirty="0" smtClean="0">
                <a:solidFill>
                  <a:schemeClr val="accent4"/>
                </a:solidFill>
                <a:sym typeface="Wingdings" pitchFamily="2" charset="2"/>
              </a:rPr>
              <a:t> okoz</a:t>
            </a:r>
            <a:r>
              <a:rPr lang="hu-HU" sz="2000" dirty="0" smtClean="0">
                <a:solidFill>
                  <a:schemeClr val="accent4"/>
                </a:solidFill>
              </a:rPr>
              <a:t>, </a:t>
            </a:r>
            <a:r>
              <a:rPr lang="hu-HU" sz="2000" dirty="0">
                <a:solidFill>
                  <a:schemeClr val="accent4"/>
                </a:solidFill>
              </a:rPr>
              <a:t>„természetes” </a:t>
            </a:r>
            <a:r>
              <a:rPr lang="hu-HU" sz="2000" dirty="0" err="1">
                <a:solidFill>
                  <a:schemeClr val="accent4"/>
                </a:solidFill>
              </a:rPr>
              <a:t>Ca-csatorna</a:t>
            </a:r>
            <a:r>
              <a:rPr lang="hu-HU" sz="2000" dirty="0">
                <a:solidFill>
                  <a:schemeClr val="accent4"/>
                </a:solidFill>
              </a:rPr>
              <a:t> blokkoló </a:t>
            </a:r>
            <a:r>
              <a:rPr lang="hu-HU" sz="2000" dirty="0" smtClean="0">
                <a:solidFill>
                  <a:schemeClr val="accent4"/>
                </a:solidFill>
              </a:rPr>
              <a:t>is,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alkoholismus</a:t>
            </a:r>
            <a:r>
              <a:rPr lang="hu-HU" sz="2000" dirty="0">
                <a:solidFill>
                  <a:schemeClr val="accent4"/>
                </a:solidFill>
              </a:rPr>
              <a:t>,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>
                <a:solidFill>
                  <a:schemeClr val="accent4"/>
                </a:solidFill>
              </a:rPr>
              <a:t>parenteralis</a:t>
            </a:r>
            <a:r>
              <a:rPr lang="hu-HU" sz="2000" dirty="0">
                <a:solidFill>
                  <a:schemeClr val="accent4"/>
                </a:solidFill>
              </a:rPr>
              <a:t> </a:t>
            </a:r>
            <a:r>
              <a:rPr lang="hu-HU" sz="2000" dirty="0" smtClean="0">
                <a:solidFill>
                  <a:schemeClr val="accent4"/>
                </a:solidFill>
              </a:rPr>
              <a:t>táplálás, 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nagyobb </a:t>
            </a:r>
            <a:r>
              <a:rPr lang="hu-HU" sz="2000" dirty="0">
                <a:solidFill>
                  <a:schemeClr val="accent4"/>
                </a:solidFill>
              </a:rPr>
              <a:t>igény </a:t>
            </a:r>
            <a:r>
              <a:rPr lang="hu-HU" sz="2000" dirty="0" smtClean="0">
                <a:solidFill>
                  <a:schemeClr val="accent4"/>
                </a:solidFill>
              </a:rPr>
              <a:t>terhességben,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fokozott </a:t>
            </a:r>
            <a:r>
              <a:rPr lang="hu-HU" sz="2000" dirty="0">
                <a:solidFill>
                  <a:schemeClr val="accent4"/>
                </a:solidFill>
              </a:rPr>
              <a:t>vese kiválasztás </a:t>
            </a:r>
            <a:r>
              <a:rPr lang="hu-HU" sz="2000" dirty="0" err="1">
                <a:solidFill>
                  <a:schemeClr val="accent4"/>
                </a:solidFill>
              </a:rPr>
              <a:t>polyuria</a:t>
            </a:r>
            <a:r>
              <a:rPr lang="hu-HU" sz="2000" dirty="0">
                <a:solidFill>
                  <a:schemeClr val="accent4"/>
                </a:solidFill>
              </a:rPr>
              <a:t>, </a:t>
            </a:r>
            <a:r>
              <a:rPr lang="hu-HU" sz="2000" dirty="0" err="1">
                <a:solidFill>
                  <a:schemeClr val="accent4"/>
                </a:solidFill>
              </a:rPr>
              <a:t>diuretikus</a:t>
            </a:r>
            <a:r>
              <a:rPr lang="hu-HU" sz="2000" dirty="0">
                <a:solidFill>
                  <a:schemeClr val="accent4"/>
                </a:solidFill>
              </a:rPr>
              <a:t> </a:t>
            </a:r>
            <a:r>
              <a:rPr lang="hu-HU" sz="2000" dirty="0" smtClean="0">
                <a:solidFill>
                  <a:schemeClr val="accent4"/>
                </a:solidFill>
              </a:rPr>
              <a:t>kezelés,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egyes </a:t>
            </a:r>
            <a:r>
              <a:rPr lang="hu-HU" sz="2000" dirty="0" err="1">
                <a:solidFill>
                  <a:schemeClr val="accent4"/>
                </a:solidFill>
              </a:rPr>
              <a:t>cytostatikumok</a:t>
            </a:r>
            <a:r>
              <a:rPr lang="hu-HU" sz="2000" dirty="0">
                <a:solidFill>
                  <a:schemeClr val="accent4"/>
                </a:solidFill>
              </a:rPr>
              <a:t> </a:t>
            </a:r>
            <a:r>
              <a:rPr lang="hu-HU" sz="2000" dirty="0" smtClean="0">
                <a:solidFill>
                  <a:schemeClr val="accent4"/>
                </a:solidFill>
              </a:rPr>
              <a:t>adása,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acut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>
                <a:solidFill>
                  <a:schemeClr val="accent4"/>
                </a:solidFill>
              </a:rPr>
              <a:t>pancreatitis</a:t>
            </a:r>
            <a:r>
              <a:rPr lang="hu-HU" sz="2000" dirty="0">
                <a:solidFill>
                  <a:schemeClr val="accent4"/>
                </a:solidFill>
              </a:rPr>
              <a:t>; </a:t>
            </a:r>
            <a:r>
              <a:rPr lang="hu-HU" sz="2000" dirty="0" err="1">
                <a:solidFill>
                  <a:schemeClr val="accent4"/>
                </a:solidFill>
              </a:rPr>
              <a:t>hashajtó-abusus</a:t>
            </a:r>
            <a:r>
              <a:rPr lang="hu-HU" sz="2000" dirty="0">
                <a:solidFill>
                  <a:schemeClr val="accent4"/>
                </a:solidFill>
              </a:rPr>
              <a:t>; DM, </a:t>
            </a:r>
            <a:r>
              <a:rPr lang="hu-HU" sz="2000" dirty="0" err="1" smtClean="0">
                <a:solidFill>
                  <a:schemeClr val="accent4"/>
                </a:solidFill>
              </a:rPr>
              <a:t>hyperthyreosis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Tünetek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gyakran </a:t>
            </a:r>
            <a:r>
              <a:rPr lang="hu-HU" sz="2000" dirty="0" err="1" smtClean="0">
                <a:solidFill>
                  <a:schemeClr val="accent4"/>
                </a:solidFill>
              </a:rPr>
              <a:t>hypokalaemiával</a:t>
            </a:r>
            <a:r>
              <a:rPr lang="hu-HU" sz="2000" dirty="0">
                <a:solidFill>
                  <a:schemeClr val="accent4"/>
                </a:solidFill>
              </a:rPr>
              <a:t>, </a:t>
            </a:r>
            <a:r>
              <a:rPr lang="hu-HU" sz="2000" dirty="0" err="1">
                <a:solidFill>
                  <a:schemeClr val="accent4"/>
                </a:solidFill>
              </a:rPr>
              <a:t>hypocalcaemiával</a:t>
            </a:r>
            <a:r>
              <a:rPr lang="hu-HU" sz="2000" dirty="0">
                <a:solidFill>
                  <a:schemeClr val="accent4"/>
                </a:solidFill>
              </a:rPr>
              <a:t> </a:t>
            </a:r>
            <a:r>
              <a:rPr lang="hu-HU" sz="2000" dirty="0" smtClean="0">
                <a:solidFill>
                  <a:schemeClr val="accent4"/>
                </a:solidFill>
              </a:rPr>
              <a:t>együtt,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idegi/pszichés</a:t>
            </a:r>
            <a:r>
              <a:rPr lang="hu-HU" sz="2000" dirty="0">
                <a:solidFill>
                  <a:schemeClr val="accent4"/>
                </a:solidFill>
              </a:rPr>
              <a:t>: ingerlékenység, </a:t>
            </a:r>
            <a:r>
              <a:rPr lang="hu-HU" sz="2000" dirty="0" err="1" smtClean="0">
                <a:solidFill>
                  <a:schemeClr val="accent4"/>
                </a:solidFill>
              </a:rPr>
              <a:t>tetania</a:t>
            </a:r>
            <a:r>
              <a:rPr lang="hu-HU" sz="2000" dirty="0" smtClean="0">
                <a:solidFill>
                  <a:schemeClr val="accent4"/>
                </a:solidFill>
              </a:rPr>
              <a:t>,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szív</a:t>
            </a:r>
            <a:r>
              <a:rPr lang="hu-HU" sz="2000" dirty="0">
                <a:solidFill>
                  <a:schemeClr val="accent4"/>
                </a:solidFill>
              </a:rPr>
              <a:t>: </a:t>
            </a:r>
            <a:r>
              <a:rPr lang="hu-HU" sz="2000" dirty="0" err="1">
                <a:solidFill>
                  <a:schemeClr val="accent4"/>
                </a:solidFill>
              </a:rPr>
              <a:t>extrasystolia</a:t>
            </a:r>
            <a:r>
              <a:rPr lang="hu-HU" sz="2000" dirty="0">
                <a:solidFill>
                  <a:schemeClr val="accent4"/>
                </a:solidFill>
              </a:rPr>
              <a:t>, fokozott </a:t>
            </a:r>
            <a:r>
              <a:rPr lang="hu-HU" sz="2000" dirty="0" err="1">
                <a:solidFill>
                  <a:schemeClr val="accent4"/>
                </a:solidFill>
              </a:rPr>
              <a:t>coronaria-spasmus</a:t>
            </a:r>
            <a:r>
              <a:rPr lang="hu-HU" sz="2000" dirty="0">
                <a:solidFill>
                  <a:schemeClr val="accent4"/>
                </a:solidFill>
              </a:rPr>
              <a:t> rizikó, EKG: ST </a:t>
            </a:r>
            <a:r>
              <a:rPr lang="hu-HU" sz="2000" dirty="0" err="1">
                <a:solidFill>
                  <a:schemeClr val="accent4"/>
                </a:solidFill>
              </a:rPr>
              <a:t>depressio</a:t>
            </a:r>
            <a:r>
              <a:rPr lang="hu-HU" sz="2000" dirty="0">
                <a:solidFill>
                  <a:schemeClr val="accent4"/>
                </a:solidFill>
              </a:rPr>
              <a:t>, lapos T, </a:t>
            </a:r>
            <a:r>
              <a:rPr lang="hu-HU" sz="2000" dirty="0" err="1" smtClean="0">
                <a:solidFill>
                  <a:schemeClr val="accent4"/>
                </a:solidFill>
              </a:rPr>
              <a:t>QT-megnyúlás</a:t>
            </a:r>
            <a:endParaRPr lang="hu-HU" sz="2000" dirty="0">
              <a:solidFill>
                <a:schemeClr val="accent4"/>
              </a:solidFill>
            </a:endParaRPr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Kezelés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oki,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10-30 </a:t>
            </a:r>
            <a:r>
              <a:rPr lang="hu-HU" sz="2000" dirty="0" err="1" smtClean="0">
                <a:solidFill>
                  <a:schemeClr val="accent4"/>
                </a:solidFill>
              </a:rPr>
              <a:t>mmol</a:t>
            </a:r>
            <a:r>
              <a:rPr lang="hu-HU" sz="2000" dirty="0" smtClean="0">
                <a:solidFill>
                  <a:schemeClr val="accent4"/>
                </a:solidFill>
              </a:rPr>
              <a:t>/die pótlás,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normális Mg szint esetén is jótékony hatása van: kamrai </a:t>
            </a:r>
            <a:r>
              <a:rPr lang="hu-HU" sz="2000" dirty="0" err="1" smtClean="0">
                <a:solidFill>
                  <a:schemeClr val="accent4"/>
                </a:solidFill>
              </a:rPr>
              <a:t>arrhythmiákra</a:t>
            </a:r>
            <a:r>
              <a:rPr lang="hu-HU" sz="2000" dirty="0" smtClean="0">
                <a:solidFill>
                  <a:schemeClr val="accent4"/>
                </a:solidFill>
              </a:rPr>
              <a:t> (digitális </a:t>
            </a:r>
            <a:r>
              <a:rPr lang="hu-HU" sz="2000" dirty="0" err="1" smtClean="0">
                <a:solidFill>
                  <a:schemeClr val="accent4"/>
                </a:solidFill>
              </a:rPr>
              <a:t>intoxicatioban</a:t>
            </a:r>
            <a:r>
              <a:rPr lang="hu-HU" sz="2000" dirty="0" smtClean="0">
                <a:solidFill>
                  <a:schemeClr val="accent4"/>
                </a:solidFill>
              </a:rPr>
              <a:t>), </a:t>
            </a:r>
            <a:r>
              <a:rPr lang="hu-HU" sz="2000" dirty="0" err="1" smtClean="0">
                <a:solidFill>
                  <a:schemeClr val="accent4"/>
                </a:solidFill>
              </a:rPr>
              <a:t>extrasystoliában</a:t>
            </a:r>
            <a:r>
              <a:rPr lang="hu-HU" sz="2000" dirty="0" smtClean="0">
                <a:solidFill>
                  <a:schemeClr val="accent4"/>
                </a:solidFill>
              </a:rPr>
              <a:t>, </a:t>
            </a:r>
            <a:r>
              <a:rPr lang="hu-HU" sz="2000" dirty="0" err="1" smtClean="0">
                <a:solidFill>
                  <a:schemeClr val="accent4"/>
                </a:solidFill>
              </a:rPr>
              <a:t>eclampsiában</a:t>
            </a:r>
            <a:r>
              <a:rPr lang="hu-HU" sz="2000" dirty="0" smtClean="0">
                <a:solidFill>
                  <a:schemeClr val="accent4"/>
                </a:solidFill>
              </a:rPr>
              <a:t>, korai szülési fájdalmak esetén</a:t>
            </a:r>
          </a:p>
          <a:p>
            <a:pPr>
              <a:lnSpc>
                <a:spcPct val="80000"/>
              </a:lnSpc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hu-HU" sz="2000" b="1" dirty="0" err="1" smtClean="0">
                <a:solidFill>
                  <a:srgbClr val="FF0000"/>
                </a:solidFill>
              </a:rPr>
              <a:t>Hypermagnesaemia</a:t>
            </a:r>
            <a:endParaRPr lang="hu-HU" sz="2000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legyakrabban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uraemiában</a:t>
            </a:r>
            <a:r>
              <a:rPr lang="hu-HU" sz="2000" dirty="0" smtClean="0">
                <a:solidFill>
                  <a:schemeClr val="accent4"/>
                </a:solidFill>
              </a:rPr>
              <a:t>: izomgyengeség, </a:t>
            </a:r>
            <a:r>
              <a:rPr lang="hu-HU" sz="2000" dirty="0" err="1" smtClean="0">
                <a:solidFill>
                  <a:schemeClr val="accent4"/>
                </a:solidFill>
              </a:rPr>
              <a:t>hypoventillatio</a:t>
            </a:r>
            <a:r>
              <a:rPr lang="hu-HU" sz="2000" dirty="0" smtClean="0">
                <a:solidFill>
                  <a:schemeClr val="accent4"/>
                </a:solidFill>
              </a:rPr>
              <a:t>,EKG eltérések</a:t>
            </a:r>
          </a:p>
          <a:p>
            <a:pPr>
              <a:lnSpc>
                <a:spcPct val="80000"/>
              </a:lnSpc>
              <a:buNone/>
            </a:pPr>
            <a:endParaRPr lang="hu-HU" sz="2000" u="sng" dirty="0" smtClean="0">
              <a:solidFill>
                <a:schemeClr val="accent4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Kezelés </a:t>
            </a:r>
          </a:p>
          <a:p>
            <a:pPr>
              <a:lnSpc>
                <a:spcPct val="80000"/>
              </a:lnSpc>
              <a:buNone/>
            </a:pPr>
            <a:r>
              <a:rPr lang="hu-HU" sz="2000" dirty="0" err="1" smtClean="0">
                <a:solidFill>
                  <a:schemeClr val="accent4"/>
                </a:solidFill>
              </a:rPr>
              <a:t>Ca</a:t>
            </a:r>
            <a:r>
              <a:rPr lang="hu-HU" sz="2000" dirty="0" smtClean="0">
                <a:solidFill>
                  <a:schemeClr val="accent4"/>
                </a:solidFill>
              </a:rPr>
              <a:t> mint </a:t>
            </a:r>
            <a:r>
              <a:rPr lang="hu-HU" sz="2000" dirty="0" err="1" smtClean="0">
                <a:solidFill>
                  <a:schemeClr val="accent4"/>
                </a:solidFill>
              </a:rPr>
              <a:t>antidotum</a:t>
            </a:r>
            <a:r>
              <a:rPr lang="hu-HU" sz="2000" dirty="0" smtClean="0">
                <a:solidFill>
                  <a:schemeClr val="accent4"/>
                </a:solidFill>
              </a:rPr>
              <a:t>, dialízis 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hu-HU" sz="2800" dirty="0" err="1" smtClean="0">
                <a:solidFill>
                  <a:srgbClr val="FF0000"/>
                </a:solidFill>
              </a:rPr>
              <a:t>Hypomagnesaemia</a:t>
            </a:r>
            <a:r>
              <a:rPr lang="hu-HU" sz="2800" dirty="0" smtClean="0">
                <a:solidFill>
                  <a:srgbClr val="FF0000"/>
                </a:solidFill>
              </a:rPr>
              <a:t>, </a:t>
            </a:r>
            <a:r>
              <a:rPr lang="hu-HU" sz="2800" dirty="0" err="1" smtClean="0">
                <a:solidFill>
                  <a:srgbClr val="FF0000"/>
                </a:solidFill>
              </a:rPr>
              <a:t>Hypermagnesaemia</a:t>
            </a:r>
            <a:endParaRPr lang="hu-HU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Célja </a:t>
            </a:r>
          </a:p>
          <a:p>
            <a:pPr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megfelelő </a:t>
            </a:r>
            <a:r>
              <a:rPr lang="hu-HU" sz="2000" dirty="0" err="1" smtClean="0">
                <a:solidFill>
                  <a:schemeClr val="accent4"/>
                </a:solidFill>
              </a:rPr>
              <a:t>hemodinamikai</a:t>
            </a:r>
            <a:r>
              <a:rPr lang="hu-HU" sz="2000" dirty="0" smtClean="0">
                <a:solidFill>
                  <a:schemeClr val="accent4"/>
                </a:solidFill>
              </a:rPr>
              <a:t> státusz és a </a:t>
            </a:r>
            <a:r>
              <a:rPr lang="hu-HU" sz="2000" dirty="0" err="1" smtClean="0">
                <a:solidFill>
                  <a:schemeClr val="accent4"/>
                </a:solidFill>
              </a:rPr>
              <a:t>mikrocirkuláció</a:t>
            </a:r>
            <a:r>
              <a:rPr lang="hu-HU" sz="2000" dirty="0" smtClean="0">
                <a:solidFill>
                  <a:schemeClr val="accent4"/>
                </a:solidFill>
              </a:rPr>
              <a:t> fenntartásával/helyreállításával a szervek, szövetek, sejtek oxigén ellátásának biztosítása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kompenzálni akarjuk a nem az </a:t>
            </a:r>
            <a:r>
              <a:rPr lang="hu-HU" sz="2000" dirty="0" err="1" smtClean="0">
                <a:solidFill>
                  <a:schemeClr val="accent4"/>
                </a:solidFill>
              </a:rPr>
              <a:t>intravazális</a:t>
            </a:r>
            <a:r>
              <a:rPr lang="hu-HU" sz="2000" dirty="0" smtClean="0">
                <a:solidFill>
                  <a:schemeClr val="accent4"/>
                </a:solidFill>
              </a:rPr>
              <a:t> térben, hanem az </a:t>
            </a:r>
            <a:r>
              <a:rPr lang="hu-HU" sz="2000" dirty="0" err="1" smtClean="0">
                <a:solidFill>
                  <a:schemeClr val="accent4"/>
                </a:solidFill>
              </a:rPr>
              <a:t>extracelluláris</a:t>
            </a:r>
            <a:r>
              <a:rPr lang="hu-HU" sz="2000" dirty="0" smtClean="0">
                <a:solidFill>
                  <a:schemeClr val="accent4"/>
                </a:solidFill>
              </a:rPr>
              <a:t> és kisebb mértékben az </a:t>
            </a:r>
            <a:r>
              <a:rPr lang="hu-HU" sz="2000" dirty="0" err="1" smtClean="0">
                <a:solidFill>
                  <a:schemeClr val="accent4"/>
                </a:solidFill>
              </a:rPr>
              <a:t>intracelluláris</a:t>
            </a:r>
            <a:r>
              <a:rPr lang="hu-HU" sz="2000" dirty="0" smtClean="0">
                <a:solidFill>
                  <a:schemeClr val="accent4"/>
                </a:solidFill>
              </a:rPr>
              <a:t> térben jelentkező hiányt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volumenterápia céljának olyan oldatok felelnek meg, melyek a szükséges folyadék mellett a kolloid ozmotikus nyomást is biztosítják. Lehetőség szerint </a:t>
            </a:r>
            <a:r>
              <a:rPr lang="hu-HU" sz="2000" dirty="0" err="1" smtClean="0">
                <a:solidFill>
                  <a:schemeClr val="accent4"/>
                </a:solidFill>
              </a:rPr>
              <a:t>izoonkotikusak</a:t>
            </a:r>
            <a:r>
              <a:rPr lang="hu-HU" sz="2000" dirty="0" smtClean="0">
                <a:solidFill>
                  <a:schemeClr val="accent4"/>
                </a:solidFill>
              </a:rPr>
              <a:t> és izotóniásak</a:t>
            </a:r>
          </a:p>
          <a:p>
            <a:pPr>
              <a:buFont typeface="Wingdings" pitchFamily="2" charset="2"/>
              <a:buChar char="§"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Volumenterápia</a:t>
            </a:r>
            <a:endParaRPr lang="hu-HU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 A folyadékháztartás zavarai </a:t>
            </a:r>
          </a:p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hipotóniás </a:t>
            </a:r>
            <a:r>
              <a:rPr lang="hu-HU" sz="2000" dirty="0" err="1" smtClean="0">
                <a:solidFill>
                  <a:schemeClr val="accent4"/>
                </a:solidFill>
              </a:rPr>
              <a:t>dehidráció</a:t>
            </a:r>
            <a:r>
              <a:rPr lang="hu-HU" sz="2000" dirty="0" smtClean="0">
                <a:solidFill>
                  <a:schemeClr val="accent4"/>
                </a:solidFill>
              </a:rPr>
              <a:t>/ </a:t>
            </a:r>
            <a:r>
              <a:rPr lang="hu-HU" sz="2000" dirty="0" err="1" smtClean="0">
                <a:solidFill>
                  <a:schemeClr val="accent4"/>
                </a:solidFill>
              </a:rPr>
              <a:t>hiperhidráció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izotóniás </a:t>
            </a:r>
            <a:r>
              <a:rPr lang="hu-HU" sz="2000" dirty="0" err="1" smtClean="0">
                <a:solidFill>
                  <a:schemeClr val="accent4"/>
                </a:solidFill>
              </a:rPr>
              <a:t>dehidráció</a:t>
            </a:r>
            <a:r>
              <a:rPr lang="hu-HU" sz="2000" dirty="0" smtClean="0">
                <a:solidFill>
                  <a:schemeClr val="accent4"/>
                </a:solidFill>
              </a:rPr>
              <a:t>/ </a:t>
            </a:r>
            <a:r>
              <a:rPr lang="hu-HU" sz="2000" dirty="0" err="1" smtClean="0">
                <a:solidFill>
                  <a:schemeClr val="accent4"/>
                </a:solidFill>
              </a:rPr>
              <a:t>hiperhidráció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hipertóniás </a:t>
            </a:r>
            <a:r>
              <a:rPr lang="hu-HU" sz="2000" dirty="0" err="1" smtClean="0">
                <a:solidFill>
                  <a:schemeClr val="accent4"/>
                </a:solidFill>
              </a:rPr>
              <a:t>dehidráció</a:t>
            </a:r>
            <a:r>
              <a:rPr lang="hu-HU" sz="2000" dirty="0" smtClean="0">
                <a:solidFill>
                  <a:schemeClr val="accent4"/>
                </a:solidFill>
              </a:rPr>
              <a:t>/ </a:t>
            </a:r>
            <a:r>
              <a:rPr lang="hu-HU" sz="2000" dirty="0" err="1" smtClean="0">
                <a:solidFill>
                  <a:schemeClr val="accent4"/>
                </a:solidFill>
              </a:rPr>
              <a:t>hiperhidráció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hu-HU" sz="2000" dirty="0" smtClean="0">
                <a:solidFill>
                  <a:schemeClr val="accent4"/>
                </a:solidFill>
              </a:rPr>
              <a:t>izotónia esetében a Na koncentráció és az </a:t>
            </a:r>
            <a:r>
              <a:rPr lang="hu-HU" sz="2000" dirty="0" err="1" smtClean="0">
                <a:solidFill>
                  <a:schemeClr val="accent4"/>
                </a:solidFill>
              </a:rPr>
              <a:t>ozmolaritás</a:t>
            </a:r>
            <a:r>
              <a:rPr lang="hu-HU" sz="2000" dirty="0" smtClean="0">
                <a:solidFill>
                  <a:schemeClr val="accent4"/>
                </a:solidFill>
              </a:rPr>
              <a:t> nem változik</a:t>
            </a:r>
          </a:p>
          <a:p>
            <a:pPr>
              <a:buFont typeface="Wingdings" pitchFamily="2" charset="2"/>
              <a:buChar char="ü"/>
            </a:pPr>
            <a:r>
              <a:rPr lang="hu-HU" sz="2000" dirty="0" err="1" smtClean="0">
                <a:solidFill>
                  <a:schemeClr val="accent4"/>
                </a:solidFill>
              </a:rPr>
              <a:t>hipotónia</a:t>
            </a:r>
            <a:r>
              <a:rPr lang="hu-HU" sz="2000" dirty="0" smtClean="0">
                <a:solidFill>
                  <a:schemeClr val="accent4"/>
                </a:solidFill>
              </a:rPr>
              <a:t> esetében mindkettő csökken </a:t>
            </a:r>
          </a:p>
          <a:p>
            <a:pPr>
              <a:buFont typeface="Wingdings" pitchFamily="2" charset="2"/>
              <a:buChar char="ü"/>
            </a:pPr>
            <a:r>
              <a:rPr lang="hu-HU" sz="2000" dirty="0" smtClean="0">
                <a:solidFill>
                  <a:schemeClr val="accent4"/>
                </a:solidFill>
              </a:rPr>
              <a:t>hipertóniás </a:t>
            </a:r>
            <a:r>
              <a:rPr lang="hu-HU" sz="2000" dirty="0" err="1" smtClean="0">
                <a:solidFill>
                  <a:schemeClr val="accent4"/>
                </a:solidFill>
              </a:rPr>
              <a:t>dehidráció</a:t>
            </a:r>
            <a:r>
              <a:rPr lang="hu-HU" sz="2000" dirty="0" smtClean="0">
                <a:solidFill>
                  <a:schemeClr val="accent4"/>
                </a:solidFill>
              </a:rPr>
              <a:t> magas Na koncentrációval és emelkedett </a:t>
            </a:r>
            <a:r>
              <a:rPr lang="hu-HU" sz="2000" dirty="0" err="1" smtClean="0">
                <a:solidFill>
                  <a:schemeClr val="accent4"/>
                </a:solidFill>
              </a:rPr>
              <a:t>ozmolaritással</a:t>
            </a:r>
            <a:r>
              <a:rPr lang="hu-HU" sz="2000" dirty="0" smtClean="0">
                <a:solidFill>
                  <a:schemeClr val="accent4"/>
                </a:solidFill>
              </a:rPr>
              <a:t> jár</a:t>
            </a:r>
            <a:endParaRPr lang="hu-HU" sz="2000" dirty="0" smtClean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Volumenterápia</a:t>
            </a:r>
            <a:endParaRPr lang="hu-HU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Elektrolit oldatok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kis molekulákat tartalmaznak, az érfalon átjutva a teljes </a:t>
            </a:r>
            <a:r>
              <a:rPr lang="hu-HU" sz="2000" dirty="0" err="1" smtClean="0">
                <a:solidFill>
                  <a:schemeClr val="accent4"/>
                </a:solidFill>
              </a:rPr>
              <a:t>extracelluláris</a:t>
            </a:r>
            <a:r>
              <a:rPr lang="hu-HU" sz="2000" dirty="0" smtClean="0">
                <a:solidFill>
                  <a:schemeClr val="accent4"/>
                </a:solidFill>
              </a:rPr>
              <a:t> térben oszlanak el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ISODEX: csak cukrot tartalmaz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SALSOL: izotóniás, 0,9%-os </a:t>
            </a:r>
            <a:r>
              <a:rPr lang="hu-HU" sz="2000" dirty="0" err="1" smtClean="0">
                <a:solidFill>
                  <a:schemeClr val="accent4"/>
                </a:solidFill>
              </a:rPr>
              <a:t>NaCl</a:t>
            </a:r>
            <a:r>
              <a:rPr lang="hu-HU" sz="2000" dirty="0" smtClean="0">
                <a:solidFill>
                  <a:schemeClr val="accent4"/>
                </a:solidFill>
              </a:rPr>
              <a:t> oldat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RINGER: izotóniás, fiziológiás </a:t>
            </a:r>
            <a:r>
              <a:rPr lang="hu-HU" sz="2000" dirty="0" err="1" smtClean="0">
                <a:solidFill>
                  <a:schemeClr val="accent4"/>
                </a:solidFill>
              </a:rPr>
              <a:t>menny.-ben</a:t>
            </a:r>
            <a:r>
              <a:rPr lang="hu-HU" sz="2000" dirty="0" smtClean="0">
                <a:solidFill>
                  <a:schemeClr val="accent4"/>
                </a:solidFill>
              </a:rPr>
              <a:t> tartalmaz Na</a:t>
            </a:r>
            <a:r>
              <a:rPr lang="hu-HU" sz="2000" baseline="30000" dirty="0" smtClean="0">
                <a:solidFill>
                  <a:schemeClr val="accent4"/>
                </a:solidFill>
              </a:rPr>
              <a:t>+</a:t>
            </a:r>
            <a:r>
              <a:rPr lang="hu-HU" sz="2000" dirty="0" smtClean="0">
                <a:solidFill>
                  <a:schemeClr val="accent4"/>
                </a:solidFill>
              </a:rPr>
              <a:t>,K</a:t>
            </a:r>
            <a:r>
              <a:rPr lang="hu-HU" sz="2000" baseline="30000" dirty="0" smtClean="0">
                <a:solidFill>
                  <a:schemeClr val="accent4"/>
                </a:solidFill>
              </a:rPr>
              <a:t>+</a:t>
            </a:r>
            <a:r>
              <a:rPr lang="hu-HU" sz="2000" dirty="0" smtClean="0">
                <a:solidFill>
                  <a:schemeClr val="accent4"/>
                </a:solidFill>
              </a:rPr>
              <a:t>, Ca</a:t>
            </a:r>
            <a:r>
              <a:rPr lang="hu-HU" sz="2000" baseline="30000" dirty="0" smtClean="0">
                <a:solidFill>
                  <a:schemeClr val="accent4"/>
                </a:solidFill>
              </a:rPr>
              <a:t>2+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RINGER ½: félizotóniás, </a:t>
            </a:r>
            <a:r>
              <a:rPr lang="hu-HU" sz="2000" dirty="0" err="1" smtClean="0">
                <a:solidFill>
                  <a:schemeClr val="accent4"/>
                </a:solidFill>
              </a:rPr>
              <a:t>hypertóniás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dehydráció</a:t>
            </a:r>
            <a:r>
              <a:rPr lang="hu-HU" sz="2000" dirty="0" smtClean="0">
                <a:solidFill>
                  <a:schemeClr val="accent4"/>
                </a:solidFill>
              </a:rPr>
              <a:t> kezelésére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RINDEX 5: 5% glükózt tartalmaz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i="1" dirty="0" smtClean="0">
                <a:solidFill>
                  <a:schemeClr val="accent4"/>
                </a:solidFill>
              </a:rPr>
              <a:t>A folyadékpótló kezelés típusai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Izotóniás: Na130-150 </a:t>
            </a:r>
            <a:r>
              <a:rPr lang="hu-HU" sz="2000" dirty="0" err="1" smtClean="0">
                <a:solidFill>
                  <a:schemeClr val="accent4"/>
                </a:solidFill>
              </a:rPr>
              <a:t>mmol</a:t>
            </a:r>
            <a:r>
              <a:rPr lang="hu-HU" sz="2000" dirty="0" smtClean="0">
                <a:solidFill>
                  <a:schemeClr val="accent4"/>
                </a:solidFill>
              </a:rPr>
              <a:t>/l, a folyadékterek közt nincs áramlás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Hipotóniás: Na&lt;130mmol/l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Hipertóniás: Na&gt;150 </a:t>
            </a:r>
            <a:r>
              <a:rPr lang="hu-HU" sz="2000" dirty="0" err="1" smtClean="0">
                <a:solidFill>
                  <a:schemeClr val="accent4"/>
                </a:solidFill>
              </a:rPr>
              <a:t>mmol</a:t>
            </a:r>
            <a:r>
              <a:rPr lang="hu-HU" sz="2000" dirty="0" smtClean="0">
                <a:solidFill>
                  <a:schemeClr val="accent4"/>
                </a:solidFill>
              </a:rPr>
              <a:t>/l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Volumenterápia</a:t>
            </a:r>
            <a:r>
              <a:rPr lang="hu-HU" sz="2800" dirty="0" smtClean="0"/>
              <a:t/>
            </a:r>
            <a:br>
              <a:rPr lang="hu-HU" sz="2800" dirty="0" smtClean="0"/>
            </a:br>
            <a:endParaRPr lang="hu-HU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Követelmények bármelyik infúziós oldattól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legyen izotóniás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az </a:t>
            </a:r>
            <a:r>
              <a:rPr lang="hu-HU" sz="2000" dirty="0" err="1" smtClean="0">
                <a:solidFill>
                  <a:schemeClr val="accent4"/>
                </a:solidFill>
              </a:rPr>
              <a:t>ozmolaritása</a:t>
            </a:r>
            <a:r>
              <a:rPr lang="hu-HU" sz="2000" dirty="0" smtClean="0">
                <a:solidFill>
                  <a:schemeClr val="accent4"/>
                </a:solidFill>
              </a:rPr>
              <a:t> legyen  azonos a plazmáéval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pH értéke közel neutrális legyen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legyen steril, </a:t>
            </a:r>
            <a:r>
              <a:rPr lang="hu-HU" sz="2000" dirty="0" err="1" smtClean="0">
                <a:solidFill>
                  <a:schemeClr val="accent4"/>
                </a:solidFill>
              </a:rPr>
              <a:t>pirogénmentes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 Összetétel alapján három infúzió alaptípus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5%-os </a:t>
            </a:r>
            <a:r>
              <a:rPr lang="hu-HU" sz="2000" dirty="0" err="1" smtClean="0">
                <a:solidFill>
                  <a:schemeClr val="accent4"/>
                </a:solidFill>
              </a:rPr>
              <a:t>dextrose</a:t>
            </a:r>
            <a:r>
              <a:rPr lang="hu-HU" sz="2000" dirty="0" smtClean="0">
                <a:solidFill>
                  <a:schemeClr val="accent4"/>
                </a:solidFill>
              </a:rPr>
              <a:t> oldat – ionokat nem tartalmaz,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0,9 %-os </a:t>
            </a:r>
            <a:r>
              <a:rPr lang="hu-HU" sz="2000" dirty="0" err="1" smtClean="0">
                <a:solidFill>
                  <a:schemeClr val="accent4"/>
                </a:solidFill>
              </a:rPr>
              <a:t>NaCl</a:t>
            </a:r>
            <a:r>
              <a:rPr lang="hu-HU" sz="2000" dirty="0" smtClean="0">
                <a:solidFill>
                  <a:schemeClr val="accent4"/>
                </a:solidFill>
              </a:rPr>
              <a:t> oldat –1:</a:t>
            </a:r>
            <a:r>
              <a:rPr lang="hu-HU" sz="2000" dirty="0" err="1" smtClean="0">
                <a:solidFill>
                  <a:schemeClr val="accent4"/>
                </a:solidFill>
              </a:rPr>
              <a:t>1</a:t>
            </a:r>
            <a:r>
              <a:rPr lang="hu-HU" sz="2000" dirty="0" smtClean="0">
                <a:solidFill>
                  <a:schemeClr val="accent4"/>
                </a:solidFill>
              </a:rPr>
              <a:t> arányban Na </a:t>
            </a:r>
            <a:r>
              <a:rPr lang="hu-HU" sz="2000" dirty="0" err="1" smtClean="0">
                <a:solidFill>
                  <a:schemeClr val="accent4"/>
                </a:solidFill>
              </a:rPr>
              <a:t>-t</a:t>
            </a:r>
            <a:r>
              <a:rPr lang="hu-HU" sz="2000" dirty="0" smtClean="0">
                <a:solidFill>
                  <a:schemeClr val="accent4"/>
                </a:solidFill>
              </a:rPr>
              <a:t> és Cl-t tartalmaz,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változó összetételű elektrolit oldatok, ionokat, vizet és egyesek glukózt is tartalmaznak</a:t>
            </a:r>
            <a:endParaRPr lang="hu-HU" sz="2000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Infúziós oldatok</a:t>
            </a:r>
            <a:endParaRPr lang="hu-HU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9451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5%-os ionmentes, dextróz oldat (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Isodex</a:t>
            </a:r>
            <a:r>
              <a:rPr lang="hu-HU" sz="2000" b="1" i="1" dirty="0" smtClean="0">
                <a:solidFill>
                  <a:schemeClr val="accent4"/>
                </a:solidFill>
              </a:rPr>
              <a:t>,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Glucose</a:t>
            </a:r>
            <a:r>
              <a:rPr lang="hu-HU" sz="2000" b="1" i="1" dirty="0" smtClean="0">
                <a:solidFill>
                  <a:schemeClr val="accent4"/>
                </a:solidFill>
              </a:rPr>
              <a:t>) </a:t>
            </a:r>
          </a:p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Javallatok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szabad víz pótlás,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hipernatrémiás</a:t>
            </a:r>
            <a:r>
              <a:rPr lang="hu-HU" sz="2000" dirty="0" smtClean="0">
                <a:solidFill>
                  <a:schemeClr val="accent4"/>
                </a:solidFill>
              </a:rPr>
              <a:t> állapotok,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hipertóniás </a:t>
            </a:r>
            <a:r>
              <a:rPr lang="hu-HU" sz="2000" dirty="0" err="1" smtClean="0">
                <a:solidFill>
                  <a:schemeClr val="accent4"/>
                </a:solidFill>
              </a:rPr>
              <a:t>dehidráció</a:t>
            </a:r>
            <a:r>
              <a:rPr lang="hu-HU" sz="2000" dirty="0" smtClean="0">
                <a:solidFill>
                  <a:schemeClr val="accent4"/>
                </a:solidFill>
              </a:rPr>
              <a:t>,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vízhiányos </a:t>
            </a:r>
            <a:r>
              <a:rPr lang="hu-HU" sz="2000" dirty="0" err="1" smtClean="0">
                <a:solidFill>
                  <a:schemeClr val="accent4"/>
                </a:solidFill>
              </a:rPr>
              <a:t>exszikkózis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36104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Infúziós oldatok</a:t>
            </a:r>
            <a:endParaRPr lang="hu-HU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5%-os ionmentes, dextróz (glukóz) oldat</a:t>
            </a:r>
          </a:p>
          <a:p>
            <a:pPr>
              <a:buNone/>
            </a:pPr>
            <a:endParaRPr lang="hu-HU" sz="2000" dirty="0" smtClean="0"/>
          </a:p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Ellenjavallt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diabéteszben, kivéve a </a:t>
            </a:r>
            <a:r>
              <a:rPr lang="hu-HU" sz="2000" dirty="0" err="1" smtClean="0">
                <a:solidFill>
                  <a:schemeClr val="accent4"/>
                </a:solidFill>
              </a:rPr>
              <a:t>hiperozmoláris</a:t>
            </a:r>
            <a:r>
              <a:rPr lang="hu-HU" sz="2000" dirty="0" smtClean="0">
                <a:solidFill>
                  <a:schemeClr val="accent4"/>
                </a:solidFill>
              </a:rPr>
              <a:t> kómát,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metabolikus acidózisban, 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hiperhidrációs</a:t>
            </a:r>
            <a:r>
              <a:rPr lang="hu-HU" sz="2000" dirty="0" smtClean="0">
                <a:solidFill>
                  <a:schemeClr val="accent4"/>
                </a:solidFill>
              </a:rPr>
              <a:t>,  hipotóniás  állapotokban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rutin infúzióként  vénafenntartásra,  </a:t>
            </a:r>
            <a:r>
              <a:rPr lang="hu-HU" sz="2000" dirty="0" err="1" smtClean="0">
                <a:solidFill>
                  <a:schemeClr val="accent4"/>
                </a:solidFill>
              </a:rPr>
              <a:t>perioperatív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folyadékpótlásra használata tilos!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hu-HU" sz="2000" dirty="0" err="1" smtClean="0">
                <a:solidFill>
                  <a:schemeClr val="accent4"/>
                </a:solidFill>
              </a:rPr>
              <a:t>perinatális</a:t>
            </a:r>
            <a:r>
              <a:rPr lang="hu-HU" sz="2000" dirty="0" smtClean="0">
                <a:solidFill>
                  <a:schemeClr val="accent4"/>
                </a:solidFill>
              </a:rPr>
              <a:t> időszak, alkalmazása inzulintermelést indít meg, ami a magzatban a megszületés után, a glukóz bevitel megszűnése miatt </a:t>
            </a:r>
            <a:r>
              <a:rPr lang="hu-HU" sz="2000" dirty="0" err="1" smtClean="0">
                <a:solidFill>
                  <a:schemeClr val="accent4"/>
                </a:solidFill>
              </a:rPr>
              <a:t>hipoglikémiát</a:t>
            </a:r>
            <a:r>
              <a:rPr lang="hu-HU" sz="2000" dirty="0" smtClean="0">
                <a:solidFill>
                  <a:schemeClr val="accent4"/>
                </a:solidFill>
              </a:rPr>
              <a:t>, eszméletlen állapotot okozhat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Infúziós oldatok</a:t>
            </a:r>
            <a:endParaRPr lang="hu-H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Volumen és ionpótlás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2816"/>
            <a:ext cx="8229600" cy="42344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A  szervezet víztartalma</a:t>
            </a:r>
            <a:endParaRPr lang="en-US" sz="2000" b="1" i="1" dirty="0" smtClean="0">
              <a:solidFill>
                <a:schemeClr val="accent4"/>
              </a:solidFill>
            </a:endParaRPr>
          </a:p>
          <a:p>
            <a:pPr>
              <a:buFontTx/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ffi</a:t>
            </a:r>
            <a:r>
              <a:rPr lang="hu-HU" sz="2000" dirty="0">
                <a:solidFill>
                  <a:schemeClr val="accent4"/>
                </a:solidFill>
              </a:rPr>
              <a:t>: </a:t>
            </a:r>
            <a:r>
              <a:rPr lang="hu-HU" sz="2000" dirty="0" smtClean="0">
                <a:solidFill>
                  <a:schemeClr val="accent4"/>
                </a:solidFill>
              </a:rPr>
              <a:t>60%</a:t>
            </a:r>
          </a:p>
          <a:p>
            <a:pPr>
              <a:buFontTx/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nő</a:t>
            </a:r>
            <a:r>
              <a:rPr lang="hu-HU" sz="2000" dirty="0">
                <a:solidFill>
                  <a:schemeClr val="accent4"/>
                </a:solidFill>
              </a:rPr>
              <a:t>: 50%, (&gt; zsírtartalom </a:t>
            </a:r>
            <a:r>
              <a:rPr lang="hu-HU" sz="2000" dirty="0" smtClean="0">
                <a:solidFill>
                  <a:schemeClr val="accent4"/>
                </a:solidFill>
              </a:rPr>
              <a:t>miatt)</a:t>
            </a:r>
          </a:p>
          <a:p>
            <a:pPr>
              <a:buFontTx/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csecsemő</a:t>
            </a:r>
            <a:r>
              <a:rPr lang="hu-HU" sz="2000" dirty="0">
                <a:solidFill>
                  <a:schemeClr val="accent4"/>
                </a:solidFill>
              </a:rPr>
              <a:t>: 75% 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Tx/>
              <a:buNone/>
            </a:pPr>
            <a:endParaRPr lang="hu-HU" sz="2000" dirty="0">
              <a:solidFill>
                <a:schemeClr val="accent4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hu-HU" sz="2000" dirty="0" err="1">
                <a:solidFill>
                  <a:schemeClr val="accent4"/>
                </a:solidFill>
              </a:rPr>
              <a:t>Intracellularis</a:t>
            </a:r>
            <a:r>
              <a:rPr lang="hu-HU" sz="2000" dirty="0">
                <a:solidFill>
                  <a:schemeClr val="accent4"/>
                </a:solidFill>
              </a:rPr>
              <a:t>: </a:t>
            </a:r>
            <a:r>
              <a:rPr lang="hu-HU" sz="2000" dirty="0" smtClean="0">
                <a:solidFill>
                  <a:schemeClr val="accent4"/>
                </a:solidFill>
              </a:rPr>
              <a:t>40%</a:t>
            </a:r>
          </a:p>
          <a:p>
            <a:pPr lvl="1"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Extracellularis</a:t>
            </a:r>
            <a:r>
              <a:rPr lang="hu-HU" sz="2000" dirty="0">
                <a:solidFill>
                  <a:schemeClr val="accent4"/>
                </a:solidFill>
              </a:rPr>
              <a:t>: 20</a:t>
            </a:r>
            <a:r>
              <a:rPr lang="hu-HU" sz="2000" dirty="0" smtClean="0">
                <a:solidFill>
                  <a:schemeClr val="accent4"/>
                </a:solidFill>
              </a:rPr>
              <a:t>%</a:t>
            </a:r>
          </a:p>
          <a:p>
            <a:pPr lvl="1">
              <a:buNone/>
            </a:pPr>
            <a:endParaRPr lang="hu-HU" sz="2000" dirty="0">
              <a:solidFill>
                <a:schemeClr val="accent4"/>
              </a:solidFill>
            </a:endParaRPr>
          </a:p>
          <a:p>
            <a:pPr lvl="2"/>
            <a:r>
              <a:rPr lang="hu-HU" sz="2000" dirty="0" err="1">
                <a:solidFill>
                  <a:schemeClr val="accent4"/>
                </a:solidFill>
              </a:rPr>
              <a:t>Interstitialis</a:t>
            </a:r>
            <a:r>
              <a:rPr lang="hu-HU" sz="2000" dirty="0">
                <a:solidFill>
                  <a:schemeClr val="accent4"/>
                </a:solidFill>
              </a:rPr>
              <a:t>: 15%</a:t>
            </a:r>
          </a:p>
          <a:p>
            <a:pPr lvl="2"/>
            <a:r>
              <a:rPr lang="hu-HU" sz="2000" b="1" dirty="0" err="1">
                <a:solidFill>
                  <a:schemeClr val="accent4"/>
                </a:solidFill>
              </a:rPr>
              <a:t>Intravasalis</a:t>
            </a:r>
            <a:r>
              <a:rPr lang="hu-HU" sz="2000" b="1" dirty="0">
                <a:solidFill>
                  <a:schemeClr val="accent4"/>
                </a:solidFill>
              </a:rPr>
              <a:t> (a plazmavolumen): 5%</a:t>
            </a:r>
          </a:p>
          <a:p>
            <a:endParaRPr lang="en-US" sz="2000" b="1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hu-HU" b="1" i="1" dirty="0" smtClean="0"/>
              <a:t> </a:t>
            </a:r>
            <a:r>
              <a:rPr lang="hu-HU" sz="2200" b="1" i="1" dirty="0" smtClean="0">
                <a:solidFill>
                  <a:schemeClr val="accent4"/>
                </a:solidFill>
              </a:rPr>
              <a:t>0,9%-os </a:t>
            </a:r>
            <a:r>
              <a:rPr lang="hu-HU" sz="2200" b="1" i="1" dirty="0" err="1" smtClean="0">
                <a:solidFill>
                  <a:schemeClr val="accent4"/>
                </a:solidFill>
              </a:rPr>
              <a:t>NaCl</a:t>
            </a:r>
            <a:r>
              <a:rPr lang="hu-HU" sz="2200" b="1" i="1" dirty="0" smtClean="0">
                <a:solidFill>
                  <a:schemeClr val="accent4"/>
                </a:solidFill>
              </a:rPr>
              <a:t> oldat</a:t>
            </a:r>
            <a:endParaRPr lang="hu-HU" sz="22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izotóniás, „fiziológiás”, normál sóoldat </a:t>
            </a:r>
          </a:p>
          <a:p>
            <a:pPr>
              <a:buNone/>
            </a:pPr>
            <a:endParaRPr lang="hu-HU" sz="22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200" b="1" i="1" dirty="0" smtClean="0">
                <a:solidFill>
                  <a:schemeClr val="accent4"/>
                </a:solidFill>
              </a:rPr>
              <a:t>Javallatok </a:t>
            </a: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folyadékpótlás </a:t>
            </a:r>
            <a:r>
              <a:rPr lang="hu-HU" sz="2200" dirty="0" err="1" smtClean="0">
                <a:solidFill>
                  <a:schemeClr val="accent4"/>
                </a:solidFill>
              </a:rPr>
              <a:t>hipoklorémiás</a:t>
            </a:r>
            <a:r>
              <a:rPr lang="hu-HU" sz="2200" dirty="0" smtClean="0">
                <a:solidFill>
                  <a:schemeClr val="accent4"/>
                </a:solidFill>
              </a:rPr>
              <a:t> </a:t>
            </a:r>
            <a:r>
              <a:rPr lang="hu-HU" sz="2200" dirty="0" err="1" smtClean="0">
                <a:solidFill>
                  <a:schemeClr val="accent4"/>
                </a:solidFill>
              </a:rPr>
              <a:t>alkalózisban</a:t>
            </a:r>
            <a:r>
              <a:rPr lang="hu-HU" sz="2200" dirty="0" smtClean="0">
                <a:solidFill>
                  <a:schemeClr val="accent4"/>
                </a:solidFill>
              </a:rPr>
              <a:t>,</a:t>
            </a: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hipotóniás </a:t>
            </a:r>
            <a:r>
              <a:rPr lang="hu-HU" sz="2200" dirty="0" err="1" smtClean="0">
                <a:solidFill>
                  <a:schemeClr val="accent4"/>
                </a:solidFill>
              </a:rPr>
              <a:t>dehidráció</a:t>
            </a:r>
            <a:r>
              <a:rPr lang="hu-HU" sz="2200" dirty="0" smtClean="0">
                <a:solidFill>
                  <a:schemeClr val="accent4"/>
                </a:solidFill>
              </a:rPr>
              <a:t>, </a:t>
            </a: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külsőleg seböblítés </a:t>
            </a:r>
          </a:p>
          <a:p>
            <a:pPr>
              <a:buNone/>
            </a:pPr>
            <a:endParaRPr lang="hu-HU" sz="22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200" b="1" i="1" dirty="0" smtClean="0">
                <a:solidFill>
                  <a:schemeClr val="accent4"/>
                </a:solidFill>
              </a:rPr>
              <a:t>Ellenjavallt</a:t>
            </a:r>
            <a:endParaRPr lang="hu-HU" sz="22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200" dirty="0" err="1" smtClean="0">
                <a:solidFill>
                  <a:schemeClr val="accent4"/>
                </a:solidFill>
              </a:rPr>
              <a:t>hiperhidráció</a:t>
            </a:r>
            <a:r>
              <a:rPr lang="hu-HU" sz="2200" dirty="0" smtClean="0">
                <a:solidFill>
                  <a:schemeClr val="accent4"/>
                </a:solidFill>
              </a:rPr>
              <a:t>, hipertóniás </a:t>
            </a:r>
            <a:r>
              <a:rPr lang="hu-HU" sz="2200" dirty="0" err="1" smtClean="0">
                <a:solidFill>
                  <a:schemeClr val="accent4"/>
                </a:solidFill>
              </a:rPr>
              <a:t>dehidráció</a:t>
            </a:r>
            <a:endParaRPr lang="hu-HU" sz="22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nagyobb mennyiségű folyadékpótlásra önmagában nem alkalmas</a:t>
            </a:r>
          </a:p>
          <a:p>
            <a:pPr>
              <a:buNone/>
            </a:pPr>
            <a:r>
              <a:rPr lang="hu-HU" sz="2200" dirty="0" smtClean="0">
                <a:solidFill>
                  <a:schemeClr val="accent4"/>
                </a:solidFill>
              </a:rPr>
              <a:t> </a:t>
            </a:r>
            <a:endParaRPr lang="hu-HU" sz="2200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Infúziós oldatok</a:t>
            </a:r>
            <a:endParaRPr lang="hu-HU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Rindex</a:t>
            </a:r>
            <a:r>
              <a:rPr lang="hu-HU" sz="2000" b="1" i="1" dirty="0" smtClean="0">
                <a:solidFill>
                  <a:schemeClr val="accent4"/>
                </a:solidFill>
              </a:rPr>
              <a:t> 5-10% </a:t>
            </a:r>
          </a:p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(</a:t>
            </a:r>
            <a:r>
              <a:rPr lang="hu-HU" sz="2000" dirty="0" smtClean="0">
                <a:solidFill>
                  <a:schemeClr val="accent4"/>
                </a:solidFill>
              </a:rPr>
              <a:t>nátrium, kálium, kalcium, magnézium, klorid, glükóz)</a:t>
            </a: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Javallatok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hipertóniás és izotóniás </a:t>
            </a:r>
            <a:r>
              <a:rPr lang="hu-HU" sz="2000" dirty="0" err="1" smtClean="0">
                <a:solidFill>
                  <a:schemeClr val="accent4"/>
                </a:solidFill>
              </a:rPr>
              <a:t>dehidráció</a:t>
            </a:r>
            <a:r>
              <a:rPr lang="hu-HU" sz="2000" dirty="0" smtClean="0">
                <a:solidFill>
                  <a:schemeClr val="accent4"/>
                </a:solidFill>
              </a:rPr>
              <a:t>,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folyadékpótlás egyidejű kalória bevitellel,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hipoglikémia</a:t>
            </a:r>
            <a:r>
              <a:rPr lang="hu-HU" sz="2000" dirty="0" smtClean="0">
                <a:solidFill>
                  <a:schemeClr val="accent4"/>
                </a:solidFill>
              </a:rPr>
              <a:t> kezelése vagy megelőzése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speciális alkalmazás az inzulinterápia mellé a szénhidrát biztosítása (műtét előtt, alatt)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Ellenjavallt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hipotóniás </a:t>
            </a:r>
            <a:r>
              <a:rPr lang="hu-HU" sz="2000" dirty="0" err="1" smtClean="0">
                <a:solidFill>
                  <a:schemeClr val="accent4"/>
                </a:solidFill>
              </a:rPr>
              <a:t>dehidrációban</a:t>
            </a:r>
            <a:r>
              <a:rPr lang="hu-HU" sz="2000" dirty="0" smtClean="0">
                <a:solidFill>
                  <a:schemeClr val="accent4"/>
                </a:solidFill>
              </a:rPr>
              <a:t>,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Na+ hiány esetén, diabéteszben, veseműködési zavarban,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nagy műtétek és trauma után csak szoros vércukor kontroll mellett</a:t>
            </a:r>
            <a:endParaRPr lang="hu-HU" sz="2000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Infúziós oldatok</a:t>
            </a:r>
            <a:endParaRPr lang="hu-HU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Ringer</a:t>
            </a: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Na+ </a:t>
            </a:r>
            <a:r>
              <a:rPr lang="hu-HU" sz="2000" dirty="0" err="1" smtClean="0">
                <a:solidFill>
                  <a:schemeClr val="accent4"/>
                </a:solidFill>
              </a:rPr>
              <a:t>-n</a:t>
            </a:r>
            <a:r>
              <a:rPr lang="hu-HU" sz="2000" dirty="0" smtClean="0">
                <a:solidFill>
                  <a:schemeClr val="accent4"/>
                </a:solidFill>
              </a:rPr>
              <a:t> kívül egyéb ionokat is tartalmaz, nem számít balanszírozott oldatnak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Cl- tartalma magas, alkalmazása rutinszerűen nem javasolt  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Javallatok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hipertóniás </a:t>
            </a:r>
            <a:r>
              <a:rPr lang="hu-HU" sz="2000" dirty="0" err="1" smtClean="0">
                <a:solidFill>
                  <a:schemeClr val="accent4"/>
                </a:solidFill>
              </a:rPr>
              <a:t>dehidráció</a:t>
            </a:r>
            <a:r>
              <a:rPr lang="hu-HU" sz="2000" dirty="0" smtClean="0">
                <a:solidFill>
                  <a:schemeClr val="accent4"/>
                </a:solidFill>
              </a:rPr>
              <a:t>, </a:t>
            </a:r>
            <a:r>
              <a:rPr lang="hu-HU" sz="2000" dirty="0" err="1" smtClean="0">
                <a:solidFill>
                  <a:schemeClr val="accent4"/>
                </a:solidFill>
              </a:rPr>
              <a:t>hipernatrémia</a:t>
            </a:r>
            <a:r>
              <a:rPr lang="hu-HU" sz="2000" dirty="0" smtClean="0">
                <a:solidFill>
                  <a:schemeClr val="accent4"/>
                </a:solidFill>
              </a:rPr>
              <a:t>,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hiperkalémia</a:t>
            </a:r>
            <a:r>
              <a:rPr lang="hu-HU" sz="2000" dirty="0" smtClean="0">
                <a:solidFill>
                  <a:schemeClr val="accent4"/>
                </a:solidFill>
              </a:rPr>
              <a:t> nem súlyos eseteiben  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Ellenjavallt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hipotóniás állapotokban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Infúziós oldatok</a:t>
            </a:r>
            <a:endParaRPr lang="hu-HU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Ringer</a:t>
            </a:r>
            <a:r>
              <a:rPr lang="hu-HU" sz="2000" b="1" i="1" dirty="0" smtClean="0">
                <a:solidFill>
                  <a:schemeClr val="accent4"/>
                </a:solidFill>
              </a:rPr>
              <a:t> –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laktát</a:t>
            </a:r>
            <a:r>
              <a:rPr lang="hu-HU" sz="2000" b="1" i="1" dirty="0" smtClean="0">
                <a:solidFill>
                  <a:schemeClr val="accent4"/>
                </a:solidFill>
              </a:rPr>
              <a:t> 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Javallatok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hipovolémia</a:t>
            </a:r>
            <a:r>
              <a:rPr lang="hu-HU" sz="2000" dirty="0" smtClean="0">
                <a:solidFill>
                  <a:schemeClr val="accent4"/>
                </a:solidFill>
              </a:rPr>
              <a:t>, sokk, hipotóniás és izotóniás </a:t>
            </a:r>
            <a:r>
              <a:rPr lang="hu-HU" sz="2000" dirty="0" err="1" smtClean="0">
                <a:solidFill>
                  <a:schemeClr val="accent4"/>
                </a:solidFill>
              </a:rPr>
              <a:t>dehidráció</a:t>
            </a:r>
            <a:r>
              <a:rPr lang="hu-HU" sz="2000" dirty="0" smtClean="0">
                <a:solidFill>
                  <a:schemeClr val="accent4"/>
                </a:solidFill>
              </a:rPr>
              <a:t>, műtéti folyadékpótlás, napi folyadék és elektrolit szükséglet fedezése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Ellenjavallt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hiperhidrációs</a:t>
            </a:r>
            <a:r>
              <a:rPr lang="hu-HU" sz="2000" dirty="0" smtClean="0">
                <a:solidFill>
                  <a:schemeClr val="accent4"/>
                </a:solidFill>
              </a:rPr>
              <a:t> állapotok,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súlyos májműködési zavar,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hipernatrémia</a:t>
            </a:r>
            <a:r>
              <a:rPr lang="hu-HU" sz="2000" dirty="0" smtClean="0">
                <a:solidFill>
                  <a:schemeClr val="accent4"/>
                </a:solidFill>
              </a:rPr>
              <a:t>,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laktát</a:t>
            </a:r>
            <a:r>
              <a:rPr lang="hu-HU" sz="2000" dirty="0" smtClean="0">
                <a:solidFill>
                  <a:schemeClr val="accent4"/>
                </a:solidFill>
              </a:rPr>
              <a:t> acidózis,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metabolikus és respirációs </a:t>
            </a:r>
            <a:r>
              <a:rPr lang="hu-HU" sz="2000" dirty="0" err="1" smtClean="0">
                <a:solidFill>
                  <a:schemeClr val="accent4"/>
                </a:solidFill>
              </a:rPr>
              <a:t>alkalózis</a:t>
            </a:r>
            <a:endParaRPr lang="hu-HU" sz="2000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Infúziós oldatok</a:t>
            </a:r>
            <a:endParaRPr lang="hu-HU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hu-HU" sz="2200" b="1" i="1" dirty="0" smtClean="0">
                <a:solidFill>
                  <a:schemeClr val="accent4"/>
                </a:solidFill>
              </a:rPr>
              <a:t>Kolloid oldatok</a:t>
            </a:r>
          </a:p>
          <a:p>
            <a:pPr>
              <a:buNone/>
            </a:pPr>
            <a:endParaRPr lang="hu-HU" sz="22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olyan nagymolekulákat tartalmaznak, amelyek nem jutnak ki az érpályából, ezért jó plazmapótlók</a:t>
            </a: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ozmotikus hatásuk révén további folyadék beáramlást indítanak meg az </a:t>
            </a:r>
            <a:r>
              <a:rPr lang="hu-HU" sz="2200" dirty="0" err="1" smtClean="0">
                <a:solidFill>
                  <a:schemeClr val="accent4"/>
                </a:solidFill>
              </a:rPr>
              <a:t>extracelluláris</a:t>
            </a:r>
            <a:r>
              <a:rPr lang="hu-HU" sz="2200" dirty="0" smtClean="0">
                <a:solidFill>
                  <a:schemeClr val="accent4"/>
                </a:solidFill>
              </a:rPr>
              <a:t> tér felől (</a:t>
            </a:r>
            <a:r>
              <a:rPr lang="hu-HU" sz="2200" u="sng" dirty="0" err="1" smtClean="0">
                <a:solidFill>
                  <a:schemeClr val="accent4"/>
                </a:solidFill>
              </a:rPr>
              <a:t>plazmaexpander</a:t>
            </a:r>
            <a:r>
              <a:rPr lang="hu-HU" sz="2200" dirty="0" smtClean="0">
                <a:solidFill>
                  <a:schemeClr val="accent4"/>
                </a:solidFill>
              </a:rPr>
              <a:t> hatás)</a:t>
            </a:r>
          </a:p>
          <a:p>
            <a:pPr>
              <a:buNone/>
            </a:pPr>
            <a:r>
              <a:rPr lang="hu-HU" sz="2200" dirty="0" smtClean="0">
                <a:solidFill>
                  <a:schemeClr val="accent4"/>
                </a:solidFill>
              </a:rPr>
              <a:t>  </a:t>
            </a:r>
          </a:p>
          <a:p>
            <a:pPr>
              <a:buNone/>
            </a:pPr>
            <a:r>
              <a:rPr lang="hu-HU" sz="2200" dirty="0" smtClean="0">
                <a:solidFill>
                  <a:schemeClr val="accent4"/>
                </a:solidFill>
              </a:rPr>
              <a:t>Keményítőoldatok:  VOLUVEN</a:t>
            </a:r>
          </a:p>
          <a:p>
            <a:pPr>
              <a:buNone/>
            </a:pPr>
            <a:endParaRPr lang="hu-HU" sz="22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200" dirty="0" smtClean="0">
                <a:solidFill>
                  <a:schemeClr val="accent4"/>
                </a:solidFill>
              </a:rPr>
              <a:t>Zselatin oldatok: GELOFUSIN</a:t>
            </a:r>
          </a:p>
          <a:p>
            <a:pPr>
              <a:buNone/>
            </a:pPr>
            <a:endParaRPr lang="hu-HU" sz="22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200" dirty="0" smtClean="0">
                <a:solidFill>
                  <a:schemeClr val="accent4"/>
                </a:solidFill>
              </a:rPr>
              <a:t>Plazmakészítmények: ALBUMIN (</a:t>
            </a:r>
            <a:r>
              <a:rPr lang="hu-HU" sz="2200" dirty="0" err="1" smtClean="0">
                <a:solidFill>
                  <a:schemeClr val="accent4"/>
                </a:solidFill>
              </a:rPr>
              <a:t>hypoproteinaemiás</a:t>
            </a:r>
            <a:r>
              <a:rPr lang="hu-HU" sz="2200" dirty="0" smtClean="0">
                <a:solidFill>
                  <a:schemeClr val="accent4"/>
                </a:solidFill>
              </a:rPr>
              <a:t> állapotban)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/>
            </a:r>
            <a:br>
              <a:rPr lang="hu-HU" sz="2800" dirty="0" smtClean="0">
                <a:solidFill>
                  <a:srgbClr val="FF0000"/>
                </a:solidFill>
              </a:rPr>
            </a:br>
            <a:r>
              <a:rPr lang="hu-HU" sz="2800" dirty="0" smtClean="0">
                <a:solidFill>
                  <a:srgbClr val="FF0000"/>
                </a:solidFill>
              </a:rPr>
              <a:t>Volumenterápia</a:t>
            </a:r>
            <a:r>
              <a:rPr lang="hu-HU" sz="2800" dirty="0" smtClean="0"/>
              <a:t/>
            </a:r>
            <a:br>
              <a:rPr lang="hu-HU" sz="2800" dirty="0" smtClean="0"/>
            </a:br>
            <a:endParaRPr lang="hu-HU" sz="2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Korábban szinte kizárólag </a:t>
            </a:r>
            <a:r>
              <a:rPr lang="hu-HU" sz="2000" dirty="0" err="1" smtClean="0">
                <a:solidFill>
                  <a:schemeClr val="accent4"/>
                </a:solidFill>
              </a:rPr>
              <a:t>krisztalloid</a:t>
            </a:r>
            <a:r>
              <a:rPr lang="hu-HU" sz="2000" dirty="0" smtClean="0">
                <a:solidFill>
                  <a:schemeClr val="accent4"/>
                </a:solidFill>
              </a:rPr>
              <a:t> készítményeket, albumint és vérkészítményeket használtak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Napjainkban már több kolloid oldat kerül beadásra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hidroxietil-keményítő</a:t>
            </a:r>
            <a:r>
              <a:rPr lang="hu-HU" sz="2000" b="1" i="1" dirty="0" smtClean="0">
                <a:solidFill>
                  <a:schemeClr val="accent4"/>
                </a:solidFill>
              </a:rPr>
              <a:t> infúziók (HEK)- VOLUVEN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inf</a:t>
            </a:r>
            <a:r>
              <a:rPr lang="hu-HU" sz="2000" b="1" i="1" dirty="0" smtClean="0">
                <a:solidFill>
                  <a:schemeClr val="accent4"/>
                </a:solidFill>
              </a:rPr>
              <a:t>.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60,00 g </a:t>
            </a:r>
            <a:r>
              <a:rPr lang="hu-HU" sz="2000" dirty="0" err="1" smtClean="0">
                <a:solidFill>
                  <a:schemeClr val="accent4"/>
                </a:solidFill>
              </a:rPr>
              <a:t>Poli</a:t>
            </a:r>
            <a:r>
              <a:rPr lang="hu-HU" sz="2000" dirty="0" smtClean="0">
                <a:solidFill>
                  <a:schemeClr val="accent4"/>
                </a:solidFill>
              </a:rPr>
              <a:t>(O-2-hidroxietil)</a:t>
            </a:r>
            <a:r>
              <a:rPr lang="hu-HU" sz="2000" dirty="0" err="1" smtClean="0">
                <a:solidFill>
                  <a:schemeClr val="accent4"/>
                </a:solidFill>
              </a:rPr>
              <a:t>-keményítő</a:t>
            </a:r>
            <a:r>
              <a:rPr lang="hu-HU" sz="2000" dirty="0" smtClean="0">
                <a:solidFill>
                  <a:schemeClr val="accent4"/>
                </a:solidFill>
              </a:rPr>
              <a:t> (HES)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9,00 g nátrium-klorid</a:t>
            </a: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alapanyaga általában nemesített kukoricából kivont </a:t>
            </a:r>
            <a:r>
              <a:rPr lang="hu-HU" sz="2000" dirty="0" err="1" smtClean="0">
                <a:solidFill>
                  <a:schemeClr val="accent4"/>
                </a:solidFill>
              </a:rPr>
              <a:t>amilopektin</a:t>
            </a:r>
            <a:r>
              <a:rPr lang="hu-HU" sz="2000" dirty="0" smtClean="0">
                <a:solidFill>
                  <a:schemeClr val="accent4"/>
                </a:solidFill>
              </a:rPr>
              <a:t>,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jelentős mértékű vízkötő kapacitással rendelkezik, ez az alapja a volumennövelő hatásnak,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legelterjedtebb HEK készítmény 6%-os, literenként 60 g, 500 ml palackonként 30 g </a:t>
            </a:r>
            <a:r>
              <a:rPr lang="hu-HU" sz="2000" dirty="0" err="1" smtClean="0">
                <a:solidFill>
                  <a:schemeClr val="accent4"/>
                </a:solidFill>
              </a:rPr>
              <a:t>hidroxietil-keményítőt</a:t>
            </a:r>
            <a:r>
              <a:rPr lang="hu-HU" sz="2000" dirty="0" smtClean="0">
                <a:solidFill>
                  <a:schemeClr val="accent4"/>
                </a:solidFill>
              </a:rPr>
              <a:t> tartalmaz.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Infúziós oldatok</a:t>
            </a:r>
            <a:endParaRPr lang="hu-HU" sz="2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előnye, hogy a plazma </a:t>
            </a:r>
            <a:r>
              <a:rPr lang="hu-HU" sz="2000" dirty="0" err="1" smtClean="0">
                <a:solidFill>
                  <a:schemeClr val="accent4"/>
                </a:solidFill>
              </a:rPr>
              <a:t>onkotikus</a:t>
            </a:r>
            <a:r>
              <a:rPr lang="hu-HU" sz="2000" dirty="0" smtClean="0">
                <a:solidFill>
                  <a:schemeClr val="accent4"/>
                </a:solidFill>
              </a:rPr>
              <a:t> viszonyait jelentősen nem változtatja meg, volumenhatása kiszámítható, a keringést nem terheli túl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önmagában is adható, mert az oldószer mennyisége (500 ml) fedezi azt a vízszükségletet, amit a kolloid mennyisége igényel,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kiváló volumenhatás, az </a:t>
            </a:r>
            <a:r>
              <a:rPr lang="hu-HU" sz="2000" dirty="0" err="1" smtClean="0">
                <a:solidFill>
                  <a:schemeClr val="accent4"/>
                </a:solidFill>
              </a:rPr>
              <a:t>intravazális</a:t>
            </a:r>
            <a:r>
              <a:rPr lang="hu-HU" sz="2000" dirty="0" smtClean="0">
                <a:solidFill>
                  <a:schemeClr val="accent4"/>
                </a:solidFill>
              </a:rPr>
              <a:t> térfogat a beadott HEK mennyiség 100%-val nő meg, és ez 4 órán át fennmarad,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nem befolyásolja a véralvadást,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nem növeli a műtéti vérvesztést és a transzfúziós szükségletet,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nem rontja a vesefunkciót, és károsodott vesefunkció mellett is adható,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magas dózisban is biztonságos,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gyermekeknek is adható. </a:t>
            </a:r>
            <a:endParaRPr lang="hu-HU" sz="2000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Infúziós oldatok</a:t>
            </a:r>
            <a:endParaRPr lang="hu-HU" sz="2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Perioperatív</a:t>
            </a:r>
            <a:r>
              <a:rPr lang="hu-HU" sz="2000" b="1" i="1" dirty="0" smtClean="0">
                <a:solidFill>
                  <a:schemeClr val="accent4"/>
                </a:solidFill>
              </a:rPr>
              <a:t> volumen pótlás</a:t>
            </a:r>
          </a:p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műtéti stressz, a </a:t>
            </a:r>
            <a:r>
              <a:rPr lang="hu-HU" sz="2000" dirty="0" err="1" smtClean="0">
                <a:solidFill>
                  <a:schemeClr val="accent4"/>
                </a:solidFill>
              </a:rPr>
              <a:t>perioperatív</a:t>
            </a:r>
            <a:r>
              <a:rPr lang="hu-HU" sz="2000" dirty="0" smtClean="0">
                <a:solidFill>
                  <a:schemeClr val="accent4"/>
                </a:solidFill>
              </a:rPr>
              <a:t> időszak élettani változásai jelentősen befolyásolhatják a szervezet folyadéktereinek, </a:t>
            </a:r>
            <a:r>
              <a:rPr lang="hu-HU" sz="2000" dirty="0" err="1" smtClean="0">
                <a:solidFill>
                  <a:schemeClr val="accent4"/>
                </a:solidFill>
              </a:rPr>
              <a:t>homeosztázisának</a:t>
            </a:r>
            <a:r>
              <a:rPr lang="hu-HU" sz="2000" dirty="0" smtClean="0">
                <a:solidFill>
                  <a:schemeClr val="accent4"/>
                </a:solidFill>
              </a:rPr>
              <a:t>  állapotát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mind a </a:t>
            </a:r>
            <a:r>
              <a:rPr lang="hu-HU" sz="2000" dirty="0" err="1" smtClean="0">
                <a:solidFill>
                  <a:schemeClr val="accent4"/>
                </a:solidFill>
              </a:rPr>
              <a:t>hipovolémia</a:t>
            </a:r>
            <a:r>
              <a:rPr lang="hu-HU" sz="2000" dirty="0" smtClean="0">
                <a:solidFill>
                  <a:schemeClr val="accent4"/>
                </a:solidFill>
              </a:rPr>
              <a:t>, mind a szükségesnél nagyobb mennyiségű folyadékbevitel számottevő élettani változásokat okoz, melynek komoly szerepe van a műtéti stressz kialakulásában, a </a:t>
            </a:r>
            <a:r>
              <a:rPr lang="hu-HU" sz="2000" dirty="0" err="1" smtClean="0">
                <a:solidFill>
                  <a:schemeClr val="accent4"/>
                </a:solidFill>
              </a:rPr>
              <a:t>perioperatív</a:t>
            </a:r>
            <a:r>
              <a:rPr lang="hu-HU" sz="2000" dirty="0" smtClean="0">
                <a:solidFill>
                  <a:schemeClr val="accent4"/>
                </a:solidFill>
              </a:rPr>
              <a:t> szövődmények, a morbiditás alakításában</a:t>
            </a: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elsődleges a megfelelő szöveti perfúzió megőrzése, biztosítása, mert e nélkül sem az oxigén adása, sem a </a:t>
            </a:r>
            <a:r>
              <a:rPr lang="hu-HU" sz="2000" dirty="0" err="1" smtClean="0">
                <a:solidFill>
                  <a:schemeClr val="accent4"/>
                </a:solidFill>
              </a:rPr>
              <a:t>haemoglobin</a:t>
            </a:r>
            <a:r>
              <a:rPr lang="hu-HU" sz="2000" dirty="0" smtClean="0">
                <a:solidFill>
                  <a:schemeClr val="accent4"/>
                </a:solidFill>
              </a:rPr>
              <a:t> szint emelése nem javíthatja a szövetek oxigénellátását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az optimális volumenterápia során figyelembe kell venni az alkalmazott infúziós oldatok </a:t>
            </a:r>
            <a:r>
              <a:rPr lang="hu-HU" sz="2000" dirty="0" err="1" smtClean="0">
                <a:solidFill>
                  <a:schemeClr val="accent4"/>
                </a:solidFill>
              </a:rPr>
              <a:t>hemodinamikára</a:t>
            </a:r>
            <a:r>
              <a:rPr lang="hu-HU" sz="2000" dirty="0" smtClean="0">
                <a:solidFill>
                  <a:schemeClr val="accent4"/>
                </a:solidFill>
              </a:rPr>
              <a:t> és a vér áramlási tulajdonságaira gyakorolt hatását is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Infúziós oldatok</a:t>
            </a:r>
            <a:endParaRPr lang="hu-HU" sz="2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hu-HU" sz="8000" b="1" i="1" dirty="0" smtClean="0">
                <a:solidFill>
                  <a:schemeClr val="accent4"/>
                </a:solidFill>
              </a:rPr>
              <a:t>A </a:t>
            </a:r>
            <a:r>
              <a:rPr lang="hu-HU" sz="8000" b="1" i="1" dirty="0" err="1" smtClean="0">
                <a:solidFill>
                  <a:schemeClr val="accent4"/>
                </a:solidFill>
              </a:rPr>
              <a:t>hidroxietil-keményítő</a:t>
            </a:r>
            <a:r>
              <a:rPr lang="hu-HU" sz="8000" b="1" i="1" dirty="0" smtClean="0">
                <a:solidFill>
                  <a:schemeClr val="accent4"/>
                </a:solidFill>
              </a:rPr>
              <a:t> előnyei  a </a:t>
            </a:r>
            <a:r>
              <a:rPr lang="hu-HU" sz="8000" b="1" i="1" dirty="0" err="1" smtClean="0">
                <a:solidFill>
                  <a:schemeClr val="accent4"/>
                </a:solidFill>
              </a:rPr>
              <a:t>perioperatív</a:t>
            </a:r>
            <a:r>
              <a:rPr lang="hu-HU" sz="8000" b="1" i="1" dirty="0" smtClean="0">
                <a:solidFill>
                  <a:schemeClr val="accent4"/>
                </a:solidFill>
              </a:rPr>
              <a:t> </a:t>
            </a:r>
          </a:p>
          <a:p>
            <a:pPr>
              <a:buNone/>
            </a:pPr>
            <a:r>
              <a:rPr lang="hu-HU" sz="8000" b="1" i="1" dirty="0" smtClean="0">
                <a:solidFill>
                  <a:schemeClr val="accent4"/>
                </a:solidFill>
              </a:rPr>
              <a:t>folyadékterápiában</a:t>
            </a:r>
          </a:p>
          <a:p>
            <a:pPr>
              <a:buNone/>
            </a:pPr>
            <a:endParaRPr lang="hu-HU" sz="8000" b="1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8000" dirty="0" smtClean="0">
                <a:solidFill>
                  <a:schemeClr val="accent4"/>
                </a:solidFill>
              </a:rPr>
              <a:t>Fenntartja, illetve helyreállítja az </a:t>
            </a:r>
            <a:r>
              <a:rPr lang="hu-HU" sz="8000" dirty="0" err="1" smtClean="0">
                <a:solidFill>
                  <a:schemeClr val="accent4"/>
                </a:solidFill>
              </a:rPr>
              <a:t>intravazális</a:t>
            </a:r>
            <a:r>
              <a:rPr lang="hu-HU" sz="8000" dirty="0" smtClean="0">
                <a:solidFill>
                  <a:schemeClr val="accent4"/>
                </a:solidFill>
              </a:rPr>
              <a:t> térfogatot,</a:t>
            </a:r>
          </a:p>
          <a:p>
            <a:pPr>
              <a:buFont typeface="Wingdings" pitchFamily="2" charset="2"/>
              <a:buChar char="§"/>
            </a:pPr>
            <a:r>
              <a:rPr lang="hu-HU" sz="8000" dirty="0" smtClean="0">
                <a:solidFill>
                  <a:schemeClr val="accent4"/>
                </a:solidFill>
              </a:rPr>
              <a:t>Megfelelő kolloid ozmotikus nyomást biztosít, </a:t>
            </a:r>
          </a:p>
          <a:p>
            <a:pPr>
              <a:buFont typeface="Wingdings" pitchFamily="2" charset="2"/>
              <a:buChar char="§"/>
            </a:pPr>
            <a:r>
              <a:rPr lang="hu-HU" sz="8000" dirty="0" smtClean="0">
                <a:solidFill>
                  <a:schemeClr val="accent4"/>
                </a:solidFill>
              </a:rPr>
              <a:t>Fokozott kapilláris </a:t>
            </a:r>
            <a:r>
              <a:rPr lang="hu-HU" sz="8000" dirty="0" err="1" smtClean="0">
                <a:solidFill>
                  <a:schemeClr val="accent4"/>
                </a:solidFill>
              </a:rPr>
              <a:t>permeábilitás</a:t>
            </a:r>
            <a:r>
              <a:rPr lang="hu-HU" sz="8000" dirty="0" smtClean="0">
                <a:solidFill>
                  <a:schemeClr val="accent4"/>
                </a:solidFill>
              </a:rPr>
              <a:t> esetén is nagyrészt az </a:t>
            </a:r>
            <a:r>
              <a:rPr lang="hu-HU" sz="8000" dirty="0" err="1" smtClean="0">
                <a:solidFill>
                  <a:schemeClr val="accent4"/>
                </a:solidFill>
              </a:rPr>
              <a:t>intravazális</a:t>
            </a:r>
            <a:r>
              <a:rPr lang="hu-HU" sz="8000" dirty="0" smtClean="0">
                <a:solidFill>
                  <a:schemeClr val="accent4"/>
                </a:solidFill>
              </a:rPr>
              <a:t> térben marad,</a:t>
            </a:r>
          </a:p>
          <a:p>
            <a:pPr>
              <a:buFont typeface="Wingdings" pitchFamily="2" charset="2"/>
              <a:buChar char="§"/>
            </a:pPr>
            <a:r>
              <a:rPr lang="hu-HU" sz="8000" dirty="0" smtClean="0">
                <a:solidFill>
                  <a:schemeClr val="accent4"/>
                </a:solidFill>
              </a:rPr>
              <a:t>Javítja a </a:t>
            </a:r>
            <a:r>
              <a:rPr lang="hu-HU" sz="8000" dirty="0" err="1" smtClean="0">
                <a:solidFill>
                  <a:schemeClr val="accent4"/>
                </a:solidFill>
              </a:rPr>
              <a:t>mikrokeringést</a:t>
            </a:r>
            <a:r>
              <a:rPr lang="hu-HU" sz="8000" dirty="0" smtClean="0">
                <a:solidFill>
                  <a:schemeClr val="accent4"/>
                </a:solidFill>
              </a:rPr>
              <a:t>, </a:t>
            </a:r>
            <a:r>
              <a:rPr lang="hu-HU" sz="8000" dirty="0" err="1" smtClean="0">
                <a:solidFill>
                  <a:schemeClr val="accent4"/>
                </a:solidFill>
              </a:rPr>
              <a:t>a</a:t>
            </a:r>
            <a:r>
              <a:rPr lang="hu-HU" sz="8000" dirty="0" smtClean="0">
                <a:solidFill>
                  <a:schemeClr val="accent4"/>
                </a:solidFill>
              </a:rPr>
              <a:t> szöveti perfúziót és a szöveti </a:t>
            </a:r>
            <a:r>
              <a:rPr lang="hu-HU" sz="8000" dirty="0" err="1" smtClean="0">
                <a:solidFill>
                  <a:schemeClr val="accent4"/>
                </a:solidFill>
              </a:rPr>
              <a:t>oxigenizációt</a:t>
            </a:r>
            <a:r>
              <a:rPr lang="hu-HU" sz="8000" dirty="0" smtClean="0">
                <a:solidFill>
                  <a:schemeClr val="accent4"/>
                </a:solidFill>
              </a:rPr>
              <a:t>,</a:t>
            </a:r>
          </a:p>
          <a:p>
            <a:pPr>
              <a:buFont typeface="Wingdings" pitchFamily="2" charset="2"/>
              <a:buChar char="§"/>
            </a:pPr>
            <a:r>
              <a:rPr lang="hu-HU" sz="8000" dirty="0" smtClean="0">
                <a:solidFill>
                  <a:schemeClr val="accent4"/>
                </a:solidFill>
              </a:rPr>
              <a:t>Javítja a bélfal oxigén ellátását egészséges bélben és az </a:t>
            </a:r>
            <a:r>
              <a:rPr lang="hu-HU" sz="8000" dirty="0" err="1" smtClean="0">
                <a:solidFill>
                  <a:schemeClr val="accent4"/>
                </a:solidFill>
              </a:rPr>
              <a:t>anasztomózis</a:t>
            </a:r>
            <a:r>
              <a:rPr lang="hu-HU" sz="8000" dirty="0" smtClean="0">
                <a:solidFill>
                  <a:schemeClr val="accent4"/>
                </a:solidFill>
              </a:rPr>
              <a:t> területén is,</a:t>
            </a:r>
          </a:p>
          <a:p>
            <a:pPr>
              <a:buFont typeface="Wingdings" pitchFamily="2" charset="2"/>
              <a:buChar char="§"/>
            </a:pPr>
            <a:r>
              <a:rPr lang="hu-HU" sz="8000" dirty="0" smtClean="0">
                <a:solidFill>
                  <a:schemeClr val="accent4"/>
                </a:solidFill>
              </a:rPr>
              <a:t>Megelőzi, vagy csökkenti a </a:t>
            </a:r>
            <a:r>
              <a:rPr lang="hu-HU" sz="8000" dirty="0" err="1" smtClean="0">
                <a:solidFill>
                  <a:schemeClr val="accent4"/>
                </a:solidFill>
              </a:rPr>
              <a:t>reperfúzió</a:t>
            </a:r>
            <a:r>
              <a:rPr lang="hu-HU" sz="8000" dirty="0" smtClean="0">
                <a:solidFill>
                  <a:schemeClr val="accent4"/>
                </a:solidFill>
              </a:rPr>
              <a:t> káros hatásait,</a:t>
            </a:r>
          </a:p>
          <a:p>
            <a:pPr>
              <a:buFont typeface="Wingdings" pitchFamily="2" charset="2"/>
              <a:buChar char="§"/>
            </a:pPr>
            <a:r>
              <a:rPr lang="hu-HU" sz="8000" dirty="0" smtClean="0">
                <a:solidFill>
                  <a:schemeClr val="accent4"/>
                </a:solidFill>
              </a:rPr>
              <a:t>Kedvező áramlási körülményeket teremt,</a:t>
            </a:r>
          </a:p>
          <a:p>
            <a:pPr>
              <a:buFont typeface="Wingdings" pitchFamily="2" charset="2"/>
              <a:buChar char="§"/>
            </a:pPr>
            <a:r>
              <a:rPr lang="hu-HU" sz="8000" dirty="0" smtClean="0">
                <a:solidFill>
                  <a:schemeClr val="accent4"/>
                </a:solidFill>
              </a:rPr>
              <a:t>Gátolja a gyulladásos folyamatok aktiválódását, a leukociták érfalhoz való kitapadását.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Infúziós oldatok</a:t>
            </a:r>
            <a:endParaRPr lang="hu-HU" sz="2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Isolyte</a:t>
            </a:r>
            <a:r>
              <a:rPr lang="hu-HU" sz="2000" b="1" i="1" dirty="0" smtClean="0">
                <a:solidFill>
                  <a:schemeClr val="accent4"/>
                </a:solidFill>
              </a:rPr>
              <a:t> </a:t>
            </a:r>
          </a:p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Elektrolitok: Na</a:t>
            </a:r>
            <a:r>
              <a:rPr lang="hu-HU" sz="2000" baseline="30000" dirty="0" smtClean="0">
                <a:solidFill>
                  <a:schemeClr val="accent4"/>
                </a:solidFill>
              </a:rPr>
              <a:t>+,</a:t>
            </a:r>
            <a:r>
              <a:rPr lang="hu-HU" sz="2000" dirty="0" smtClean="0">
                <a:solidFill>
                  <a:schemeClr val="accent4"/>
                </a:solidFill>
              </a:rPr>
              <a:t> K</a:t>
            </a:r>
            <a:r>
              <a:rPr lang="hu-HU" sz="2000" baseline="30000" dirty="0" smtClean="0">
                <a:solidFill>
                  <a:schemeClr val="accent4"/>
                </a:solidFill>
              </a:rPr>
              <a:t>+,</a:t>
            </a:r>
            <a:r>
              <a:rPr lang="hu-HU" sz="2000" dirty="0" smtClean="0">
                <a:solidFill>
                  <a:schemeClr val="accent4"/>
                </a:solidFill>
              </a:rPr>
              <a:t> Mg</a:t>
            </a:r>
            <a:r>
              <a:rPr lang="hu-HU" sz="2000" baseline="30000" dirty="0" smtClean="0">
                <a:solidFill>
                  <a:schemeClr val="accent4"/>
                </a:solidFill>
              </a:rPr>
              <a:t>++,</a:t>
            </a:r>
            <a:r>
              <a:rPr lang="hu-HU" sz="2000" dirty="0" smtClean="0">
                <a:solidFill>
                  <a:schemeClr val="accent4"/>
                </a:solidFill>
              </a:rPr>
              <a:t> Cl</a:t>
            </a:r>
            <a:r>
              <a:rPr lang="hu-HU" sz="2000" baseline="30000" dirty="0" smtClean="0">
                <a:solidFill>
                  <a:schemeClr val="accent4"/>
                </a:solidFill>
              </a:rPr>
              <a:t>- </a:t>
            </a:r>
            <a:r>
              <a:rPr lang="hu-HU" sz="2000" dirty="0" smtClean="0">
                <a:solidFill>
                  <a:schemeClr val="accent4"/>
                </a:solidFill>
              </a:rPr>
              <a:t>, CH</a:t>
            </a:r>
            <a:r>
              <a:rPr lang="hu-HU" sz="2000" baseline="-25000" dirty="0" smtClean="0">
                <a:solidFill>
                  <a:schemeClr val="accent4"/>
                </a:solidFill>
              </a:rPr>
              <a:t>3</a:t>
            </a:r>
            <a:r>
              <a:rPr lang="hu-HU" sz="2000" dirty="0" smtClean="0">
                <a:solidFill>
                  <a:schemeClr val="accent4"/>
                </a:solidFill>
              </a:rPr>
              <a:t>COO</a:t>
            </a:r>
            <a:r>
              <a:rPr lang="hu-HU" sz="2000" baseline="30000" dirty="0" smtClean="0">
                <a:solidFill>
                  <a:schemeClr val="accent4"/>
                </a:solidFill>
              </a:rPr>
              <a:t>- acetát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i="1" dirty="0" smtClean="0">
                <a:solidFill>
                  <a:schemeClr val="accent4"/>
                </a:solidFill>
              </a:rPr>
              <a:t>Javallatai</a:t>
            </a:r>
          </a:p>
          <a:p>
            <a:pPr lvl="0"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elsősorban </a:t>
            </a:r>
            <a:r>
              <a:rPr lang="hu-HU" sz="2000" dirty="0" err="1" smtClean="0">
                <a:solidFill>
                  <a:schemeClr val="accent4"/>
                </a:solidFill>
              </a:rPr>
              <a:t>extracellularis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dehydratio</a:t>
            </a:r>
            <a:r>
              <a:rPr lang="hu-HU" sz="2000" dirty="0" smtClean="0">
                <a:solidFill>
                  <a:schemeClr val="accent4"/>
                </a:solidFill>
              </a:rPr>
              <a:t>, függetlenül a kiváltó októl (hányás, hasmenés, </a:t>
            </a:r>
            <a:r>
              <a:rPr lang="hu-HU" sz="2000" dirty="0" err="1" smtClean="0">
                <a:solidFill>
                  <a:schemeClr val="accent4"/>
                </a:solidFill>
              </a:rPr>
              <a:t>fistula</a:t>
            </a:r>
            <a:r>
              <a:rPr lang="hu-HU" sz="2000" dirty="0" smtClean="0">
                <a:solidFill>
                  <a:schemeClr val="accent4"/>
                </a:solidFill>
              </a:rPr>
              <a:t>, stb.)</a:t>
            </a:r>
          </a:p>
          <a:p>
            <a:pPr lvl="0"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hypovolaemia</a:t>
            </a:r>
            <a:r>
              <a:rPr lang="hu-HU" sz="2000" dirty="0" smtClean="0">
                <a:solidFill>
                  <a:schemeClr val="accent4"/>
                </a:solidFill>
              </a:rPr>
              <a:t>, függetlenül a kiváltó októl (</a:t>
            </a:r>
            <a:r>
              <a:rPr lang="hu-HU" sz="2000" dirty="0" err="1" smtClean="0">
                <a:solidFill>
                  <a:schemeClr val="accent4"/>
                </a:solidFill>
              </a:rPr>
              <a:t>haemorrhagiás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shock</a:t>
            </a:r>
            <a:r>
              <a:rPr lang="hu-HU" sz="2000" dirty="0" smtClean="0">
                <a:solidFill>
                  <a:schemeClr val="accent4"/>
                </a:solidFill>
              </a:rPr>
              <a:t>, égés, műtéttel összefüggő víz- és </a:t>
            </a:r>
            <a:r>
              <a:rPr lang="hu-HU" sz="2000" dirty="0" err="1" smtClean="0">
                <a:solidFill>
                  <a:schemeClr val="accent4"/>
                </a:solidFill>
              </a:rPr>
              <a:t>elektrolitveszteség</a:t>
            </a:r>
            <a:r>
              <a:rPr lang="hu-HU" sz="2000" dirty="0" smtClean="0">
                <a:solidFill>
                  <a:schemeClr val="accent4"/>
                </a:solidFill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enyhe metabolikus </a:t>
            </a:r>
            <a:r>
              <a:rPr lang="hu-HU" sz="2000" dirty="0" err="1" smtClean="0">
                <a:solidFill>
                  <a:schemeClr val="accent4"/>
                </a:solidFill>
              </a:rPr>
              <a:t>acidosis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Infúziós oldatok</a:t>
            </a:r>
            <a:endParaRPr lang="hu-H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Volumen és ionpótlás</a:t>
            </a:r>
            <a:endParaRPr lang="en-US" sz="2800" dirty="0"/>
          </a:p>
        </p:txBody>
      </p:sp>
      <p:graphicFrame>
        <p:nvGraphicFramePr>
          <p:cNvPr id="11289" name="Group 25"/>
          <p:cNvGraphicFramePr>
            <a:graphicFrameLocks noGrp="1"/>
          </p:cNvGraphicFramePr>
          <p:nvPr>
            <p:ph type="tbl" idx="1"/>
          </p:nvPr>
        </p:nvGraphicFramePr>
        <p:xfrm>
          <a:off x="683568" y="2348880"/>
          <a:ext cx="7992888" cy="3020553"/>
        </p:xfrm>
        <a:graphic>
          <a:graphicData uri="http://schemas.openxmlformats.org/drawingml/2006/table">
            <a:tbl>
              <a:tblPr/>
              <a:tblGrid>
                <a:gridCol w="4070789"/>
                <a:gridCol w="3922099"/>
              </a:tblGrid>
              <a:tr h="3379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</a:rPr>
                        <a:t>Felvétel (ml)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</a:rPr>
                        <a:t>Kiadás (ml)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79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</a:rPr>
                        <a:t>Folyadékban: 1000-1500</a:t>
                      </a:r>
                      <a:b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</a:rPr>
                        <a:t>Száraz étel:               700</a:t>
                      </a:r>
                      <a:b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</a:rPr>
                        <a:t>Oxidációból származó:</a:t>
                      </a:r>
                      <a:b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</a:rPr>
                        <a:t>                                  300                                       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</a:rPr>
                        <a:t>vese:             1000-1500</a:t>
                      </a:r>
                      <a:b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</a:rPr>
                        <a:t>bőr-tüdő:                 900</a:t>
                      </a:r>
                      <a:b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</a:rPr>
                        <a:t>széklet:                   100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63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</a:rPr>
                        <a:t>                       2000-2500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</a:rPr>
                        <a:t>                      2000-2500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églalap 4"/>
          <p:cNvSpPr/>
          <p:nvPr/>
        </p:nvSpPr>
        <p:spPr>
          <a:xfrm>
            <a:off x="683568" y="1556792"/>
            <a:ext cx="79208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dirty="0" smtClean="0">
                <a:solidFill>
                  <a:schemeClr val="accent4"/>
                </a:solidFill>
              </a:rPr>
              <a:t>A folyadékbevitel és kiadás egyensúlya</a:t>
            </a:r>
            <a:endParaRPr lang="hu-HU" sz="2000" b="1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u-HU" sz="2000" b="1" i="1" dirty="0" smtClean="0">
              <a:latin typeface="Georgia" pitchFamily="18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hu-HU" sz="2000" b="1" i="1" dirty="0" smtClean="0">
              <a:latin typeface="Georgia" pitchFamily="18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hu-HU" sz="4800" b="1" i="1" dirty="0" smtClean="0">
                <a:latin typeface="Georgia" pitchFamily="18" charset="0"/>
                <a:ea typeface="Tahoma" pitchFamily="34" charset="0"/>
                <a:cs typeface="Tahoma" pitchFamily="34" charset="0"/>
              </a:rPr>
              <a:t>Köszönöm a figyelmet!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4400" u="sng" dirty="0" smtClean="0"/>
              <a:t/>
            </a:r>
            <a:br>
              <a:rPr lang="hu-HU" sz="4400" u="sng" dirty="0" smtClean="0"/>
            </a:b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8229600" cy="561975"/>
          </a:xfrm>
        </p:spPr>
        <p:txBody>
          <a:bodyPr>
            <a:no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Az </a:t>
            </a:r>
            <a:r>
              <a:rPr lang="hu-HU" sz="2800" dirty="0" err="1">
                <a:solidFill>
                  <a:srgbClr val="FF0000"/>
                </a:solidFill>
              </a:rPr>
              <a:t>intravazalis</a:t>
            </a:r>
            <a:r>
              <a:rPr lang="hu-HU" sz="2800" dirty="0">
                <a:solidFill>
                  <a:srgbClr val="FF0000"/>
                </a:solidFill>
              </a:rPr>
              <a:t> volumen (vérvolumen) változásai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776"/>
            <a:ext cx="8229600" cy="485784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hu-HU" sz="2000" b="1" dirty="0" err="1" smtClean="0">
                <a:solidFill>
                  <a:schemeClr val="accent4"/>
                </a:solidFill>
              </a:rPr>
              <a:t>Hypovolaemia</a:t>
            </a:r>
            <a:r>
              <a:rPr lang="hu-HU" sz="2000" b="1" dirty="0" smtClean="0">
                <a:solidFill>
                  <a:schemeClr val="accent4"/>
                </a:solidFill>
              </a:rPr>
              <a:t> (</a:t>
            </a:r>
            <a:r>
              <a:rPr lang="hu-HU" sz="2000" b="1" dirty="0" err="1" smtClean="0">
                <a:solidFill>
                  <a:schemeClr val="accent4"/>
                </a:solidFill>
              </a:rPr>
              <a:t>dehidrációk</a:t>
            </a:r>
            <a:r>
              <a:rPr lang="hu-HU" sz="2000" b="1" dirty="0" smtClean="0">
                <a:solidFill>
                  <a:schemeClr val="accent4"/>
                </a:solidFill>
              </a:rPr>
              <a:t>)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hu-HU" sz="2000" dirty="0" err="1" smtClean="0">
                <a:solidFill>
                  <a:schemeClr val="accent4"/>
                </a:solidFill>
              </a:rPr>
              <a:t>hypovolaemiás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>
                <a:solidFill>
                  <a:schemeClr val="accent4"/>
                </a:solidFill>
              </a:rPr>
              <a:t>shock</a:t>
            </a:r>
            <a:r>
              <a:rPr lang="hu-HU" sz="2000" dirty="0">
                <a:solidFill>
                  <a:schemeClr val="accent4"/>
                </a:solidFill>
              </a:rPr>
              <a:t> (vér- plazma vesztés, hányás, </a:t>
            </a:r>
            <a:r>
              <a:rPr lang="hu-HU" sz="2000" dirty="0" smtClean="0">
                <a:solidFill>
                  <a:schemeClr val="accent4"/>
                </a:solidFill>
              </a:rPr>
              <a:t>hasmenés)</a:t>
            </a:r>
          </a:p>
          <a:p>
            <a:pPr>
              <a:lnSpc>
                <a:spcPct val="80000"/>
              </a:lnSpc>
              <a:buNone/>
            </a:pPr>
            <a:endParaRPr lang="hu-HU" sz="2000" u="sng" dirty="0" smtClean="0">
              <a:solidFill>
                <a:schemeClr val="accent4"/>
              </a:solidFill>
              <a:sym typeface="Wingdings" pitchFamily="2" charset="2"/>
            </a:endParaRPr>
          </a:p>
          <a:p>
            <a:pPr>
              <a:lnSpc>
                <a:spcPct val="80000"/>
              </a:lnSpc>
              <a:buNone/>
            </a:pPr>
            <a:r>
              <a:rPr lang="hu-HU" sz="2000" u="sng" dirty="0" smtClean="0">
                <a:solidFill>
                  <a:schemeClr val="accent4"/>
                </a:solidFill>
                <a:sym typeface="Wingdings" pitchFamily="2" charset="2"/>
              </a:rPr>
              <a:t>Tünetek</a:t>
            </a:r>
          </a:p>
          <a:p>
            <a:pPr>
              <a:lnSpc>
                <a:spcPct val="80000"/>
              </a:lnSpc>
              <a:buNone/>
            </a:pPr>
            <a:endParaRPr lang="hu-HU" sz="2000" u="sng" dirty="0" smtClean="0">
              <a:solidFill>
                <a:schemeClr val="accent4"/>
              </a:solidFill>
              <a:sym typeface="Wingdings" pitchFamily="2" charset="2"/>
            </a:endParaRPr>
          </a:p>
          <a:p>
            <a:pPr>
              <a:lnSpc>
                <a:spcPct val="80000"/>
              </a:lnSpc>
              <a:buNone/>
            </a:pPr>
            <a:r>
              <a:rPr lang="hu-HU" sz="2000" dirty="0" err="1" smtClean="0">
                <a:solidFill>
                  <a:schemeClr val="accent4"/>
                </a:solidFill>
                <a:sym typeface="Wingdings" pitchFamily="2" charset="2"/>
              </a:rPr>
              <a:t>I.stádium</a:t>
            </a:r>
            <a:r>
              <a:rPr lang="hu-HU" sz="2000" dirty="0">
                <a:solidFill>
                  <a:schemeClr val="accent4"/>
                </a:solidFill>
                <a:sym typeface="Wingdings" pitchFamily="2" charset="2"/>
              </a:rPr>
              <a:t>: nedves, hideg sápadt bőr, </a:t>
            </a:r>
            <a:r>
              <a:rPr lang="hu-HU" sz="2000" dirty="0" smtClean="0">
                <a:solidFill>
                  <a:schemeClr val="accent4"/>
                </a:solidFill>
                <a:sym typeface="Wingdings" pitchFamily="2" charset="2"/>
              </a:rPr>
              <a:t>vérnyomás normális</a:t>
            </a:r>
          </a:p>
          <a:p>
            <a:pPr>
              <a:lnSpc>
                <a:spcPct val="80000"/>
              </a:lnSpc>
              <a:buNone/>
            </a:pPr>
            <a:r>
              <a:rPr lang="hu-HU" sz="2000" dirty="0" smtClean="0">
                <a:solidFill>
                  <a:schemeClr val="accent4"/>
                </a:solidFill>
                <a:sym typeface="Wingdings" pitchFamily="2" charset="2"/>
              </a:rPr>
              <a:t>II</a:t>
            </a:r>
            <a:r>
              <a:rPr lang="hu-HU" sz="2000" dirty="0">
                <a:solidFill>
                  <a:schemeClr val="accent4"/>
                </a:solidFill>
                <a:sym typeface="Wingdings" pitchFamily="2" charset="2"/>
              </a:rPr>
              <a:t>. stádium: pulzus &gt;100, vérnyomás &lt;100Hgmm, szomjas, </a:t>
            </a:r>
            <a:r>
              <a:rPr lang="hu-HU" sz="2000" dirty="0" err="1" smtClean="0">
                <a:solidFill>
                  <a:schemeClr val="accent4"/>
                </a:solidFill>
                <a:sym typeface="Wingdings" pitchFamily="2" charset="2"/>
              </a:rPr>
              <a:t>oliguria</a:t>
            </a:r>
            <a:endParaRPr lang="hu-HU" sz="2000" dirty="0" smtClean="0">
              <a:solidFill>
                <a:schemeClr val="accent4"/>
              </a:solidFill>
              <a:sym typeface="Wingdings" pitchFamily="2" charset="2"/>
            </a:endParaRPr>
          </a:p>
          <a:p>
            <a:pPr>
              <a:lnSpc>
                <a:spcPct val="80000"/>
              </a:lnSpc>
              <a:buNone/>
            </a:pPr>
            <a:r>
              <a:rPr lang="hu-HU" sz="2000" dirty="0" smtClean="0">
                <a:solidFill>
                  <a:schemeClr val="accent4"/>
                </a:solidFill>
                <a:sym typeface="Wingdings" pitchFamily="2" charset="2"/>
              </a:rPr>
              <a:t>III</a:t>
            </a:r>
            <a:r>
              <a:rPr lang="hu-HU" sz="2000" dirty="0">
                <a:solidFill>
                  <a:schemeClr val="accent4"/>
                </a:solidFill>
                <a:sym typeface="Wingdings" pitchFamily="2" charset="2"/>
              </a:rPr>
              <a:t>. stádium: </a:t>
            </a:r>
            <a:r>
              <a:rPr lang="hu-HU" sz="2000" dirty="0" smtClean="0">
                <a:solidFill>
                  <a:schemeClr val="accent4"/>
                </a:solidFill>
                <a:sym typeface="Wingdings" pitchFamily="2" charset="2"/>
              </a:rPr>
              <a:t>vérnyomás&lt;60 </a:t>
            </a:r>
            <a:r>
              <a:rPr lang="hu-HU" sz="2000" dirty="0">
                <a:solidFill>
                  <a:schemeClr val="accent4"/>
                </a:solidFill>
                <a:sym typeface="Wingdings" pitchFamily="2" charset="2"/>
              </a:rPr>
              <a:t>Hgmm, alig </a:t>
            </a:r>
            <a:r>
              <a:rPr lang="hu-HU" sz="2000" dirty="0" smtClean="0">
                <a:solidFill>
                  <a:schemeClr val="accent4"/>
                </a:solidFill>
                <a:sym typeface="Wingdings" pitchFamily="2" charset="2"/>
              </a:rPr>
              <a:t>tapintható </a:t>
            </a:r>
            <a:r>
              <a:rPr lang="hu-HU" sz="2000" dirty="0" err="1">
                <a:solidFill>
                  <a:schemeClr val="accent4"/>
                </a:solidFill>
                <a:sym typeface="Wingdings" pitchFamily="2" charset="2"/>
              </a:rPr>
              <a:t>pulsus</a:t>
            </a:r>
            <a:r>
              <a:rPr lang="hu-HU" sz="2000" dirty="0">
                <a:solidFill>
                  <a:schemeClr val="accent4"/>
                </a:solidFill>
                <a:sym typeface="Wingdings" pitchFamily="2" charset="2"/>
              </a:rPr>
              <a:t>, </a:t>
            </a:r>
            <a:r>
              <a:rPr lang="hu-HU" sz="2000" dirty="0" smtClean="0">
                <a:solidFill>
                  <a:schemeClr val="accent4"/>
                </a:solidFill>
                <a:sym typeface="Wingdings" pitchFamily="2" charset="2"/>
              </a:rPr>
              <a:t>			felületes légzés</a:t>
            </a:r>
            <a:r>
              <a:rPr lang="hu-HU" sz="2000" dirty="0">
                <a:solidFill>
                  <a:schemeClr val="accent4"/>
                </a:solidFill>
                <a:sym typeface="Wingdings" pitchFamily="2" charset="2"/>
              </a:rPr>
              <a:t>, tudatzavar, tág pupilla, </a:t>
            </a:r>
            <a:r>
              <a:rPr lang="hu-HU" sz="2000" dirty="0" err="1" smtClean="0">
                <a:solidFill>
                  <a:schemeClr val="accent4"/>
                </a:solidFill>
                <a:sym typeface="Wingdings" pitchFamily="2" charset="2"/>
              </a:rPr>
              <a:t>anuria</a:t>
            </a:r>
            <a:endParaRPr lang="hu-HU" sz="2000" dirty="0" smtClean="0">
              <a:solidFill>
                <a:schemeClr val="accent4"/>
              </a:solidFill>
              <a:sym typeface="Wingdings" pitchFamily="2" charset="2"/>
            </a:endParaRPr>
          </a:p>
          <a:p>
            <a:pPr>
              <a:lnSpc>
                <a:spcPct val="80000"/>
              </a:lnSpc>
              <a:buNone/>
            </a:pPr>
            <a:endParaRPr lang="hu-HU" sz="2000" u="sng" dirty="0" smtClean="0">
              <a:solidFill>
                <a:schemeClr val="accent4"/>
              </a:solidFill>
              <a:sym typeface="Wingdings" pitchFamily="2" charset="2"/>
            </a:endParaRPr>
          </a:p>
          <a:p>
            <a:pPr>
              <a:lnSpc>
                <a:spcPct val="80000"/>
              </a:lnSpc>
              <a:buNone/>
            </a:pPr>
            <a:r>
              <a:rPr lang="hu-HU" sz="2000" u="sng" dirty="0" smtClean="0">
                <a:solidFill>
                  <a:schemeClr val="accent4"/>
                </a:solidFill>
                <a:sym typeface="Wingdings" pitchFamily="2" charset="2"/>
              </a:rPr>
              <a:t>Kezelés</a:t>
            </a:r>
            <a:endParaRPr lang="hu-HU" sz="2000" dirty="0" smtClean="0">
              <a:solidFill>
                <a:schemeClr val="accent4"/>
              </a:solidFill>
              <a:sym typeface="Wingdings" pitchFamily="2" charset="2"/>
            </a:endParaRP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  <a:sym typeface="Wingdings" pitchFamily="2" charset="2"/>
              </a:rPr>
              <a:t>oki + </a:t>
            </a:r>
            <a:r>
              <a:rPr lang="hu-HU" sz="2000" dirty="0">
                <a:solidFill>
                  <a:schemeClr val="accent4"/>
                </a:solidFill>
                <a:sym typeface="Wingdings" pitchFamily="2" charset="2"/>
              </a:rPr>
              <a:t>volumenpótlás, 500-1000 ml </a:t>
            </a:r>
            <a:r>
              <a:rPr lang="hu-HU" sz="2000" dirty="0" err="1">
                <a:solidFill>
                  <a:schemeClr val="accent4"/>
                </a:solidFill>
                <a:sym typeface="Wingdings" pitchFamily="2" charset="2"/>
              </a:rPr>
              <a:t>plazmaexpander</a:t>
            </a:r>
            <a:r>
              <a:rPr lang="hu-HU" sz="2000" dirty="0">
                <a:solidFill>
                  <a:schemeClr val="accent4"/>
                </a:solidFill>
                <a:sym typeface="Wingdings" pitchFamily="2" charset="2"/>
              </a:rPr>
              <a:t> </a:t>
            </a:r>
            <a:r>
              <a:rPr lang="hu-HU" sz="2000" dirty="0" smtClean="0">
                <a:solidFill>
                  <a:schemeClr val="accent4"/>
                </a:solidFill>
                <a:sym typeface="Wingdings" pitchFamily="2" charset="2"/>
              </a:rPr>
              <a:t>majd </a:t>
            </a:r>
            <a:r>
              <a:rPr lang="hu-HU" sz="2000" dirty="0">
                <a:solidFill>
                  <a:schemeClr val="accent4"/>
                </a:solidFill>
                <a:sym typeface="Wingdings" pitchFamily="2" charset="2"/>
              </a:rPr>
              <a:t>izotóniás </a:t>
            </a:r>
            <a:r>
              <a:rPr lang="hu-HU" sz="2000" dirty="0" smtClean="0">
                <a:solidFill>
                  <a:schemeClr val="accent4"/>
                </a:solidFill>
                <a:sym typeface="Wingdings" pitchFamily="2" charset="2"/>
              </a:rPr>
              <a:t>sóoldat</a:t>
            </a:r>
            <a:r>
              <a:rPr lang="hu-HU" sz="2000" dirty="0">
                <a:solidFill>
                  <a:schemeClr val="accent4"/>
                </a:solidFill>
                <a:sym typeface="Wingdings" pitchFamily="2" charset="2"/>
              </a:rPr>
              <a:t>, </a:t>
            </a:r>
            <a:r>
              <a:rPr lang="hu-HU" sz="2000" dirty="0" err="1">
                <a:solidFill>
                  <a:schemeClr val="accent4"/>
                </a:solidFill>
                <a:sym typeface="Wingdings" pitchFamily="2" charset="2"/>
              </a:rPr>
              <a:t>vvt</a:t>
            </a:r>
            <a:r>
              <a:rPr lang="hu-HU" sz="2000" dirty="0">
                <a:solidFill>
                  <a:schemeClr val="accent4"/>
                </a:solidFill>
                <a:sym typeface="Wingdings" pitchFamily="2" charset="2"/>
              </a:rPr>
              <a:t>. </a:t>
            </a:r>
            <a:r>
              <a:rPr lang="hu-HU" sz="2000" dirty="0" smtClean="0">
                <a:solidFill>
                  <a:schemeClr val="accent4"/>
                </a:solidFill>
                <a:sym typeface="Wingdings" pitchFamily="2" charset="2"/>
              </a:rPr>
              <a:t>koncentrátum,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  <a:sym typeface="Wingdings" pitchFamily="2" charset="2"/>
              </a:rPr>
              <a:t>folyamatos </a:t>
            </a:r>
            <a:r>
              <a:rPr lang="hu-HU" sz="2000" dirty="0">
                <a:solidFill>
                  <a:schemeClr val="accent4"/>
                </a:solidFill>
                <a:sym typeface="Wingdings" pitchFamily="2" charset="2"/>
              </a:rPr>
              <a:t>vérzésnél friss fagyasztott </a:t>
            </a:r>
            <a:r>
              <a:rPr lang="hu-HU" sz="2000" dirty="0" smtClean="0">
                <a:solidFill>
                  <a:schemeClr val="accent4"/>
                </a:solidFill>
                <a:sym typeface="Wingdings" pitchFamily="2" charset="2"/>
              </a:rPr>
              <a:t>plazma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  <a:sym typeface="Wingdings" pitchFamily="2" charset="2"/>
              </a:rPr>
              <a:t>bikarbonát-puffer </a:t>
            </a:r>
            <a:r>
              <a:rPr lang="hu-HU" sz="2000" dirty="0">
                <a:solidFill>
                  <a:schemeClr val="accent4"/>
                </a:solidFill>
                <a:sym typeface="Wingdings" pitchFamily="2" charset="2"/>
              </a:rPr>
              <a:t>a metabolikus acidózis </a:t>
            </a:r>
            <a:r>
              <a:rPr lang="hu-HU" sz="2000" dirty="0" smtClean="0">
                <a:solidFill>
                  <a:schemeClr val="accent4"/>
                </a:solidFill>
                <a:sym typeface="Wingdings" pitchFamily="2" charset="2"/>
              </a:rPr>
              <a:t>ellen</a:t>
            </a:r>
            <a:endParaRPr lang="hu-HU" sz="2000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23447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hu-HU" sz="2000" b="1" dirty="0" err="1" smtClean="0">
                <a:solidFill>
                  <a:schemeClr val="accent4"/>
                </a:solidFill>
              </a:rPr>
              <a:t>Hypervolaemia</a:t>
            </a:r>
            <a:r>
              <a:rPr lang="hu-HU" sz="2000" b="1" dirty="0" smtClean="0">
                <a:solidFill>
                  <a:schemeClr val="accent4"/>
                </a:solidFill>
              </a:rPr>
              <a:t> (</a:t>
            </a:r>
            <a:r>
              <a:rPr lang="hu-HU" sz="2000" b="1" dirty="0" err="1" smtClean="0">
                <a:solidFill>
                  <a:schemeClr val="accent4"/>
                </a:solidFill>
              </a:rPr>
              <a:t>hyperhidrációk</a:t>
            </a:r>
            <a:r>
              <a:rPr lang="hu-HU" sz="2000" b="1" dirty="0" smtClean="0">
                <a:solidFill>
                  <a:schemeClr val="accent4"/>
                </a:solidFill>
              </a:rPr>
              <a:t>)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veseelégtelenség + túlzott folyadékbevitel</a:t>
            </a:r>
            <a:endParaRPr lang="hu-HU" sz="2000" dirty="0" smtClean="0">
              <a:solidFill>
                <a:schemeClr val="accent4"/>
              </a:solidFill>
              <a:sym typeface="Wingdings" pitchFamily="2" charset="2"/>
            </a:endParaRPr>
          </a:p>
          <a:p>
            <a:pPr>
              <a:lnSpc>
                <a:spcPct val="80000"/>
              </a:lnSpc>
              <a:buNone/>
            </a:pPr>
            <a:endParaRPr lang="hu-HU" sz="2000" u="sng" dirty="0" smtClean="0">
              <a:solidFill>
                <a:schemeClr val="accent4"/>
              </a:solidFill>
              <a:sym typeface="Wingdings" pitchFamily="2" charset="2"/>
            </a:endParaRPr>
          </a:p>
          <a:p>
            <a:pPr>
              <a:lnSpc>
                <a:spcPct val="80000"/>
              </a:lnSpc>
              <a:buNone/>
            </a:pPr>
            <a:r>
              <a:rPr lang="hu-HU" sz="2000" u="sng" dirty="0" smtClean="0">
                <a:solidFill>
                  <a:schemeClr val="accent4"/>
                </a:solidFill>
                <a:sym typeface="Wingdings" pitchFamily="2" charset="2"/>
              </a:rPr>
              <a:t>Tünetek</a:t>
            </a:r>
            <a:endParaRPr lang="hu-HU" sz="2000" dirty="0" smtClean="0">
              <a:solidFill>
                <a:schemeClr val="accent4"/>
              </a:solidFill>
              <a:sym typeface="Wingdings" pitchFamily="2" charset="2"/>
            </a:endParaRPr>
          </a:p>
          <a:p>
            <a:pPr>
              <a:lnSpc>
                <a:spcPct val="80000"/>
              </a:lnSpc>
              <a:buNone/>
            </a:pPr>
            <a:r>
              <a:rPr lang="hu-HU" sz="2000" dirty="0" smtClean="0">
                <a:solidFill>
                  <a:schemeClr val="accent4"/>
                </a:solidFill>
                <a:sym typeface="Wingdings" pitchFamily="2" charset="2"/>
              </a:rPr>
              <a:t>köhögés, </a:t>
            </a:r>
            <a:r>
              <a:rPr lang="hu-HU" sz="2000" dirty="0" err="1" smtClean="0">
                <a:solidFill>
                  <a:schemeClr val="accent4"/>
                </a:solidFill>
                <a:sym typeface="Wingdings" pitchFamily="2" charset="2"/>
              </a:rPr>
              <a:t>dyspnoe</a:t>
            </a:r>
            <a:r>
              <a:rPr lang="hu-HU" sz="2000" dirty="0" smtClean="0">
                <a:solidFill>
                  <a:schemeClr val="accent4"/>
                </a:solidFill>
                <a:sym typeface="Wingdings" pitchFamily="2" charset="2"/>
              </a:rPr>
              <a:t>, fokozott vénás nyomás, tág nyaki vénák, gyors </a:t>
            </a:r>
          </a:p>
          <a:p>
            <a:pPr>
              <a:lnSpc>
                <a:spcPct val="80000"/>
              </a:lnSpc>
              <a:buNone/>
            </a:pPr>
            <a:r>
              <a:rPr lang="hu-HU" sz="2000" dirty="0" smtClean="0">
                <a:solidFill>
                  <a:schemeClr val="accent4"/>
                </a:solidFill>
                <a:sym typeface="Wingdings" pitchFamily="2" charset="2"/>
              </a:rPr>
              <a:t>testsúly növekedés </a:t>
            </a:r>
          </a:p>
          <a:p>
            <a:pPr>
              <a:lnSpc>
                <a:spcPct val="80000"/>
              </a:lnSpc>
              <a:buNone/>
            </a:pPr>
            <a:endParaRPr lang="hu-HU" sz="2000" u="sng" dirty="0" smtClean="0">
              <a:solidFill>
                <a:schemeClr val="accent4"/>
              </a:solidFill>
              <a:sym typeface="Wingdings" pitchFamily="2" charset="2"/>
            </a:endParaRPr>
          </a:p>
          <a:p>
            <a:pPr>
              <a:lnSpc>
                <a:spcPct val="80000"/>
              </a:lnSpc>
              <a:buNone/>
            </a:pPr>
            <a:r>
              <a:rPr lang="hu-HU" sz="2000" b="1" dirty="0" smtClean="0">
                <a:solidFill>
                  <a:schemeClr val="accent4"/>
                </a:solidFill>
                <a:sym typeface="Wingdings" pitchFamily="2" charset="2"/>
              </a:rPr>
              <a:t>Kezelés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  <a:sym typeface="Wingdings" pitchFamily="2" charset="2"/>
              </a:rPr>
              <a:t>oki + tüneti: ülő helyzet, </a:t>
            </a:r>
            <a:r>
              <a:rPr lang="hu-HU" sz="2000" dirty="0" err="1" smtClean="0">
                <a:solidFill>
                  <a:schemeClr val="accent4"/>
                </a:solidFill>
                <a:sym typeface="Wingdings" pitchFamily="2" charset="2"/>
              </a:rPr>
              <a:t>diuretikum</a:t>
            </a:r>
            <a:r>
              <a:rPr lang="hu-HU" sz="2000" dirty="0" smtClean="0">
                <a:solidFill>
                  <a:schemeClr val="accent4"/>
                </a:solidFill>
                <a:sym typeface="Wingdings" pitchFamily="2" charset="2"/>
              </a:rPr>
              <a:t> (</a:t>
            </a:r>
            <a:r>
              <a:rPr lang="hu-HU" sz="2000" dirty="0" err="1" smtClean="0">
                <a:solidFill>
                  <a:schemeClr val="accent4"/>
                </a:solidFill>
                <a:sym typeface="Wingdings" pitchFamily="2" charset="2"/>
              </a:rPr>
              <a:t>furosemid</a:t>
            </a:r>
            <a:r>
              <a:rPr lang="hu-HU" sz="2000" dirty="0" smtClean="0">
                <a:solidFill>
                  <a:schemeClr val="accent4"/>
                </a:solidFill>
                <a:sym typeface="Wingdings" pitchFamily="2" charset="2"/>
              </a:rPr>
              <a:t> 20-40 mg </a:t>
            </a:r>
            <a:r>
              <a:rPr lang="hu-HU" sz="2000" dirty="0" err="1" smtClean="0">
                <a:solidFill>
                  <a:schemeClr val="accent4"/>
                </a:solidFill>
                <a:sym typeface="Wingdings" pitchFamily="2" charset="2"/>
              </a:rPr>
              <a:t>iv</a:t>
            </a:r>
            <a:r>
              <a:rPr lang="hu-HU" sz="2000" dirty="0" smtClean="0">
                <a:solidFill>
                  <a:schemeClr val="accent4"/>
                </a:solidFill>
                <a:sym typeface="Wingdings" pitchFamily="2" charset="2"/>
              </a:rPr>
              <a:t>.)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  <a:sym typeface="Wingdings" pitchFamily="2" charset="2"/>
              </a:rPr>
              <a:t>tüdőoedema</a:t>
            </a:r>
            <a:r>
              <a:rPr lang="hu-HU" sz="2000" dirty="0" smtClean="0">
                <a:solidFill>
                  <a:schemeClr val="accent4"/>
                </a:solidFill>
                <a:sym typeface="Wingdings" pitchFamily="2" charset="2"/>
              </a:rPr>
              <a:t> esetén </a:t>
            </a:r>
            <a:r>
              <a:rPr lang="hu-HU" sz="2000" dirty="0" err="1" smtClean="0">
                <a:solidFill>
                  <a:schemeClr val="accent4"/>
                </a:solidFill>
                <a:sym typeface="Wingdings" pitchFamily="2" charset="2"/>
              </a:rPr>
              <a:t>praeload</a:t>
            </a:r>
            <a:r>
              <a:rPr lang="hu-HU" sz="2000" dirty="0" smtClean="0">
                <a:solidFill>
                  <a:schemeClr val="accent4"/>
                </a:solidFill>
                <a:sym typeface="Wingdings" pitchFamily="2" charset="2"/>
              </a:rPr>
              <a:t> csökkentés (</a:t>
            </a:r>
            <a:r>
              <a:rPr lang="hu-HU" sz="2000" dirty="0" err="1" smtClean="0">
                <a:solidFill>
                  <a:schemeClr val="accent4"/>
                </a:solidFill>
                <a:sym typeface="Wingdings" pitchFamily="2" charset="2"/>
              </a:rPr>
              <a:t>nitroglycerin</a:t>
            </a:r>
            <a:r>
              <a:rPr lang="hu-HU" sz="2000" dirty="0" smtClean="0">
                <a:solidFill>
                  <a:schemeClr val="accent4"/>
                </a:solidFill>
                <a:sym typeface="Wingdings" pitchFamily="2" charset="2"/>
              </a:rPr>
              <a:t>, véna </a:t>
            </a:r>
            <a:r>
              <a:rPr lang="hu-HU" sz="2000" dirty="0" err="1" smtClean="0">
                <a:solidFill>
                  <a:schemeClr val="accent4"/>
                </a:solidFill>
                <a:sym typeface="Wingdings" pitchFamily="2" charset="2"/>
              </a:rPr>
              <a:t>sectio</a:t>
            </a:r>
            <a:r>
              <a:rPr lang="hu-HU" sz="2000" dirty="0" smtClean="0">
                <a:solidFill>
                  <a:schemeClr val="accent4"/>
                </a:solidFill>
                <a:sym typeface="Wingdings" pitchFamily="2" charset="2"/>
              </a:rPr>
              <a:t>), lélegeztetés, 0</a:t>
            </a:r>
            <a:r>
              <a:rPr lang="hu-HU" sz="2000" baseline="-25000" dirty="0" smtClean="0">
                <a:solidFill>
                  <a:schemeClr val="accent4"/>
                </a:solidFill>
                <a:sym typeface="Wingdings" pitchFamily="2" charset="2"/>
              </a:rPr>
              <a:t>2</a:t>
            </a:r>
            <a:r>
              <a:rPr lang="hu-HU" sz="2000" dirty="0" smtClean="0">
                <a:solidFill>
                  <a:schemeClr val="accent4"/>
                </a:solidFill>
                <a:sym typeface="Wingdings" pitchFamily="2" charset="2"/>
              </a:rPr>
              <a:t> adása </a:t>
            </a:r>
          </a:p>
          <a:p>
            <a:pPr>
              <a:buNone/>
            </a:pPr>
            <a:endParaRPr lang="hu-HU" sz="2000" dirty="0" smtClean="0"/>
          </a:p>
          <a:p>
            <a:pPr>
              <a:lnSpc>
                <a:spcPct val="80000"/>
              </a:lnSpc>
              <a:buNone/>
            </a:pPr>
            <a:endParaRPr lang="hu-HU" sz="2000" dirty="0" smtClean="0">
              <a:solidFill>
                <a:schemeClr val="accent4"/>
              </a:solidFill>
              <a:sym typeface="Wingdings" pitchFamily="2" charset="2"/>
            </a:endParaRPr>
          </a:p>
          <a:p>
            <a:pPr>
              <a:buNone/>
            </a:pPr>
            <a:endParaRPr lang="hu-HU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08112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Az </a:t>
            </a:r>
            <a:r>
              <a:rPr lang="hu-HU" sz="2800" dirty="0" err="1" smtClean="0">
                <a:solidFill>
                  <a:srgbClr val="FF0000"/>
                </a:solidFill>
              </a:rPr>
              <a:t>intravazalis</a:t>
            </a:r>
            <a:r>
              <a:rPr lang="hu-HU" sz="2800" dirty="0" smtClean="0">
                <a:solidFill>
                  <a:srgbClr val="FF0000"/>
                </a:solidFill>
              </a:rPr>
              <a:t> volumen (vérvolumen) változásai</a:t>
            </a:r>
            <a:endParaRPr lang="hu-H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nátrium (Na+)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felelős az </a:t>
            </a:r>
            <a:r>
              <a:rPr lang="hu-HU" sz="2000" dirty="0" err="1" smtClean="0">
                <a:solidFill>
                  <a:schemeClr val="accent4"/>
                </a:solidFill>
              </a:rPr>
              <a:t>intravazális</a:t>
            </a:r>
            <a:r>
              <a:rPr lang="hu-HU" sz="2000" dirty="0" smtClean="0">
                <a:solidFill>
                  <a:schemeClr val="accent4"/>
                </a:solidFill>
              </a:rPr>
              <a:t> és az </a:t>
            </a:r>
            <a:r>
              <a:rPr lang="hu-HU" sz="2000" dirty="0" err="1" smtClean="0">
                <a:solidFill>
                  <a:schemeClr val="accent4"/>
                </a:solidFill>
              </a:rPr>
              <a:t>interstíciális</a:t>
            </a:r>
            <a:r>
              <a:rPr lang="hu-HU" sz="2000" dirty="0" smtClean="0">
                <a:solidFill>
                  <a:schemeClr val="accent4"/>
                </a:solidFill>
              </a:rPr>
              <a:t> tér ozmotikus tulajdonságainak fenntartásáért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szabályozza a folyadékterek közötti víz megoszlást és vándorlást, így a keringő vér mennyiségére és minőségére is hatással van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normál szintje a plazmában 138-142 </a:t>
            </a:r>
            <a:r>
              <a:rPr lang="hu-HU" sz="2000" dirty="0" err="1" smtClean="0">
                <a:solidFill>
                  <a:schemeClr val="accent4"/>
                </a:solidFill>
              </a:rPr>
              <a:t>mmol</a:t>
            </a:r>
            <a:r>
              <a:rPr lang="hu-HU" sz="2000" dirty="0" smtClean="0">
                <a:solidFill>
                  <a:schemeClr val="accent4"/>
                </a:solidFill>
              </a:rPr>
              <a:t>/l</a:t>
            </a:r>
          </a:p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kálium (K+)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az </a:t>
            </a:r>
            <a:r>
              <a:rPr lang="hu-HU" sz="2000" dirty="0" err="1" smtClean="0">
                <a:solidFill>
                  <a:schemeClr val="accent4"/>
                </a:solidFill>
              </a:rPr>
              <a:t>intracelluláris</a:t>
            </a:r>
            <a:r>
              <a:rPr lang="hu-HU" sz="2000" dirty="0" smtClean="0">
                <a:solidFill>
                  <a:schemeClr val="accent4"/>
                </a:solidFill>
              </a:rPr>
              <a:t> tér kationja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normál szérumszintje 4,5 </a:t>
            </a:r>
            <a:r>
              <a:rPr lang="hu-HU" sz="2000" dirty="0" err="1" smtClean="0">
                <a:solidFill>
                  <a:schemeClr val="accent4"/>
                </a:solidFill>
              </a:rPr>
              <a:t>mmol</a:t>
            </a:r>
            <a:r>
              <a:rPr lang="hu-HU" sz="2000" dirty="0" smtClean="0">
                <a:solidFill>
                  <a:schemeClr val="accent4"/>
                </a:solidFill>
              </a:rPr>
              <a:t>/l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szerepe az </a:t>
            </a:r>
            <a:r>
              <a:rPr lang="hu-HU" sz="2000" dirty="0" err="1" smtClean="0">
                <a:solidFill>
                  <a:schemeClr val="accent4"/>
                </a:solidFill>
              </a:rPr>
              <a:t>elektrofiziológiai</a:t>
            </a:r>
            <a:r>
              <a:rPr lang="hu-HU" sz="2000" dirty="0" smtClean="0">
                <a:solidFill>
                  <a:schemeClr val="accent4"/>
                </a:solidFill>
              </a:rPr>
              <a:t> folyamatokban, a szívritmus és veseműködés szabályozásában fontos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hiánya és jelentősen emelkedett szintje is életveszélyes ritmuszavarokat, szívmegállást okozhat</a:t>
            </a:r>
            <a:endParaRPr lang="hu-HU" sz="2000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Kationok és anionok</a:t>
            </a:r>
            <a:endParaRPr lang="hu-HU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kalcium (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Ca</a:t>
            </a:r>
            <a:r>
              <a:rPr lang="hu-HU" sz="2000" b="1" i="1" dirty="0" smtClean="0">
                <a:solidFill>
                  <a:schemeClr val="accent4"/>
                </a:solidFill>
              </a:rPr>
              <a:t>++)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az idegingerlés, </a:t>
            </a:r>
            <a:r>
              <a:rPr lang="hu-HU" sz="2000" dirty="0" err="1" smtClean="0">
                <a:solidFill>
                  <a:schemeClr val="accent4"/>
                </a:solidFill>
              </a:rPr>
              <a:t>ingerületátvitel</a:t>
            </a:r>
            <a:r>
              <a:rPr lang="hu-HU" sz="2000" dirty="0" smtClean="0">
                <a:solidFill>
                  <a:schemeClr val="accent4"/>
                </a:solidFill>
              </a:rPr>
              <a:t> fontos eleme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szükséges az izomműködéshez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részt vesz a véralvadási folyamatban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normál esetben a szervezet jelentős tartalékokkal rendelkezik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szintje 2,5 </a:t>
            </a:r>
            <a:r>
              <a:rPr lang="hu-HU" sz="2000" dirty="0" err="1" smtClean="0">
                <a:solidFill>
                  <a:schemeClr val="accent4"/>
                </a:solidFill>
              </a:rPr>
              <a:t>mmol</a:t>
            </a:r>
            <a:r>
              <a:rPr lang="hu-HU" sz="2000" dirty="0" smtClean="0">
                <a:solidFill>
                  <a:schemeClr val="accent4"/>
                </a:solidFill>
              </a:rPr>
              <a:t>/l, pótlása rutinszerűen nem szükséges</a:t>
            </a:r>
          </a:p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magnézium (Mg++)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az </a:t>
            </a:r>
            <a:r>
              <a:rPr lang="hu-HU" sz="2000" dirty="0" err="1" smtClean="0">
                <a:solidFill>
                  <a:schemeClr val="accent4"/>
                </a:solidFill>
              </a:rPr>
              <a:t>ingerületátvitel</a:t>
            </a:r>
            <a:r>
              <a:rPr lang="hu-HU" sz="2000" dirty="0" smtClean="0">
                <a:solidFill>
                  <a:schemeClr val="accent4"/>
                </a:solidFill>
              </a:rPr>
              <a:t>, ideg-izom összeköttetés fontos eleme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Kationok és anionok</a:t>
            </a:r>
            <a:endParaRPr lang="hu-H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945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klorid (Cl-)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szintje normálisan 103 </a:t>
            </a:r>
            <a:r>
              <a:rPr lang="hu-HU" sz="2000" dirty="0" err="1" smtClean="0">
                <a:solidFill>
                  <a:schemeClr val="accent4"/>
                </a:solidFill>
              </a:rPr>
              <a:t>mmol</a:t>
            </a:r>
            <a:r>
              <a:rPr lang="hu-HU" sz="2000" dirty="0" smtClean="0">
                <a:solidFill>
                  <a:schemeClr val="accent4"/>
                </a:solidFill>
              </a:rPr>
              <a:t>/l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biztosítása egyszerű, minden Na+ tartalmú infúzióban van klorid, </a:t>
            </a:r>
            <a:r>
              <a:rPr lang="hu-HU" sz="2000" dirty="0" err="1" smtClean="0">
                <a:solidFill>
                  <a:schemeClr val="accent4"/>
                </a:solidFill>
              </a:rPr>
              <a:t>NaCl</a:t>
            </a:r>
            <a:r>
              <a:rPr lang="hu-HU" sz="2000" dirty="0" smtClean="0">
                <a:solidFill>
                  <a:schemeClr val="accent4"/>
                </a:solidFill>
              </a:rPr>
              <a:t> formában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szerepe van a folyadékterek állandóságának biztosításában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elengedhetetlen a normál membránpotenciál biztosításában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magasabb koncentrációja a veseműködést rontja, a </a:t>
            </a:r>
            <a:r>
              <a:rPr lang="hu-HU" sz="2000" dirty="0" err="1" smtClean="0">
                <a:solidFill>
                  <a:schemeClr val="accent4"/>
                </a:solidFill>
              </a:rPr>
              <a:t>hiperklorémia</a:t>
            </a:r>
            <a:r>
              <a:rPr lang="hu-HU" sz="2000" dirty="0" smtClean="0">
                <a:solidFill>
                  <a:schemeClr val="accent4"/>
                </a:solidFill>
              </a:rPr>
              <a:t> hozzájárul a sav-bázis egyensúly metabolikus acidózis irányába történő megbomlásához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inkább a túlzott bevitel a gond</a:t>
            </a:r>
          </a:p>
          <a:p>
            <a:pPr>
              <a:buNone/>
            </a:pPr>
            <a:endParaRPr lang="hu-HU" sz="2000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Kationok és anionok</a:t>
            </a:r>
            <a:endParaRPr lang="hu-HU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u-HU" sz="2000" b="1" dirty="0" err="1" smtClean="0">
                <a:solidFill>
                  <a:schemeClr val="accent4"/>
                </a:solidFill>
              </a:rPr>
              <a:t>laktát</a:t>
            </a: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klorid helyettesítésére és az infúzió balanszírozására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szervezetben is előfordul, egészséges emberben szintje nem haladja meg az 1-1,5 </a:t>
            </a:r>
            <a:r>
              <a:rPr lang="hu-HU" sz="2000" dirty="0" err="1" smtClean="0">
                <a:solidFill>
                  <a:schemeClr val="accent4"/>
                </a:solidFill>
              </a:rPr>
              <a:t>mmol</a:t>
            </a:r>
            <a:r>
              <a:rPr lang="hu-HU" sz="2000" dirty="0" smtClean="0">
                <a:solidFill>
                  <a:schemeClr val="accent4"/>
                </a:solidFill>
              </a:rPr>
              <a:t>/l-t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kórosan felszaporodik, ha szöveti </a:t>
            </a:r>
            <a:r>
              <a:rPr lang="hu-HU" sz="2000" dirty="0" err="1" smtClean="0">
                <a:solidFill>
                  <a:schemeClr val="accent4"/>
                </a:solidFill>
              </a:rPr>
              <a:t>hypoxia</a:t>
            </a:r>
            <a:r>
              <a:rPr lang="hu-HU" sz="2000" dirty="0" smtClean="0">
                <a:solidFill>
                  <a:schemeClr val="accent4"/>
                </a:solidFill>
              </a:rPr>
              <a:t> alakul ki és az anyagcsere anaerobbá válik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metabolizációja</a:t>
            </a:r>
            <a:r>
              <a:rPr lang="hu-HU" sz="2000" dirty="0" smtClean="0">
                <a:solidFill>
                  <a:schemeClr val="accent4"/>
                </a:solidFill>
              </a:rPr>
              <a:t> során CO, víz és bikarbonát keletkezik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kritikus állapotú betegeknél az emelkedés mértéke összefüggést mutat az állapot súlyosságával és a mortalitással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acetát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Cl kiváltására és bikarbonát biztosítása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előfordul a szervezetben, az etanol anyagcsere </a:t>
            </a:r>
            <a:r>
              <a:rPr lang="hu-HU" sz="2000" dirty="0" err="1" smtClean="0">
                <a:solidFill>
                  <a:schemeClr val="accent4"/>
                </a:solidFill>
              </a:rPr>
              <a:t>metabolitjaként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szérum szintje gyakorlatilag nem mérhető, 0,01 </a:t>
            </a:r>
            <a:r>
              <a:rPr lang="hu-HU" sz="2000" dirty="0" err="1" smtClean="0">
                <a:solidFill>
                  <a:schemeClr val="accent4"/>
                </a:solidFill>
              </a:rPr>
              <a:t>mmol</a:t>
            </a:r>
            <a:r>
              <a:rPr lang="hu-HU" sz="2000" dirty="0" smtClean="0">
                <a:solidFill>
                  <a:schemeClr val="accent4"/>
                </a:solidFill>
              </a:rPr>
              <a:t>/l alatt van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lebomlása a </a:t>
            </a:r>
            <a:r>
              <a:rPr lang="hu-HU" sz="2000" dirty="0" err="1" smtClean="0">
                <a:solidFill>
                  <a:schemeClr val="accent4"/>
                </a:solidFill>
              </a:rPr>
              <a:t>laktátnál</a:t>
            </a:r>
            <a:r>
              <a:rPr lang="hu-HU" sz="2000" dirty="0" smtClean="0">
                <a:solidFill>
                  <a:schemeClr val="accent4"/>
                </a:solidFill>
              </a:rPr>
              <a:t> gyorsabb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Kationok és anionok</a:t>
            </a:r>
            <a:endParaRPr lang="hu-HU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étatér">
  <a:themeElements>
    <a:clrScheme name="Sétatér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étaté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23482</TotalTime>
  <Words>1625</Words>
  <Application>Microsoft Office PowerPoint</Application>
  <PresentationFormat>Diavetítés a képernyőre (4:3 oldalarány)</PresentationFormat>
  <Paragraphs>321</Paragraphs>
  <Slides>30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30</vt:i4>
      </vt:variant>
    </vt:vector>
  </HeadingPairs>
  <TitlesOfParts>
    <vt:vector size="31" baseType="lpstr">
      <vt:lpstr>Sétatér</vt:lpstr>
      <vt:lpstr>Gyógyszertan</vt:lpstr>
      <vt:lpstr>Volumen és ionpótlás</vt:lpstr>
      <vt:lpstr>Volumen és ionpótlás</vt:lpstr>
      <vt:lpstr>Az intravazalis volumen (vérvolumen) változásai</vt:lpstr>
      <vt:lpstr>Az intravazalis volumen (vérvolumen) változásai</vt:lpstr>
      <vt:lpstr>Kationok és anionok</vt:lpstr>
      <vt:lpstr>Kationok és anionok</vt:lpstr>
      <vt:lpstr>Kationok és anionok</vt:lpstr>
      <vt:lpstr>Kationok és anionok</vt:lpstr>
      <vt:lpstr>Hyponatraemia</vt:lpstr>
      <vt:lpstr>Hypokalaemia</vt:lpstr>
      <vt:lpstr>Hypomagnesaemia, Hypermagnesaemia</vt:lpstr>
      <vt:lpstr>Hypomagnesaemia, Hypermagnesaemia</vt:lpstr>
      <vt:lpstr>Volumenterápia</vt:lpstr>
      <vt:lpstr>Volumenterápia</vt:lpstr>
      <vt:lpstr>Volumenterápia </vt:lpstr>
      <vt:lpstr>Infúziós oldatok</vt:lpstr>
      <vt:lpstr>Infúziós oldatok</vt:lpstr>
      <vt:lpstr>Infúziós oldatok</vt:lpstr>
      <vt:lpstr>Infúziós oldatok</vt:lpstr>
      <vt:lpstr>Infúziós oldatok</vt:lpstr>
      <vt:lpstr>Infúziós oldatok</vt:lpstr>
      <vt:lpstr>Infúziós oldatok</vt:lpstr>
      <vt:lpstr> Volumenterápia </vt:lpstr>
      <vt:lpstr>Infúziós oldatok</vt:lpstr>
      <vt:lpstr>Infúziós oldatok</vt:lpstr>
      <vt:lpstr>Infúziós oldatok</vt:lpstr>
      <vt:lpstr>Infúziós oldatok</vt:lpstr>
      <vt:lpstr>Infúziós oldatok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user</dc:creator>
  <cp:lastModifiedBy>Dr. Zimmerman Katalin</cp:lastModifiedBy>
  <cp:revision>878</cp:revision>
  <dcterms:created xsi:type="dcterms:W3CDTF">2013-02-19T13:49:44Z</dcterms:created>
  <dcterms:modified xsi:type="dcterms:W3CDTF">2018-12-04T17:12:08Z</dcterms:modified>
</cp:coreProperties>
</file>