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95"/>
  </p:notesMasterIdLst>
  <p:sldIdLst>
    <p:sldId id="256" r:id="rId2"/>
    <p:sldId id="257" r:id="rId3"/>
    <p:sldId id="258" r:id="rId4"/>
    <p:sldId id="259" r:id="rId5"/>
    <p:sldId id="260" r:id="rId6"/>
    <p:sldId id="261" r:id="rId7"/>
    <p:sldId id="262" r:id="rId8"/>
    <p:sldId id="263" r:id="rId9"/>
    <p:sldId id="265" r:id="rId10"/>
    <p:sldId id="266" r:id="rId11"/>
    <p:sldId id="302" r:id="rId12"/>
    <p:sldId id="303" r:id="rId13"/>
    <p:sldId id="304" r:id="rId14"/>
    <p:sldId id="305" r:id="rId15"/>
    <p:sldId id="306" r:id="rId16"/>
    <p:sldId id="307" r:id="rId17"/>
    <p:sldId id="308" r:id="rId18"/>
    <p:sldId id="309" r:id="rId19"/>
    <p:sldId id="310" r:id="rId20"/>
    <p:sldId id="311" r:id="rId21"/>
    <p:sldId id="312" r:id="rId22"/>
    <p:sldId id="313" r:id="rId23"/>
    <p:sldId id="314" r:id="rId24"/>
    <p:sldId id="315" r:id="rId25"/>
    <p:sldId id="316" r:id="rId26"/>
    <p:sldId id="317" r:id="rId27"/>
    <p:sldId id="318" r:id="rId28"/>
    <p:sldId id="319" r:id="rId29"/>
    <p:sldId id="320" r:id="rId30"/>
    <p:sldId id="321" r:id="rId31"/>
    <p:sldId id="322" r:id="rId32"/>
    <p:sldId id="323" r:id="rId33"/>
    <p:sldId id="324" r:id="rId34"/>
    <p:sldId id="325" r:id="rId35"/>
    <p:sldId id="326" r:id="rId36"/>
    <p:sldId id="327" r:id="rId37"/>
    <p:sldId id="328" r:id="rId38"/>
    <p:sldId id="329" r:id="rId39"/>
    <p:sldId id="330" r:id="rId40"/>
    <p:sldId id="331" r:id="rId41"/>
    <p:sldId id="332" r:id="rId42"/>
    <p:sldId id="333" r:id="rId43"/>
    <p:sldId id="334" r:id="rId44"/>
    <p:sldId id="335" r:id="rId45"/>
    <p:sldId id="336" r:id="rId46"/>
    <p:sldId id="337" r:id="rId47"/>
    <p:sldId id="338" r:id="rId48"/>
    <p:sldId id="339" r:id="rId49"/>
    <p:sldId id="340" r:id="rId50"/>
    <p:sldId id="341" r:id="rId51"/>
    <p:sldId id="342" r:id="rId52"/>
    <p:sldId id="343" r:id="rId53"/>
    <p:sldId id="344" r:id="rId54"/>
    <p:sldId id="345" r:id="rId55"/>
    <p:sldId id="346" r:id="rId56"/>
    <p:sldId id="347" r:id="rId57"/>
    <p:sldId id="348" r:id="rId58"/>
    <p:sldId id="349" r:id="rId59"/>
    <p:sldId id="350" r:id="rId60"/>
    <p:sldId id="351" r:id="rId61"/>
    <p:sldId id="352" r:id="rId62"/>
    <p:sldId id="353" r:id="rId63"/>
    <p:sldId id="267" r:id="rId64"/>
    <p:sldId id="268" r:id="rId65"/>
    <p:sldId id="271" r:id="rId66"/>
    <p:sldId id="272" r:id="rId67"/>
    <p:sldId id="270" r:id="rId68"/>
    <p:sldId id="269" r:id="rId69"/>
    <p:sldId id="273" r:id="rId70"/>
    <p:sldId id="274" r:id="rId71"/>
    <p:sldId id="275" r:id="rId72"/>
    <p:sldId id="276" r:id="rId73"/>
    <p:sldId id="277" r:id="rId74"/>
    <p:sldId id="278" r:id="rId75"/>
    <p:sldId id="279" r:id="rId76"/>
    <p:sldId id="280" r:id="rId77"/>
    <p:sldId id="281" r:id="rId78"/>
    <p:sldId id="282" r:id="rId79"/>
    <p:sldId id="283" r:id="rId80"/>
    <p:sldId id="284" r:id="rId81"/>
    <p:sldId id="285" r:id="rId82"/>
    <p:sldId id="286" r:id="rId83"/>
    <p:sldId id="287" r:id="rId84"/>
    <p:sldId id="300" r:id="rId85"/>
    <p:sldId id="301" r:id="rId86"/>
    <p:sldId id="288" r:id="rId87"/>
    <p:sldId id="289" r:id="rId88"/>
    <p:sldId id="290" r:id="rId89"/>
    <p:sldId id="291" r:id="rId90"/>
    <p:sldId id="292" r:id="rId91"/>
    <p:sldId id="293" r:id="rId92"/>
    <p:sldId id="294" r:id="rId93"/>
    <p:sldId id="299" r:id="rId94"/>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44" y="62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4C95E2-11D2-4789-AEC0-CDAAFD4FDD14}" type="datetimeFigureOut">
              <a:rPr lang="hu-HU" smtClean="0"/>
              <a:pPr/>
              <a:t>2019.08.06.</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4A8C90-2F3E-4E2E-93E6-0FFD655320F2}" type="slidenum">
              <a:rPr lang="hu-HU" smtClean="0"/>
              <a:pPr/>
              <a:t>‹#›</a:t>
            </a:fld>
            <a:endParaRPr lang="hu-H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hu-HU" smtClean="0"/>
              <a:t>Mintacím szerkesztése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u-HU" smtClean="0"/>
              <a:t>Alcím mintájának szerkesztése</a:t>
            </a:r>
            <a:endParaRPr kumimoji="0" lang="en-US"/>
          </a:p>
        </p:txBody>
      </p:sp>
      <p:sp>
        <p:nvSpPr>
          <p:cNvPr id="30" name="Date Placeholder 29"/>
          <p:cNvSpPr>
            <a:spLocks noGrp="1"/>
          </p:cNvSpPr>
          <p:nvPr>
            <p:ph type="dt" sz="half" idx="10"/>
          </p:nvPr>
        </p:nvSpPr>
        <p:spPr/>
        <p:txBody>
          <a:bodyPr/>
          <a:lstStyle/>
          <a:p>
            <a:fld id="{B996876D-FDC2-4E56-A217-2E7744013C50}" type="datetime1">
              <a:rPr lang="hu-HU" smtClean="0"/>
              <a:pPr/>
              <a:t>2019.08.06.</a:t>
            </a:fld>
            <a:endParaRPr lang="hu-HU"/>
          </a:p>
        </p:txBody>
      </p:sp>
      <p:sp>
        <p:nvSpPr>
          <p:cNvPr id="19" name="Footer Placeholder 18"/>
          <p:cNvSpPr>
            <a:spLocks noGrp="1"/>
          </p:cNvSpPr>
          <p:nvPr>
            <p:ph type="ftr" sz="quarter" idx="11"/>
          </p:nvPr>
        </p:nvSpPr>
        <p:spPr/>
        <p:txBody>
          <a:bodyPr/>
          <a:lstStyle/>
          <a:p>
            <a:endParaRPr lang="hu-HU"/>
          </a:p>
        </p:txBody>
      </p:sp>
      <p:sp>
        <p:nvSpPr>
          <p:cNvPr id="27" name="Slide Number Placeholder 26"/>
          <p:cNvSpPr>
            <a:spLocks noGrp="1"/>
          </p:cNvSpPr>
          <p:nvPr>
            <p:ph type="sldNum" sz="quarter" idx="12"/>
          </p:nvPr>
        </p:nvSpPr>
        <p:spPr/>
        <p:txBody>
          <a:bodyPr/>
          <a:lstStyle/>
          <a:p>
            <a:fld id="{3C96B7F1-7FC8-4CE4-B83F-A7CF0D8DB17F}" type="slidenum">
              <a:rPr lang="hu-HU" smtClean="0"/>
              <a:pPr/>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u-HU" smtClean="0"/>
              <a:t>Mintacím szerkesztése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ate Placeholder 3"/>
          <p:cNvSpPr>
            <a:spLocks noGrp="1"/>
          </p:cNvSpPr>
          <p:nvPr>
            <p:ph type="dt" sz="half" idx="10"/>
          </p:nvPr>
        </p:nvSpPr>
        <p:spPr/>
        <p:txBody>
          <a:bodyPr/>
          <a:lstStyle/>
          <a:p>
            <a:fld id="{168D4F4A-CD86-4E01-A4CF-0F7368238C7E}" type="datetime1">
              <a:rPr lang="hu-HU" smtClean="0"/>
              <a:pPr/>
              <a:t>2019.08.06.</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3C96B7F1-7FC8-4CE4-B83F-A7CF0D8DB17F}"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hu-HU" smtClean="0"/>
              <a:t>Mintacím szerkesztése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ate Placeholder 3"/>
          <p:cNvSpPr>
            <a:spLocks noGrp="1"/>
          </p:cNvSpPr>
          <p:nvPr>
            <p:ph type="dt" sz="half" idx="10"/>
          </p:nvPr>
        </p:nvSpPr>
        <p:spPr/>
        <p:txBody>
          <a:bodyPr/>
          <a:lstStyle/>
          <a:p>
            <a:fld id="{16F4429E-E574-4B03-B29F-FBF3BE1D41B2}" type="datetime1">
              <a:rPr lang="hu-HU" smtClean="0"/>
              <a:pPr/>
              <a:t>2019.08.06.</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3C96B7F1-7FC8-4CE4-B83F-A7CF0D8DB17F}"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u-HU" smtClean="0"/>
              <a:t>Mintacím szerkesztése</a:t>
            </a:r>
            <a:endParaRPr kumimoji="0" lang="en-US"/>
          </a:p>
        </p:txBody>
      </p:sp>
      <p:sp>
        <p:nvSpPr>
          <p:cNvPr id="3" name="Content Placeholder 2"/>
          <p:cNvSpPr>
            <a:spLocks noGrp="1"/>
          </p:cNvSpPr>
          <p:nvPr>
            <p:ph idx="1"/>
          </p:nvPr>
        </p:nvSpPr>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ate Placeholder 3"/>
          <p:cNvSpPr>
            <a:spLocks noGrp="1"/>
          </p:cNvSpPr>
          <p:nvPr>
            <p:ph type="dt" sz="half" idx="10"/>
          </p:nvPr>
        </p:nvSpPr>
        <p:spPr/>
        <p:txBody>
          <a:bodyPr/>
          <a:lstStyle/>
          <a:p>
            <a:fld id="{CA0B7A53-4726-44E1-94D6-2AF38D264214}" type="datetime1">
              <a:rPr lang="hu-HU" smtClean="0"/>
              <a:pPr/>
              <a:t>2019.08.06.</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3C96B7F1-7FC8-4CE4-B83F-A7CF0D8DB17F}"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hu-HU" smtClean="0"/>
              <a:t>Mintacím szerkesztése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u-HU" smtClean="0"/>
              <a:t>Mintaszöveg szerkesztése</a:t>
            </a:r>
          </a:p>
        </p:txBody>
      </p:sp>
      <p:sp>
        <p:nvSpPr>
          <p:cNvPr id="4" name="Date Placeholder 3"/>
          <p:cNvSpPr>
            <a:spLocks noGrp="1"/>
          </p:cNvSpPr>
          <p:nvPr>
            <p:ph type="dt" sz="half" idx="10"/>
          </p:nvPr>
        </p:nvSpPr>
        <p:spPr/>
        <p:txBody>
          <a:bodyPr/>
          <a:lstStyle/>
          <a:p>
            <a:fld id="{67B38427-2A65-4847-B8BB-E2C9D43F87F6}" type="datetime1">
              <a:rPr lang="hu-HU" smtClean="0"/>
              <a:pPr/>
              <a:t>2019.08.06.</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3C96B7F1-7FC8-4CE4-B83F-A7CF0D8DB17F}" type="slidenum">
              <a:rPr lang="hu-HU" smtClean="0"/>
              <a:pPr/>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hu-HU" smtClean="0"/>
              <a:t>Mintacím szerkesztése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ate Placeholder 4"/>
          <p:cNvSpPr>
            <a:spLocks noGrp="1"/>
          </p:cNvSpPr>
          <p:nvPr>
            <p:ph type="dt" sz="half" idx="10"/>
          </p:nvPr>
        </p:nvSpPr>
        <p:spPr/>
        <p:txBody>
          <a:bodyPr/>
          <a:lstStyle/>
          <a:p>
            <a:fld id="{99E41F95-DFAE-4762-916C-06138944FE6A}" type="datetime1">
              <a:rPr lang="hu-HU" smtClean="0"/>
              <a:pPr/>
              <a:t>2019.08.06.</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3C96B7F1-7FC8-4CE4-B83F-A7CF0D8DB17F}"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hu-HU" smtClean="0"/>
              <a:t>Mintacím szerkesztése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7" name="Date Placeholder 6"/>
          <p:cNvSpPr>
            <a:spLocks noGrp="1"/>
          </p:cNvSpPr>
          <p:nvPr>
            <p:ph type="dt" sz="half" idx="10"/>
          </p:nvPr>
        </p:nvSpPr>
        <p:spPr/>
        <p:txBody>
          <a:bodyPr/>
          <a:lstStyle/>
          <a:p>
            <a:fld id="{E36131D6-F02E-49DE-9901-59EC1D6B177A}" type="datetime1">
              <a:rPr lang="hu-HU" smtClean="0"/>
              <a:pPr/>
              <a:t>2019.08.06.</a:t>
            </a:fld>
            <a:endParaRPr lang="hu-HU"/>
          </a:p>
        </p:txBody>
      </p:sp>
      <p:sp>
        <p:nvSpPr>
          <p:cNvPr id="8" name="Footer Placeholder 7"/>
          <p:cNvSpPr>
            <a:spLocks noGrp="1"/>
          </p:cNvSpPr>
          <p:nvPr>
            <p:ph type="ftr" sz="quarter" idx="11"/>
          </p:nvPr>
        </p:nvSpPr>
        <p:spPr/>
        <p:txBody>
          <a:bodyPr/>
          <a:lstStyle/>
          <a:p>
            <a:endParaRPr lang="hu-HU"/>
          </a:p>
        </p:txBody>
      </p:sp>
      <p:sp>
        <p:nvSpPr>
          <p:cNvPr id="9" name="Slide Number Placeholder 8"/>
          <p:cNvSpPr>
            <a:spLocks noGrp="1"/>
          </p:cNvSpPr>
          <p:nvPr>
            <p:ph type="sldNum" sz="quarter" idx="12"/>
          </p:nvPr>
        </p:nvSpPr>
        <p:spPr/>
        <p:txBody>
          <a:bodyPr/>
          <a:lstStyle/>
          <a:p>
            <a:fld id="{3C96B7F1-7FC8-4CE4-B83F-A7CF0D8DB17F}" type="slidenum">
              <a:rPr lang="hu-HU" smtClean="0"/>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hu-HU" smtClean="0"/>
              <a:t>Mintacím szerkesztése</a:t>
            </a:r>
            <a:endParaRPr kumimoji="0" lang="en-US"/>
          </a:p>
        </p:txBody>
      </p:sp>
      <p:sp>
        <p:nvSpPr>
          <p:cNvPr id="3" name="Date Placeholder 2"/>
          <p:cNvSpPr>
            <a:spLocks noGrp="1"/>
          </p:cNvSpPr>
          <p:nvPr>
            <p:ph type="dt" sz="half" idx="10"/>
          </p:nvPr>
        </p:nvSpPr>
        <p:spPr/>
        <p:txBody>
          <a:bodyPr/>
          <a:lstStyle/>
          <a:p>
            <a:fld id="{67DAA002-4041-46B6-A8E2-C898EF707F63}" type="datetime1">
              <a:rPr lang="hu-HU" smtClean="0"/>
              <a:pPr/>
              <a:t>2019.08.06.</a:t>
            </a:fld>
            <a:endParaRPr lang="hu-HU"/>
          </a:p>
        </p:txBody>
      </p:sp>
      <p:sp>
        <p:nvSpPr>
          <p:cNvPr id="4" name="Footer Placeholder 3"/>
          <p:cNvSpPr>
            <a:spLocks noGrp="1"/>
          </p:cNvSpPr>
          <p:nvPr>
            <p:ph type="ftr" sz="quarter" idx="11"/>
          </p:nvPr>
        </p:nvSpPr>
        <p:spPr/>
        <p:txBody>
          <a:bodyPr/>
          <a:lstStyle/>
          <a:p>
            <a:endParaRPr lang="hu-HU"/>
          </a:p>
        </p:txBody>
      </p:sp>
      <p:sp>
        <p:nvSpPr>
          <p:cNvPr id="5" name="Slide Number Placeholder 4"/>
          <p:cNvSpPr>
            <a:spLocks noGrp="1"/>
          </p:cNvSpPr>
          <p:nvPr>
            <p:ph type="sldNum" sz="quarter" idx="12"/>
          </p:nvPr>
        </p:nvSpPr>
        <p:spPr/>
        <p:txBody>
          <a:bodyPr/>
          <a:lstStyle/>
          <a:p>
            <a:fld id="{3C96B7F1-7FC8-4CE4-B83F-A7CF0D8DB17F}"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349055-E52A-48F1-A16C-F6A422519941}" type="datetime1">
              <a:rPr lang="hu-HU" smtClean="0"/>
              <a:pPr/>
              <a:t>2019.08.06.</a:t>
            </a:fld>
            <a:endParaRPr lang="hu-HU"/>
          </a:p>
        </p:txBody>
      </p:sp>
      <p:sp>
        <p:nvSpPr>
          <p:cNvPr id="3" name="Footer Placeholder 2"/>
          <p:cNvSpPr>
            <a:spLocks noGrp="1"/>
          </p:cNvSpPr>
          <p:nvPr>
            <p:ph type="ftr" sz="quarter" idx="11"/>
          </p:nvPr>
        </p:nvSpPr>
        <p:spPr/>
        <p:txBody>
          <a:bodyPr/>
          <a:lstStyle/>
          <a:p>
            <a:endParaRPr lang="hu-HU"/>
          </a:p>
        </p:txBody>
      </p:sp>
      <p:sp>
        <p:nvSpPr>
          <p:cNvPr id="4" name="Slide Number Placeholder 3"/>
          <p:cNvSpPr>
            <a:spLocks noGrp="1"/>
          </p:cNvSpPr>
          <p:nvPr>
            <p:ph type="sldNum" sz="quarter" idx="12"/>
          </p:nvPr>
        </p:nvSpPr>
        <p:spPr/>
        <p:txBody>
          <a:bodyPr/>
          <a:lstStyle/>
          <a:p>
            <a:fld id="{3C96B7F1-7FC8-4CE4-B83F-A7CF0D8DB17F}"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hu-HU" smtClean="0"/>
              <a:t>Mintacím szerkesztése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hu-HU" smtClean="0"/>
              <a:t>Mintaszöveg szerkesztése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ate Placeholder 4"/>
          <p:cNvSpPr>
            <a:spLocks noGrp="1"/>
          </p:cNvSpPr>
          <p:nvPr>
            <p:ph type="dt" sz="half" idx="10"/>
          </p:nvPr>
        </p:nvSpPr>
        <p:spPr/>
        <p:txBody>
          <a:bodyPr/>
          <a:lstStyle/>
          <a:p>
            <a:fld id="{ED573A63-1E90-473E-9AA1-A29841AB7CD2}" type="datetime1">
              <a:rPr lang="hu-HU" smtClean="0"/>
              <a:pPr/>
              <a:t>2019.08.06.</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3C96B7F1-7FC8-4CE4-B83F-A7CF0D8DB17F}" type="slidenum">
              <a:rPr lang="hu-HU" smtClean="0"/>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hu-HU" smtClean="0"/>
              <a:t>Mintacím szerkesztése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hu-HU" smtClean="0"/>
              <a:t>Mintaszöveg szerkesztése</a:t>
            </a:r>
          </a:p>
        </p:txBody>
      </p:sp>
      <p:sp>
        <p:nvSpPr>
          <p:cNvPr id="5" name="Date Placeholder 4"/>
          <p:cNvSpPr>
            <a:spLocks noGrp="1"/>
          </p:cNvSpPr>
          <p:nvPr>
            <p:ph type="dt" sz="half" idx="10"/>
          </p:nvPr>
        </p:nvSpPr>
        <p:spPr/>
        <p:txBody>
          <a:bodyPr/>
          <a:lstStyle/>
          <a:p>
            <a:fld id="{3D77AB2B-A2DF-4AC9-BFA2-547D5E9E24C5}" type="datetime1">
              <a:rPr lang="hu-HU" smtClean="0"/>
              <a:pPr/>
              <a:t>2019.08.06.</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a:xfrm>
            <a:off x="8077200" y="6356350"/>
            <a:ext cx="609600" cy="365125"/>
          </a:xfrm>
        </p:spPr>
        <p:txBody>
          <a:bodyPr/>
          <a:lstStyle/>
          <a:p>
            <a:fld id="{3C96B7F1-7FC8-4CE4-B83F-A7CF0D8DB17F}" type="slidenum">
              <a:rPr lang="hu-HU" smtClean="0"/>
              <a:pPr/>
              <a:t>‹#›</a:t>
            </a:fld>
            <a:endParaRPr lang="hu-H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hu-HU" smtClean="0"/>
              <a:t>Kép beszúrásához kattintson az ikonra</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hu-HU" smtClean="0"/>
              <a:t>Mintacím szerkesztése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443A0A3-BD09-4DA5-924F-F51C77658BED}" type="datetime1">
              <a:rPr lang="hu-HU" smtClean="0"/>
              <a:pPr/>
              <a:t>2019.08.06.</a:t>
            </a:fld>
            <a:endParaRPr lang="hu-H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hu-H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C96B7F1-7FC8-4CE4-B83F-A7CF0D8DB17F}" type="slidenum">
              <a:rPr lang="hu-HU" smtClean="0"/>
              <a:pPr/>
              <a:t>‹#›</a:t>
            </a:fld>
            <a:endParaRPr lang="hu-H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lstStyle/>
          <a:p>
            <a:r>
              <a:rPr lang="hu-HU" smtClean="0"/>
              <a:t>JOGI ISMERTEK </a:t>
            </a:r>
            <a:r>
              <a:rPr lang="hu-HU" dirty="0" smtClean="0"/>
              <a:t>I.</a:t>
            </a:r>
            <a:endParaRPr lang="hu-HU" dirty="0"/>
          </a:p>
        </p:txBody>
      </p:sp>
      <p:sp>
        <p:nvSpPr>
          <p:cNvPr id="3" name="Alcím 2"/>
          <p:cNvSpPr>
            <a:spLocks noGrp="1"/>
          </p:cNvSpPr>
          <p:nvPr>
            <p:ph type="subTitle" idx="1"/>
          </p:nvPr>
        </p:nvSpPr>
        <p:spPr/>
        <p:txBody>
          <a:bodyPr>
            <a:normAutofit/>
          </a:bodyPr>
          <a:lstStyle/>
          <a:p>
            <a:endParaRPr lang="hu-HU" dirty="0" smtClean="0"/>
          </a:p>
          <a:p>
            <a:r>
              <a:rPr lang="hu-HU" sz="1800" dirty="0" smtClean="0"/>
              <a:t>Készítette:</a:t>
            </a:r>
          </a:p>
          <a:p>
            <a:endParaRPr lang="hu-HU" sz="1800" dirty="0"/>
          </a:p>
          <a:p>
            <a:r>
              <a:rPr lang="hu-HU" sz="1800" dirty="0" smtClean="0"/>
              <a:t>Dr. Takács Magdolna</a:t>
            </a:r>
            <a:endParaRPr lang="hu-HU" sz="1800" dirty="0"/>
          </a:p>
        </p:txBody>
      </p:sp>
      <p:sp>
        <p:nvSpPr>
          <p:cNvPr id="4" name="Dia számának helye 3"/>
          <p:cNvSpPr>
            <a:spLocks noGrp="1"/>
          </p:cNvSpPr>
          <p:nvPr>
            <p:ph type="sldNum" sz="quarter" idx="12"/>
          </p:nvPr>
        </p:nvSpPr>
        <p:spPr/>
        <p:txBody>
          <a:bodyPr/>
          <a:lstStyle/>
          <a:p>
            <a:fld id="{3C96B7F1-7FC8-4CE4-B83F-A7CF0D8DB17F}" type="slidenum">
              <a:rPr lang="hu-HU" smtClean="0"/>
              <a:pPr/>
              <a:t>1</a:t>
            </a:fld>
            <a:endParaRPr lang="hu-HU"/>
          </a:p>
        </p:txBody>
      </p:sp>
    </p:spTree>
    <p:extLst>
      <p:ext uri="{BB962C8B-B14F-4D97-AF65-F5344CB8AC3E}">
        <p14:creationId xmlns:p14="http://schemas.microsoft.com/office/powerpoint/2010/main" xmlns="" val="31512802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58018"/>
          </a:xfrm>
        </p:spPr>
        <p:txBody>
          <a:bodyPr>
            <a:normAutofit fontScale="90000"/>
          </a:bodyPr>
          <a:lstStyle/>
          <a:p>
            <a:endParaRPr lang="hu-HU" dirty="0"/>
          </a:p>
        </p:txBody>
      </p:sp>
      <p:sp>
        <p:nvSpPr>
          <p:cNvPr id="3" name="Tartalom helye 2"/>
          <p:cNvSpPr>
            <a:spLocks noGrp="1"/>
          </p:cNvSpPr>
          <p:nvPr>
            <p:ph idx="1"/>
          </p:nvPr>
        </p:nvSpPr>
        <p:spPr>
          <a:xfrm>
            <a:off x="457200" y="476672"/>
            <a:ext cx="8229600" cy="6120680"/>
          </a:xfrm>
        </p:spPr>
        <p:txBody>
          <a:bodyPr>
            <a:normAutofit fontScale="77500" lnSpcReduction="20000"/>
          </a:bodyPr>
          <a:lstStyle/>
          <a:p>
            <a:pPr marL="0" indent="0">
              <a:buNone/>
            </a:pPr>
            <a:r>
              <a:rPr lang="hu-HU" b="1" dirty="0" smtClean="0"/>
              <a:t>Jogszabályok </a:t>
            </a:r>
            <a:r>
              <a:rPr lang="hu-HU" b="1" dirty="0"/>
              <a:t>jelölése:  </a:t>
            </a:r>
            <a:endParaRPr lang="hu-HU" dirty="0"/>
          </a:p>
          <a:p>
            <a:endParaRPr lang="hu-HU" dirty="0"/>
          </a:p>
          <a:p>
            <a:endParaRPr lang="hu-HU" dirty="0"/>
          </a:p>
          <a:p>
            <a:r>
              <a:rPr lang="hu-HU" b="1" dirty="0"/>
              <a:t>1./ Magyarország Alaptörvénye  /nincsen számozása/</a:t>
            </a:r>
            <a:endParaRPr lang="hu-HU" dirty="0"/>
          </a:p>
          <a:p>
            <a:pPr marL="0" indent="0">
              <a:buNone/>
            </a:pPr>
            <a:endParaRPr lang="hu-HU" dirty="0"/>
          </a:p>
          <a:p>
            <a:endParaRPr lang="hu-HU" dirty="0"/>
          </a:p>
          <a:p>
            <a:r>
              <a:rPr lang="hu-HU" b="1" dirty="0"/>
              <a:t>2./ Törvény  =   </a:t>
            </a:r>
            <a:r>
              <a:rPr lang="hu-HU" b="1" dirty="0" smtClean="0"/>
              <a:t>2016.évi CXXX. Törvény a polgári perrendtartásról</a:t>
            </a:r>
            <a:endParaRPr lang="hu-HU" dirty="0"/>
          </a:p>
          <a:p>
            <a:endParaRPr lang="hu-HU" dirty="0" smtClean="0"/>
          </a:p>
          <a:p>
            <a:endParaRPr lang="hu-HU" dirty="0"/>
          </a:p>
          <a:p>
            <a:r>
              <a:rPr lang="hu-HU" b="1" dirty="0" smtClean="0"/>
              <a:t>3</a:t>
            </a:r>
            <a:r>
              <a:rPr lang="hu-HU" b="1" dirty="0"/>
              <a:t>./ Kormányrendelet = 126/2011. /VII. 18/ Korm. rend. Egyes közszolgálati jogviszonnyal összefüggő Kormányrendelet módosításáról. </a:t>
            </a:r>
            <a:endParaRPr lang="hu-HU" dirty="0"/>
          </a:p>
          <a:p>
            <a:endParaRPr lang="hu-HU" dirty="0" smtClean="0"/>
          </a:p>
          <a:p>
            <a:endParaRPr lang="hu-HU" dirty="0"/>
          </a:p>
          <a:p>
            <a:r>
              <a:rPr lang="hu-HU" b="1" dirty="0" smtClean="0"/>
              <a:t>4</a:t>
            </a:r>
            <a:r>
              <a:rPr lang="hu-HU" b="1" dirty="0"/>
              <a:t>./ Miniszteri rendelet = 14/2010. /XI. 25./ NEFMI rendelet A kulturális javak kiviteli engedélyezéséről. </a:t>
            </a:r>
            <a:endParaRPr lang="hu-HU" dirty="0"/>
          </a:p>
          <a:p>
            <a:pPr marL="0" indent="0">
              <a:buNone/>
            </a:pPr>
            <a:endParaRPr lang="hu-HU" dirty="0"/>
          </a:p>
          <a:p>
            <a:endParaRPr lang="hu-HU" dirty="0"/>
          </a:p>
          <a:p>
            <a:r>
              <a:rPr lang="hu-HU" b="1" dirty="0"/>
              <a:t>5./ …………………</a:t>
            </a:r>
            <a:endParaRPr lang="hu-HU" dirty="0"/>
          </a:p>
          <a:p>
            <a:endParaRPr lang="hu-HU" dirty="0"/>
          </a:p>
          <a:p>
            <a:endParaRPr lang="hu-HU" dirty="0"/>
          </a:p>
          <a:p>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10</a:t>
            </a:fld>
            <a:endParaRPr lang="hu-HU"/>
          </a:p>
        </p:txBody>
      </p:sp>
    </p:spTree>
    <p:extLst>
      <p:ext uri="{BB962C8B-B14F-4D97-AF65-F5344CB8AC3E}">
        <p14:creationId xmlns:p14="http://schemas.microsoft.com/office/powerpoint/2010/main" xmlns="" val="38363494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467545" y="2132856"/>
            <a:ext cx="7812856" cy="4248472"/>
          </a:xfrm>
        </p:spPr>
        <p:txBody>
          <a:bodyPr>
            <a:normAutofit fontScale="70000" lnSpcReduction="20000"/>
          </a:bodyPr>
          <a:lstStyle/>
          <a:p>
            <a:r>
              <a:rPr lang="hu-HU" b="1" dirty="0"/>
              <a:t>Nemzeti hitvallás  =   alapértékek</a:t>
            </a:r>
            <a:endParaRPr lang="hu-HU" dirty="0"/>
          </a:p>
          <a:p>
            <a:pPr lvl="0"/>
            <a:r>
              <a:rPr lang="hu-HU" dirty="0"/>
              <a:t>Szent István király államalapítása</a:t>
            </a:r>
          </a:p>
          <a:p>
            <a:pPr lvl="0"/>
            <a:r>
              <a:rPr lang="hu-HU" dirty="0"/>
              <a:t>Magyarország a keresztény Európa része</a:t>
            </a:r>
          </a:p>
          <a:p>
            <a:pPr lvl="0"/>
            <a:r>
              <a:rPr lang="hu-HU" dirty="0"/>
              <a:t>A kereszténység nemzetmegtartó szerepe</a:t>
            </a:r>
          </a:p>
          <a:p>
            <a:pPr lvl="0"/>
            <a:r>
              <a:rPr lang="hu-HU" dirty="0"/>
              <a:t>Magyar nyelv, kultúra, nemzetiségek kultúrája</a:t>
            </a:r>
          </a:p>
          <a:p>
            <a:pPr lvl="0"/>
            <a:r>
              <a:rPr lang="hu-HU" dirty="0"/>
              <a:t>Család, nemzet, hűség, hit és szeretet</a:t>
            </a:r>
          </a:p>
          <a:p>
            <a:pPr lvl="0"/>
            <a:r>
              <a:rPr lang="hu-HU" dirty="0"/>
              <a:t> Elesettek és szegények megsegítése</a:t>
            </a:r>
          </a:p>
          <a:p>
            <a:pPr lvl="0"/>
            <a:r>
              <a:rPr lang="hu-HU" dirty="0"/>
              <a:t> Népuralom ott van, ahol az állam szolgálja a polgárait, ügyeiket méltányosan, visszaélés és részrehajlás nélkül intézi,</a:t>
            </a:r>
          </a:p>
          <a:p>
            <a:pPr lvl="0"/>
            <a:r>
              <a:rPr lang="hu-HU" dirty="0"/>
              <a:t>Történeti alkotmány, Szent Korona, amely megtestesíti Magyarország alkotmányos állami folytonosságát és a nemzet egységét.</a:t>
            </a:r>
          </a:p>
          <a:p>
            <a:pPr lvl="0"/>
            <a:r>
              <a:rPr lang="hu-HU" dirty="0"/>
              <a:t>1949. évi kommunista alkotmány</a:t>
            </a:r>
          </a:p>
          <a:p>
            <a:pPr lvl="0"/>
            <a:r>
              <a:rPr lang="hu-HU" dirty="0"/>
              <a:t>1944. március 19-én elveszített állami önrendelkezés</a:t>
            </a:r>
          </a:p>
          <a:p>
            <a:pPr lvl="0"/>
            <a:r>
              <a:rPr lang="hu-HU" dirty="0"/>
              <a:t>1990. május 2. az első szabadon választott népképviselet megalakulása</a:t>
            </a:r>
          </a:p>
          <a:p>
            <a:endParaRPr lang="hu-HU" dirty="0"/>
          </a:p>
        </p:txBody>
      </p:sp>
      <p:sp>
        <p:nvSpPr>
          <p:cNvPr id="3" name="Cím 2"/>
          <p:cNvSpPr>
            <a:spLocks noGrp="1"/>
          </p:cNvSpPr>
          <p:nvPr>
            <p:ph type="title"/>
          </p:nvPr>
        </p:nvSpPr>
        <p:spPr/>
        <p:txBody>
          <a:bodyPr>
            <a:normAutofit fontScale="90000"/>
          </a:bodyPr>
          <a:lstStyle/>
          <a:p>
            <a:r>
              <a:rPr lang="hu-HU" b="1" dirty="0"/>
              <a:t>MAGYARORSZÁG </a:t>
            </a:r>
            <a:r>
              <a:rPr lang="hu-HU" b="1" dirty="0" smtClean="0"/>
              <a:t>ALAPTÖRVÉNYE</a:t>
            </a: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11</a:t>
            </a:fld>
            <a:endParaRPr lang="hu-HU"/>
          </a:p>
        </p:txBody>
      </p:sp>
    </p:spTree>
    <p:extLst>
      <p:ext uri="{BB962C8B-B14F-4D97-AF65-F5344CB8AC3E}">
        <p14:creationId xmlns="" xmlns:p14="http://schemas.microsoft.com/office/powerpoint/2010/main" val="35566975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467545" y="2132856"/>
            <a:ext cx="7812856" cy="4248472"/>
          </a:xfrm>
        </p:spPr>
        <p:txBody>
          <a:bodyPr>
            <a:normAutofit fontScale="70000" lnSpcReduction="20000"/>
          </a:bodyPr>
          <a:lstStyle/>
          <a:p>
            <a:r>
              <a:rPr lang="hu-HU" b="1" dirty="0"/>
              <a:t>Nemzeti hitvallás  =   alapértékek</a:t>
            </a:r>
            <a:endParaRPr lang="hu-HU" dirty="0"/>
          </a:p>
          <a:p>
            <a:pPr lvl="0"/>
            <a:r>
              <a:rPr lang="hu-HU" dirty="0"/>
              <a:t>Szent István király államalapítása</a:t>
            </a:r>
          </a:p>
          <a:p>
            <a:pPr lvl="0"/>
            <a:r>
              <a:rPr lang="hu-HU" dirty="0"/>
              <a:t>Magyarország a keresztény Európa része</a:t>
            </a:r>
          </a:p>
          <a:p>
            <a:pPr lvl="0"/>
            <a:r>
              <a:rPr lang="hu-HU" dirty="0"/>
              <a:t>A kereszténység nemzetmegtartó szerepe</a:t>
            </a:r>
          </a:p>
          <a:p>
            <a:pPr lvl="0"/>
            <a:r>
              <a:rPr lang="hu-HU" dirty="0"/>
              <a:t>Magyar nyelv, kultúra, nemzetiségek kultúrája</a:t>
            </a:r>
          </a:p>
          <a:p>
            <a:pPr lvl="0"/>
            <a:r>
              <a:rPr lang="hu-HU" dirty="0"/>
              <a:t>Család, nemzet, hűség, hit és szeretet</a:t>
            </a:r>
          </a:p>
          <a:p>
            <a:pPr lvl="0"/>
            <a:r>
              <a:rPr lang="hu-HU" dirty="0"/>
              <a:t> Elesettek és szegények megsegítése</a:t>
            </a:r>
          </a:p>
          <a:p>
            <a:pPr lvl="0"/>
            <a:r>
              <a:rPr lang="hu-HU" dirty="0"/>
              <a:t> Népuralom ott van, ahol az állam szolgálja a polgárait, ügyeiket méltányosan, visszaélés és részrehajlás nélkül intézi,</a:t>
            </a:r>
          </a:p>
          <a:p>
            <a:pPr lvl="0"/>
            <a:r>
              <a:rPr lang="hu-HU" dirty="0"/>
              <a:t>Történeti alkotmány, Szent Korona, amely megtestesíti Magyarország alkotmányos állami folytonosságát és a nemzet egységét.</a:t>
            </a:r>
          </a:p>
          <a:p>
            <a:pPr lvl="0"/>
            <a:r>
              <a:rPr lang="hu-HU" dirty="0"/>
              <a:t>1949. évi kommunista alkotmány</a:t>
            </a:r>
          </a:p>
          <a:p>
            <a:pPr lvl="0"/>
            <a:r>
              <a:rPr lang="hu-HU" dirty="0"/>
              <a:t>1944. március 19-én elveszített állami önrendelkezés</a:t>
            </a:r>
          </a:p>
          <a:p>
            <a:pPr lvl="0"/>
            <a:r>
              <a:rPr lang="hu-HU" dirty="0"/>
              <a:t>1990. május 2. az első szabadon választott népképviselet megalakulása</a:t>
            </a:r>
          </a:p>
          <a:p>
            <a:endParaRPr lang="hu-HU" dirty="0"/>
          </a:p>
        </p:txBody>
      </p:sp>
      <p:sp>
        <p:nvSpPr>
          <p:cNvPr id="3" name="Cím 2"/>
          <p:cNvSpPr>
            <a:spLocks noGrp="1"/>
          </p:cNvSpPr>
          <p:nvPr>
            <p:ph type="title"/>
          </p:nvPr>
        </p:nvSpPr>
        <p:spPr/>
        <p:txBody>
          <a:bodyPr>
            <a:normAutofit fontScale="90000"/>
          </a:bodyPr>
          <a:lstStyle/>
          <a:p>
            <a:r>
              <a:rPr lang="hu-HU" b="1" dirty="0"/>
              <a:t>MAGYARORSZÁG </a:t>
            </a:r>
            <a:r>
              <a:rPr lang="hu-HU" b="1" dirty="0" smtClean="0"/>
              <a:t>ALAPTÖRVÉNYE</a:t>
            </a: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12</a:t>
            </a:fld>
            <a:endParaRPr lang="hu-HU"/>
          </a:p>
        </p:txBody>
      </p:sp>
    </p:spTree>
    <p:extLst>
      <p:ext uri="{BB962C8B-B14F-4D97-AF65-F5344CB8AC3E}">
        <p14:creationId xmlns="" xmlns:p14="http://schemas.microsoft.com/office/powerpoint/2010/main" val="22551082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872067" y="2348880"/>
            <a:ext cx="7408333" cy="3777283"/>
          </a:xfrm>
        </p:spPr>
        <p:txBody>
          <a:bodyPr/>
          <a:lstStyle/>
          <a:p>
            <a:pPr lvl="0"/>
            <a:r>
              <a:rPr lang="hu-HU" dirty="0"/>
              <a:t>Hazánk neve Magyarország</a:t>
            </a:r>
          </a:p>
          <a:p>
            <a:pPr lvl="0"/>
            <a:r>
              <a:rPr lang="hu-HU" dirty="0"/>
              <a:t>Magyarország független, demokratikus jogállam.</a:t>
            </a:r>
          </a:p>
          <a:p>
            <a:pPr lvl="0"/>
            <a:r>
              <a:rPr lang="hu-HU" dirty="0"/>
              <a:t>Magyarország államformája köztársaság</a:t>
            </a:r>
          </a:p>
          <a:p>
            <a:pPr lvl="0"/>
            <a:r>
              <a:rPr lang="hu-HU" dirty="0"/>
              <a:t>A közhatalom forrása a nép</a:t>
            </a:r>
          </a:p>
          <a:p>
            <a:pPr lvl="0"/>
            <a:r>
              <a:rPr lang="hu-HU" dirty="0"/>
              <a:t>A nép a hatalmát választott képviselői útján, kivételesen közvetlenül gyakorolja. </a:t>
            </a:r>
          </a:p>
        </p:txBody>
      </p:sp>
      <p:sp>
        <p:nvSpPr>
          <p:cNvPr id="3" name="Cím 2"/>
          <p:cNvSpPr>
            <a:spLocks noGrp="1"/>
          </p:cNvSpPr>
          <p:nvPr>
            <p:ph type="title"/>
          </p:nvPr>
        </p:nvSpPr>
        <p:spPr/>
        <p:txBody>
          <a:bodyPr>
            <a:normAutofit/>
          </a:bodyPr>
          <a:lstStyle/>
          <a:p>
            <a:r>
              <a:rPr lang="hu-HU" b="1" dirty="0" smtClean="0"/>
              <a:t>ALAPVETÉS</a:t>
            </a: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13</a:t>
            </a:fld>
            <a:endParaRPr lang="hu-HU"/>
          </a:p>
        </p:txBody>
      </p:sp>
    </p:spTree>
    <p:extLst>
      <p:ext uri="{BB962C8B-B14F-4D97-AF65-F5344CB8AC3E}">
        <p14:creationId xmlns="" xmlns:p14="http://schemas.microsoft.com/office/powerpoint/2010/main" val="26799991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872067" y="2348880"/>
            <a:ext cx="7408333" cy="3777283"/>
          </a:xfrm>
        </p:spPr>
        <p:txBody>
          <a:bodyPr>
            <a:normAutofit fontScale="62500" lnSpcReduction="20000"/>
          </a:bodyPr>
          <a:lstStyle/>
          <a:p>
            <a:pPr lvl="0"/>
            <a:endParaRPr lang="hu-HU" dirty="0" smtClean="0"/>
          </a:p>
          <a:p>
            <a:pPr lvl="0"/>
            <a:r>
              <a:rPr lang="hu-HU" sz="3100" dirty="0" smtClean="0"/>
              <a:t>A </a:t>
            </a:r>
            <a:r>
              <a:rPr lang="hu-HU" sz="3100" dirty="0"/>
              <a:t>magyar állam működése a hatalom</a:t>
            </a:r>
            <a:r>
              <a:rPr lang="hu-HU" sz="3100" b="1" dirty="0"/>
              <a:t> </a:t>
            </a:r>
            <a:r>
              <a:rPr lang="hu-HU" sz="3100" dirty="0"/>
              <a:t>megosztásának elvén alapszik. </a:t>
            </a:r>
          </a:p>
          <a:p>
            <a:pPr lvl="0"/>
            <a:r>
              <a:rPr lang="hu-HU" sz="3100" dirty="0"/>
              <a:t>Senkinek a tevékenysége nem irányulhat a hatalom erőszakos megszerzésére vagy gyakorlására, illetve kizárólagos birtoklására.</a:t>
            </a:r>
          </a:p>
          <a:p>
            <a:pPr lvl="0"/>
            <a:r>
              <a:rPr lang="hu-HU" sz="3100" dirty="0"/>
              <a:t>Magyarország az Európai Unió tagállama.</a:t>
            </a:r>
          </a:p>
          <a:p>
            <a:pPr lvl="0"/>
            <a:r>
              <a:rPr lang="hu-HU" sz="3100" dirty="0"/>
              <a:t>Magyarország fővárosa Budapest.</a:t>
            </a:r>
          </a:p>
          <a:p>
            <a:pPr lvl="0"/>
            <a:r>
              <a:rPr lang="hu-HU" sz="3100" dirty="0"/>
              <a:t>Születésével a magyar állampolgár gyermeke magyar állampolgár.</a:t>
            </a:r>
          </a:p>
          <a:p>
            <a:pPr lvl="0"/>
            <a:r>
              <a:rPr lang="hu-HU" sz="3100" dirty="0"/>
              <a:t>Magyarország védelmezi állampolgárait. </a:t>
            </a:r>
          </a:p>
          <a:p>
            <a:pPr lvl="0"/>
            <a:r>
              <a:rPr lang="hu-HU" sz="3100" dirty="0"/>
              <a:t>Senkit nem lehet születéssel keletkezett vagy jogszerűen szerzett magyar állampolgárságától megfosztani.</a:t>
            </a:r>
          </a:p>
          <a:p>
            <a:pPr lvl="0"/>
            <a:r>
              <a:rPr lang="hu-HU" sz="3100" dirty="0"/>
              <a:t>Magyarországon a hivatalos nyelv a </a:t>
            </a:r>
            <a:r>
              <a:rPr lang="hu-HU" sz="3100" dirty="0" smtClean="0"/>
              <a:t>magyar</a:t>
            </a:r>
            <a:endParaRPr lang="hu-HU" sz="3100" dirty="0"/>
          </a:p>
        </p:txBody>
      </p:sp>
      <p:sp>
        <p:nvSpPr>
          <p:cNvPr id="3" name="Cím 2"/>
          <p:cNvSpPr>
            <a:spLocks noGrp="1"/>
          </p:cNvSpPr>
          <p:nvPr>
            <p:ph type="title"/>
          </p:nvPr>
        </p:nvSpPr>
        <p:spPr/>
        <p:txBody>
          <a:bodyPr/>
          <a:lstStyle/>
          <a:p>
            <a:r>
              <a:rPr lang="hu-HU" b="1" dirty="0"/>
              <a:t>ALAPVETÉS</a:t>
            </a: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14</a:t>
            </a:fld>
            <a:endParaRPr lang="hu-HU"/>
          </a:p>
        </p:txBody>
      </p:sp>
    </p:spTree>
    <p:extLst>
      <p:ext uri="{BB962C8B-B14F-4D97-AF65-F5344CB8AC3E}">
        <p14:creationId xmlns="" xmlns:p14="http://schemas.microsoft.com/office/powerpoint/2010/main" val="38359762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r>
              <a:rPr lang="hu-HU" b="1" dirty="0"/>
              <a:t>Címer:</a:t>
            </a:r>
            <a:endParaRPr lang="hu-HU" dirty="0"/>
          </a:p>
          <a:p>
            <a:pPr lvl="0"/>
            <a:r>
              <a:rPr lang="hu-HU" dirty="0"/>
              <a:t>Magyarország címere hegyes talpú, hasított pajzs. Első mezeje vörössel és ezüsttel hétszer vágott. Második, vörös mezejében zöld hármas halomnak arany koronás kiemelkedő középső részén ezüst kettős kereszt. A pajzson a magyar Szent Korona nyugszik.</a:t>
            </a:r>
          </a:p>
          <a:p>
            <a:endParaRPr lang="hu-HU" dirty="0"/>
          </a:p>
        </p:txBody>
      </p:sp>
      <p:sp>
        <p:nvSpPr>
          <p:cNvPr id="3" name="Cím 2"/>
          <p:cNvSpPr>
            <a:spLocks noGrp="1"/>
          </p:cNvSpPr>
          <p:nvPr>
            <p:ph type="title"/>
          </p:nvPr>
        </p:nvSpPr>
        <p:spPr/>
        <p:txBody>
          <a:bodyPr>
            <a:normAutofit/>
          </a:bodyPr>
          <a:lstStyle/>
          <a:p>
            <a:r>
              <a:rPr lang="hu-HU" b="1" dirty="0"/>
              <a:t>Nemzeti jelképek</a:t>
            </a:r>
            <a:r>
              <a:rPr lang="hu-HU" b="1" dirty="0" smtClean="0"/>
              <a:t>:</a:t>
            </a: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15</a:t>
            </a:fld>
            <a:endParaRPr lang="hu-HU"/>
          </a:p>
        </p:txBody>
      </p:sp>
    </p:spTree>
    <p:extLst>
      <p:ext uri="{BB962C8B-B14F-4D97-AF65-F5344CB8AC3E}">
        <p14:creationId xmlns="" xmlns:p14="http://schemas.microsoft.com/office/powerpoint/2010/main" val="18784240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r>
              <a:rPr lang="hu-HU" b="1" dirty="0"/>
              <a:t>Zászló:</a:t>
            </a:r>
            <a:endParaRPr lang="hu-HU" dirty="0"/>
          </a:p>
          <a:p>
            <a:pPr lvl="0"/>
            <a:r>
              <a:rPr lang="hu-HU" dirty="0"/>
              <a:t>Magyarország zászlaja három, egyenlő szélességű, sorrendben felülről piros, fehér és zöld színű, vízszintes sávból áll, amelyben a piros szín az erő, a fehér szín a hűség, a zöld szín a remény jelképe. </a:t>
            </a:r>
          </a:p>
          <a:p>
            <a:endParaRPr lang="hu-HU" dirty="0"/>
          </a:p>
        </p:txBody>
      </p:sp>
      <p:sp>
        <p:nvSpPr>
          <p:cNvPr id="3" name="Cím 2"/>
          <p:cNvSpPr>
            <a:spLocks noGrp="1"/>
          </p:cNvSpPr>
          <p:nvPr>
            <p:ph type="title"/>
          </p:nvPr>
        </p:nvSpPr>
        <p:spPr/>
        <p:txBody>
          <a:bodyPr>
            <a:normAutofit/>
          </a:bodyPr>
          <a:lstStyle/>
          <a:p>
            <a:r>
              <a:rPr lang="hu-HU" b="1" dirty="0"/>
              <a:t>Nemzeti jelképek</a:t>
            </a:r>
            <a:r>
              <a:rPr lang="hu-HU" b="1" dirty="0" smtClean="0"/>
              <a:t>:</a:t>
            </a: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16</a:t>
            </a:fld>
            <a:endParaRPr lang="hu-HU"/>
          </a:p>
        </p:txBody>
      </p:sp>
    </p:spTree>
    <p:extLst>
      <p:ext uri="{BB962C8B-B14F-4D97-AF65-F5344CB8AC3E}">
        <p14:creationId xmlns="" xmlns:p14="http://schemas.microsoft.com/office/powerpoint/2010/main" val="27220653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r>
              <a:rPr lang="hu-HU" b="1" dirty="0"/>
              <a:t>Himnusz:</a:t>
            </a:r>
            <a:endParaRPr lang="hu-HU" dirty="0"/>
          </a:p>
          <a:p>
            <a:pPr lvl="0"/>
            <a:r>
              <a:rPr lang="hu-HU" dirty="0"/>
              <a:t>Magyarország himnusza Kölcsey Ferenc Himnusz című költeménye Erkel Ferenc zenéjével.</a:t>
            </a:r>
          </a:p>
          <a:p>
            <a:pPr lvl="0"/>
            <a:r>
              <a:rPr lang="hu-HU" dirty="0"/>
              <a:t>A címer és a zászló használatának részletes szabályait, valamint az állami kitüntetéseket sarkalatos törvény határozza meg. /2/3</a:t>
            </a:r>
            <a:r>
              <a:rPr lang="hu-HU" dirty="0" smtClean="0"/>
              <a:t>/</a:t>
            </a:r>
            <a:endParaRPr lang="hu-HU" dirty="0"/>
          </a:p>
        </p:txBody>
      </p:sp>
      <p:sp>
        <p:nvSpPr>
          <p:cNvPr id="3" name="Cím 2"/>
          <p:cNvSpPr>
            <a:spLocks noGrp="1"/>
          </p:cNvSpPr>
          <p:nvPr>
            <p:ph type="title"/>
          </p:nvPr>
        </p:nvSpPr>
        <p:spPr/>
        <p:txBody>
          <a:bodyPr>
            <a:normAutofit/>
          </a:bodyPr>
          <a:lstStyle/>
          <a:p>
            <a:r>
              <a:rPr lang="hu-HU" b="1" dirty="0"/>
              <a:t>Nemzeti jelképek</a:t>
            </a:r>
            <a:r>
              <a:rPr lang="hu-HU" b="1" dirty="0" smtClean="0"/>
              <a:t>:</a:t>
            </a: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17</a:t>
            </a:fld>
            <a:endParaRPr lang="hu-HU"/>
          </a:p>
        </p:txBody>
      </p:sp>
    </p:spTree>
    <p:extLst>
      <p:ext uri="{BB962C8B-B14F-4D97-AF65-F5344CB8AC3E}">
        <p14:creationId xmlns="" xmlns:p14="http://schemas.microsoft.com/office/powerpoint/2010/main" val="37944226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a:bodyPr>
          <a:lstStyle/>
          <a:p>
            <a:pPr lvl="0"/>
            <a:r>
              <a:rPr lang="hu-HU" b="1" dirty="0"/>
              <a:t>március 15. </a:t>
            </a:r>
            <a:r>
              <a:rPr lang="hu-HU" dirty="0"/>
              <a:t>napja az 1848-49. évi forradalom és szabadságharc emlékére,</a:t>
            </a:r>
          </a:p>
          <a:p>
            <a:r>
              <a:rPr lang="hu-HU" b="1" dirty="0"/>
              <a:t>augusztus 20. </a:t>
            </a:r>
            <a:r>
              <a:rPr lang="hu-HU" dirty="0"/>
              <a:t>napja, az államalapítás és az államalapító Szent István király </a:t>
            </a:r>
            <a:r>
              <a:rPr lang="hu-HU" dirty="0" smtClean="0"/>
              <a:t>emlékére,</a:t>
            </a:r>
          </a:p>
          <a:p>
            <a:r>
              <a:rPr lang="hu-HU" b="1" dirty="0" smtClean="0"/>
              <a:t>október </a:t>
            </a:r>
            <a:r>
              <a:rPr lang="hu-HU" b="1" dirty="0"/>
              <a:t>23.</a:t>
            </a:r>
            <a:r>
              <a:rPr lang="hu-HU" dirty="0"/>
              <a:t> napja, az 1956. évi forradalom és szabadságharc emlékére</a:t>
            </a:r>
            <a:r>
              <a:rPr lang="hu-HU" dirty="0" smtClean="0"/>
              <a:t>.</a:t>
            </a:r>
            <a:endParaRPr lang="hu-HU" dirty="0"/>
          </a:p>
        </p:txBody>
      </p:sp>
      <p:sp>
        <p:nvSpPr>
          <p:cNvPr id="3" name="Cím 2"/>
          <p:cNvSpPr>
            <a:spLocks noGrp="1"/>
          </p:cNvSpPr>
          <p:nvPr>
            <p:ph type="title"/>
          </p:nvPr>
        </p:nvSpPr>
        <p:spPr/>
        <p:txBody>
          <a:bodyPr>
            <a:normAutofit fontScale="90000"/>
          </a:bodyPr>
          <a:lstStyle/>
          <a:p>
            <a:r>
              <a:rPr lang="hu-HU" b="1" dirty="0"/>
              <a:t>Magyarország nemzeti ünnepei</a:t>
            </a:r>
            <a:r>
              <a:rPr lang="hu-HU" b="1" dirty="0" smtClean="0"/>
              <a:t>:</a:t>
            </a: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18</a:t>
            </a:fld>
            <a:endParaRPr lang="hu-HU"/>
          </a:p>
        </p:txBody>
      </p:sp>
    </p:spTree>
    <p:extLst>
      <p:ext uri="{BB962C8B-B14F-4D97-AF65-F5344CB8AC3E}">
        <p14:creationId xmlns="" xmlns:p14="http://schemas.microsoft.com/office/powerpoint/2010/main" val="13550764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lvl="0"/>
            <a:r>
              <a:rPr lang="hu-HU" dirty="0" smtClean="0"/>
              <a:t>Az </a:t>
            </a:r>
            <a:r>
              <a:rPr lang="hu-HU" dirty="0"/>
              <a:t>Alaptörvény és a jogszabályok mindenkire kötelezőek.</a:t>
            </a:r>
          </a:p>
          <a:p>
            <a:pPr lvl="0"/>
            <a:r>
              <a:rPr lang="hu-HU" dirty="0"/>
              <a:t>Az alaptörvény rendelkezéseit azok céljával, a benne foglalt Nemzeti hitvallással és a történeti alkotmányunk vívmányaival összhangban kell értelmezni.</a:t>
            </a:r>
          </a:p>
          <a:p>
            <a:endParaRPr lang="hu-HU" dirty="0"/>
          </a:p>
        </p:txBody>
      </p:sp>
      <p:sp>
        <p:nvSpPr>
          <p:cNvPr id="3" name="Cím 2"/>
          <p:cNvSpPr>
            <a:spLocks noGrp="1"/>
          </p:cNvSpPr>
          <p:nvPr>
            <p:ph type="title"/>
          </p:nvPr>
        </p:nvSpPr>
        <p:spPr/>
        <p:txBody>
          <a:bodyPr>
            <a:normAutofit fontScale="90000"/>
          </a:bodyPr>
          <a:lstStyle/>
          <a:p>
            <a:r>
              <a:rPr lang="hu-HU" dirty="0"/>
              <a:t>Az Alaptörvény Magyarország jogrendszerének alapja</a:t>
            </a:r>
          </a:p>
        </p:txBody>
      </p:sp>
      <p:sp>
        <p:nvSpPr>
          <p:cNvPr id="4" name="Dia számának helye 3"/>
          <p:cNvSpPr>
            <a:spLocks noGrp="1"/>
          </p:cNvSpPr>
          <p:nvPr>
            <p:ph type="sldNum" sz="quarter" idx="12"/>
          </p:nvPr>
        </p:nvSpPr>
        <p:spPr/>
        <p:txBody>
          <a:bodyPr/>
          <a:lstStyle/>
          <a:p>
            <a:fld id="{3C96B7F1-7FC8-4CE4-B83F-A7CF0D8DB17F}" type="slidenum">
              <a:rPr lang="hu-HU" smtClean="0"/>
              <a:pPr/>
              <a:t>19</a:t>
            </a:fld>
            <a:endParaRPr lang="hu-HU"/>
          </a:p>
        </p:txBody>
      </p:sp>
    </p:spTree>
    <p:extLst>
      <p:ext uri="{BB962C8B-B14F-4D97-AF65-F5344CB8AC3E}">
        <p14:creationId xmlns="" xmlns:p14="http://schemas.microsoft.com/office/powerpoint/2010/main" val="18959347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418058"/>
          </a:xfrm>
        </p:spPr>
        <p:txBody>
          <a:bodyPr>
            <a:normAutofit fontScale="90000"/>
          </a:bodyPr>
          <a:lstStyle/>
          <a:p>
            <a:endParaRPr lang="hu-HU" dirty="0"/>
          </a:p>
        </p:txBody>
      </p:sp>
      <p:sp>
        <p:nvSpPr>
          <p:cNvPr id="3" name="Tartalom helye 2"/>
          <p:cNvSpPr>
            <a:spLocks noGrp="1"/>
          </p:cNvSpPr>
          <p:nvPr>
            <p:ph idx="1"/>
          </p:nvPr>
        </p:nvSpPr>
        <p:spPr>
          <a:xfrm>
            <a:off x="457200" y="692696"/>
            <a:ext cx="8229600" cy="5433467"/>
          </a:xfrm>
        </p:spPr>
        <p:txBody>
          <a:bodyPr>
            <a:normAutofit/>
          </a:bodyPr>
          <a:lstStyle/>
          <a:p>
            <a:pPr marL="0" indent="0">
              <a:buNone/>
            </a:pPr>
            <a:r>
              <a:rPr lang="hu-HU" b="1" dirty="0"/>
              <a:t>A jog fogalma:</a:t>
            </a:r>
            <a:endParaRPr lang="hu-HU" dirty="0"/>
          </a:p>
          <a:p>
            <a:pPr marL="0" indent="0">
              <a:buNone/>
            </a:pPr>
            <a:r>
              <a:rPr lang="hu-HU" b="1" dirty="0"/>
              <a:t> </a:t>
            </a:r>
            <a:endParaRPr lang="hu-HU" dirty="0"/>
          </a:p>
          <a:p>
            <a:pPr lvl="0"/>
            <a:r>
              <a:rPr lang="hu-HU" dirty="0"/>
              <a:t>a jog magatartási szabály</a:t>
            </a:r>
          </a:p>
          <a:p>
            <a:endParaRPr lang="hu-HU" dirty="0"/>
          </a:p>
          <a:p>
            <a:pPr lvl="0"/>
            <a:r>
              <a:rPr lang="hu-HU" dirty="0"/>
              <a:t>olyan magatartási szabály amelyet az erre feljogosított állami szervek alkotnak, tehát a jog az állami szervek által alkotott magatartási szabály</a:t>
            </a:r>
          </a:p>
          <a:p>
            <a:endParaRPr lang="hu-HU" dirty="0"/>
          </a:p>
          <a:p>
            <a:pPr lvl="0"/>
            <a:r>
              <a:rPr lang="hu-HU" dirty="0"/>
              <a:t>be nem tartása esetén az állam kényszert /szankciót/ alkalmaz</a:t>
            </a:r>
          </a:p>
          <a:p>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2</a:t>
            </a:fld>
            <a:endParaRPr lang="hu-HU"/>
          </a:p>
        </p:txBody>
      </p:sp>
    </p:spTree>
    <p:extLst>
      <p:ext uri="{BB962C8B-B14F-4D97-AF65-F5344CB8AC3E}">
        <p14:creationId xmlns:p14="http://schemas.microsoft.com/office/powerpoint/2010/main" xmlns="" val="1359205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a:bodyPr>
          <a:lstStyle/>
          <a:p>
            <a:r>
              <a:rPr lang="hu-HU" dirty="0"/>
              <a:t>Általánosan kötelező magatartási szabályt az Alaptörvényben megjelölt, jogalkotó hatáskörrel rendelkező szerv által megalkotott, a hivatalos lapban kihirdetett jogszabály állapíthat meg</a:t>
            </a:r>
            <a:r>
              <a:rPr lang="hu-HU" dirty="0" smtClean="0"/>
              <a:t>.</a:t>
            </a:r>
          </a:p>
          <a:p>
            <a:r>
              <a:rPr lang="hu-HU" b="1" dirty="0"/>
              <a:t>Jogszabály nem lehet ellentétes az Alaptörvénnyel</a:t>
            </a:r>
            <a:r>
              <a:rPr lang="hu-HU" dirty="0"/>
              <a:t>. Sarkalatos törvény olyan törvény, amelynek elfogadásához és módosításához a jelen lévő országgyűlési képviselők 2/3-ának szavazata szükséges.</a:t>
            </a:r>
          </a:p>
          <a:p>
            <a:endParaRPr lang="hu-HU" dirty="0"/>
          </a:p>
        </p:txBody>
      </p:sp>
      <p:sp>
        <p:nvSpPr>
          <p:cNvPr id="3" name="Cím 2"/>
          <p:cNvSpPr>
            <a:spLocks noGrp="1"/>
          </p:cNvSpPr>
          <p:nvPr>
            <p:ph type="title"/>
          </p:nvPr>
        </p:nvSpPr>
        <p:spPr/>
        <p:txBody>
          <a:bodyPr/>
          <a:lstStyle/>
          <a:p>
            <a:endParaRPr lang="hu-HU"/>
          </a:p>
        </p:txBody>
      </p:sp>
      <p:sp>
        <p:nvSpPr>
          <p:cNvPr id="4" name="Dia számának helye 3"/>
          <p:cNvSpPr>
            <a:spLocks noGrp="1"/>
          </p:cNvSpPr>
          <p:nvPr>
            <p:ph type="sldNum" sz="quarter" idx="12"/>
          </p:nvPr>
        </p:nvSpPr>
        <p:spPr/>
        <p:txBody>
          <a:bodyPr/>
          <a:lstStyle/>
          <a:p>
            <a:fld id="{3C96B7F1-7FC8-4CE4-B83F-A7CF0D8DB17F}" type="slidenum">
              <a:rPr lang="hu-HU" smtClean="0"/>
              <a:pPr/>
              <a:t>20</a:t>
            </a:fld>
            <a:endParaRPr lang="hu-HU"/>
          </a:p>
        </p:txBody>
      </p:sp>
    </p:spTree>
    <p:extLst>
      <p:ext uri="{BB962C8B-B14F-4D97-AF65-F5344CB8AC3E}">
        <p14:creationId xmlns="" xmlns:p14="http://schemas.microsoft.com/office/powerpoint/2010/main" val="12141279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lnSpcReduction="10000"/>
          </a:bodyPr>
          <a:lstStyle/>
          <a:p>
            <a:r>
              <a:rPr lang="hu-HU" dirty="0" smtClean="0"/>
              <a:t>Törvény</a:t>
            </a:r>
          </a:p>
          <a:p>
            <a:r>
              <a:rPr lang="hu-HU" dirty="0" smtClean="0"/>
              <a:t> </a:t>
            </a:r>
            <a:r>
              <a:rPr lang="hu-HU" dirty="0"/>
              <a:t>kormányrendelet,</a:t>
            </a:r>
          </a:p>
          <a:p>
            <a:r>
              <a:rPr lang="hu-HU" dirty="0" smtClean="0"/>
              <a:t>miniszterelnöki </a:t>
            </a:r>
            <a:r>
              <a:rPr lang="hu-HU" dirty="0"/>
              <a:t>rendelet</a:t>
            </a:r>
            <a:r>
              <a:rPr lang="hu-HU" dirty="0" smtClean="0"/>
              <a:t>,</a:t>
            </a:r>
          </a:p>
          <a:p>
            <a:r>
              <a:rPr lang="hu-HU" dirty="0" smtClean="0"/>
              <a:t> </a:t>
            </a:r>
            <a:r>
              <a:rPr lang="hu-HU" dirty="0"/>
              <a:t>miniszteri </a:t>
            </a:r>
            <a:r>
              <a:rPr lang="hu-HU" dirty="0" smtClean="0"/>
              <a:t>rendelet</a:t>
            </a:r>
          </a:p>
          <a:p>
            <a:r>
              <a:rPr lang="hu-HU" dirty="0" smtClean="0"/>
              <a:t>Magyar </a:t>
            </a:r>
            <a:r>
              <a:rPr lang="hu-HU" dirty="0"/>
              <a:t>Nemzeti Bank elnökének rendelete,</a:t>
            </a:r>
          </a:p>
          <a:p>
            <a:r>
              <a:rPr lang="hu-HU" dirty="0" smtClean="0"/>
              <a:t>az </a:t>
            </a:r>
            <a:r>
              <a:rPr lang="hu-HU" dirty="0"/>
              <a:t>önálló szabályozó szerv vezetőjének rendelete,</a:t>
            </a:r>
          </a:p>
          <a:p>
            <a:r>
              <a:rPr lang="hu-HU" dirty="0" smtClean="0"/>
              <a:t>önkormányzati </a:t>
            </a:r>
            <a:r>
              <a:rPr lang="hu-HU" dirty="0"/>
              <a:t>rendelet</a:t>
            </a:r>
            <a:r>
              <a:rPr lang="hu-HU" dirty="0" smtClean="0"/>
              <a:t>.</a:t>
            </a:r>
          </a:p>
          <a:p>
            <a:r>
              <a:rPr lang="hu-HU" dirty="0"/>
              <a:t>/Jogszabály továbbá a Honvédelmi Tanács rendkívüli állapot idején és a köztársasági elnök szükségállapot</a:t>
            </a:r>
          </a:p>
          <a:p>
            <a:pPr marL="0" indent="0">
              <a:buNone/>
            </a:pPr>
            <a:r>
              <a:rPr lang="hu-HU" dirty="0"/>
              <a:t> idején kiadott rendelete./ </a:t>
            </a:r>
          </a:p>
          <a:p>
            <a:endParaRPr lang="hu-HU" dirty="0"/>
          </a:p>
          <a:p>
            <a:endParaRPr lang="hu-HU" dirty="0"/>
          </a:p>
        </p:txBody>
      </p:sp>
      <p:sp>
        <p:nvSpPr>
          <p:cNvPr id="3" name="Cím 2"/>
          <p:cNvSpPr>
            <a:spLocks noGrp="1"/>
          </p:cNvSpPr>
          <p:nvPr>
            <p:ph type="title"/>
          </p:nvPr>
        </p:nvSpPr>
        <p:spPr/>
        <p:txBody>
          <a:bodyPr/>
          <a:lstStyle/>
          <a:p>
            <a:r>
              <a:rPr lang="hu-HU" dirty="0"/>
              <a:t>Jogszabály:</a:t>
            </a:r>
          </a:p>
        </p:txBody>
      </p:sp>
      <p:sp>
        <p:nvSpPr>
          <p:cNvPr id="4" name="Dia számának helye 3"/>
          <p:cNvSpPr>
            <a:spLocks noGrp="1"/>
          </p:cNvSpPr>
          <p:nvPr>
            <p:ph type="sldNum" sz="quarter" idx="12"/>
          </p:nvPr>
        </p:nvSpPr>
        <p:spPr/>
        <p:txBody>
          <a:bodyPr/>
          <a:lstStyle/>
          <a:p>
            <a:fld id="{3C96B7F1-7FC8-4CE4-B83F-A7CF0D8DB17F}" type="slidenum">
              <a:rPr lang="hu-HU" smtClean="0"/>
              <a:pPr/>
              <a:t>21</a:t>
            </a:fld>
            <a:endParaRPr lang="hu-HU"/>
          </a:p>
        </p:txBody>
      </p:sp>
    </p:spTree>
    <p:extLst>
      <p:ext uri="{BB962C8B-B14F-4D97-AF65-F5344CB8AC3E}">
        <p14:creationId xmlns="" xmlns:p14="http://schemas.microsoft.com/office/powerpoint/2010/main" val="26570114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endParaRPr lang="hu-HU" dirty="0" smtClean="0"/>
          </a:p>
          <a:p>
            <a:endParaRPr lang="hu-HU" dirty="0"/>
          </a:p>
          <a:p>
            <a:r>
              <a:rPr lang="hu-HU" b="1" dirty="0" smtClean="0"/>
              <a:t>Az </a:t>
            </a:r>
            <a:r>
              <a:rPr lang="hu-HU" b="1" dirty="0"/>
              <a:t>Ember sérthetetlen és elidegeníthetetlen alapvető jogait tiszteletben kell tartani, Védelmük az állam elsőrendű kötelezettsége.</a:t>
            </a:r>
          </a:p>
          <a:p>
            <a:pPr marL="0" indent="0">
              <a:buNone/>
            </a:pPr>
            <a:endParaRPr lang="hu-HU" dirty="0"/>
          </a:p>
        </p:txBody>
      </p:sp>
      <p:sp>
        <p:nvSpPr>
          <p:cNvPr id="3" name="Cím 2"/>
          <p:cNvSpPr>
            <a:spLocks noGrp="1"/>
          </p:cNvSpPr>
          <p:nvPr>
            <p:ph type="title"/>
          </p:nvPr>
        </p:nvSpPr>
        <p:spPr/>
        <p:txBody>
          <a:bodyPr>
            <a:normAutofit/>
          </a:bodyPr>
          <a:lstStyle/>
          <a:p>
            <a:r>
              <a:rPr lang="hu-HU" b="1" dirty="0"/>
              <a:t>SZABADSÁG ÉS </a:t>
            </a:r>
            <a:r>
              <a:rPr lang="hu-HU" b="1" dirty="0" smtClean="0"/>
              <a:t>FELELŐSSÉG</a:t>
            </a: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22</a:t>
            </a:fld>
            <a:endParaRPr lang="hu-HU"/>
          </a:p>
        </p:txBody>
      </p:sp>
    </p:spTree>
    <p:extLst>
      <p:ext uri="{BB962C8B-B14F-4D97-AF65-F5344CB8AC3E}">
        <p14:creationId xmlns="" xmlns:p14="http://schemas.microsoft.com/office/powerpoint/2010/main" val="12113958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lvl="0"/>
            <a:r>
              <a:rPr lang="hu-HU" dirty="0"/>
              <a:t>Az </a:t>
            </a:r>
            <a:r>
              <a:rPr lang="hu-HU" b="1" dirty="0"/>
              <a:t>emberi méltóság</a:t>
            </a:r>
            <a:r>
              <a:rPr lang="hu-HU" dirty="0"/>
              <a:t> sérthetetlen.</a:t>
            </a:r>
          </a:p>
          <a:p>
            <a:pPr lvl="0"/>
            <a:r>
              <a:rPr lang="hu-HU" dirty="0"/>
              <a:t>Minden embernek joga van az élethez és az emberi méltósághoz, a magzat életét a fogantatástól kezdve védelem illeti meg.</a:t>
            </a:r>
          </a:p>
          <a:p>
            <a:endParaRPr lang="hu-HU" dirty="0"/>
          </a:p>
        </p:txBody>
      </p:sp>
      <p:sp>
        <p:nvSpPr>
          <p:cNvPr id="3" name="Cím 2"/>
          <p:cNvSpPr>
            <a:spLocks noGrp="1"/>
          </p:cNvSpPr>
          <p:nvPr>
            <p:ph type="title"/>
          </p:nvPr>
        </p:nvSpPr>
        <p:spPr/>
        <p:txBody>
          <a:bodyPr/>
          <a:lstStyle/>
          <a:p>
            <a:endParaRPr lang="hu-HU"/>
          </a:p>
        </p:txBody>
      </p:sp>
      <p:sp>
        <p:nvSpPr>
          <p:cNvPr id="4" name="Dia számának helye 3"/>
          <p:cNvSpPr>
            <a:spLocks noGrp="1"/>
          </p:cNvSpPr>
          <p:nvPr>
            <p:ph type="sldNum" sz="quarter" idx="12"/>
          </p:nvPr>
        </p:nvSpPr>
        <p:spPr/>
        <p:txBody>
          <a:bodyPr/>
          <a:lstStyle/>
          <a:p>
            <a:fld id="{3C96B7F1-7FC8-4CE4-B83F-A7CF0D8DB17F}" type="slidenum">
              <a:rPr lang="hu-HU" smtClean="0"/>
              <a:pPr/>
              <a:t>23</a:t>
            </a:fld>
            <a:endParaRPr lang="hu-HU"/>
          </a:p>
        </p:txBody>
      </p:sp>
    </p:spTree>
    <p:extLst>
      <p:ext uri="{BB962C8B-B14F-4D97-AF65-F5344CB8AC3E}">
        <p14:creationId xmlns="" xmlns:p14="http://schemas.microsoft.com/office/powerpoint/2010/main" val="3706515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lvl="0"/>
            <a:r>
              <a:rPr lang="hu-HU" dirty="0"/>
              <a:t>Senkit nem lehet kínzásnak, embertelen, megalázó bánásmódnak vagy büntetésnek alávetni, valamint szolgaságban tartani</a:t>
            </a:r>
            <a:r>
              <a:rPr lang="hu-HU" dirty="0" smtClean="0"/>
              <a:t>.</a:t>
            </a:r>
          </a:p>
          <a:p>
            <a:r>
              <a:rPr lang="hu-HU" dirty="0"/>
              <a:t>Tilos az emberkereskedelem. </a:t>
            </a:r>
          </a:p>
          <a:p>
            <a:r>
              <a:rPr lang="hu-HU" dirty="0"/>
              <a:t>Tilos emberen tájékoztatáson alapuló, önkéntes hozzájárulása nélkül orvosi vagy tudományos kísérletet végezni.</a:t>
            </a:r>
          </a:p>
          <a:p>
            <a:pPr lvl="0"/>
            <a:endParaRPr lang="hu-HU" dirty="0"/>
          </a:p>
          <a:p>
            <a:pPr marL="0" indent="0">
              <a:buNone/>
            </a:pPr>
            <a:endParaRPr lang="hu-HU" dirty="0"/>
          </a:p>
        </p:txBody>
      </p:sp>
      <p:sp>
        <p:nvSpPr>
          <p:cNvPr id="3" name="Cím 2"/>
          <p:cNvSpPr>
            <a:spLocks noGrp="1"/>
          </p:cNvSpPr>
          <p:nvPr>
            <p:ph type="title"/>
          </p:nvPr>
        </p:nvSpPr>
        <p:spPr/>
        <p:txBody>
          <a:bodyPr/>
          <a:lstStyle/>
          <a:p>
            <a:endParaRPr lang="hu-HU"/>
          </a:p>
        </p:txBody>
      </p:sp>
      <p:sp>
        <p:nvSpPr>
          <p:cNvPr id="4" name="Dia számának helye 3"/>
          <p:cNvSpPr>
            <a:spLocks noGrp="1"/>
          </p:cNvSpPr>
          <p:nvPr>
            <p:ph type="sldNum" sz="quarter" idx="12"/>
          </p:nvPr>
        </p:nvSpPr>
        <p:spPr/>
        <p:txBody>
          <a:bodyPr/>
          <a:lstStyle/>
          <a:p>
            <a:fld id="{3C96B7F1-7FC8-4CE4-B83F-A7CF0D8DB17F}" type="slidenum">
              <a:rPr lang="hu-HU" smtClean="0"/>
              <a:pPr/>
              <a:t>24</a:t>
            </a:fld>
            <a:endParaRPr lang="hu-HU"/>
          </a:p>
        </p:txBody>
      </p:sp>
    </p:spTree>
    <p:extLst>
      <p:ext uri="{BB962C8B-B14F-4D97-AF65-F5344CB8AC3E}">
        <p14:creationId xmlns="" xmlns:p14="http://schemas.microsoft.com/office/powerpoint/2010/main" val="38927616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lvl="0"/>
            <a:r>
              <a:rPr lang="hu-HU" dirty="0"/>
              <a:t>Tilos az emberi fajnemesítést célzó gyakorlat, az emberi test és testrészek haszonszerzési célú felhasználása, valamint az emberi egyedmásolás.</a:t>
            </a:r>
          </a:p>
          <a:p>
            <a:pPr lvl="0"/>
            <a:r>
              <a:rPr lang="hu-HU" dirty="0"/>
              <a:t>Mindenkinek joga van a szabadsághoz és a személyi biztonsághoz</a:t>
            </a:r>
            <a:r>
              <a:rPr lang="hu-HU" dirty="0" smtClean="0"/>
              <a:t>.</a:t>
            </a:r>
            <a:endParaRPr lang="hu-HU" dirty="0"/>
          </a:p>
        </p:txBody>
      </p:sp>
      <p:sp>
        <p:nvSpPr>
          <p:cNvPr id="3" name="Cím 2"/>
          <p:cNvSpPr>
            <a:spLocks noGrp="1"/>
          </p:cNvSpPr>
          <p:nvPr>
            <p:ph type="title"/>
          </p:nvPr>
        </p:nvSpPr>
        <p:spPr/>
        <p:txBody>
          <a:bodyPr/>
          <a:lstStyle/>
          <a:p>
            <a:endParaRPr lang="hu-HU"/>
          </a:p>
        </p:txBody>
      </p:sp>
      <p:sp>
        <p:nvSpPr>
          <p:cNvPr id="4" name="Dia számának helye 3"/>
          <p:cNvSpPr>
            <a:spLocks noGrp="1"/>
          </p:cNvSpPr>
          <p:nvPr>
            <p:ph type="sldNum" sz="quarter" idx="12"/>
          </p:nvPr>
        </p:nvSpPr>
        <p:spPr/>
        <p:txBody>
          <a:bodyPr/>
          <a:lstStyle/>
          <a:p>
            <a:fld id="{3C96B7F1-7FC8-4CE4-B83F-A7CF0D8DB17F}" type="slidenum">
              <a:rPr lang="hu-HU" smtClean="0"/>
              <a:pPr/>
              <a:t>25</a:t>
            </a:fld>
            <a:endParaRPr lang="hu-HU"/>
          </a:p>
        </p:txBody>
      </p:sp>
    </p:spTree>
    <p:extLst>
      <p:ext uri="{BB962C8B-B14F-4D97-AF65-F5344CB8AC3E}">
        <p14:creationId xmlns="" xmlns:p14="http://schemas.microsoft.com/office/powerpoint/2010/main" val="40957844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a:bodyPr>
          <a:lstStyle/>
          <a:p>
            <a:pPr lvl="0"/>
            <a:r>
              <a:rPr lang="hu-HU" dirty="0"/>
              <a:t>Senkit nem lehet szabadságától másként, mint a törvényben meghatározott okokból és törvényben meghatározott eljárás alapján megfosztani.</a:t>
            </a:r>
          </a:p>
          <a:p>
            <a:pPr lvl="0"/>
            <a:r>
              <a:rPr lang="hu-HU" dirty="0"/>
              <a:t>Tényleges életfogytig tartó szabadságvesztés csak szándékos, erőszakos bűncselekmény elkövetése miatt szabható ki.</a:t>
            </a:r>
          </a:p>
          <a:p>
            <a:pPr lvl="0"/>
            <a:r>
              <a:rPr lang="hu-HU" dirty="0"/>
              <a:t>A bűncselekmény elkövetésével gyanúsított és őrizetbe vett személy a lehető legrövidebb időn belül szabadon kell bocsátani, vagy bíróság elé kell állítani. </a:t>
            </a:r>
          </a:p>
          <a:p>
            <a:endParaRPr lang="hu-HU" dirty="0"/>
          </a:p>
        </p:txBody>
      </p:sp>
      <p:sp>
        <p:nvSpPr>
          <p:cNvPr id="3" name="Cím 2"/>
          <p:cNvSpPr>
            <a:spLocks noGrp="1"/>
          </p:cNvSpPr>
          <p:nvPr>
            <p:ph type="title"/>
          </p:nvPr>
        </p:nvSpPr>
        <p:spPr/>
        <p:txBody>
          <a:bodyPr/>
          <a:lstStyle/>
          <a:p>
            <a:endParaRPr lang="hu-HU"/>
          </a:p>
        </p:txBody>
      </p:sp>
      <p:sp>
        <p:nvSpPr>
          <p:cNvPr id="4" name="Dia számának helye 3"/>
          <p:cNvSpPr>
            <a:spLocks noGrp="1"/>
          </p:cNvSpPr>
          <p:nvPr>
            <p:ph type="sldNum" sz="quarter" idx="12"/>
          </p:nvPr>
        </p:nvSpPr>
        <p:spPr/>
        <p:txBody>
          <a:bodyPr/>
          <a:lstStyle/>
          <a:p>
            <a:fld id="{3C96B7F1-7FC8-4CE4-B83F-A7CF0D8DB17F}" type="slidenum">
              <a:rPr lang="hu-HU" smtClean="0"/>
              <a:pPr/>
              <a:t>26</a:t>
            </a:fld>
            <a:endParaRPr lang="hu-HU"/>
          </a:p>
        </p:txBody>
      </p:sp>
    </p:spTree>
    <p:extLst>
      <p:ext uri="{BB962C8B-B14F-4D97-AF65-F5344CB8AC3E}">
        <p14:creationId xmlns="" xmlns:p14="http://schemas.microsoft.com/office/powerpoint/2010/main" val="18791355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lvl="0"/>
            <a:r>
              <a:rPr lang="hu-HU" dirty="0"/>
              <a:t>Akinek szabadságát alaptalanul vagy törvénysértően korlátozták, kárának megtérítésére jogosult. </a:t>
            </a:r>
          </a:p>
          <a:p>
            <a:r>
              <a:rPr lang="hu-HU" dirty="0"/>
              <a:t> </a:t>
            </a:r>
            <a:r>
              <a:rPr lang="hu-HU" dirty="0" smtClean="0"/>
              <a:t>Mindenkinek </a:t>
            </a:r>
            <a:r>
              <a:rPr lang="hu-HU" dirty="0"/>
              <a:t>joga van törvényben meghatározottak szerint a személye, illetve a tulajdonosa ellen intézett vagy az ezeket közvetlenül fenyegető jogtalan támadás elhárításához. /jogos önvédelem/ </a:t>
            </a:r>
          </a:p>
          <a:p>
            <a:endParaRPr lang="hu-HU" dirty="0"/>
          </a:p>
        </p:txBody>
      </p:sp>
      <p:sp>
        <p:nvSpPr>
          <p:cNvPr id="3" name="Cím 2"/>
          <p:cNvSpPr>
            <a:spLocks noGrp="1"/>
          </p:cNvSpPr>
          <p:nvPr>
            <p:ph type="title"/>
          </p:nvPr>
        </p:nvSpPr>
        <p:spPr/>
        <p:txBody>
          <a:bodyPr/>
          <a:lstStyle/>
          <a:p>
            <a:endParaRPr lang="hu-HU"/>
          </a:p>
        </p:txBody>
      </p:sp>
      <p:sp>
        <p:nvSpPr>
          <p:cNvPr id="4" name="Dia számának helye 3"/>
          <p:cNvSpPr>
            <a:spLocks noGrp="1"/>
          </p:cNvSpPr>
          <p:nvPr>
            <p:ph type="sldNum" sz="quarter" idx="12"/>
          </p:nvPr>
        </p:nvSpPr>
        <p:spPr/>
        <p:txBody>
          <a:bodyPr/>
          <a:lstStyle/>
          <a:p>
            <a:fld id="{3C96B7F1-7FC8-4CE4-B83F-A7CF0D8DB17F}" type="slidenum">
              <a:rPr lang="hu-HU" smtClean="0"/>
              <a:pPr/>
              <a:t>27</a:t>
            </a:fld>
            <a:endParaRPr lang="hu-HU"/>
          </a:p>
        </p:txBody>
      </p:sp>
    </p:spTree>
    <p:extLst>
      <p:ext uri="{BB962C8B-B14F-4D97-AF65-F5344CB8AC3E}">
        <p14:creationId xmlns="" xmlns:p14="http://schemas.microsoft.com/office/powerpoint/2010/main" val="15697842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lvl="0"/>
            <a:r>
              <a:rPr lang="hu-HU" dirty="0"/>
              <a:t>Mindenkinek joga van ahhoz, hogy magán-, és családi életét, otthonát, kapcsolattartását és jó hírnevét tiszteletben tartsák.</a:t>
            </a:r>
          </a:p>
          <a:p>
            <a:pPr lvl="0"/>
            <a:r>
              <a:rPr lang="hu-HU" dirty="0"/>
              <a:t>Mindenkinek joga van személyes adatai védelméhez, valamint a közérdekű adatok megismeréséhez és terjesztéséhez</a:t>
            </a:r>
            <a:r>
              <a:rPr lang="hu-HU" dirty="0" smtClean="0"/>
              <a:t>.</a:t>
            </a:r>
          </a:p>
          <a:p>
            <a:r>
              <a:rPr lang="hu-HU" dirty="0"/>
              <a:t>Mindenkinek joga van a gondolat, a lelkiismerete és a vallás szabadságához. </a:t>
            </a:r>
          </a:p>
          <a:p>
            <a:pPr lvl="0"/>
            <a:endParaRPr lang="hu-HU" dirty="0"/>
          </a:p>
        </p:txBody>
      </p:sp>
      <p:sp>
        <p:nvSpPr>
          <p:cNvPr id="3" name="Cím 2"/>
          <p:cNvSpPr>
            <a:spLocks noGrp="1"/>
          </p:cNvSpPr>
          <p:nvPr>
            <p:ph type="title"/>
          </p:nvPr>
        </p:nvSpPr>
        <p:spPr/>
        <p:txBody>
          <a:bodyPr/>
          <a:lstStyle/>
          <a:p>
            <a:endParaRPr lang="hu-HU"/>
          </a:p>
        </p:txBody>
      </p:sp>
      <p:sp>
        <p:nvSpPr>
          <p:cNvPr id="4" name="Dia számának helye 3"/>
          <p:cNvSpPr>
            <a:spLocks noGrp="1"/>
          </p:cNvSpPr>
          <p:nvPr>
            <p:ph type="sldNum" sz="quarter" idx="12"/>
          </p:nvPr>
        </p:nvSpPr>
        <p:spPr/>
        <p:txBody>
          <a:bodyPr/>
          <a:lstStyle/>
          <a:p>
            <a:fld id="{3C96B7F1-7FC8-4CE4-B83F-A7CF0D8DB17F}" type="slidenum">
              <a:rPr lang="hu-HU" smtClean="0"/>
              <a:pPr/>
              <a:t>28</a:t>
            </a:fld>
            <a:endParaRPr lang="hu-HU"/>
          </a:p>
        </p:txBody>
      </p:sp>
    </p:spTree>
    <p:extLst>
      <p:ext uri="{BB962C8B-B14F-4D97-AF65-F5344CB8AC3E}">
        <p14:creationId xmlns="" xmlns:p14="http://schemas.microsoft.com/office/powerpoint/2010/main" val="21744499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lnSpcReduction="10000"/>
          </a:bodyPr>
          <a:lstStyle/>
          <a:p>
            <a:r>
              <a:rPr lang="hu-HU" dirty="0"/>
              <a:t> a vallás vagy más meggyőződés szabad megválasztását, </a:t>
            </a:r>
          </a:p>
          <a:p>
            <a:r>
              <a:rPr lang="hu-HU" dirty="0"/>
              <a:t>vagy megváltoztatását és azt a szabadságot, </a:t>
            </a:r>
          </a:p>
          <a:p>
            <a:r>
              <a:rPr lang="hu-HU" dirty="0"/>
              <a:t>hogy vallását vagy más meggyőződését mindenki vallásos cselekmények, szertartások végzése útján vagy egyéb módon, akár egyénileg, akár másokkal együttesen nyilvánosan, vagy a magánéletben kinyilvánítsa vagy kinyilvánítását mellőzze, gyakorolja vagy tanítsa. </a:t>
            </a:r>
          </a:p>
          <a:p>
            <a:pPr lvl="0"/>
            <a:r>
              <a:rPr lang="hu-HU" dirty="0"/>
              <a:t>Az állam és az egyházak különváltan  működnek. Az egyházak önállóak. </a:t>
            </a:r>
          </a:p>
          <a:p>
            <a:endParaRPr lang="hu-HU" dirty="0"/>
          </a:p>
        </p:txBody>
      </p:sp>
      <p:sp>
        <p:nvSpPr>
          <p:cNvPr id="3" name="Cím 2"/>
          <p:cNvSpPr>
            <a:spLocks noGrp="1"/>
          </p:cNvSpPr>
          <p:nvPr>
            <p:ph type="title"/>
          </p:nvPr>
        </p:nvSpPr>
        <p:spPr/>
        <p:txBody>
          <a:bodyPr>
            <a:normAutofit/>
          </a:bodyPr>
          <a:lstStyle/>
          <a:p>
            <a:r>
              <a:rPr lang="hu-HU" u="sng" dirty="0"/>
              <a:t>Ez a jog magában foglalja</a:t>
            </a:r>
            <a:r>
              <a:rPr lang="hu-HU" u="sng" dirty="0" smtClean="0"/>
              <a:t>:</a:t>
            </a: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29</a:t>
            </a:fld>
            <a:endParaRPr lang="hu-HU"/>
          </a:p>
        </p:txBody>
      </p:sp>
    </p:spTree>
    <p:extLst>
      <p:ext uri="{BB962C8B-B14F-4D97-AF65-F5344CB8AC3E}">
        <p14:creationId xmlns="" xmlns:p14="http://schemas.microsoft.com/office/powerpoint/2010/main" val="2087129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58018"/>
          </a:xfrm>
        </p:spPr>
        <p:txBody>
          <a:bodyPr>
            <a:normAutofit fontScale="90000"/>
          </a:bodyPr>
          <a:lstStyle/>
          <a:p>
            <a:endParaRPr lang="hu-HU" dirty="0"/>
          </a:p>
        </p:txBody>
      </p:sp>
      <p:sp>
        <p:nvSpPr>
          <p:cNvPr id="3" name="Tartalom helye 2"/>
          <p:cNvSpPr>
            <a:spLocks noGrp="1"/>
          </p:cNvSpPr>
          <p:nvPr>
            <p:ph idx="1"/>
          </p:nvPr>
        </p:nvSpPr>
        <p:spPr>
          <a:xfrm>
            <a:off x="457200" y="404664"/>
            <a:ext cx="8229600" cy="5721499"/>
          </a:xfrm>
        </p:spPr>
        <p:txBody>
          <a:bodyPr>
            <a:normAutofit fontScale="77500" lnSpcReduction="20000"/>
          </a:bodyPr>
          <a:lstStyle/>
          <a:p>
            <a:endParaRPr lang="hu-HU" dirty="0"/>
          </a:p>
          <a:p>
            <a:pPr marL="0" indent="0">
              <a:buNone/>
            </a:pPr>
            <a:r>
              <a:rPr lang="hu-HU" dirty="0"/>
              <a:t>Jogrendszer = a társadalmi viszonyokat rendező jogszabályok.</a:t>
            </a:r>
          </a:p>
          <a:p>
            <a:endParaRPr lang="hu-HU" dirty="0"/>
          </a:p>
          <a:p>
            <a:pPr marL="0" indent="0">
              <a:buNone/>
            </a:pPr>
            <a:r>
              <a:rPr lang="hu-HU" dirty="0"/>
              <a:t>A magyar jogrendszer jogágai a következők:</a:t>
            </a:r>
          </a:p>
          <a:p>
            <a:endParaRPr lang="hu-HU" dirty="0"/>
          </a:p>
          <a:p>
            <a:pPr lvl="0"/>
            <a:r>
              <a:rPr lang="hu-HU" dirty="0"/>
              <a:t>Alkotmányjog</a:t>
            </a:r>
          </a:p>
          <a:p>
            <a:pPr lvl="0"/>
            <a:r>
              <a:rPr lang="hu-HU" dirty="0"/>
              <a:t>Közigazgatási jog</a:t>
            </a:r>
          </a:p>
          <a:p>
            <a:pPr lvl="0"/>
            <a:r>
              <a:rPr lang="hu-HU" dirty="0"/>
              <a:t>Polgári jog</a:t>
            </a:r>
          </a:p>
          <a:p>
            <a:pPr lvl="0"/>
            <a:r>
              <a:rPr lang="hu-HU" dirty="0"/>
              <a:t>Polgári eljárás jog</a:t>
            </a:r>
          </a:p>
          <a:p>
            <a:pPr lvl="0"/>
            <a:r>
              <a:rPr lang="hu-HU" dirty="0"/>
              <a:t>Büntetőjog</a:t>
            </a:r>
          </a:p>
          <a:p>
            <a:pPr lvl="0"/>
            <a:r>
              <a:rPr lang="hu-HU" dirty="0"/>
              <a:t>Büntető eljárás jog</a:t>
            </a:r>
          </a:p>
          <a:p>
            <a:pPr lvl="0"/>
            <a:r>
              <a:rPr lang="hu-HU" dirty="0"/>
              <a:t>Családjog</a:t>
            </a:r>
          </a:p>
          <a:p>
            <a:pPr lvl="0"/>
            <a:r>
              <a:rPr lang="hu-HU" dirty="0"/>
              <a:t>Munkajog</a:t>
            </a:r>
          </a:p>
          <a:p>
            <a:pPr lvl="0"/>
            <a:r>
              <a:rPr lang="hu-HU" dirty="0"/>
              <a:t>Földjog</a:t>
            </a:r>
          </a:p>
          <a:p>
            <a:pPr lvl="0"/>
            <a:r>
              <a:rPr lang="hu-HU" dirty="0"/>
              <a:t>Szövetkezeti jog</a:t>
            </a:r>
          </a:p>
          <a:p>
            <a:pPr lvl="0"/>
            <a:r>
              <a:rPr lang="hu-HU" dirty="0"/>
              <a:t>Pénzügyi jog</a:t>
            </a:r>
          </a:p>
          <a:p>
            <a:pPr lvl="0"/>
            <a:r>
              <a:rPr lang="hu-HU" dirty="0"/>
              <a:t>Nemzetközi jog</a:t>
            </a:r>
          </a:p>
          <a:p>
            <a:pPr lvl="0"/>
            <a:r>
              <a:rPr lang="hu-HU" dirty="0"/>
              <a:t>Nemzetközi magánjog</a:t>
            </a:r>
          </a:p>
          <a:p>
            <a:endParaRPr lang="hu-HU" dirty="0"/>
          </a:p>
          <a:p>
            <a:endParaRPr lang="hu-HU" b="1" dirty="0"/>
          </a:p>
        </p:txBody>
      </p:sp>
      <p:sp>
        <p:nvSpPr>
          <p:cNvPr id="4" name="Dia számának helye 3"/>
          <p:cNvSpPr>
            <a:spLocks noGrp="1"/>
          </p:cNvSpPr>
          <p:nvPr>
            <p:ph type="sldNum" sz="quarter" idx="12"/>
          </p:nvPr>
        </p:nvSpPr>
        <p:spPr/>
        <p:txBody>
          <a:bodyPr/>
          <a:lstStyle/>
          <a:p>
            <a:fld id="{3C96B7F1-7FC8-4CE4-B83F-A7CF0D8DB17F}" type="slidenum">
              <a:rPr lang="hu-HU" smtClean="0"/>
              <a:pPr/>
              <a:t>3</a:t>
            </a:fld>
            <a:endParaRPr lang="hu-HU"/>
          </a:p>
        </p:txBody>
      </p:sp>
    </p:spTree>
    <p:extLst>
      <p:ext uri="{BB962C8B-B14F-4D97-AF65-F5344CB8AC3E}">
        <p14:creationId xmlns:p14="http://schemas.microsoft.com/office/powerpoint/2010/main" xmlns="" val="13989917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92500" lnSpcReduction="10000"/>
          </a:bodyPr>
          <a:lstStyle/>
          <a:p>
            <a:pPr lvl="0"/>
            <a:r>
              <a:rPr lang="hu-HU" dirty="0"/>
              <a:t>Mindenkinek joga van a békés gyülekezéshez</a:t>
            </a:r>
            <a:r>
              <a:rPr lang="hu-HU" dirty="0" smtClean="0"/>
              <a:t>.</a:t>
            </a:r>
            <a:endParaRPr lang="hu-HU" dirty="0"/>
          </a:p>
          <a:p>
            <a:pPr lvl="0"/>
            <a:r>
              <a:rPr lang="hu-HU" dirty="0"/>
              <a:t>Mindenkinek joga van szervezeteket létrehozni, és joga van szervezetekhez csatlakozni.</a:t>
            </a:r>
          </a:p>
          <a:p>
            <a:pPr lvl="0"/>
            <a:r>
              <a:rPr lang="hu-HU" dirty="0" smtClean="0"/>
              <a:t>A </a:t>
            </a:r>
            <a:r>
              <a:rPr lang="hu-HU" dirty="0"/>
              <a:t>pártok az egyesülési jog alapján szabadon alakulhatnak és tevékenykedhetnek</a:t>
            </a:r>
            <a:r>
              <a:rPr lang="hu-HU" dirty="0" smtClean="0"/>
              <a:t>.</a:t>
            </a:r>
            <a:endParaRPr lang="hu-HU" dirty="0"/>
          </a:p>
          <a:p>
            <a:pPr lvl="0"/>
            <a:r>
              <a:rPr lang="hu-HU" dirty="0"/>
              <a:t>A pártok közreműködnek a nép akaratának kialakításában és kinyilvánításában.</a:t>
            </a:r>
          </a:p>
          <a:p>
            <a:r>
              <a:rPr lang="hu-HU" dirty="0"/>
              <a:t> </a:t>
            </a:r>
            <a:r>
              <a:rPr lang="hu-HU" dirty="0" smtClean="0"/>
              <a:t>A </a:t>
            </a:r>
            <a:r>
              <a:rPr lang="hu-HU" dirty="0"/>
              <a:t>pártok közhatalmat közvetlenül nem gyakorolhatnak</a:t>
            </a:r>
            <a:r>
              <a:rPr lang="hu-HU" dirty="0" smtClean="0"/>
              <a:t>.</a:t>
            </a:r>
            <a:endParaRPr lang="hu-HU" dirty="0"/>
          </a:p>
          <a:p>
            <a:pPr lvl="0"/>
            <a:r>
              <a:rPr lang="hu-HU" dirty="0"/>
              <a:t>Szakszervezetek és más érdek-képviseleti szervezetek az egyesülési jog alapján szabadon alakulhatnak és tevékenykedhetnek. </a:t>
            </a:r>
          </a:p>
          <a:p>
            <a:endParaRPr lang="hu-HU" dirty="0"/>
          </a:p>
        </p:txBody>
      </p:sp>
      <p:sp>
        <p:nvSpPr>
          <p:cNvPr id="3" name="Cím 2"/>
          <p:cNvSpPr>
            <a:spLocks noGrp="1"/>
          </p:cNvSpPr>
          <p:nvPr>
            <p:ph type="title"/>
          </p:nvPr>
        </p:nvSpPr>
        <p:spPr/>
        <p:txBody>
          <a:bodyPr/>
          <a:lstStyle/>
          <a:p>
            <a:endParaRPr lang="hu-HU"/>
          </a:p>
        </p:txBody>
      </p:sp>
      <p:sp>
        <p:nvSpPr>
          <p:cNvPr id="4" name="Dia számának helye 3"/>
          <p:cNvSpPr>
            <a:spLocks noGrp="1"/>
          </p:cNvSpPr>
          <p:nvPr>
            <p:ph type="sldNum" sz="quarter" idx="12"/>
          </p:nvPr>
        </p:nvSpPr>
        <p:spPr/>
        <p:txBody>
          <a:bodyPr/>
          <a:lstStyle/>
          <a:p>
            <a:fld id="{3C96B7F1-7FC8-4CE4-B83F-A7CF0D8DB17F}" type="slidenum">
              <a:rPr lang="hu-HU" smtClean="0"/>
              <a:pPr/>
              <a:t>30</a:t>
            </a:fld>
            <a:endParaRPr lang="hu-HU"/>
          </a:p>
        </p:txBody>
      </p:sp>
    </p:spTree>
    <p:extLst>
      <p:ext uri="{BB962C8B-B14F-4D97-AF65-F5344CB8AC3E}">
        <p14:creationId xmlns="" xmlns:p14="http://schemas.microsoft.com/office/powerpoint/2010/main" val="37867603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marL="0" indent="0">
              <a:buNone/>
            </a:pPr>
            <a:endParaRPr lang="hu-HU" dirty="0"/>
          </a:p>
          <a:p>
            <a:pPr lvl="0"/>
            <a:r>
              <a:rPr lang="hu-HU" dirty="0"/>
              <a:t>Mindenkinek joga van a véleménynyilvánítás szabadságához.</a:t>
            </a:r>
          </a:p>
          <a:p>
            <a:pPr lvl="0"/>
            <a:r>
              <a:rPr lang="hu-HU" dirty="0"/>
              <a:t>Magyarország elismeri és védi a sajtó szabadságát és sokszínűségét, biztosítja a demokratikus közvélemény kialakulásához szükséges szabad tájékoztatás feltételeit. </a:t>
            </a:r>
          </a:p>
          <a:p>
            <a:endParaRPr lang="hu-HU" dirty="0"/>
          </a:p>
        </p:txBody>
      </p:sp>
      <p:sp>
        <p:nvSpPr>
          <p:cNvPr id="3" name="Cím 2"/>
          <p:cNvSpPr>
            <a:spLocks noGrp="1"/>
          </p:cNvSpPr>
          <p:nvPr>
            <p:ph type="title"/>
          </p:nvPr>
        </p:nvSpPr>
        <p:spPr/>
        <p:txBody>
          <a:bodyPr/>
          <a:lstStyle/>
          <a:p>
            <a:endParaRPr lang="hu-HU"/>
          </a:p>
        </p:txBody>
      </p:sp>
      <p:sp>
        <p:nvSpPr>
          <p:cNvPr id="4" name="Dia számának helye 3"/>
          <p:cNvSpPr>
            <a:spLocks noGrp="1"/>
          </p:cNvSpPr>
          <p:nvPr>
            <p:ph type="sldNum" sz="quarter" idx="12"/>
          </p:nvPr>
        </p:nvSpPr>
        <p:spPr/>
        <p:txBody>
          <a:bodyPr/>
          <a:lstStyle/>
          <a:p>
            <a:fld id="{3C96B7F1-7FC8-4CE4-B83F-A7CF0D8DB17F}" type="slidenum">
              <a:rPr lang="hu-HU" smtClean="0"/>
              <a:pPr/>
              <a:t>31</a:t>
            </a:fld>
            <a:endParaRPr lang="hu-HU"/>
          </a:p>
        </p:txBody>
      </p:sp>
    </p:spTree>
    <p:extLst>
      <p:ext uri="{BB962C8B-B14F-4D97-AF65-F5344CB8AC3E}">
        <p14:creationId xmlns="" xmlns:p14="http://schemas.microsoft.com/office/powerpoint/2010/main" val="27932950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lvl="0"/>
            <a:r>
              <a:rPr lang="hu-HU" dirty="0"/>
              <a:t>Magyarország biztosítja a tudományos kutatás és művészeti alkotás szabadságát, valamint a tanulás, és a törvényben meghatározott keretek között a tanítás szabadságát. </a:t>
            </a:r>
          </a:p>
          <a:p>
            <a:pPr lvl="0"/>
            <a:r>
              <a:rPr lang="hu-HU" dirty="0"/>
              <a:t>Minden magyar állampolgárnak joga van a művelődéshez. </a:t>
            </a:r>
          </a:p>
          <a:p>
            <a:endParaRPr lang="hu-HU" dirty="0"/>
          </a:p>
        </p:txBody>
      </p:sp>
      <p:sp>
        <p:nvSpPr>
          <p:cNvPr id="3" name="Cím 2"/>
          <p:cNvSpPr>
            <a:spLocks noGrp="1"/>
          </p:cNvSpPr>
          <p:nvPr>
            <p:ph type="title"/>
          </p:nvPr>
        </p:nvSpPr>
        <p:spPr/>
        <p:txBody>
          <a:bodyPr/>
          <a:lstStyle/>
          <a:p>
            <a:endParaRPr lang="hu-HU"/>
          </a:p>
        </p:txBody>
      </p:sp>
      <p:sp>
        <p:nvSpPr>
          <p:cNvPr id="4" name="Dia számának helye 3"/>
          <p:cNvSpPr>
            <a:spLocks noGrp="1"/>
          </p:cNvSpPr>
          <p:nvPr>
            <p:ph type="sldNum" sz="quarter" idx="12"/>
          </p:nvPr>
        </p:nvSpPr>
        <p:spPr/>
        <p:txBody>
          <a:bodyPr/>
          <a:lstStyle/>
          <a:p>
            <a:fld id="{3C96B7F1-7FC8-4CE4-B83F-A7CF0D8DB17F}" type="slidenum">
              <a:rPr lang="hu-HU" smtClean="0"/>
              <a:pPr/>
              <a:t>32</a:t>
            </a:fld>
            <a:endParaRPr lang="hu-HU"/>
          </a:p>
        </p:txBody>
      </p:sp>
    </p:spTree>
    <p:extLst>
      <p:ext uri="{BB962C8B-B14F-4D97-AF65-F5344CB8AC3E}">
        <p14:creationId xmlns="" xmlns:p14="http://schemas.microsoft.com/office/powerpoint/2010/main" val="26022254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lvl="0"/>
            <a:r>
              <a:rPr lang="hu-HU" dirty="0"/>
              <a:t>Mindenkinek joga van a munka és a foglalkozás szabad megválasztásához, valamint a vállalkozáshoz. </a:t>
            </a:r>
          </a:p>
          <a:p>
            <a:pPr lvl="0"/>
            <a:r>
              <a:rPr lang="hu-HU" dirty="0"/>
              <a:t>Magyarország törekszik megteremteni annak a feltételeit, hogy minden munkaképes ember, aki dolgozni akar, dolgozhasson. </a:t>
            </a:r>
          </a:p>
          <a:p>
            <a:endParaRPr lang="hu-HU" dirty="0"/>
          </a:p>
        </p:txBody>
      </p:sp>
      <p:sp>
        <p:nvSpPr>
          <p:cNvPr id="3" name="Cím 2"/>
          <p:cNvSpPr>
            <a:spLocks noGrp="1"/>
          </p:cNvSpPr>
          <p:nvPr>
            <p:ph type="title"/>
          </p:nvPr>
        </p:nvSpPr>
        <p:spPr/>
        <p:txBody>
          <a:bodyPr/>
          <a:lstStyle/>
          <a:p>
            <a:endParaRPr lang="hu-HU"/>
          </a:p>
        </p:txBody>
      </p:sp>
      <p:sp>
        <p:nvSpPr>
          <p:cNvPr id="4" name="Dia számának helye 3"/>
          <p:cNvSpPr>
            <a:spLocks noGrp="1"/>
          </p:cNvSpPr>
          <p:nvPr>
            <p:ph type="sldNum" sz="quarter" idx="12"/>
          </p:nvPr>
        </p:nvSpPr>
        <p:spPr/>
        <p:txBody>
          <a:bodyPr/>
          <a:lstStyle/>
          <a:p>
            <a:fld id="{3C96B7F1-7FC8-4CE4-B83F-A7CF0D8DB17F}" type="slidenum">
              <a:rPr lang="hu-HU" smtClean="0"/>
              <a:pPr/>
              <a:t>33</a:t>
            </a:fld>
            <a:endParaRPr lang="hu-HU"/>
          </a:p>
        </p:txBody>
      </p:sp>
    </p:spTree>
    <p:extLst>
      <p:ext uri="{BB962C8B-B14F-4D97-AF65-F5344CB8AC3E}">
        <p14:creationId xmlns="" xmlns:p14="http://schemas.microsoft.com/office/powerpoint/2010/main" val="32040517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lvl="0"/>
            <a:r>
              <a:rPr lang="hu-HU" dirty="0"/>
              <a:t>Mindenkinek joga van a tulajdonhoz és az örökléshez.</a:t>
            </a:r>
          </a:p>
          <a:p>
            <a:pPr lvl="0"/>
            <a:r>
              <a:rPr lang="hu-HU" dirty="0"/>
              <a:t>A tulajdon társadalmi felelősséggel jár.</a:t>
            </a:r>
          </a:p>
          <a:p>
            <a:pPr lvl="0"/>
            <a:r>
              <a:rPr lang="hu-HU" dirty="0"/>
              <a:t>Tulajdont kisajátítani csak kivételesen és közérdekből, törvényben meghatározott esetekben és módon, teljes, feltétlen és azonnali kártalanítás mellett lehet. </a:t>
            </a:r>
          </a:p>
        </p:txBody>
      </p:sp>
      <p:sp>
        <p:nvSpPr>
          <p:cNvPr id="3" name="Cím 2"/>
          <p:cNvSpPr>
            <a:spLocks noGrp="1"/>
          </p:cNvSpPr>
          <p:nvPr>
            <p:ph type="title"/>
          </p:nvPr>
        </p:nvSpPr>
        <p:spPr/>
        <p:txBody>
          <a:bodyPr/>
          <a:lstStyle/>
          <a:p>
            <a:endParaRPr lang="hu-HU"/>
          </a:p>
        </p:txBody>
      </p:sp>
      <p:sp>
        <p:nvSpPr>
          <p:cNvPr id="4" name="Dia számának helye 3"/>
          <p:cNvSpPr>
            <a:spLocks noGrp="1"/>
          </p:cNvSpPr>
          <p:nvPr>
            <p:ph type="sldNum" sz="quarter" idx="12"/>
          </p:nvPr>
        </p:nvSpPr>
        <p:spPr/>
        <p:txBody>
          <a:bodyPr/>
          <a:lstStyle/>
          <a:p>
            <a:fld id="{3C96B7F1-7FC8-4CE4-B83F-A7CF0D8DB17F}" type="slidenum">
              <a:rPr lang="hu-HU" smtClean="0"/>
              <a:pPr/>
              <a:t>34</a:t>
            </a:fld>
            <a:endParaRPr lang="hu-HU"/>
          </a:p>
        </p:txBody>
      </p:sp>
    </p:spTree>
    <p:extLst>
      <p:ext uri="{BB962C8B-B14F-4D97-AF65-F5344CB8AC3E}">
        <p14:creationId xmlns="" xmlns:p14="http://schemas.microsoft.com/office/powerpoint/2010/main" val="24660221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a:bodyPr>
          <a:lstStyle/>
          <a:p>
            <a:pPr lvl="0"/>
            <a:r>
              <a:rPr lang="hu-HU" dirty="0"/>
              <a:t>Magyar állampolgár Magyarország területéről nem utasítható ki, és külföldről bármikor hazatérhet. </a:t>
            </a:r>
          </a:p>
          <a:p>
            <a:pPr lvl="0"/>
            <a:r>
              <a:rPr lang="hu-HU" dirty="0" smtClean="0"/>
              <a:t>Magyarország </a:t>
            </a:r>
            <a:r>
              <a:rPr lang="hu-HU" dirty="0"/>
              <a:t>területén tartózkodó külföldit csak törvényes határozat alapján lehet kiutasítani.</a:t>
            </a:r>
          </a:p>
          <a:p>
            <a:pPr lvl="0"/>
            <a:r>
              <a:rPr lang="hu-HU" dirty="0" smtClean="0"/>
              <a:t>Senki </a:t>
            </a:r>
            <a:r>
              <a:rPr lang="hu-HU" dirty="0"/>
              <a:t>nem utasítható ki olyan államba, vagy nem adható ki olyan államnak, ahol az a veszély fenyegeti, hogy halálra ítélik, kínozzák, vagy már embertelen bánásmódnak, büntetésnek vetik alá. </a:t>
            </a:r>
          </a:p>
          <a:p>
            <a:endParaRPr lang="hu-HU" dirty="0"/>
          </a:p>
        </p:txBody>
      </p:sp>
      <p:sp>
        <p:nvSpPr>
          <p:cNvPr id="3" name="Cím 2"/>
          <p:cNvSpPr>
            <a:spLocks noGrp="1"/>
          </p:cNvSpPr>
          <p:nvPr>
            <p:ph type="title"/>
          </p:nvPr>
        </p:nvSpPr>
        <p:spPr/>
        <p:txBody>
          <a:bodyPr/>
          <a:lstStyle/>
          <a:p>
            <a:endParaRPr lang="hu-HU"/>
          </a:p>
        </p:txBody>
      </p:sp>
      <p:sp>
        <p:nvSpPr>
          <p:cNvPr id="4" name="Dia számának helye 3"/>
          <p:cNvSpPr>
            <a:spLocks noGrp="1"/>
          </p:cNvSpPr>
          <p:nvPr>
            <p:ph type="sldNum" sz="quarter" idx="12"/>
          </p:nvPr>
        </p:nvSpPr>
        <p:spPr/>
        <p:txBody>
          <a:bodyPr/>
          <a:lstStyle/>
          <a:p>
            <a:fld id="{3C96B7F1-7FC8-4CE4-B83F-A7CF0D8DB17F}" type="slidenum">
              <a:rPr lang="hu-HU" smtClean="0"/>
              <a:pPr/>
              <a:t>35</a:t>
            </a:fld>
            <a:endParaRPr lang="hu-HU"/>
          </a:p>
        </p:txBody>
      </p:sp>
    </p:spTree>
    <p:extLst>
      <p:ext uri="{BB962C8B-B14F-4D97-AF65-F5344CB8AC3E}">
        <p14:creationId xmlns="" xmlns:p14="http://schemas.microsoft.com/office/powerpoint/2010/main" val="33494335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872067" y="2564904"/>
            <a:ext cx="7408333" cy="3561259"/>
          </a:xfrm>
        </p:spPr>
        <p:txBody>
          <a:bodyPr/>
          <a:lstStyle/>
          <a:p>
            <a:pPr lvl="0"/>
            <a:r>
              <a:rPr lang="hu-HU" dirty="0"/>
              <a:t>Magyarország menedékjogot biztosít azoknak a nem magyar állampolgároknak, akiket hazájukban vagy a szokásos tartózkodási helyük szerinti országban faji, nemzeti hovatartozásuk, meghatározott társadalmi csoporthoz tartozásuk, vallási, illetve politikai meggyőződésük miatt üldöznek, vagy az üldöztetésüktől való félelmük megalapozott. </a:t>
            </a:r>
          </a:p>
        </p:txBody>
      </p:sp>
      <p:sp>
        <p:nvSpPr>
          <p:cNvPr id="3" name="Cím 2"/>
          <p:cNvSpPr>
            <a:spLocks noGrp="1"/>
          </p:cNvSpPr>
          <p:nvPr>
            <p:ph type="title"/>
          </p:nvPr>
        </p:nvSpPr>
        <p:spPr/>
        <p:txBody>
          <a:bodyPr/>
          <a:lstStyle/>
          <a:p>
            <a:endParaRPr lang="hu-HU"/>
          </a:p>
        </p:txBody>
      </p:sp>
      <p:sp>
        <p:nvSpPr>
          <p:cNvPr id="4" name="Dia számának helye 3"/>
          <p:cNvSpPr>
            <a:spLocks noGrp="1"/>
          </p:cNvSpPr>
          <p:nvPr>
            <p:ph type="sldNum" sz="quarter" idx="12"/>
          </p:nvPr>
        </p:nvSpPr>
        <p:spPr/>
        <p:txBody>
          <a:bodyPr/>
          <a:lstStyle/>
          <a:p>
            <a:fld id="{3C96B7F1-7FC8-4CE4-B83F-A7CF0D8DB17F}" type="slidenum">
              <a:rPr lang="hu-HU" smtClean="0"/>
              <a:pPr/>
              <a:t>36</a:t>
            </a:fld>
            <a:endParaRPr lang="hu-HU"/>
          </a:p>
        </p:txBody>
      </p:sp>
    </p:spTree>
    <p:extLst>
      <p:ext uri="{BB962C8B-B14F-4D97-AF65-F5344CB8AC3E}">
        <p14:creationId xmlns="" xmlns:p14="http://schemas.microsoft.com/office/powerpoint/2010/main" val="12406915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a:bodyPr>
          <a:lstStyle/>
          <a:p>
            <a:pPr lvl="0"/>
            <a:r>
              <a:rPr lang="hu-HU" dirty="0"/>
              <a:t>legfőbb népképviseleti szerv, általános és egyenlő választójog alapján, titkos szavazással 4 évre választják,</a:t>
            </a:r>
          </a:p>
          <a:p>
            <a:pPr lvl="0"/>
            <a:r>
              <a:rPr lang="hu-HU" dirty="0"/>
              <a:t>megalkotja és módosítja Magyarország Alaptörvényét, törvényeket alkot</a:t>
            </a:r>
            <a:r>
              <a:rPr lang="hu-HU" dirty="0" smtClean="0"/>
              <a:t>,</a:t>
            </a:r>
            <a:endParaRPr lang="hu-HU" dirty="0"/>
          </a:p>
        </p:txBody>
      </p:sp>
      <p:sp>
        <p:nvSpPr>
          <p:cNvPr id="3" name="Cím 2"/>
          <p:cNvSpPr>
            <a:spLocks noGrp="1"/>
          </p:cNvSpPr>
          <p:nvPr>
            <p:ph type="title"/>
          </p:nvPr>
        </p:nvSpPr>
        <p:spPr/>
        <p:txBody>
          <a:bodyPr>
            <a:normAutofit/>
          </a:bodyPr>
          <a:lstStyle/>
          <a:p>
            <a:r>
              <a:rPr lang="hu-HU" dirty="0" smtClean="0"/>
              <a:t>AZ ORSZÁGGYŰLÉS</a:t>
            </a: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37</a:t>
            </a:fld>
            <a:endParaRPr lang="hu-HU"/>
          </a:p>
        </p:txBody>
      </p:sp>
    </p:spTree>
    <p:extLst>
      <p:ext uri="{BB962C8B-B14F-4D97-AF65-F5344CB8AC3E}">
        <p14:creationId xmlns="" xmlns:p14="http://schemas.microsoft.com/office/powerpoint/2010/main" val="10701929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a:bodyPr>
          <a:lstStyle/>
          <a:p>
            <a:r>
              <a:rPr lang="hu-HU" dirty="0"/>
              <a:t>megválasztja a köztársasági elnököt, az </a:t>
            </a:r>
            <a:r>
              <a:rPr lang="hu-HU" b="1" dirty="0"/>
              <a:t>Alkotmánybíróság</a:t>
            </a:r>
            <a:r>
              <a:rPr lang="hu-HU" dirty="0"/>
              <a:t> tagjait és elnökét, a </a:t>
            </a:r>
            <a:r>
              <a:rPr lang="hu-HU" b="1" dirty="0"/>
              <a:t>Kúria elnökét</a:t>
            </a:r>
            <a:r>
              <a:rPr lang="hu-HU" dirty="0"/>
              <a:t>, </a:t>
            </a:r>
            <a:r>
              <a:rPr lang="hu-HU" b="1" dirty="0"/>
              <a:t>a legfőbb ügyészt</a:t>
            </a:r>
            <a:r>
              <a:rPr lang="hu-HU" dirty="0"/>
              <a:t>, az </a:t>
            </a:r>
            <a:r>
              <a:rPr lang="hu-HU" b="1" dirty="0"/>
              <a:t>alapvető jogok biztosát </a:t>
            </a:r>
            <a:r>
              <a:rPr lang="hu-HU" dirty="0"/>
              <a:t>és </a:t>
            </a:r>
            <a:r>
              <a:rPr lang="hu-HU" b="1" dirty="0"/>
              <a:t>helyetteseit</a:t>
            </a:r>
            <a:r>
              <a:rPr lang="hu-HU" dirty="0"/>
              <a:t>, az </a:t>
            </a:r>
            <a:r>
              <a:rPr lang="hu-HU" b="1" dirty="0"/>
              <a:t>Állami Számvevőszék elnökét</a:t>
            </a:r>
            <a:r>
              <a:rPr lang="hu-HU" dirty="0" smtClean="0"/>
              <a:t>,</a:t>
            </a:r>
          </a:p>
          <a:p>
            <a:pPr lvl="0"/>
            <a:r>
              <a:rPr lang="hu-HU" dirty="0" smtClean="0"/>
              <a:t>megválasztja </a:t>
            </a:r>
            <a:r>
              <a:rPr lang="hu-HU" dirty="0"/>
              <a:t>a köztársasági elnököt, az Alkotmánybíróság tagjait és elnökét, a Kúria elnökét, a legfőbb ügyészt, az alapvető jogok biztosát és helyetteseit, az Állami Számvevőszék elnökét,</a:t>
            </a:r>
          </a:p>
          <a:p>
            <a:pPr lvl="0"/>
            <a:r>
              <a:rPr lang="hu-HU" dirty="0"/>
              <a:t>megválasztja a miniszterelnököt</a:t>
            </a:r>
          </a:p>
          <a:p>
            <a:endParaRPr lang="hu-HU" dirty="0"/>
          </a:p>
        </p:txBody>
      </p:sp>
      <p:sp>
        <p:nvSpPr>
          <p:cNvPr id="3" name="Cím 2"/>
          <p:cNvSpPr>
            <a:spLocks noGrp="1"/>
          </p:cNvSpPr>
          <p:nvPr>
            <p:ph type="title"/>
          </p:nvPr>
        </p:nvSpPr>
        <p:spPr/>
        <p:txBody>
          <a:bodyPr/>
          <a:lstStyle/>
          <a:p>
            <a:r>
              <a:rPr lang="hu-HU" dirty="0"/>
              <a:t>AZ ORSZÁGGYŰLÉS</a:t>
            </a:r>
          </a:p>
        </p:txBody>
      </p:sp>
      <p:sp>
        <p:nvSpPr>
          <p:cNvPr id="4" name="Dia számának helye 3"/>
          <p:cNvSpPr>
            <a:spLocks noGrp="1"/>
          </p:cNvSpPr>
          <p:nvPr>
            <p:ph type="sldNum" sz="quarter" idx="12"/>
          </p:nvPr>
        </p:nvSpPr>
        <p:spPr/>
        <p:txBody>
          <a:bodyPr/>
          <a:lstStyle/>
          <a:p>
            <a:fld id="{3C96B7F1-7FC8-4CE4-B83F-A7CF0D8DB17F}" type="slidenum">
              <a:rPr lang="hu-HU" smtClean="0"/>
              <a:pPr/>
              <a:t>38</a:t>
            </a:fld>
            <a:endParaRPr lang="hu-HU"/>
          </a:p>
        </p:txBody>
      </p:sp>
    </p:spTree>
    <p:extLst>
      <p:ext uri="{BB962C8B-B14F-4D97-AF65-F5344CB8AC3E}">
        <p14:creationId xmlns="" xmlns:p14="http://schemas.microsoft.com/office/powerpoint/2010/main" val="27594431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899592" y="2564904"/>
            <a:ext cx="7408333" cy="4209331"/>
          </a:xfrm>
        </p:spPr>
        <p:txBody>
          <a:bodyPr>
            <a:normAutofit fontScale="85000" lnSpcReduction="10000"/>
          </a:bodyPr>
          <a:lstStyle/>
          <a:p>
            <a:pPr lvl="0"/>
            <a:r>
              <a:rPr lang="hu-HU" dirty="0"/>
              <a:t>feloszlatja az alaptörvény-ellenesen működő képviselő-testületet,</a:t>
            </a:r>
          </a:p>
          <a:p>
            <a:pPr lvl="0"/>
            <a:r>
              <a:rPr lang="hu-HU" dirty="0"/>
              <a:t>határoz hadiállapot kinyilvánításáról és békekötésről,</a:t>
            </a:r>
          </a:p>
          <a:p>
            <a:pPr lvl="0"/>
            <a:r>
              <a:rPr lang="hu-HU" dirty="0"/>
              <a:t>közkegyelmet gyakorol</a:t>
            </a:r>
          </a:p>
          <a:p>
            <a:pPr lvl="0"/>
            <a:r>
              <a:rPr lang="hu-HU" dirty="0"/>
              <a:t>ülései nyilvánosak</a:t>
            </a:r>
            <a:r>
              <a:rPr lang="hu-HU" dirty="0" smtClean="0"/>
              <a:t>,</a:t>
            </a:r>
          </a:p>
          <a:p>
            <a:pPr lvl="0"/>
            <a:r>
              <a:rPr lang="hu-HU" dirty="0"/>
              <a:t>határozatképes: ha az ülésen az országgyűlési képviselőknek több mint a fele jelen van,</a:t>
            </a:r>
          </a:p>
          <a:p>
            <a:pPr lvl="0"/>
            <a:r>
              <a:rPr lang="hu-HU" dirty="0"/>
              <a:t>tagjai sorából elnököt, alelnököket és jegyzőket választ,</a:t>
            </a:r>
          </a:p>
          <a:p>
            <a:pPr lvl="0"/>
            <a:r>
              <a:rPr lang="hu-HU" dirty="0" smtClean="0"/>
              <a:t>tevékenységük összehangolására a Házszabályban meghatározottak szerint országgyűlési képviselőcsoportot /frakciót/ alakíthatnak,</a:t>
            </a:r>
          </a:p>
          <a:p>
            <a:pPr lvl="0"/>
            <a:endParaRPr lang="hu-HU" dirty="0"/>
          </a:p>
        </p:txBody>
      </p:sp>
      <p:sp>
        <p:nvSpPr>
          <p:cNvPr id="3" name="Cím 2"/>
          <p:cNvSpPr>
            <a:spLocks noGrp="1"/>
          </p:cNvSpPr>
          <p:nvPr>
            <p:ph type="title"/>
          </p:nvPr>
        </p:nvSpPr>
        <p:spPr/>
        <p:txBody>
          <a:bodyPr/>
          <a:lstStyle/>
          <a:p>
            <a:r>
              <a:rPr lang="hu-HU" dirty="0"/>
              <a:t>AZ ORSZÁGGYŰLÉS</a:t>
            </a:r>
          </a:p>
        </p:txBody>
      </p:sp>
      <p:sp>
        <p:nvSpPr>
          <p:cNvPr id="4" name="Dia számának helye 3"/>
          <p:cNvSpPr>
            <a:spLocks noGrp="1"/>
          </p:cNvSpPr>
          <p:nvPr>
            <p:ph type="sldNum" sz="quarter" idx="12"/>
          </p:nvPr>
        </p:nvSpPr>
        <p:spPr/>
        <p:txBody>
          <a:bodyPr/>
          <a:lstStyle/>
          <a:p>
            <a:fld id="{3C96B7F1-7FC8-4CE4-B83F-A7CF0D8DB17F}" type="slidenum">
              <a:rPr lang="hu-HU" smtClean="0"/>
              <a:pPr/>
              <a:t>39</a:t>
            </a:fld>
            <a:endParaRPr lang="hu-HU"/>
          </a:p>
        </p:txBody>
      </p:sp>
    </p:spTree>
    <p:extLst>
      <p:ext uri="{BB962C8B-B14F-4D97-AF65-F5344CB8AC3E}">
        <p14:creationId xmlns="" xmlns:p14="http://schemas.microsoft.com/office/powerpoint/2010/main" val="1283573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202034"/>
          </a:xfrm>
        </p:spPr>
        <p:txBody>
          <a:bodyPr>
            <a:normAutofit fontScale="90000"/>
          </a:bodyPr>
          <a:lstStyle/>
          <a:p>
            <a:endParaRPr lang="hu-HU" dirty="0"/>
          </a:p>
        </p:txBody>
      </p:sp>
      <p:sp>
        <p:nvSpPr>
          <p:cNvPr id="3" name="Tartalom helye 2"/>
          <p:cNvSpPr>
            <a:spLocks noGrp="1"/>
          </p:cNvSpPr>
          <p:nvPr>
            <p:ph idx="1"/>
          </p:nvPr>
        </p:nvSpPr>
        <p:spPr>
          <a:xfrm>
            <a:off x="457200" y="692696"/>
            <a:ext cx="8229600" cy="5433467"/>
          </a:xfrm>
        </p:spPr>
        <p:txBody>
          <a:bodyPr>
            <a:normAutofit lnSpcReduction="10000"/>
          </a:bodyPr>
          <a:lstStyle/>
          <a:p>
            <a:pPr marL="0" indent="0">
              <a:buNone/>
            </a:pPr>
            <a:r>
              <a:rPr lang="hu-HU" b="1" dirty="0"/>
              <a:t>A jogszabály szerkezete.</a:t>
            </a:r>
            <a:endParaRPr lang="hu-HU" dirty="0"/>
          </a:p>
          <a:p>
            <a:endParaRPr lang="hu-HU" dirty="0"/>
          </a:p>
          <a:p>
            <a:pPr lvl="0"/>
            <a:r>
              <a:rPr lang="hu-HU" dirty="0"/>
              <a:t>Tényállás      /hipotézis/</a:t>
            </a:r>
          </a:p>
          <a:p>
            <a:pPr lvl="0"/>
            <a:r>
              <a:rPr lang="hu-HU" dirty="0"/>
              <a:t>Rendelkezés /diszpozíció/</a:t>
            </a:r>
          </a:p>
          <a:p>
            <a:pPr lvl="0"/>
            <a:r>
              <a:rPr lang="hu-HU" dirty="0"/>
              <a:t>Joghátrány   /szankció/</a:t>
            </a:r>
          </a:p>
          <a:p>
            <a:pPr marL="0" indent="0">
              <a:buNone/>
            </a:pPr>
            <a:endParaRPr lang="hu-HU" dirty="0"/>
          </a:p>
          <a:p>
            <a:pPr marL="0" indent="0">
              <a:buNone/>
            </a:pPr>
            <a:r>
              <a:rPr lang="hu-HU" b="1" dirty="0"/>
              <a:t>A jogszabály tényállási része</a:t>
            </a:r>
            <a:r>
              <a:rPr lang="hu-HU" dirty="0"/>
              <a:t> írja le azokat a körülményeket, eseményeket, amelyek bekövetkezése esetén a rendelkező rész életbe lép.</a:t>
            </a:r>
          </a:p>
          <a:p>
            <a:pPr marL="0" indent="0">
              <a:buNone/>
            </a:pPr>
            <a:endParaRPr lang="hu-HU" dirty="0"/>
          </a:p>
          <a:p>
            <a:r>
              <a:rPr lang="hu-HU" dirty="0"/>
              <a:t>A rendelkezés akkor érvényesül, ha a tényállás megvalósul. </a:t>
            </a:r>
          </a:p>
          <a:p>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4</a:t>
            </a:fld>
            <a:endParaRPr lang="hu-HU"/>
          </a:p>
        </p:txBody>
      </p:sp>
    </p:spTree>
    <p:extLst>
      <p:ext uri="{BB962C8B-B14F-4D97-AF65-F5344CB8AC3E}">
        <p14:creationId xmlns:p14="http://schemas.microsoft.com/office/powerpoint/2010/main" xmlns="" val="5934787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lvl="0"/>
            <a:r>
              <a:rPr lang="hu-HU" dirty="0"/>
              <a:t>az OGY határozatait a jelenlévő </a:t>
            </a:r>
            <a:r>
              <a:rPr lang="hu-HU" dirty="0" err="1"/>
              <a:t>ogy-i</a:t>
            </a:r>
            <a:r>
              <a:rPr lang="hu-HU" dirty="0"/>
              <a:t> képviselők több mint a felének szavazatával hozza meg. </a:t>
            </a:r>
          </a:p>
          <a:p>
            <a:pPr lvl="0"/>
            <a:r>
              <a:rPr lang="hu-HU" dirty="0"/>
              <a:t>a Házszabály egyes döntések meghozatalát minősített /2/3-os/ többséghez kötheti. </a:t>
            </a:r>
          </a:p>
          <a:p>
            <a:endParaRPr lang="hu-HU" dirty="0"/>
          </a:p>
        </p:txBody>
      </p:sp>
      <p:sp>
        <p:nvSpPr>
          <p:cNvPr id="3" name="Cím 2"/>
          <p:cNvSpPr>
            <a:spLocks noGrp="1"/>
          </p:cNvSpPr>
          <p:nvPr>
            <p:ph type="title"/>
          </p:nvPr>
        </p:nvSpPr>
        <p:spPr/>
        <p:txBody>
          <a:bodyPr/>
          <a:lstStyle/>
          <a:p>
            <a:r>
              <a:rPr lang="hu-HU" dirty="0"/>
              <a:t>AZ ORSZÁGGYŰLÉS</a:t>
            </a:r>
          </a:p>
        </p:txBody>
      </p:sp>
      <p:sp>
        <p:nvSpPr>
          <p:cNvPr id="4" name="Dia számának helye 3"/>
          <p:cNvSpPr>
            <a:spLocks noGrp="1"/>
          </p:cNvSpPr>
          <p:nvPr>
            <p:ph type="sldNum" sz="quarter" idx="12"/>
          </p:nvPr>
        </p:nvSpPr>
        <p:spPr/>
        <p:txBody>
          <a:bodyPr/>
          <a:lstStyle/>
          <a:p>
            <a:fld id="{3C96B7F1-7FC8-4CE4-B83F-A7CF0D8DB17F}" type="slidenum">
              <a:rPr lang="hu-HU" smtClean="0"/>
              <a:pPr/>
              <a:t>40</a:t>
            </a:fld>
            <a:endParaRPr lang="hu-HU"/>
          </a:p>
        </p:txBody>
      </p:sp>
    </p:spTree>
    <p:extLst>
      <p:ext uri="{BB962C8B-B14F-4D97-AF65-F5344CB8AC3E}">
        <p14:creationId xmlns="" xmlns:p14="http://schemas.microsoft.com/office/powerpoint/2010/main" val="11341923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lvl="0"/>
            <a:r>
              <a:rPr lang="hu-HU" dirty="0"/>
              <a:t>törvényt a köztársasági elnök, a Kormány, országgyűlési bizottság, vagy országgyűlési képviselő kezdeményezhet. </a:t>
            </a:r>
          </a:p>
          <a:p>
            <a:pPr lvl="0"/>
            <a:r>
              <a:rPr lang="hu-HU" dirty="0"/>
              <a:t>az elfogadott törvényt az OGY elnöke öt napon belül aláírja és megküldi a köztársasági elnöknek. </a:t>
            </a:r>
            <a:endParaRPr lang="hu-HU" dirty="0" smtClean="0"/>
          </a:p>
          <a:p>
            <a:pPr lvl="0"/>
            <a:r>
              <a:rPr lang="hu-HU" dirty="0" smtClean="0"/>
              <a:t>A </a:t>
            </a:r>
            <a:r>
              <a:rPr lang="hu-HU" dirty="0"/>
              <a:t>köztársasági elnök a megküldött törvényt öt napon belül aláírja, és elrendeli annak kihirdetését. </a:t>
            </a:r>
          </a:p>
        </p:txBody>
      </p:sp>
      <p:sp>
        <p:nvSpPr>
          <p:cNvPr id="3" name="Cím 2"/>
          <p:cNvSpPr>
            <a:spLocks noGrp="1"/>
          </p:cNvSpPr>
          <p:nvPr>
            <p:ph type="title"/>
          </p:nvPr>
        </p:nvSpPr>
        <p:spPr/>
        <p:txBody>
          <a:bodyPr/>
          <a:lstStyle/>
          <a:p>
            <a:r>
              <a:rPr lang="hu-HU" dirty="0"/>
              <a:t>AZ ORSZÁGGYŰLÉS</a:t>
            </a:r>
          </a:p>
        </p:txBody>
      </p:sp>
      <p:sp>
        <p:nvSpPr>
          <p:cNvPr id="4" name="Dia számának helye 3"/>
          <p:cNvSpPr>
            <a:spLocks noGrp="1"/>
          </p:cNvSpPr>
          <p:nvPr>
            <p:ph type="sldNum" sz="quarter" idx="12"/>
          </p:nvPr>
        </p:nvSpPr>
        <p:spPr/>
        <p:txBody>
          <a:bodyPr/>
          <a:lstStyle/>
          <a:p>
            <a:fld id="{3C96B7F1-7FC8-4CE4-B83F-A7CF0D8DB17F}" type="slidenum">
              <a:rPr lang="hu-HU" smtClean="0"/>
              <a:pPr/>
              <a:t>41</a:t>
            </a:fld>
            <a:endParaRPr lang="hu-HU"/>
          </a:p>
        </p:txBody>
      </p:sp>
    </p:spTree>
    <p:extLst>
      <p:ext uri="{BB962C8B-B14F-4D97-AF65-F5344CB8AC3E}">
        <p14:creationId xmlns="" xmlns:p14="http://schemas.microsoft.com/office/powerpoint/2010/main" val="7190405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lvl="0"/>
            <a:r>
              <a:rPr lang="hu-HU" dirty="0"/>
              <a:t>jogaik és kötelezettségeik egyenlők, tevékenységüket a köz érdekében végzik, e tekintetben nem utasíthatóak,</a:t>
            </a:r>
          </a:p>
          <a:p>
            <a:pPr lvl="0"/>
            <a:r>
              <a:rPr lang="hu-HU" dirty="0"/>
              <a:t>mentelmi jog és a függetlenségét biztosító javadalmazás illeti meg,</a:t>
            </a:r>
          </a:p>
          <a:p>
            <a:pPr lvl="0"/>
            <a:r>
              <a:rPr lang="hu-HU" dirty="0"/>
              <a:t>kérdést, interpellációt </a:t>
            </a:r>
            <a:r>
              <a:rPr lang="hu-HU" dirty="0" smtClean="0"/>
              <a:t>intézhet</a:t>
            </a:r>
            <a:endParaRPr lang="hu-HU" dirty="0"/>
          </a:p>
        </p:txBody>
      </p:sp>
      <p:sp>
        <p:nvSpPr>
          <p:cNvPr id="3" name="Cím 2"/>
          <p:cNvSpPr>
            <a:spLocks noGrp="1"/>
          </p:cNvSpPr>
          <p:nvPr>
            <p:ph type="title"/>
          </p:nvPr>
        </p:nvSpPr>
        <p:spPr/>
        <p:txBody>
          <a:bodyPr>
            <a:normAutofit/>
          </a:bodyPr>
          <a:lstStyle/>
          <a:p>
            <a:r>
              <a:rPr lang="hu-HU" dirty="0"/>
              <a:t>ORSZÁGGYŰLÉSI KÉPVISELŐ</a:t>
            </a:r>
            <a:r>
              <a:rPr lang="hu-HU" dirty="0" smtClean="0"/>
              <a:t>:</a:t>
            </a: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42</a:t>
            </a:fld>
            <a:endParaRPr lang="hu-HU"/>
          </a:p>
        </p:txBody>
      </p:sp>
    </p:spTree>
    <p:extLst>
      <p:ext uri="{BB962C8B-B14F-4D97-AF65-F5344CB8AC3E}">
        <p14:creationId xmlns="" xmlns:p14="http://schemas.microsoft.com/office/powerpoint/2010/main" val="28574101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lvl="0"/>
            <a:endParaRPr lang="hu-HU" dirty="0" smtClean="0"/>
          </a:p>
          <a:p>
            <a:pPr lvl="0"/>
            <a:r>
              <a:rPr lang="hu-HU" dirty="0" smtClean="0"/>
              <a:t>Magyarország </a:t>
            </a:r>
            <a:r>
              <a:rPr lang="hu-HU" dirty="0"/>
              <a:t>államfője, aki kifejezi a nemzet egységét és őrködik az államszervezet demokratikus működése felett,</a:t>
            </a:r>
          </a:p>
          <a:p>
            <a:pPr lvl="0"/>
            <a:r>
              <a:rPr lang="hu-HU" dirty="0"/>
              <a:t>a Magyar Honvédség főparancsnoka,</a:t>
            </a:r>
          </a:p>
          <a:p>
            <a:pPr lvl="0"/>
            <a:r>
              <a:rPr lang="hu-HU" dirty="0"/>
              <a:t>képviseli Magyarországot</a:t>
            </a:r>
            <a:r>
              <a:rPr lang="hu-HU" dirty="0" smtClean="0"/>
              <a:t>,</a:t>
            </a:r>
            <a:endParaRPr lang="hu-HU" dirty="0"/>
          </a:p>
        </p:txBody>
      </p:sp>
      <p:sp>
        <p:nvSpPr>
          <p:cNvPr id="3" name="Cím 2"/>
          <p:cNvSpPr>
            <a:spLocks noGrp="1"/>
          </p:cNvSpPr>
          <p:nvPr>
            <p:ph type="title"/>
          </p:nvPr>
        </p:nvSpPr>
        <p:spPr/>
        <p:txBody>
          <a:bodyPr>
            <a:normAutofit/>
          </a:bodyPr>
          <a:lstStyle/>
          <a:p>
            <a:r>
              <a:rPr lang="hu-HU" dirty="0"/>
              <a:t>KÖZTÁRSASÁGI </a:t>
            </a:r>
            <a:r>
              <a:rPr lang="hu-HU" dirty="0" smtClean="0"/>
              <a:t>ELNÖK</a:t>
            </a: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43</a:t>
            </a:fld>
            <a:endParaRPr lang="hu-HU"/>
          </a:p>
        </p:txBody>
      </p:sp>
    </p:spTree>
    <p:extLst>
      <p:ext uri="{BB962C8B-B14F-4D97-AF65-F5344CB8AC3E}">
        <p14:creationId xmlns="" xmlns:p14="http://schemas.microsoft.com/office/powerpoint/2010/main" val="27790824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a:bodyPr>
          <a:lstStyle/>
          <a:p>
            <a:pPr lvl="0"/>
            <a:r>
              <a:rPr lang="hu-HU" dirty="0"/>
              <a:t>részt vehet és felszólalhat az OGY ülésein, törvényt kezdeményezhet, országos népszavazást kezdeményezhet, </a:t>
            </a:r>
          </a:p>
          <a:p>
            <a:pPr lvl="0"/>
            <a:r>
              <a:rPr lang="hu-HU" dirty="0"/>
              <a:t>kitűzi az </a:t>
            </a:r>
            <a:r>
              <a:rPr lang="hu-HU" dirty="0" err="1"/>
              <a:t>ogy-i</a:t>
            </a:r>
            <a:r>
              <a:rPr lang="hu-HU" dirty="0"/>
              <a:t> képviselők, a helyi önkormányzati képviselők és polgármesterek általános választását, valamint az EP-i választás és országos népszavazás időpontját</a:t>
            </a:r>
          </a:p>
          <a:p>
            <a:pPr lvl="0"/>
            <a:r>
              <a:rPr lang="hu-HU" dirty="0"/>
              <a:t>összehívja az OGY alakuló ülését, </a:t>
            </a:r>
            <a:endParaRPr lang="hu-HU" dirty="0" smtClean="0"/>
          </a:p>
          <a:p>
            <a:pPr lvl="0"/>
            <a:r>
              <a:rPr lang="hu-HU" dirty="0" smtClean="0"/>
              <a:t>feloszlathatja </a:t>
            </a:r>
            <a:r>
              <a:rPr lang="hu-HU" dirty="0"/>
              <a:t>az OGY-t</a:t>
            </a:r>
            <a:r>
              <a:rPr lang="hu-HU" dirty="0" smtClean="0"/>
              <a:t>,</a:t>
            </a:r>
            <a:endParaRPr lang="hu-HU" dirty="0"/>
          </a:p>
        </p:txBody>
      </p:sp>
      <p:sp>
        <p:nvSpPr>
          <p:cNvPr id="3" name="Cím 2"/>
          <p:cNvSpPr>
            <a:spLocks noGrp="1"/>
          </p:cNvSpPr>
          <p:nvPr>
            <p:ph type="title"/>
          </p:nvPr>
        </p:nvSpPr>
        <p:spPr/>
        <p:txBody>
          <a:bodyPr>
            <a:normAutofit/>
          </a:bodyPr>
          <a:lstStyle/>
          <a:p>
            <a:r>
              <a:rPr lang="hu-HU" dirty="0"/>
              <a:t>KÖZTÁRSASÁGI </a:t>
            </a:r>
            <a:r>
              <a:rPr lang="hu-HU" dirty="0" smtClean="0"/>
              <a:t>ELNÖK</a:t>
            </a: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44</a:t>
            </a:fld>
            <a:endParaRPr lang="hu-HU"/>
          </a:p>
        </p:txBody>
      </p:sp>
    </p:spTree>
    <p:extLst>
      <p:ext uri="{BB962C8B-B14F-4D97-AF65-F5344CB8AC3E}">
        <p14:creationId xmlns="" xmlns:p14="http://schemas.microsoft.com/office/powerpoint/2010/main" val="33478316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92500" lnSpcReduction="20000"/>
          </a:bodyPr>
          <a:lstStyle/>
          <a:p>
            <a:r>
              <a:rPr lang="hu-HU" dirty="0"/>
              <a:t>javaslatot tesz a miniszterelnök, a Kúria elnöke, a legfőbb ügyész és az alapvető jogok biztosa személyére</a:t>
            </a:r>
          </a:p>
          <a:p>
            <a:pPr lvl="0"/>
            <a:r>
              <a:rPr lang="hu-HU" dirty="0"/>
              <a:t>kinevezi a hivatásos bírákat és a Költségvetési Tanács Elnökét,</a:t>
            </a:r>
          </a:p>
          <a:p>
            <a:pPr lvl="0"/>
            <a:r>
              <a:rPr lang="hu-HU" dirty="0"/>
              <a:t>megerősíti tisztségében a MTA elnökét,</a:t>
            </a:r>
          </a:p>
          <a:p>
            <a:pPr lvl="0"/>
            <a:r>
              <a:rPr lang="hu-HU" dirty="0"/>
              <a:t>megbízza és fogadja nagyköveteket és a követeket,</a:t>
            </a:r>
          </a:p>
          <a:p>
            <a:pPr lvl="0"/>
            <a:r>
              <a:rPr lang="hu-HU" dirty="0"/>
              <a:t>kinevezi a minisztereket, a MNB elnökét, alelnökeit, az egyetemi tanárokat, a tábornokokat</a:t>
            </a:r>
          </a:p>
          <a:p>
            <a:pPr lvl="0"/>
            <a:r>
              <a:rPr lang="hu-HU" dirty="0"/>
              <a:t>megbízza az egyetemek rektorait, </a:t>
            </a:r>
          </a:p>
          <a:p>
            <a:pPr lvl="0"/>
            <a:r>
              <a:rPr lang="hu-HU" dirty="0"/>
              <a:t>kitüntetéseket, címeket adományoz,</a:t>
            </a:r>
          </a:p>
          <a:p>
            <a:pPr lvl="0"/>
            <a:r>
              <a:rPr lang="hu-HU" dirty="0"/>
              <a:t>gyakorolja az egyéni kegyelmezés jogát,</a:t>
            </a:r>
          </a:p>
          <a:p>
            <a:pPr lvl="0"/>
            <a:r>
              <a:rPr lang="hu-HU" dirty="0"/>
              <a:t>dönt állampolgársági ügyekben.</a:t>
            </a:r>
          </a:p>
          <a:p>
            <a:pPr lvl="0"/>
            <a:endParaRPr lang="hu-HU" dirty="0"/>
          </a:p>
        </p:txBody>
      </p:sp>
      <p:sp>
        <p:nvSpPr>
          <p:cNvPr id="3" name="Cím 2"/>
          <p:cNvSpPr>
            <a:spLocks noGrp="1"/>
          </p:cNvSpPr>
          <p:nvPr>
            <p:ph type="title"/>
          </p:nvPr>
        </p:nvSpPr>
        <p:spPr/>
        <p:txBody>
          <a:bodyPr>
            <a:normAutofit/>
          </a:bodyPr>
          <a:lstStyle/>
          <a:p>
            <a:r>
              <a:rPr lang="hu-HU" dirty="0"/>
              <a:t>KÖZTÁRSASÁGI </a:t>
            </a:r>
            <a:r>
              <a:rPr lang="hu-HU" dirty="0" smtClean="0"/>
              <a:t>ELNÖK</a:t>
            </a: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45</a:t>
            </a:fld>
            <a:endParaRPr lang="hu-HU"/>
          </a:p>
        </p:txBody>
      </p:sp>
    </p:spTree>
    <p:extLst>
      <p:ext uri="{BB962C8B-B14F-4D97-AF65-F5344CB8AC3E}">
        <p14:creationId xmlns="" xmlns:p14="http://schemas.microsoft.com/office/powerpoint/2010/main" val="41018377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827584" y="2420888"/>
            <a:ext cx="7408333" cy="3450696"/>
          </a:xfrm>
        </p:spPr>
        <p:txBody>
          <a:bodyPr>
            <a:noAutofit/>
          </a:bodyPr>
          <a:lstStyle/>
          <a:p>
            <a:pPr lvl="0"/>
            <a:r>
              <a:rPr lang="hu-HU" sz="1800" dirty="0"/>
              <a:t>öt évre választja az </a:t>
            </a:r>
            <a:r>
              <a:rPr lang="hu-HU" sz="1800" dirty="0" err="1"/>
              <a:t>OGy</a:t>
            </a:r>
            <a:r>
              <a:rPr lang="hu-HU" sz="1800" dirty="0"/>
              <a:t>,</a:t>
            </a:r>
          </a:p>
          <a:p>
            <a:pPr lvl="0"/>
            <a:r>
              <a:rPr lang="hu-HU" sz="1800" dirty="0"/>
              <a:t>legfeljebb egyszer lehet újraválasztani, </a:t>
            </a:r>
          </a:p>
          <a:p>
            <a:pPr lvl="0"/>
            <a:r>
              <a:rPr lang="hu-HU" sz="1800" dirty="0"/>
              <a:t>bármely magyar állampolgár lehet, aki a 35. életévét betöltötte.</a:t>
            </a:r>
          </a:p>
          <a:p>
            <a:pPr lvl="0"/>
            <a:r>
              <a:rPr lang="hu-HU" sz="1800" dirty="0"/>
              <a:t>- személye sérthetetlen</a:t>
            </a:r>
          </a:p>
          <a:p>
            <a:pPr lvl="0"/>
            <a:r>
              <a:rPr lang="hu-HU" sz="1800" dirty="0"/>
              <a:t>ellene büntetőeljárást csak megbízatásának megszűnése után lehet indítani, </a:t>
            </a:r>
          </a:p>
          <a:p>
            <a:pPr lvl="0"/>
            <a:r>
              <a:rPr lang="hu-HU" sz="1800" dirty="0"/>
              <a:t>akadályoztatása esetén a hatásköreit az OGY elnöke gyakorolja,</a:t>
            </a:r>
          </a:p>
          <a:p>
            <a:pPr lvl="0"/>
            <a:r>
              <a:rPr lang="hu-HU" sz="1800" dirty="0"/>
              <a:t>a köztársasági elnöki tisztség összeegyeztethetetlen minden más állami, társadalmi, gazdasági és politikai tisztséggel vagy megbízatással.</a:t>
            </a:r>
          </a:p>
          <a:p>
            <a:pPr lvl="0"/>
            <a:r>
              <a:rPr lang="hu-HU" sz="1800" dirty="0"/>
              <a:t>más keresőfoglalkozást nem folytathat, és egyéb tevékenységéért – a szerzői jogi védelem alá eső tevékenység kivételével – díjazást nem fogadhat el. </a:t>
            </a:r>
          </a:p>
        </p:txBody>
      </p:sp>
      <p:sp>
        <p:nvSpPr>
          <p:cNvPr id="3" name="Cím 2"/>
          <p:cNvSpPr>
            <a:spLocks noGrp="1"/>
          </p:cNvSpPr>
          <p:nvPr>
            <p:ph type="title"/>
          </p:nvPr>
        </p:nvSpPr>
        <p:spPr/>
        <p:txBody>
          <a:bodyPr/>
          <a:lstStyle/>
          <a:p>
            <a:r>
              <a:rPr lang="hu-HU" dirty="0"/>
              <a:t>KÖZTÁRSASÁGI ELNÖK</a:t>
            </a:r>
          </a:p>
        </p:txBody>
      </p:sp>
      <p:sp>
        <p:nvSpPr>
          <p:cNvPr id="4" name="Dia számának helye 3"/>
          <p:cNvSpPr>
            <a:spLocks noGrp="1"/>
          </p:cNvSpPr>
          <p:nvPr>
            <p:ph type="sldNum" sz="quarter" idx="12"/>
          </p:nvPr>
        </p:nvSpPr>
        <p:spPr/>
        <p:txBody>
          <a:bodyPr/>
          <a:lstStyle/>
          <a:p>
            <a:fld id="{3C96B7F1-7FC8-4CE4-B83F-A7CF0D8DB17F}" type="slidenum">
              <a:rPr lang="hu-HU" smtClean="0"/>
              <a:pPr/>
              <a:t>46</a:t>
            </a:fld>
            <a:endParaRPr lang="hu-HU"/>
          </a:p>
        </p:txBody>
      </p:sp>
    </p:spTree>
    <p:extLst>
      <p:ext uri="{BB962C8B-B14F-4D97-AF65-F5344CB8AC3E}">
        <p14:creationId xmlns="" xmlns:p14="http://schemas.microsoft.com/office/powerpoint/2010/main" val="30864969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467544" y="2276872"/>
            <a:ext cx="7408333" cy="3849291"/>
          </a:xfrm>
        </p:spPr>
        <p:txBody>
          <a:bodyPr>
            <a:normAutofit fontScale="85000" lnSpcReduction="20000"/>
          </a:bodyPr>
          <a:lstStyle/>
          <a:p>
            <a:pPr lvl="0"/>
            <a:r>
              <a:rPr lang="hu-HU" dirty="0"/>
              <a:t>a végrehajtó hatalom általános szerve,</a:t>
            </a:r>
          </a:p>
          <a:p>
            <a:pPr lvl="0"/>
            <a:r>
              <a:rPr lang="hu-HU" dirty="0"/>
              <a:t>tagjai: a miniszterelnök és a miniszterek</a:t>
            </a:r>
          </a:p>
          <a:p>
            <a:pPr lvl="0"/>
            <a:r>
              <a:rPr lang="hu-HU" dirty="0"/>
              <a:t>a miniszterelnököt az Országgyűlés a köztársasági elnök javaslatára választja meg, megválasztásához az </a:t>
            </a:r>
            <a:r>
              <a:rPr lang="hu-HU" dirty="0" err="1"/>
              <a:t>ogy-i</a:t>
            </a:r>
            <a:r>
              <a:rPr lang="hu-HU" dirty="0"/>
              <a:t> képviselők több mint a felének szavazata szükséges. </a:t>
            </a:r>
          </a:p>
          <a:p>
            <a:pPr lvl="0"/>
            <a:r>
              <a:rPr lang="hu-HU" dirty="0"/>
              <a:t>a Kormány a miniszterek kinevezésével alakul meg. </a:t>
            </a:r>
          </a:p>
          <a:p>
            <a:pPr lvl="0"/>
            <a:r>
              <a:rPr lang="hu-HU" dirty="0"/>
              <a:t>a miniszterelnök határozza meg a Kormány általános politikáját,</a:t>
            </a:r>
          </a:p>
          <a:p>
            <a:pPr lvl="0"/>
            <a:r>
              <a:rPr lang="hu-HU" dirty="0"/>
              <a:t>a Kormány tagja tevékenységéért felelős az Országgyűlésnek, valamint a miniszterelnöknek. </a:t>
            </a:r>
          </a:p>
          <a:p>
            <a:pPr lvl="0"/>
            <a:r>
              <a:rPr lang="hu-HU" dirty="0"/>
              <a:t>a miniszterelnök megbízatásának megszűnésével a Kormány megbízatása megszűnik. </a:t>
            </a:r>
          </a:p>
          <a:p>
            <a:endParaRPr lang="hu-HU" dirty="0"/>
          </a:p>
        </p:txBody>
      </p:sp>
      <p:sp>
        <p:nvSpPr>
          <p:cNvPr id="3" name="Cím 2"/>
          <p:cNvSpPr>
            <a:spLocks noGrp="1"/>
          </p:cNvSpPr>
          <p:nvPr>
            <p:ph type="title"/>
          </p:nvPr>
        </p:nvSpPr>
        <p:spPr/>
        <p:txBody>
          <a:bodyPr>
            <a:normAutofit/>
          </a:bodyPr>
          <a:lstStyle/>
          <a:p>
            <a:r>
              <a:rPr lang="hu-HU" dirty="0" smtClean="0"/>
              <a:t>KORMÁNY</a:t>
            </a: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47</a:t>
            </a:fld>
            <a:endParaRPr lang="hu-HU"/>
          </a:p>
        </p:txBody>
      </p:sp>
    </p:spTree>
    <p:extLst>
      <p:ext uri="{BB962C8B-B14F-4D97-AF65-F5344CB8AC3E}">
        <p14:creationId xmlns="" xmlns:p14="http://schemas.microsoft.com/office/powerpoint/2010/main" val="19263601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a:bodyPr>
          <a:lstStyle/>
          <a:p>
            <a:pPr lvl="0"/>
            <a:r>
              <a:rPr lang="hu-HU" dirty="0"/>
              <a:t>Az Alaptörvény védelmének legfőbb szerve. </a:t>
            </a:r>
          </a:p>
          <a:p>
            <a:pPr lvl="0"/>
            <a:r>
              <a:rPr lang="hu-HU" dirty="0"/>
              <a:t>15 tagból álló testület, tagjait az OGY 2/3-os többséggel választja. </a:t>
            </a:r>
          </a:p>
          <a:p>
            <a:pPr lvl="0"/>
            <a:r>
              <a:rPr lang="hu-HU" dirty="0"/>
              <a:t>Tagjai közül az OGY elnököt választ.</a:t>
            </a:r>
          </a:p>
          <a:p>
            <a:pPr lvl="0"/>
            <a:r>
              <a:rPr lang="hu-HU" dirty="0"/>
              <a:t>Az Alkotmánybíróság tagjai nem lehetnek tagjai pártnak, és nem folytathatnak politikai tevékenységet.</a:t>
            </a:r>
          </a:p>
          <a:p>
            <a:pPr lvl="0"/>
            <a:r>
              <a:rPr lang="hu-HU" dirty="0"/>
              <a:t>- az Alaptörvénnyel való összhang szempontjából megvizsgálja az elfogadott, de ki nem hirdetett törvényeket,</a:t>
            </a:r>
          </a:p>
          <a:p>
            <a:endParaRPr lang="hu-HU" dirty="0"/>
          </a:p>
        </p:txBody>
      </p:sp>
      <p:sp>
        <p:nvSpPr>
          <p:cNvPr id="3" name="Cím 2"/>
          <p:cNvSpPr>
            <a:spLocks noGrp="1"/>
          </p:cNvSpPr>
          <p:nvPr>
            <p:ph type="title"/>
          </p:nvPr>
        </p:nvSpPr>
        <p:spPr/>
        <p:txBody>
          <a:bodyPr>
            <a:normAutofit/>
          </a:bodyPr>
          <a:lstStyle/>
          <a:p>
            <a:r>
              <a:rPr lang="hu-HU" dirty="0" smtClean="0"/>
              <a:t>ALKOTMÁNYBÍRÓSÁG</a:t>
            </a: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48</a:t>
            </a:fld>
            <a:endParaRPr lang="hu-HU"/>
          </a:p>
        </p:txBody>
      </p:sp>
    </p:spTree>
    <p:extLst>
      <p:ext uri="{BB962C8B-B14F-4D97-AF65-F5344CB8AC3E}">
        <p14:creationId xmlns="" xmlns:p14="http://schemas.microsoft.com/office/powerpoint/2010/main" val="2144424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a:bodyPr>
          <a:lstStyle/>
          <a:p>
            <a:pPr lvl="0"/>
            <a:endParaRPr lang="hu-HU" dirty="0" smtClean="0"/>
          </a:p>
          <a:p>
            <a:pPr lvl="0"/>
            <a:r>
              <a:rPr lang="hu-HU" dirty="0" smtClean="0"/>
              <a:t>bírói </a:t>
            </a:r>
            <a:r>
              <a:rPr lang="hu-HU" dirty="0"/>
              <a:t>kezdeményezésre felülvizsgálja az egyedi ügyben alkalmazandó jogszabálynak az Alaptörvénnyel való összhangját, </a:t>
            </a:r>
          </a:p>
          <a:p>
            <a:pPr lvl="0"/>
            <a:r>
              <a:rPr lang="hu-HU" dirty="0"/>
              <a:t>alkotmányjogi panasz alapján felülvizsgálja az egyedi ügyben alkalmazott jogszabálynak az alaptörvénnyel való összhangját, </a:t>
            </a:r>
          </a:p>
        </p:txBody>
      </p:sp>
      <p:sp>
        <p:nvSpPr>
          <p:cNvPr id="3" name="Cím 2"/>
          <p:cNvSpPr>
            <a:spLocks noGrp="1"/>
          </p:cNvSpPr>
          <p:nvPr>
            <p:ph type="title"/>
          </p:nvPr>
        </p:nvSpPr>
        <p:spPr/>
        <p:txBody>
          <a:bodyPr>
            <a:normAutofit/>
          </a:bodyPr>
          <a:lstStyle/>
          <a:p>
            <a:r>
              <a:rPr lang="hu-HU" dirty="0" smtClean="0"/>
              <a:t>ALKOTMÁNYBÍRÓSÁG</a:t>
            </a: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49</a:t>
            </a:fld>
            <a:endParaRPr lang="hu-HU"/>
          </a:p>
        </p:txBody>
      </p:sp>
    </p:spTree>
    <p:extLst>
      <p:ext uri="{BB962C8B-B14F-4D97-AF65-F5344CB8AC3E}">
        <p14:creationId xmlns="" xmlns:p14="http://schemas.microsoft.com/office/powerpoint/2010/main" val="4261579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58018"/>
          </a:xfrm>
        </p:spPr>
        <p:txBody>
          <a:bodyPr>
            <a:normAutofit fontScale="90000"/>
          </a:bodyPr>
          <a:lstStyle/>
          <a:p>
            <a:endParaRPr lang="hu-HU" dirty="0"/>
          </a:p>
        </p:txBody>
      </p:sp>
      <p:sp>
        <p:nvSpPr>
          <p:cNvPr id="3" name="Tartalom helye 2"/>
          <p:cNvSpPr>
            <a:spLocks noGrp="1"/>
          </p:cNvSpPr>
          <p:nvPr>
            <p:ph idx="1"/>
          </p:nvPr>
        </p:nvSpPr>
        <p:spPr>
          <a:xfrm>
            <a:off x="457200" y="548680"/>
            <a:ext cx="8229600" cy="5577483"/>
          </a:xfrm>
        </p:spPr>
        <p:txBody>
          <a:bodyPr>
            <a:normAutofit/>
          </a:bodyPr>
          <a:lstStyle/>
          <a:p>
            <a:pPr marL="0" indent="0">
              <a:buNone/>
            </a:pPr>
            <a:r>
              <a:rPr lang="hu-HU" b="1" dirty="0"/>
              <a:t>A rendelkezés tartalmát tekintve három féle lehet:</a:t>
            </a:r>
            <a:endParaRPr lang="hu-HU" dirty="0"/>
          </a:p>
          <a:p>
            <a:pPr marL="0" indent="0">
              <a:buNone/>
            </a:pPr>
            <a:endParaRPr lang="hu-HU" dirty="0"/>
          </a:p>
          <a:p>
            <a:pPr lvl="0"/>
            <a:r>
              <a:rPr lang="hu-HU" dirty="0"/>
              <a:t>pozitív parancs  /mit kell tenni/</a:t>
            </a:r>
          </a:p>
          <a:p>
            <a:pPr lvl="0"/>
            <a:r>
              <a:rPr lang="hu-HU" dirty="0"/>
              <a:t>negatív parancs /mit nem szabad tenni/</a:t>
            </a:r>
          </a:p>
          <a:p>
            <a:pPr lvl="0"/>
            <a:r>
              <a:rPr lang="hu-HU" dirty="0"/>
              <a:t>felhatalmazás    /mit lehet tenni/</a:t>
            </a:r>
          </a:p>
          <a:p>
            <a:endParaRPr lang="hu-HU" dirty="0"/>
          </a:p>
          <a:p>
            <a:pPr marL="0" indent="0">
              <a:buNone/>
            </a:pPr>
            <a:r>
              <a:rPr lang="hu-HU" b="1" dirty="0" smtClean="0"/>
              <a:t>A </a:t>
            </a:r>
            <a:r>
              <a:rPr lang="hu-HU" b="1" dirty="0"/>
              <a:t>joghátrány /szankció/ háromféle lehet:</a:t>
            </a:r>
            <a:endParaRPr lang="hu-HU" dirty="0"/>
          </a:p>
          <a:p>
            <a:r>
              <a:rPr lang="hu-HU" dirty="0"/>
              <a:t> </a:t>
            </a:r>
          </a:p>
          <a:p>
            <a:pPr lvl="0"/>
            <a:r>
              <a:rPr lang="hu-HU" dirty="0"/>
              <a:t>vagyoni szankció</a:t>
            </a:r>
          </a:p>
          <a:p>
            <a:pPr lvl="0"/>
            <a:r>
              <a:rPr lang="hu-HU" dirty="0"/>
              <a:t>személyi szankció</a:t>
            </a:r>
          </a:p>
          <a:p>
            <a:pPr lvl="0"/>
            <a:r>
              <a:rPr lang="hu-HU" dirty="0"/>
              <a:t>érvénytelenségi szankció</a:t>
            </a:r>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5</a:t>
            </a:fld>
            <a:endParaRPr lang="hu-HU"/>
          </a:p>
        </p:txBody>
      </p:sp>
    </p:spTree>
    <p:extLst>
      <p:ext uri="{BB962C8B-B14F-4D97-AF65-F5344CB8AC3E}">
        <p14:creationId xmlns:p14="http://schemas.microsoft.com/office/powerpoint/2010/main" xmlns="" val="16486986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lvl="0"/>
            <a:r>
              <a:rPr lang="hu-HU" dirty="0"/>
              <a:t>a Kormány, az </a:t>
            </a:r>
            <a:r>
              <a:rPr lang="hu-HU" dirty="0" err="1"/>
              <a:t>Ogy-i</a:t>
            </a:r>
            <a:r>
              <a:rPr lang="hu-HU" dirty="0"/>
              <a:t> képviselők egynegyede vagy az alapvető jogok biztosa kezdeményezésére felülvizsgálja a jogszabályoknak az Alaptörvénnyel való összhangját,</a:t>
            </a:r>
          </a:p>
          <a:p>
            <a:pPr lvl="0"/>
            <a:r>
              <a:rPr lang="hu-HU" dirty="0"/>
              <a:t>vizsgálja a jogszabályok nemzetközi szerződésbe ütközését. </a:t>
            </a:r>
          </a:p>
          <a:p>
            <a:pPr lvl="0"/>
            <a:r>
              <a:rPr lang="hu-HU" dirty="0"/>
              <a:t> az Alaptörvénnyel ellentétes jogszabályt megsemmisíti. </a:t>
            </a:r>
          </a:p>
          <a:p>
            <a:endParaRPr lang="hu-HU" dirty="0"/>
          </a:p>
        </p:txBody>
      </p:sp>
      <p:sp>
        <p:nvSpPr>
          <p:cNvPr id="3" name="Cím 2"/>
          <p:cNvSpPr>
            <a:spLocks noGrp="1"/>
          </p:cNvSpPr>
          <p:nvPr>
            <p:ph type="title"/>
          </p:nvPr>
        </p:nvSpPr>
        <p:spPr/>
        <p:txBody>
          <a:bodyPr/>
          <a:lstStyle/>
          <a:p>
            <a:r>
              <a:rPr lang="hu-HU" dirty="0"/>
              <a:t>ALKOTMÁNYBÍRÓSÁG</a:t>
            </a:r>
          </a:p>
        </p:txBody>
      </p:sp>
      <p:sp>
        <p:nvSpPr>
          <p:cNvPr id="4" name="Dia számának helye 3"/>
          <p:cNvSpPr>
            <a:spLocks noGrp="1"/>
          </p:cNvSpPr>
          <p:nvPr>
            <p:ph type="sldNum" sz="quarter" idx="12"/>
          </p:nvPr>
        </p:nvSpPr>
        <p:spPr/>
        <p:txBody>
          <a:bodyPr/>
          <a:lstStyle/>
          <a:p>
            <a:fld id="{3C96B7F1-7FC8-4CE4-B83F-A7CF0D8DB17F}" type="slidenum">
              <a:rPr lang="hu-HU" smtClean="0"/>
              <a:pPr/>
              <a:t>50</a:t>
            </a:fld>
            <a:endParaRPr lang="hu-HU"/>
          </a:p>
        </p:txBody>
      </p:sp>
    </p:spTree>
    <p:extLst>
      <p:ext uri="{BB962C8B-B14F-4D97-AF65-F5344CB8AC3E}">
        <p14:creationId xmlns="" xmlns:p14="http://schemas.microsoft.com/office/powerpoint/2010/main" val="15199815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lvl="0"/>
            <a:r>
              <a:rPr lang="hu-HU" dirty="0"/>
              <a:t>igazságszolgáltatási tevékenységet látnak el, legfőbb bírósági szerv a Kúria</a:t>
            </a:r>
          </a:p>
          <a:p>
            <a:pPr lvl="0"/>
            <a:r>
              <a:rPr lang="hu-HU" dirty="0"/>
              <a:t>a bírósági szervezet többszintű= járásbíróság, törvényszék, Kúria.</a:t>
            </a:r>
          </a:p>
          <a:p>
            <a:pPr lvl="0"/>
            <a:r>
              <a:rPr lang="hu-HU" dirty="0"/>
              <a:t>Az ügyek meghatározott csoportjaira külön bíróságok létesíthetők. /közigazgatási és munkaügyi jogviták, katonai jogviták</a:t>
            </a:r>
            <a:r>
              <a:rPr lang="hu-HU" dirty="0" smtClean="0"/>
              <a:t>/</a:t>
            </a:r>
            <a:endParaRPr lang="hu-HU" dirty="0"/>
          </a:p>
        </p:txBody>
      </p:sp>
      <p:sp>
        <p:nvSpPr>
          <p:cNvPr id="3" name="Cím 2"/>
          <p:cNvSpPr>
            <a:spLocks noGrp="1"/>
          </p:cNvSpPr>
          <p:nvPr>
            <p:ph type="title"/>
          </p:nvPr>
        </p:nvSpPr>
        <p:spPr/>
        <p:txBody>
          <a:bodyPr>
            <a:normAutofit/>
          </a:bodyPr>
          <a:lstStyle/>
          <a:p>
            <a:r>
              <a:rPr lang="hu-HU" dirty="0" smtClean="0"/>
              <a:t>BÍRÓSÁGOK</a:t>
            </a: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51</a:t>
            </a:fld>
            <a:endParaRPr lang="hu-HU"/>
          </a:p>
        </p:txBody>
      </p:sp>
    </p:spTree>
    <p:extLst>
      <p:ext uri="{BB962C8B-B14F-4D97-AF65-F5344CB8AC3E}">
        <p14:creationId xmlns="" xmlns:p14="http://schemas.microsoft.com/office/powerpoint/2010/main" val="28010501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lvl="0"/>
            <a:r>
              <a:rPr lang="hu-HU" dirty="0"/>
              <a:t>a bírák függetlenek, csak a törvénynek vannak alárendelve, ítélkezési tevékenységükben nem utasíthatóak. </a:t>
            </a:r>
          </a:p>
          <a:p>
            <a:pPr lvl="0"/>
            <a:r>
              <a:rPr lang="hu-HU" dirty="0"/>
              <a:t>a bírák nem lehetnek tagjai pártnak, és nem folytathatnak politikai tevékenységet. </a:t>
            </a:r>
          </a:p>
          <a:p>
            <a:pPr lvl="0"/>
            <a:r>
              <a:rPr lang="hu-HU" dirty="0"/>
              <a:t>a bírákat a köztársasági elnök nevezi ki.</a:t>
            </a:r>
          </a:p>
          <a:p>
            <a:pPr lvl="0"/>
            <a:r>
              <a:rPr lang="hu-HU" dirty="0"/>
              <a:t>bíróvá az nevezhető ki, aki a harmincadik életévét betöltötte</a:t>
            </a:r>
            <a:r>
              <a:rPr lang="hu-HU" dirty="0" smtClean="0"/>
              <a:t>,</a:t>
            </a:r>
            <a:endParaRPr lang="hu-HU" dirty="0"/>
          </a:p>
        </p:txBody>
      </p:sp>
      <p:sp>
        <p:nvSpPr>
          <p:cNvPr id="3" name="Cím 2"/>
          <p:cNvSpPr>
            <a:spLocks noGrp="1"/>
          </p:cNvSpPr>
          <p:nvPr>
            <p:ph type="title"/>
          </p:nvPr>
        </p:nvSpPr>
        <p:spPr/>
        <p:txBody>
          <a:bodyPr/>
          <a:lstStyle/>
          <a:p>
            <a:endParaRPr lang="hu-HU"/>
          </a:p>
        </p:txBody>
      </p:sp>
      <p:sp>
        <p:nvSpPr>
          <p:cNvPr id="4" name="Dia számának helye 3"/>
          <p:cNvSpPr>
            <a:spLocks noGrp="1"/>
          </p:cNvSpPr>
          <p:nvPr>
            <p:ph type="sldNum" sz="quarter" idx="12"/>
          </p:nvPr>
        </p:nvSpPr>
        <p:spPr/>
        <p:txBody>
          <a:bodyPr/>
          <a:lstStyle/>
          <a:p>
            <a:fld id="{3C96B7F1-7FC8-4CE4-B83F-A7CF0D8DB17F}" type="slidenum">
              <a:rPr lang="hu-HU" smtClean="0"/>
              <a:pPr/>
              <a:t>52</a:t>
            </a:fld>
            <a:endParaRPr lang="hu-HU"/>
          </a:p>
        </p:txBody>
      </p:sp>
    </p:spTree>
    <p:extLst>
      <p:ext uri="{BB962C8B-B14F-4D97-AF65-F5344CB8AC3E}">
        <p14:creationId xmlns="" xmlns:p14="http://schemas.microsoft.com/office/powerpoint/2010/main" val="38418927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lvl="0"/>
            <a:endParaRPr lang="hu-HU" dirty="0" smtClean="0"/>
          </a:p>
          <a:p>
            <a:pPr lvl="0"/>
            <a:r>
              <a:rPr lang="hu-HU" dirty="0" smtClean="0"/>
              <a:t>a </a:t>
            </a:r>
            <a:r>
              <a:rPr lang="hu-HU" dirty="0"/>
              <a:t>Kúria elnökét a bírák közül kilenc évre a köztársasági elnök javaslatára az </a:t>
            </a:r>
            <a:r>
              <a:rPr lang="hu-HU" dirty="0" err="1"/>
              <a:t>Ogy</a:t>
            </a:r>
            <a:r>
              <a:rPr lang="hu-HU" dirty="0"/>
              <a:t> választja 2/3-os többséggel, </a:t>
            </a:r>
          </a:p>
          <a:p>
            <a:pPr lvl="0"/>
            <a:r>
              <a:rPr lang="hu-HU" dirty="0"/>
              <a:t>a bíróság ha törvény másképpen nem rendelkezik – tanácsban ítélkezik, </a:t>
            </a:r>
          </a:p>
          <a:p>
            <a:pPr lvl="0"/>
            <a:r>
              <a:rPr lang="hu-HU" dirty="0"/>
              <a:t>az ítélkezésben nem hivatásos bírák is részt vesznek.  </a:t>
            </a:r>
          </a:p>
        </p:txBody>
      </p:sp>
      <p:sp>
        <p:nvSpPr>
          <p:cNvPr id="3" name="Cím 2"/>
          <p:cNvSpPr>
            <a:spLocks noGrp="1"/>
          </p:cNvSpPr>
          <p:nvPr>
            <p:ph type="title"/>
          </p:nvPr>
        </p:nvSpPr>
        <p:spPr/>
        <p:txBody>
          <a:bodyPr/>
          <a:lstStyle/>
          <a:p>
            <a:endParaRPr lang="hu-HU"/>
          </a:p>
        </p:txBody>
      </p:sp>
      <p:sp>
        <p:nvSpPr>
          <p:cNvPr id="4" name="Dia számának helye 3"/>
          <p:cNvSpPr>
            <a:spLocks noGrp="1"/>
          </p:cNvSpPr>
          <p:nvPr>
            <p:ph type="sldNum" sz="quarter" idx="12"/>
          </p:nvPr>
        </p:nvSpPr>
        <p:spPr/>
        <p:txBody>
          <a:bodyPr/>
          <a:lstStyle/>
          <a:p>
            <a:fld id="{3C96B7F1-7FC8-4CE4-B83F-A7CF0D8DB17F}" type="slidenum">
              <a:rPr lang="hu-HU" smtClean="0"/>
              <a:pPr/>
              <a:t>53</a:t>
            </a:fld>
            <a:endParaRPr lang="hu-HU"/>
          </a:p>
        </p:txBody>
      </p:sp>
    </p:spTree>
    <p:extLst>
      <p:ext uri="{BB962C8B-B14F-4D97-AF65-F5344CB8AC3E}">
        <p14:creationId xmlns="" xmlns:p14="http://schemas.microsoft.com/office/powerpoint/2010/main" val="19364414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872067" y="2492896"/>
            <a:ext cx="7408333" cy="3633267"/>
          </a:xfrm>
        </p:spPr>
        <p:txBody>
          <a:bodyPr>
            <a:normAutofit fontScale="85000" lnSpcReduction="10000"/>
          </a:bodyPr>
          <a:lstStyle/>
          <a:p>
            <a:pPr lvl="0"/>
            <a:r>
              <a:rPr lang="hu-HU" dirty="0"/>
              <a:t>az igazságszolgáltatás közreműködőjeként az állam büntetőigényét érvényesíti,</a:t>
            </a:r>
          </a:p>
          <a:p>
            <a:pPr lvl="0"/>
            <a:r>
              <a:rPr lang="hu-HU" dirty="0"/>
              <a:t>jogokat gyakorol a nyomozással összefüggésben,</a:t>
            </a:r>
          </a:p>
          <a:p>
            <a:pPr lvl="0"/>
            <a:r>
              <a:rPr lang="hu-HU" dirty="0"/>
              <a:t>képviseli a közvádat a bírósági eljárásban,</a:t>
            </a:r>
          </a:p>
          <a:p>
            <a:pPr lvl="0"/>
            <a:r>
              <a:rPr lang="hu-HU" dirty="0"/>
              <a:t>felügyeletet gyakorol a büntetés-végrehajtás törvényessége felett</a:t>
            </a:r>
          </a:p>
          <a:p>
            <a:pPr lvl="0"/>
            <a:r>
              <a:rPr lang="hu-HU" dirty="0"/>
              <a:t>a legfőbb ügyészt az ügyészek közül a köztársasági elnök javaslatára az </a:t>
            </a:r>
            <a:r>
              <a:rPr lang="hu-HU" dirty="0" err="1"/>
              <a:t>Ogy</a:t>
            </a:r>
            <a:r>
              <a:rPr lang="hu-HU" dirty="0"/>
              <a:t> választja kilenc évre, 2/3-os többséggel, </a:t>
            </a:r>
          </a:p>
          <a:p>
            <a:pPr lvl="0"/>
            <a:r>
              <a:rPr lang="hu-HU" dirty="0"/>
              <a:t>az ügyészek nem lehetnek tagjai pártnak, és nem folytathatnak politikai tevékenységet, </a:t>
            </a:r>
          </a:p>
          <a:p>
            <a:endParaRPr lang="hu-HU" dirty="0"/>
          </a:p>
        </p:txBody>
      </p:sp>
      <p:sp>
        <p:nvSpPr>
          <p:cNvPr id="3" name="Cím 2"/>
          <p:cNvSpPr>
            <a:spLocks noGrp="1"/>
          </p:cNvSpPr>
          <p:nvPr>
            <p:ph type="title"/>
          </p:nvPr>
        </p:nvSpPr>
        <p:spPr/>
        <p:txBody>
          <a:bodyPr>
            <a:normAutofit/>
          </a:bodyPr>
          <a:lstStyle/>
          <a:p>
            <a:r>
              <a:rPr lang="hu-HU" dirty="0" smtClean="0"/>
              <a:t>ÜGYÉSZSÉG</a:t>
            </a: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54</a:t>
            </a:fld>
            <a:endParaRPr lang="hu-HU"/>
          </a:p>
        </p:txBody>
      </p:sp>
    </p:spTree>
    <p:extLst>
      <p:ext uri="{BB962C8B-B14F-4D97-AF65-F5344CB8AC3E}">
        <p14:creationId xmlns="" xmlns:p14="http://schemas.microsoft.com/office/powerpoint/2010/main" val="2239363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92500" lnSpcReduction="10000"/>
          </a:bodyPr>
          <a:lstStyle/>
          <a:p>
            <a:pPr lvl="0"/>
            <a:r>
              <a:rPr lang="hu-HU" dirty="0"/>
              <a:t>alapjogvédelmi tevékenységet lát el, eljárást bárki kezdeményezheti, </a:t>
            </a:r>
          </a:p>
          <a:p>
            <a:pPr lvl="0"/>
            <a:r>
              <a:rPr lang="hu-HU" dirty="0"/>
              <a:t>az alapvető jogokkal kapcsolatban tudomására jutott visszásságokat kivizsgálja vagy kivizsgáltatja, orvoslásuk érdekében általános vagy egyedi intézkedéseket kezdeményez. </a:t>
            </a:r>
          </a:p>
          <a:p>
            <a:pPr lvl="0"/>
            <a:r>
              <a:rPr lang="hu-HU" dirty="0"/>
              <a:t>az Ogy. 6 évre választja, 2/3-os többséggel. </a:t>
            </a:r>
          </a:p>
          <a:p>
            <a:pPr lvl="0"/>
            <a:r>
              <a:rPr lang="hu-HU" dirty="0"/>
              <a:t>helyettesei: a jövő nemzedékek érdekeinek, valamint a Magyarországon élő nemzetiségek jogainak védelmét látják el. </a:t>
            </a:r>
          </a:p>
          <a:p>
            <a:pPr lvl="0"/>
            <a:r>
              <a:rPr lang="hu-HU" dirty="0"/>
              <a:t>az alapvető jogok biztosa és helyettesei nem lehetnek tagjai pártnak, és nem folytathatnak politikai tevékenységet. </a:t>
            </a:r>
          </a:p>
        </p:txBody>
      </p:sp>
      <p:sp>
        <p:nvSpPr>
          <p:cNvPr id="3" name="Cím 2"/>
          <p:cNvSpPr>
            <a:spLocks noGrp="1"/>
          </p:cNvSpPr>
          <p:nvPr>
            <p:ph type="title"/>
          </p:nvPr>
        </p:nvSpPr>
        <p:spPr/>
        <p:txBody>
          <a:bodyPr>
            <a:normAutofit fontScale="90000"/>
          </a:bodyPr>
          <a:lstStyle/>
          <a:p>
            <a:r>
              <a:rPr lang="hu-HU" dirty="0"/>
              <a:t>ALAPVETŐ JOGOK BIZTOSA</a:t>
            </a:r>
            <a:br>
              <a:rPr lang="hu-HU" dirty="0"/>
            </a:br>
            <a:r>
              <a:rPr lang="hu-HU" dirty="0"/>
              <a:t>/ombudsman</a:t>
            </a:r>
            <a:r>
              <a:rPr lang="hu-HU" dirty="0" smtClean="0"/>
              <a:t>/</a:t>
            </a: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55</a:t>
            </a:fld>
            <a:endParaRPr lang="hu-HU"/>
          </a:p>
        </p:txBody>
      </p:sp>
    </p:spTree>
    <p:extLst>
      <p:ext uri="{BB962C8B-B14F-4D97-AF65-F5344CB8AC3E}">
        <p14:creationId xmlns="" xmlns:p14="http://schemas.microsoft.com/office/powerpoint/2010/main" val="11118386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lvl="0"/>
            <a:r>
              <a:rPr lang="hu-HU" dirty="0"/>
              <a:t>a helyi közügyek intézése és a helyi közhatalom gyakorlása érdekében helyi önkormányzatok működnek, </a:t>
            </a:r>
          </a:p>
          <a:p>
            <a:pPr lvl="0"/>
            <a:r>
              <a:rPr lang="hu-HU" dirty="0"/>
              <a:t>rendeletet alkot, határozatot hoz, önállóan igazgat</a:t>
            </a:r>
          </a:p>
          <a:p>
            <a:pPr lvl="0"/>
            <a:r>
              <a:rPr lang="hu-HU" dirty="0"/>
              <a:t>meghatározza szervezeti és működési rendjét</a:t>
            </a:r>
          </a:p>
          <a:p>
            <a:pPr lvl="0"/>
            <a:r>
              <a:rPr lang="hu-HU" dirty="0"/>
              <a:t>gyakorolja az önkormányzati tulajdon tekintetében a tulajdonosi jogokat</a:t>
            </a:r>
            <a:r>
              <a:rPr lang="hu-HU" dirty="0" smtClean="0"/>
              <a:t>,</a:t>
            </a:r>
            <a:endParaRPr lang="hu-HU" dirty="0"/>
          </a:p>
        </p:txBody>
      </p:sp>
      <p:sp>
        <p:nvSpPr>
          <p:cNvPr id="3" name="Cím 2"/>
          <p:cNvSpPr>
            <a:spLocks noGrp="1"/>
          </p:cNvSpPr>
          <p:nvPr>
            <p:ph type="title"/>
          </p:nvPr>
        </p:nvSpPr>
        <p:spPr/>
        <p:txBody>
          <a:bodyPr>
            <a:normAutofit/>
          </a:bodyPr>
          <a:lstStyle/>
          <a:p>
            <a:r>
              <a:rPr lang="hu-HU" dirty="0"/>
              <a:t>A HELYI </a:t>
            </a:r>
            <a:r>
              <a:rPr lang="hu-HU" dirty="0" smtClean="0"/>
              <a:t>ÖNKORMÁNYZATOK</a:t>
            </a: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56</a:t>
            </a:fld>
            <a:endParaRPr lang="hu-HU"/>
          </a:p>
        </p:txBody>
      </p:sp>
    </p:spTree>
    <p:extLst>
      <p:ext uri="{BB962C8B-B14F-4D97-AF65-F5344CB8AC3E}">
        <p14:creationId xmlns="" xmlns:p14="http://schemas.microsoft.com/office/powerpoint/2010/main" val="30207550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lvl="0"/>
            <a:r>
              <a:rPr lang="hu-HU" dirty="0"/>
              <a:t>meghatározza költségvetését, annak alapján önállóan gazdálkodik, vállalkozást folytathat, </a:t>
            </a:r>
          </a:p>
          <a:p>
            <a:pPr lvl="0"/>
            <a:r>
              <a:rPr lang="hu-HU" dirty="0"/>
              <a:t>dönt a helyi adók fajtájáról és mértékéről</a:t>
            </a:r>
          </a:p>
          <a:p>
            <a:pPr lvl="0"/>
            <a:r>
              <a:rPr lang="hu-HU" dirty="0"/>
              <a:t>önkormányzati jelképet, kitüntetéseket alapíthat</a:t>
            </a:r>
          </a:p>
          <a:p>
            <a:pPr lvl="0"/>
            <a:r>
              <a:rPr lang="hu-HU" dirty="0"/>
              <a:t>önkormányzati rendeletet alkot, amely nem lehet ellentétes más jogszabállyal. </a:t>
            </a:r>
          </a:p>
          <a:p>
            <a:pPr lvl="0"/>
            <a:r>
              <a:rPr lang="hu-HU" dirty="0"/>
              <a:t>a helyi önkormányzat feladat-, és hatásköreit a képviselő-testület gyakorolja.</a:t>
            </a:r>
          </a:p>
          <a:p>
            <a:endParaRPr lang="hu-HU" dirty="0"/>
          </a:p>
        </p:txBody>
      </p:sp>
      <p:sp>
        <p:nvSpPr>
          <p:cNvPr id="3" name="Cím 2"/>
          <p:cNvSpPr>
            <a:spLocks noGrp="1"/>
          </p:cNvSpPr>
          <p:nvPr>
            <p:ph type="title"/>
          </p:nvPr>
        </p:nvSpPr>
        <p:spPr/>
        <p:txBody>
          <a:bodyPr/>
          <a:lstStyle/>
          <a:p>
            <a:r>
              <a:rPr lang="hu-HU" dirty="0"/>
              <a:t>A HELYI ÖNKORMÁNYZATOK</a:t>
            </a:r>
          </a:p>
        </p:txBody>
      </p:sp>
      <p:sp>
        <p:nvSpPr>
          <p:cNvPr id="4" name="Dia számának helye 3"/>
          <p:cNvSpPr>
            <a:spLocks noGrp="1"/>
          </p:cNvSpPr>
          <p:nvPr>
            <p:ph type="sldNum" sz="quarter" idx="12"/>
          </p:nvPr>
        </p:nvSpPr>
        <p:spPr/>
        <p:txBody>
          <a:bodyPr/>
          <a:lstStyle/>
          <a:p>
            <a:fld id="{3C96B7F1-7FC8-4CE4-B83F-A7CF0D8DB17F}" type="slidenum">
              <a:rPr lang="hu-HU" smtClean="0"/>
              <a:pPr/>
              <a:t>57</a:t>
            </a:fld>
            <a:endParaRPr lang="hu-HU"/>
          </a:p>
        </p:txBody>
      </p:sp>
    </p:spTree>
    <p:extLst>
      <p:ext uri="{BB962C8B-B14F-4D97-AF65-F5344CB8AC3E}">
        <p14:creationId xmlns="" xmlns:p14="http://schemas.microsoft.com/office/powerpoint/2010/main" val="114424007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a:bodyPr>
          <a:lstStyle/>
          <a:p>
            <a:pPr lvl="0"/>
            <a:r>
              <a:rPr lang="hu-HU" dirty="0"/>
              <a:t>a helyi képviselő-testületet a polgármester vezeti. </a:t>
            </a:r>
          </a:p>
          <a:p>
            <a:pPr lvl="0"/>
            <a:r>
              <a:rPr lang="hu-HU" dirty="0"/>
              <a:t>a helyi önkormányzati képviselőket és polgármestereket a választópolgárok általános, közvetlen és titkos szavazással 5 évre választják. </a:t>
            </a:r>
          </a:p>
          <a:p>
            <a:pPr lvl="0"/>
            <a:r>
              <a:rPr lang="hu-HU" dirty="0"/>
              <a:t>a képviselő-testület megbízatása a helyi önkormányzati képviselők és polgármesterek általános választásának napjáig tart.</a:t>
            </a:r>
          </a:p>
          <a:p>
            <a:pPr lvl="0"/>
            <a:r>
              <a:rPr lang="hu-HU" dirty="0"/>
              <a:t>jelöltek hiányában elmaradt választás esetén a képviselő-testület megbízatása meghosszabbodik az időközi választás napjáig.</a:t>
            </a:r>
          </a:p>
          <a:p>
            <a:endParaRPr lang="hu-HU" dirty="0"/>
          </a:p>
        </p:txBody>
      </p:sp>
      <p:sp>
        <p:nvSpPr>
          <p:cNvPr id="3" name="Cím 2"/>
          <p:cNvSpPr>
            <a:spLocks noGrp="1"/>
          </p:cNvSpPr>
          <p:nvPr>
            <p:ph type="title"/>
          </p:nvPr>
        </p:nvSpPr>
        <p:spPr/>
        <p:txBody>
          <a:bodyPr/>
          <a:lstStyle/>
          <a:p>
            <a:r>
              <a:rPr lang="hu-HU" dirty="0"/>
              <a:t>A HELYI ÖNKORMÁNYZATOK</a:t>
            </a:r>
          </a:p>
        </p:txBody>
      </p:sp>
      <p:sp>
        <p:nvSpPr>
          <p:cNvPr id="4" name="Dia számának helye 3"/>
          <p:cNvSpPr>
            <a:spLocks noGrp="1"/>
          </p:cNvSpPr>
          <p:nvPr>
            <p:ph type="sldNum" sz="quarter" idx="12"/>
          </p:nvPr>
        </p:nvSpPr>
        <p:spPr/>
        <p:txBody>
          <a:bodyPr/>
          <a:lstStyle/>
          <a:p>
            <a:fld id="{3C96B7F1-7FC8-4CE4-B83F-A7CF0D8DB17F}" type="slidenum">
              <a:rPr lang="hu-HU" smtClean="0"/>
              <a:pPr/>
              <a:t>58</a:t>
            </a:fld>
            <a:endParaRPr lang="hu-HU"/>
          </a:p>
        </p:txBody>
      </p:sp>
    </p:spTree>
    <p:extLst>
      <p:ext uri="{BB962C8B-B14F-4D97-AF65-F5344CB8AC3E}">
        <p14:creationId xmlns="" xmlns:p14="http://schemas.microsoft.com/office/powerpoint/2010/main" val="32851144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a:bodyPr>
          <a:lstStyle/>
          <a:p>
            <a:pPr lvl="0"/>
            <a:r>
              <a:rPr lang="hu-HU" dirty="0" smtClean="0"/>
              <a:t>a </a:t>
            </a:r>
            <a:r>
              <a:rPr lang="hu-HU" dirty="0"/>
              <a:t>polgármester megbízatása az új polgármester megválasztásáig tart. </a:t>
            </a:r>
          </a:p>
          <a:p>
            <a:pPr lvl="0"/>
            <a:r>
              <a:rPr lang="hu-HU" dirty="0"/>
              <a:t>az Ogy.,- a Kormány -  az Alkotmánybíróság véleményének kikérését követően előterjesztet indítványára feloszlatja az alaptörvény-ellenesen működő képviselő testületet.</a:t>
            </a:r>
          </a:p>
          <a:p>
            <a:endParaRPr lang="hu-HU" dirty="0"/>
          </a:p>
        </p:txBody>
      </p:sp>
      <p:sp>
        <p:nvSpPr>
          <p:cNvPr id="3" name="Cím 2"/>
          <p:cNvSpPr>
            <a:spLocks noGrp="1"/>
          </p:cNvSpPr>
          <p:nvPr>
            <p:ph type="title"/>
          </p:nvPr>
        </p:nvSpPr>
        <p:spPr/>
        <p:txBody>
          <a:bodyPr/>
          <a:lstStyle/>
          <a:p>
            <a:r>
              <a:rPr lang="hu-HU" dirty="0"/>
              <a:t>A HELYI ÖNKORMÁNYZATOK</a:t>
            </a:r>
          </a:p>
        </p:txBody>
      </p:sp>
      <p:sp>
        <p:nvSpPr>
          <p:cNvPr id="4" name="Dia számának helye 3"/>
          <p:cNvSpPr>
            <a:spLocks noGrp="1"/>
          </p:cNvSpPr>
          <p:nvPr>
            <p:ph type="sldNum" sz="quarter" idx="12"/>
          </p:nvPr>
        </p:nvSpPr>
        <p:spPr/>
        <p:txBody>
          <a:bodyPr/>
          <a:lstStyle/>
          <a:p>
            <a:fld id="{3C96B7F1-7FC8-4CE4-B83F-A7CF0D8DB17F}" type="slidenum">
              <a:rPr lang="hu-HU" smtClean="0"/>
              <a:pPr/>
              <a:t>59</a:t>
            </a:fld>
            <a:endParaRPr lang="hu-HU"/>
          </a:p>
        </p:txBody>
      </p:sp>
    </p:spTree>
    <p:extLst>
      <p:ext uri="{BB962C8B-B14F-4D97-AF65-F5344CB8AC3E}">
        <p14:creationId xmlns="" xmlns:p14="http://schemas.microsoft.com/office/powerpoint/2010/main" val="67989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58018"/>
          </a:xfrm>
        </p:spPr>
        <p:txBody>
          <a:bodyPr>
            <a:normAutofit fontScale="90000"/>
          </a:bodyPr>
          <a:lstStyle/>
          <a:p>
            <a:endParaRPr lang="hu-HU" dirty="0"/>
          </a:p>
        </p:txBody>
      </p:sp>
      <p:sp>
        <p:nvSpPr>
          <p:cNvPr id="3" name="Tartalom helye 2"/>
          <p:cNvSpPr>
            <a:spLocks noGrp="1"/>
          </p:cNvSpPr>
          <p:nvPr>
            <p:ph idx="1"/>
          </p:nvPr>
        </p:nvSpPr>
        <p:spPr>
          <a:xfrm>
            <a:off x="457200" y="260648"/>
            <a:ext cx="8229600" cy="6336704"/>
          </a:xfrm>
        </p:spPr>
        <p:txBody>
          <a:bodyPr>
            <a:normAutofit fontScale="77500" lnSpcReduction="20000"/>
          </a:bodyPr>
          <a:lstStyle/>
          <a:p>
            <a:pPr marL="0" indent="0">
              <a:buNone/>
            </a:pPr>
            <a:r>
              <a:rPr lang="hu-HU" b="1" dirty="0" smtClean="0"/>
              <a:t>Jogforrás</a:t>
            </a:r>
            <a:endParaRPr lang="hu-HU" dirty="0"/>
          </a:p>
          <a:p>
            <a:pPr marL="0" indent="0">
              <a:buNone/>
            </a:pPr>
            <a:endParaRPr lang="hu-HU" dirty="0"/>
          </a:p>
          <a:p>
            <a:pPr lvl="0"/>
            <a:r>
              <a:rPr lang="hu-HU" dirty="0"/>
              <a:t>jelenti egyrészt magát a jogszabályt, annak megjelenési formáját</a:t>
            </a:r>
          </a:p>
          <a:p>
            <a:pPr lvl="0"/>
            <a:r>
              <a:rPr lang="hu-HU" dirty="0"/>
              <a:t>jelenti másrészt a jog létrehozóját, megalkotóját.</a:t>
            </a:r>
          </a:p>
          <a:p>
            <a:pPr marL="0" indent="0">
              <a:buNone/>
            </a:pPr>
            <a:endParaRPr lang="hu-HU" dirty="0"/>
          </a:p>
          <a:p>
            <a:r>
              <a:rPr lang="hu-HU" dirty="0"/>
              <a:t>Belső jogforrás = a jogalkotó szerv /pl. Országgyűlés, Miniszter, stb./ </a:t>
            </a:r>
          </a:p>
          <a:p>
            <a:r>
              <a:rPr lang="hu-HU" dirty="0"/>
              <a:t>Külső jogforrás = a jogszabály</a:t>
            </a:r>
          </a:p>
          <a:p>
            <a:pPr marL="0" indent="0">
              <a:buNone/>
            </a:pPr>
            <a:endParaRPr lang="hu-HU" dirty="0"/>
          </a:p>
          <a:p>
            <a:pPr marL="0" indent="0">
              <a:buNone/>
            </a:pPr>
            <a:endParaRPr lang="hu-HU" dirty="0"/>
          </a:p>
          <a:p>
            <a:pPr marL="0" indent="0">
              <a:buNone/>
            </a:pPr>
            <a:r>
              <a:rPr lang="hu-HU" b="1" dirty="0"/>
              <a:t>Jogszabályok  /külső jogforrás/</a:t>
            </a:r>
            <a:endParaRPr lang="hu-HU" dirty="0"/>
          </a:p>
          <a:p>
            <a:pPr lvl="0"/>
            <a:r>
              <a:rPr lang="hu-HU" dirty="0"/>
              <a:t>Alaptörvény</a:t>
            </a:r>
          </a:p>
          <a:p>
            <a:pPr lvl="0"/>
            <a:r>
              <a:rPr lang="hu-HU" dirty="0"/>
              <a:t>Törvény</a:t>
            </a:r>
          </a:p>
          <a:p>
            <a:pPr lvl="0"/>
            <a:r>
              <a:rPr lang="hu-HU" dirty="0"/>
              <a:t>Kormányrendelet</a:t>
            </a:r>
          </a:p>
          <a:p>
            <a:pPr lvl="0"/>
            <a:r>
              <a:rPr lang="hu-HU" dirty="0"/>
              <a:t>Miniszterelnöki rendelet,</a:t>
            </a:r>
          </a:p>
          <a:p>
            <a:pPr lvl="0"/>
            <a:r>
              <a:rPr lang="hu-HU" dirty="0"/>
              <a:t>Miniszteri rendelet</a:t>
            </a:r>
          </a:p>
          <a:p>
            <a:pPr lvl="0"/>
            <a:r>
              <a:rPr lang="hu-HU" dirty="0"/>
              <a:t>Magyar Nemzeti Bank Elnökének rendelete</a:t>
            </a:r>
          </a:p>
          <a:p>
            <a:pPr lvl="0"/>
            <a:r>
              <a:rPr lang="hu-HU" dirty="0"/>
              <a:t>Önálló szabályozó szerv vezetőjének rendelete</a:t>
            </a:r>
          </a:p>
          <a:p>
            <a:pPr lvl="0"/>
            <a:r>
              <a:rPr lang="hu-HU" dirty="0"/>
              <a:t>Önkormányzati rendelet</a:t>
            </a:r>
          </a:p>
          <a:p>
            <a:pPr lvl="0"/>
            <a:r>
              <a:rPr lang="hu-HU" i="1" dirty="0"/>
              <a:t>Rendkívüli állapot idején</a:t>
            </a:r>
            <a:r>
              <a:rPr lang="hu-HU" dirty="0"/>
              <a:t>: a Honvédelmi Tanács, és</a:t>
            </a:r>
          </a:p>
          <a:p>
            <a:pPr marL="0" lvl="0" indent="0">
              <a:buNone/>
            </a:pPr>
            <a:r>
              <a:rPr lang="hu-HU" dirty="0"/>
              <a:t>	</a:t>
            </a:r>
            <a:r>
              <a:rPr lang="hu-HU" dirty="0" smtClean="0"/>
              <a:t>                                   a </a:t>
            </a:r>
            <a:r>
              <a:rPr lang="hu-HU" dirty="0"/>
              <a:t>Köztársasági elnök rendelete. </a:t>
            </a:r>
          </a:p>
          <a:p>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6</a:t>
            </a:fld>
            <a:endParaRPr lang="hu-HU"/>
          </a:p>
        </p:txBody>
      </p:sp>
    </p:spTree>
    <p:extLst>
      <p:ext uri="{BB962C8B-B14F-4D97-AF65-F5344CB8AC3E}">
        <p14:creationId xmlns:p14="http://schemas.microsoft.com/office/powerpoint/2010/main" xmlns="" val="140931246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a:bodyPr>
          <a:lstStyle/>
          <a:p>
            <a:pPr lvl="0"/>
            <a:r>
              <a:rPr lang="hu-HU" dirty="0"/>
              <a:t>Magyarország fegyveres ereje a Magyar Honvédség. Irányítását: az </a:t>
            </a:r>
            <a:r>
              <a:rPr lang="hu-HU" dirty="0" err="1"/>
              <a:t>Ogy</a:t>
            </a:r>
            <a:r>
              <a:rPr lang="hu-HU" dirty="0"/>
              <a:t>, a köztársasági elnök, a Honvédelmi Tanács, a Kormány, és a hatáskörrel rendelkező miniszter látja el. </a:t>
            </a:r>
          </a:p>
          <a:p>
            <a:pPr lvl="0"/>
            <a:r>
              <a:rPr lang="hu-HU" dirty="0"/>
              <a:t>Alapvető feladata: Magyarország függetlenségének, területi épségének és határainak katonai védelme, a nemzetközi szerződésből eredő közös védelmi és békefenntartó feladatok ellátása, valamint a nemzetközi jog szabályaival összhangban humanitárius tevékenység végzése. </a:t>
            </a:r>
          </a:p>
          <a:p>
            <a:endParaRPr lang="hu-HU" dirty="0"/>
          </a:p>
        </p:txBody>
      </p:sp>
      <p:sp>
        <p:nvSpPr>
          <p:cNvPr id="3" name="Cím 2"/>
          <p:cNvSpPr>
            <a:spLocks noGrp="1"/>
          </p:cNvSpPr>
          <p:nvPr>
            <p:ph type="title"/>
          </p:nvPr>
        </p:nvSpPr>
        <p:spPr/>
        <p:txBody>
          <a:bodyPr>
            <a:normAutofit/>
          </a:bodyPr>
          <a:lstStyle/>
          <a:p>
            <a:r>
              <a:rPr lang="hu-HU" dirty="0"/>
              <a:t>A MAGYAR </a:t>
            </a:r>
            <a:r>
              <a:rPr lang="hu-HU" dirty="0" smtClean="0"/>
              <a:t>HONVÉDSÉG</a:t>
            </a: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60</a:t>
            </a:fld>
            <a:endParaRPr lang="hu-HU"/>
          </a:p>
        </p:txBody>
      </p:sp>
    </p:spTree>
    <p:extLst>
      <p:ext uri="{BB962C8B-B14F-4D97-AF65-F5344CB8AC3E}">
        <p14:creationId xmlns="" xmlns:p14="http://schemas.microsoft.com/office/powerpoint/2010/main" val="1884375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lvl="0"/>
            <a:r>
              <a:rPr lang="hu-HU" dirty="0"/>
              <a:t>közreműködik a katasztrófák megelőzésében, a következményeinek elhárításában és felszámolásában.</a:t>
            </a:r>
          </a:p>
          <a:p>
            <a:pPr lvl="0"/>
            <a:r>
              <a:rPr lang="hu-HU" dirty="0"/>
              <a:t>hivatásos állományú tagjai nem lehetnek tagjai pártnak, és nem folytathatnak politikai tevékenységet. </a:t>
            </a:r>
          </a:p>
          <a:p>
            <a:endParaRPr lang="hu-HU" dirty="0"/>
          </a:p>
        </p:txBody>
      </p:sp>
      <p:sp>
        <p:nvSpPr>
          <p:cNvPr id="3" name="Cím 2"/>
          <p:cNvSpPr>
            <a:spLocks noGrp="1"/>
          </p:cNvSpPr>
          <p:nvPr>
            <p:ph type="title"/>
          </p:nvPr>
        </p:nvSpPr>
        <p:spPr/>
        <p:txBody>
          <a:bodyPr/>
          <a:lstStyle/>
          <a:p>
            <a:r>
              <a:rPr lang="hu-HU" dirty="0"/>
              <a:t>A MAGYAR HONVÉDSÉG</a:t>
            </a:r>
          </a:p>
        </p:txBody>
      </p:sp>
      <p:sp>
        <p:nvSpPr>
          <p:cNvPr id="4" name="Dia számának helye 3"/>
          <p:cNvSpPr>
            <a:spLocks noGrp="1"/>
          </p:cNvSpPr>
          <p:nvPr>
            <p:ph type="sldNum" sz="quarter" idx="12"/>
          </p:nvPr>
        </p:nvSpPr>
        <p:spPr/>
        <p:txBody>
          <a:bodyPr/>
          <a:lstStyle/>
          <a:p>
            <a:fld id="{3C96B7F1-7FC8-4CE4-B83F-A7CF0D8DB17F}" type="slidenum">
              <a:rPr lang="hu-HU" smtClean="0"/>
              <a:pPr/>
              <a:t>61</a:t>
            </a:fld>
            <a:endParaRPr lang="hu-HU"/>
          </a:p>
        </p:txBody>
      </p:sp>
    </p:spTree>
    <p:extLst>
      <p:ext uri="{BB962C8B-B14F-4D97-AF65-F5344CB8AC3E}">
        <p14:creationId xmlns="" xmlns:p14="http://schemas.microsoft.com/office/powerpoint/2010/main" val="404311940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lvl="0"/>
            <a:r>
              <a:rPr lang="hu-HU" dirty="0"/>
              <a:t>A rendőrség alapvető feladata a bűncselekmények megakadályozása, felderítése, a közbiztonság, a közrend és az államhatár rendjének védelme. </a:t>
            </a:r>
          </a:p>
          <a:p>
            <a:pPr lvl="0"/>
            <a:r>
              <a:rPr lang="hu-HU" dirty="0"/>
              <a:t>Működését a Kormány irányítja.</a:t>
            </a:r>
          </a:p>
          <a:p>
            <a:pPr lvl="0"/>
            <a:r>
              <a:rPr lang="hu-HU" dirty="0"/>
              <a:t>a rendőrség és a nemzetbiztonsági szolgálatok hivatásos állományú tagjai nem lehetnek tagjai pártnak, és nem folytathatnak politikai tevékenységet. </a:t>
            </a:r>
          </a:p>
        </p:txBody>
      </p:sp>
      <p:sp>
        <p:nvSpPr>
          <p:cNvPr id="3" name="Cím 2"/>
          <p:cNvSpPr>
            <a:spLocks noGrp="1"/>
          </p:cNvSpPr>
          <p:nvPr>
            <p:ph type="title"/>
          </p:nvPr>
        </p:nvSpPr>
        <p:spPr/>
        <p:txBody>
          <a:bodyPr>
            <a:normAutofit fontScale="90000"/>
          </a:bodyPr>
          <a:lstStyle/>
          <a:p>
            <a:r>
              <a:rPr lang="hu-HU" dirty="0"/>
              <a:t>RENDŐRSÉG ÉS A NEMZETBIZTONSÁGI </a:t>
            </a:r>
            <a:r>
              <a:rPr lang="hu-HU" dirty="0" smtClean="0"/>
              <a:t>SZOLGÁLATOK</a:t>
            </a: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62</a:t>
            </a:fld>
            <a:endParaRPr lang="hu-HU"/>
          </a:p>
        </p:txBody>
      </p:sp>
    </p:spTree>
    <p:extLst>
      <p:ext uri="{BB962C8B-B14F-4D97-AF65-F5344CB8AC3E}">
        <p14:creationId xmlns="" xmlns:p14="http://schemas.microsoft.com/office/powerpoint/2010/main" val="15168788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pPr algn="ctr"/>
            <a:r>
              <a:rPr lang="hu-HU" dirty="0"/>
              <a:t> </a:t>
            </a:r>
            <a:br>
              <a:rPr lang="hu-HU" dirty="0"/>
            </a:br>
            <a:r>
              <a:rPr lang="hu-HU" dirty="0"/>
              <a:t/>
            </a:r>
            <a:br>
              <a:rPr lang="hu-HU" dirty="0"/>
            </a:br>
            <a:r>
              <a:rPr lang="hu-HU" dirty="0"/>
              <a:t> </a:t>
            </a:r>
          </a:p>
        </p:txBody>
      </p:sp>
      <p:sp>
        <p:nvSpPr>
          <p:cNvPr id="3" name="Tartalom helye 2"/>
          <p:cNvSpPr>
            <a:spLocks noGrp="1"/>
          </p:cNvSpPr>
          <p:nvPr>
            <p:ph idx="1"/>
          </p:nvPr>
        </p:nvSpPr>
        <p:spPr>
          <a:xfrm>
            <a:off x="457200" y="332656"/>
            <a:ext cx="8229600" cy="5991944"/>
          </a:xfrm>
        </p:spPr>
        <p:txBody>
          <a:bodyPr>
            <a:normAutofit fontScale="92500" lnSpcReduction="20000"/>
          </a:bodyPr>
          <a:lstStyle/>
          <a:p>
            <a:pPr marL="0" indent="0">
              <a:buNone/>
            </a:pPr>
            <a:r>
              <a:rPr lang="hu-HU" b="1" dirty="0" smtClean="0"/>
              <a:t>Az  </a:t>
            </a:r>
            <a:r>
              <a:rPr lang="hu-HU" b="1" dirty="0"/>
              <a:t>egészségügyről szóló  1997. évi CLIV</a:t>
            </a:r>
            <a:r>
              <a:rPr lang="hu-HU" dirty="0"/>
              <a:t>. </a:t>
            </a:r>
            <a:r>
              <a:rPr lang="hu-HU" b="1" dirty="0" smtClean="0"/>
              <a:t>Törvény</a:t>
            </a:r>
          </a:p>
          <a:p>
            <a:pPr marL="0" indent="0">
              <a:buNone/>
            </a:pPr>
            <a:r>
              <a:rPr lang="hu-HU" b="1" i="1" u="sng" dirty="0"/>
              <a:t>hatálya </a:t>
            </a:r>
            <a:endParaRPr lang="hu-HU" dirty="0"/>
          </a:p>
          <a:p>
            <a:pPr marL="0" indent="0" algn="ctr">
              <a:buNone/>
            </a:pPr>
            <a:r>
              <a:rPr lang="hu-HU" b="1" dirty="0" smtClean="0"/>
              <a:t>kiterjed </a:t>
            </a:r>
            <a:r>
              <a:rPr lang="hu-HU" b="1" dirty="0"/>
              <a:t>a Magyarország </a:t>
            </a:r>
            <a:endParaRPr lang="hu-HU" dirty="0"/>
          </a:p>
          <a:p>
            <a:endParaRPr lang="hu-HU" dirty="0"/>
          </a:p>
          <a:p>
            <a:r>
              <a:rPr lang="hu-HU" dirty="0" smtClean="0"/>
              <a:t>a </a:t>
            </a:r>
            <a:r>
              <a:rPr lang="hu-HU" dirty="0"/>
              <a:t>területén tartózkodó természetes személyekre, </a:t>
            </a:r>
          </a:p>
          <a:p>
            <a:r>
              <a:rPr lang="hu-HU" dirty="0" smtClean="0"/>
              <a:t>a </a:t>
            </a:r>
            <a:r>
              <a:rPr lang="hu-HU" dirty="0"/>
              <a:t>területén  működő egészségügyi szolgáltatókra, </a:t>
            </a:r>
          </a:p>
          <a:p>
            <a:r>
              <a:rPr lang="hu-HU" dirty="0" smtClean="0"/>
              <a:t>a  </a:t>
            </a:r>
            <a:r>
              <a:rPr lang="hu-HU" dirty="0"/>
              <a:t>területén folytatott egészségügyi tevékenységre. </a:t>
            </a:r>
          </a:p>
          <a:p>
            <a:endParaRPr lang="hu-HU" dirty="0"/>
          </a:p>
          <a:p>
            <a:r>
              <a:rPr lang="hu-HU" dirty="0"/>
              <a:t>A törvény rendelkezéseit a személyes gondoskodást nyújtó szociális intézmények által nyújtott egészségügyi szolgáltatások vonatkozásában is megfelelően alkalmazni kell.</a:t>
            </a:r>
          </a:p>
          <a:p>
            <a:endParaRPr lang="hu-HU" dirty="0"/>
          </a:p>
          <a:p>
            <a:r>
              <a:rPr lang="hu-HU" dirty="0" smtClean="0"/>
              <a:t>A </a:t>
            </a:r>
            <a:r>
              <a:rPr lang="hu-HU" dirty="0"/>
              <a:t>törvény lehetőséget ad arra, hogy egyes természetes személyek vonatkozásában /pl. fogvatartottak esetében/ más törvény az egészségügyi törvényben foglaltaktól eltérő szabályokat alkosson.  </a:t>
            </a:r>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63</a:t>
            </a:fld>
            <a:endParaRPr lang="hu-HU"/>
          </a:p>
        </p:txBody>
      </p:sp>
    </p:spTree>
    <p:extLst>
      <p:ext uri="{BB962C8B-B14F-4D97-AF65-F5344CB8AC3E}">
        <p14:creationId xmlns:p14="http://schemas.microsoft.com/office/powerpoint/2010/main" xmlns="" val="317875952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88640"/>
            <a:ext cx="8229600" cy="6135960"/>
          </a:xfrm>
        </p:spPr>
        <p:txBody>
          <a:bodyPr>
            <a:normAutofit fontScale="70000" lnSpcReduction="20000"/>
          </a:bodyPr>
          <a:lstStyle/>
          <a:p>
            <a:pPr marL="0" indent="0">
              <a:buNone/>
            </a:pPr>
            <a:r>
              <a:rPr lang="hu-HU" b="1" dirty="0"/>
              <a:t>Az  egészségügyről szóló  1997. évi CLIV</a:t>
            </a:r>
            <a:r>
              <a:rPr lang="hu-HU" dirty="0"/>
              <a:t>. </a:t>
            </a:r>
            <a:r>
              <a:rPr lang="hu-HU" b="1" dirty="0" smtClean="0"/>
              <a:t>Törvény</a:t>
            </a:r>
          </a:p>
          <a:p>
            <a:pPr marL="0" indent="0">
              <a:buNone/>
            </a:pPr>
            <a:endParaRPr lang="hu-HU" dirty="0"/>
          </a:p>
          <a:p>
            <a:pPr marL="0" indent="0">
              <a:buNone/>
            </a:pPr>
            <a:r>
              <a:rPr lang="hu-HU" dirty="0"/>
              <a:t>	</a:t>
            </a:r>
            <a:r>
              <a:rPr lang="hu-HU" b="1" dirty="0"/>
              <a:t>                                                            </a:t>
            </a:r>
            <a:r>
              <a:rPr lang="hu-HU" b="1" u="sng" dirty="0"/>
              <a:t>célja</a:t>
            </a:r>
            <a:endParaRPr lang="hu-HU" dirty="0"/>
          </a:p>
          <a:p>
            <a:pPr marL="0" indent="0">
              <a:buNone/>
            </a:pPr>
            <a:endParaRPr lang="hu-HU" dirty="0"/>
          </a:p>
          <a:p>
            <a:r>
              <a:rPr lang="hu-HU" dirty="0"/>
              <a:t>segítse elő  az egyén és ez által a lakosság egészségi állapotának javulását, az egészséget befolyásoló feltétel-, és eszközrendszer, valamint az annak kialakításában közreműködők feladatainak meghatározását, </a:t>
            </a:r>
          </a:p>
          <a:p>
            <a:r>
              <a:rPr lang="hu-HU" dirty="0"/>
              <a:t>járuljon hozzá a táradalom tagjai esélyegyenlőségének megteremtéséhez az egészségügyi szolgáltatásokhoz való hozzáférésük során, </a:t>
            </a:r>
          </a:p>
          <a:p>
            <a:r>
              <a:rPr lang="hu-HU" dirty="0"/>
              <a:t>továbbá hogy teremtse meg  annak feltételeit, hogy minden beteg megőrizhesse emberi méltóságát és önazonosságát, önrendelkezési és minden egyéb joga csorbítatlan maradjon,</a:t>
            </a:r>
          </a:p>
          <a:p>
            <a:r>
              <a:rPr lang="hu-HU" dirty="0"/>
              <a:t>határozza meg  a szolgáltatók jogállásától és az ellátások fedezetétől függetlenül az egészségügyi szolgáltatások általános szakmai feltételeit, színvonalának garanciáit, </a:t>
            </a:r>
          </a:p>
          <a:p>
            <a:r>
              <a:rPr lang="hu-HU" dirty="0"/>
              <a:t>biztosítsa az egészségügyi dolgozók és a szolgáltatást nyújtó intézmények védelmét jogaik és kötelezettségeik meghatározásával, valamint az egészségügyi szolgáltatás sajátos jellegéből fakadó garanciális jellegű intézkedésekkel</a:t>
            </a:r>
          </a:p>
          <a:p>
            <a:r>
              <a:rPr lang="hu-HU" dirty="0"/>
              <a:t>tegye lehetővé az egyéni és a közösségi érdekek harmonikus érvényesülését, a mindenkori népegészségügyi célok elérését, a szükséges erőforrások előteremtését, optimális felhasználását és az egészségtudományok fejlődését</a:t>
            </a:r>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64</a:t>
            </a:fld>
            <a:endParaRPr lang="hu-HU"/>
          </a:p>
        </p:txBody>
      </p:sp>
    </p:spTree>
    <p:extLst>
      <p:ext uri="{BB962C8B-B14F-4D97-AF65-F5344CB8AC3E}">
        <p14:creationId xmlns:p14="http://schemas.microsoft.com/office/powerpoint/2010/main" xmlns="" val="362281075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88640"/>
            <a:ext cx="8229600" cy="6135960"/>
          </a:xfrm>
        </p:spPr>
        <p:txBody>
          <a:bodyPr>
            <a:normAutofit fontScale="70000" lnSpcReduction="20000"/>
          </a:bodyPr>
          <a:lstStyle/>
          <a:p>
            <a:pPr marL="0" indent="0">
              <a:buNone/>
            </a:pPr>
            <a:r>
              <a:rPr lang="hu-HU" b="1" dirty="0"/>
              <a:t>Az  egészségügyről szóló  1997. évi CLIV</a:t>
            </a:r>
            <a:r>
              <a:rPr lang="hu-HU" dirty="0"/>
              <a:t>. </a:t>
            </a:r>
            <a:r>
              <a:rPr lang="hu-HU" b="1" dirty="0"/>
              <a:t>törvény</a:t>
            </a:r>
            <a:endParaRPr lang="hu-HU" dirty="0"/>
          </a:p>
          <a:p>
            <a:pPr marL="0" indent="0">
              <a:buNone/>
            </a:pPr>
            <a:endParaRPr lang="hu-HU" dirty="0"/>
          </a:p>
          <a:p>
            <a:pPr marL="0" indent="0">
              <a:buNone/>
            </a:pPr>
            <a:endParaRPr lang="hu-HU" dirty="0"/>
          </a:p>
          <a:p>
            <a:pPr marL="0" indent="0">
              <a:buNone/>
            </a:pPr>
            <a:r>
              <a:rPr lang="hu-HU" b="1" i="1" u="sng" dirty="0"/>
              <a:t>alapelvei </a:t>
            </a:r>
            <a:endParaRPr lang="hu-HU" dirty="0"/>
          </a:p>
          <a:p>
            <a:pPr marL="0" indent="0">
              <a:buNone/>
            </a:pPr>
            <a:endParaRPr lang="hu-HU" dirty="0"/>
          </a:p>
          <a:p>
            <a:pPr marL="0" indent="0">
              <a:buNone/>
            </a:pPr>
            <a:r>
              <a:rPr lang="hu-HU" dirty="0"/>
              <a:t>a./ </a:t>
            </a:r>
            <a:r>
              <a:rPr lang="hu-HU" dirty="0" err="1"/>
              <a:t>a</a:t>
            </a:r>
            <a:r>
              <a:rPr lang="hu-HU" dirty="0"/>
              <a:t> törvény alkalmazása során biztosítani kell a betegek jogainak és méltóságának védelmét</a:t>
            </a:r>
          </a:p>
          <a:p>
            <a:pPr marL="0" indent="0">
              <a:buNone/>
            </a:pPr>
            <a:r>
              <a:rPr lang="hu-HU" dirty="0"/>
              <a:t>b./ az igénybevevők oldaláról nézve az egészségügyi ellátáshoz való hozzáférés körében biztosítani kell az esélyegyenlőséget és a méltányosságot,</a:t>
            </a:r>
          </a:p>
          <a:p>
            <a:pPr marL="0" indent="0">
              <a:buNone/>
            </a:pPr>
            <a:r>
              <a:rPr lang="hu-HU" dirty="0"/>
              <a:t>c./ az egészségügy működésének meghatározó eleme a megelőzés, a preventív szemlélet fokozott érvényre juttatása,</a:t>
            </a:r>
          </a:p>
          <a:p>
            <a:pPr marL="0" indent="0">
              <a:buNone/>
            </a:pPr>
            <a:r>
              <a:rPr lang="hu-HU" dirty="0"/>
              <a:t>d./ az egészségügyi ellátó rendszer felépítésében kiemelkedő fontosságú a progresszivitás elvének alkalmazása,</a:t>
            </a:r>
          </a:p>
          <a:p>
            <a:pPr marL="0" indent="0">
              <a:buNone/>
            </a:pPr>
            <a:r>
              <a:rPr lang="hu-HU" dirty="0"/>
              <a:t>e./ az egészségügyi szolgáltatás nyújtásának szakmai követelményei szektor- semlegesek. </a:t>
            </a:r>
          </a:p>
          <a:p>
            <a:pPr marL="0" indent="0">
              <a:buNone/>
            </a:pPr>
            <a:r>
              <a:rPr lang="hu-HU" dirty="0"/>
              <a:t> </a:t>
            </a:r>
          </a:p>
          <a:p>
            <a:pPr marL="0" indent="0">
              <a:buNone/>
            </a:pPr>
            <a:r>
              <a:rPr lang="hu-HU" dirty="0"/>
              <a:t>Az alapelvek között kiemelkedő garanciális jelentősége van a betegek jogai és méltósága védelmének. A beteg személyes szabadsága és önrendelkezése joga kizárólag az egészségi állapota által indokolt, és a törvényben meghatározott esetekben és módon korlátozható.  E korlátozás végrehajtási módjának és mértékének pedig minden esetben arányosnak kell lennie a védendő cél: a közérdek /járványügyi biztonság, a beteg és környezete testi épségének és egészségének védelme/ jelentőségével. </a:t>
            </a:r>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65</a:t>
            </a:fld>
            <a:endParaRPr lang="hu-HU"/>
          </a:p>
        </p:txBody>
      </p:sp>
    </p:spTree>
    <p:extLst>
      <p:ext uri="{BB962C8B-B14F-4D97-AF65-F5344CB8AC3E}">
        <p14:creationId xmlns:p14="http://schemas.microsoft.com/office/powerpoint/2010/main" xmlns="" val="349353585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88640"/>
            <a:ext cx="8229600" cy="6135960"/>
          </a:xfrm>
        </p:spPr>
        <p:txBody>
          <a:bodyPr>
            <a:normAutofit fontScale="62500" lnSpcReduction="20000"/>
          </a:bodyPr>
          <a:lstStyle/>
          <a:p>
            <a:pPr marL="0" indent="0">
              <a:buNone/>
            </a:pPr>
            <a:r>
              <a:rPr lang="hu-HU" b="1" dirty="0"/>
              <a:t>A BETEGEK JOGAI AZ EGÉSZSÉGÜGYRŐL SZÓLÓ TÖRVÉNYBEN</a:t>
            </a:r>
            <a:endParaRPr lang="hu-HU" dirty="0"/>
          </a:p>
          <a:p>
            <a:pPr marL="0" indent="0">
              <a:buNone/>
            </a:pPr>
            <a:endParaRPr lang="hu-HU" dirty="0"/>
          </a:p>
          <a:p>
            <a:pPr marL="0" indent="0">
              <a:buNone/>
            </a:pPr>
            <a:r>
              <a:rPr lang="hu-HU" b="1" dirty="0"/>
              <a:t>Egészségügyi ellátáshoz való jog.</a:t>
            </a:r>
            <a:endParaRPr lang="hu-HU" dirty="0"/>
          </a:p>
          <a:p>
            <a:r>
              <a:rPr lang="hu-HU" dirty="0"/>
              <a:t>Az egészségügyi ellátáshoz való jog </a:t>
            </a:r>
            <a:r>
              <a:rPr lang="hu-HU" u="sng" dirty="0"/>
              <a:t>négy részjogosítványt</a:t>
            </a:r>
            <a:r>
              <a:rPr lang="hu-HU" dirty="0"/>
              <a:t> foglal magában. </a:t>
            </a:r>
          </a:p>
          <a:p>
            <a:r>
              <a:rPr lang="hu-HU" dirty="0"/>
              <a:t>Ennek értelmében: </a:t>
            </a:r>
          </a:p>
          <a:p>
            <a:pPr lvl="0"/>
            <a:r>
              <a:rPr lang="hu-HU" dirty="0"/>
              <a:t>A sürgős szükség esetén az életmentő, illetve súlyos vagy maradandó egészségkárosodás megelőzéséhez való jog alapvető emberi jog, annak igénybevétele semmilyen módon nem korlátozható.</a:t>
            </a:r>
          </a:p>
          <a:p>
            <a:pPr lvl="0"/>
            <a:r>
              <a:rPr lang="hu-HU" dirty="0"/>
              <a:t>Ugyancsak alapvető joga van a betegnek a szenvedés csökkentéséhez. </a:t>
            </a:r>
          </a:p>
          <a:p>
            <a:pPr lvl="0"/>
            <a:r>
              <a:rPr lang="hu-HU" dirty="0"/>
              <a:t>Minden betegnek joga van – a jogszabályban meghatározott keretek között – az egészségi állapota által indokolt, megfelelő, folyamatosan hozzáférhető és az egyenlő bánásmód követelményének megfelelő egészségügyi ellátáshoz. /Megfelelő az ellátás ha az adott egészségügyi szolgáltatásra vonatkozó szakmai és etikai szabályok, illetve irányelvek megtartásával történik. Folyamatosan hozzáférhető az ellátás, amennyiben az egészségügyi ellátórendszer működése napi 24 órán keresztül biztosítja annak igénybevehetőségét./ </a:t>
            </a:r>
          </a:p>
          <a:p>
            <a:pPr lvl="0"/>
            <a:r>
              <a:rPr lang="hu-HU" dirty="0"/>
              <a:t>A beteg jogosult az állapota által szakmailag indokolt szintű egészségügyi szolgáltató és amennyiben jogszabály kivételt nem tesz a választott orvos egyetértésével az ellátását végző orvos szabad megválasztásához, ha az ellátás szakmai tartalma, az ellátás sürgőssége, illetőleg az ellátás igénybevételének alapjául szolgáló jogviszony ezt nem zárja ki. Az orvosválasztás joga az egészségügyi szolgáltató működési rendjének megfelelően gyakorolható. A beteg kezdeményezheti a kezelőorvos által megállapított diagnózissal, illetve terápiával kapcsolatban más orvos által történő vizsgálatát. </a:t>
            </a:r>
          </a:p>
          <a:p>
            <a:pPr lvl="0"/>
            <a:r>
              <a:rPr lang="hu-HU" dirty="0"/>
              <a:t>A beteg egészségügyi ellátáshoz  való joga magában foglalja azt a jogot is, hogy amennyiben egy beteget nem lehet azonnal a szükséges ellátásban részesíteni, illetőleg ha egy meghatározott orvosi ellátás ritka, akkor vagy más alkalmas egészségügyi intézménybe kell őt utalni, vagy pedig várólistára kell helyezni.</a:t>
            </a:r>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66</a:t>
            </a:fld>
            <a:endParaRPr lang="hu-HU"/>
          </a:p>
        </p:txBody>
      </p:sp>
    </p:spTree>
    <p:extLst>
      <p:ext uri="{BB962C8B-B14F-4D97-AF65-F5344CB8AC3E}">
        <p14:creationId xmlns:p14="http://schemas.microsoft.com/office/powerpoint/2010/main" xmlns="" val="398876388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88640"/>
            <a:ext cx="8229600" cy="6135960"/>
          </a:xfrm>
        </p:spPr>
        <p:txBody>
          <a:bodyPr>
            <a:normAutofit fontScale="85000" lnSpcReduction="20000"/>
          </a:bodyPr>
          <a:lstStyle/>
          <a:p>
            <a:pPr marL="0" indent="0">
              <a:buNone/>
            </a:pPr>
            <a:r>
              <a:rPr lang="hu-HU" b="1" dirty="0"/>
              <a:t>A BETEGEK JOGAI AZ EGÉSZSÉGÜGYRŐL SZÓLÓ TÖRVÉNYBEN</a:t>
            </a:r>
            <a:endParaRPr lang="hu-HU" dirty="0"/>
          </a:p>
          <a:p>
            <a:pPr marL="0" indent="0">
              <a:buNone/>
            </a:pPr>
            <a:endParaRPr lang="hu-HU" dirty="0"/>
          </a:p>
          <a:p>
            <a:pPr marL="0" indent="0">
              <a:buNone/>
            </a:pPr>
            <a:r>
              <a:rPr lang="hu-HU" b="1" dirty="0"/>
              <a:t>Az emberi méltósághoz való jog</a:t>
            </a:r>
            <a:endParaRPr lang="hu-HU" dirty="0"/>
          </a:p>
          <a:p>
            <a:r>
              <a:rPr lang="hu-HU" dirty="0"/>
              <a:t> Az egészségügyi ellátás során a beteg jogosult arra, hogy vele tisztelettel és megbecsüléssel bánjanak, személyhez fűződő jogait tartsák tiszteletben. Az egészségügyi ellátás során a betegen kizárólag a vizsgálatához és a gyógykezeléséhez szükséges beavatkozások végezhetők el.</a:t>
            </a:r>
          </a:p>
          <a:p>
            <a:pPr marL="0" indent="0">
              <a:buNone/>
            </a:pPr>
            <a:endParaRPr lang="hu-HU" dirty="0"/>
          </a:p>
          <a:p>
            <a:r>
              <a:rPr lang="hu-HU" dirty="0"/>
              <a:t>A beteg ellátása során fizikai, kémiai,  biológiai vagy pszichikai módszerekkel és eljárásokkal kizárólag abban az esetben korlátozható, ha sürgős szükség helyzete áll fenn, illetve amennyiben erre a beteg vagy mások egészségének a védelme céljából van szükség. </a:t>
            </a:r>
            <a:endParaRPr lang="hu-HU" dirty="0" smtClean="0"/>
          </a:p>
          <a:p>
            <a:endParaRPr lang="hu-HU" dirty="0"/>
          </a:p>
          <a:p>
            <a:r>
              <a:rPr lang="hu-HU" dirty="0"/>
              <a:t>A korlátozó módszerek és eljárások alkalmazását ebben az esetben is kizárólag a beteg kezelőorvosa, kivételes esetben ideiglenesen szakápoló is elrendelheti.</a:t>
            </a:r>
          </a:p>
          <a:p>
            <a:endParaRPr lang="hu-HU" dirty="0"/>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67</a:t>
            </a:fld>
            <a:endParaRPr lang="hu-HU"/>
          </a:p>
        </p:txBody>
      </p:sp>
    </p:spTree>
    <p:extLst>
      <p:ext uri="{BB962C8B-B14F-4D97-AF65-F5344CB8AC3E}">
        <p14:creationId xmlns:p14="http://schemas.microsoft.com/office/powerpoint/2010/main" xmlns="" val="47800814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88640"/>
            <a:ext cx="8229600" cy="6135960"/>
          </a:xfrm>
        </p:spPr>
        <p:txBody>
          <a:bodyPr>
            <a:normAutofit fontScale="55000" lnSpcReduction="20000"/>
          </a:bodyPr>
          <a:lstStyle/>
          <a:p>
            <a:pPr marL="0" indent="0">
              <a:buNone/>
            </a:pPr>
            <a:r>
              <a:rPr lang="hu-HU" b="1" dirty="0"/>
              <a:t>A BETEGEK JOGAI AZ EGÉSZSÉGÜGYRŐL SZÓLÓ TÖRVÉNYBEN</a:t>
            </a:r>
            <a:endParaRPr lang="hu-HU" dirty="0"/>
          </a:p>
          <a:p>
            <a:pPr marL="0" indent="0">
              <a:buNone/>
            </a:pPr>
            <a:r>
              <a:rPr lang="hu-HU" dirty="0"/>
              <a:t> </a:t>
            </a:r>
          </a:p>
          <a:p>
            <a:pPr marL="0" indent="0">
              <a:buNone/>
            </a:pPr>
            <a:r>
              <a:rPr lang="hu-HU" b="1" dirty="0"/>
              <a:t>A kapcsolattartás joga.</a:t>
            </a:r>
            <a:endParaRPr lang="hu-HU" dirty="0"/>
          </a:p>
          <a:p>
            <a:r>
              <a:rPr lang="hu-HU" dirty="0"/>
              <a:t>A beteg a kapcsolattartás jogát betegtársai jogainak tiszteletben tartásával és a betegellátás zavartalanságát biztosítva – a fekvőbeteg-gyógyintézet házirendjében foglaltak szerint -  gyakorolhatja.</a:t>
            </a:r>
          </a:p>
          <a:p>
            <a:endParaRPr lang="hu-HU" dirty="0"/>
          </a:p>
          <a:p>
            <a:r>
              <a:rPr lang="hu-HU" dirty="0"/>
              <a:t>A súlyos állapotban lévő beteg, a kiskorú beteg, a szülő nő és újszülöttje vonatkozásában az általános szabályoknál is szélesebb jogokat biztosít a törvény az ellátást igénybevevők számára, amikor az első két esetben alanyi jogon biztosítja a közeli hozzátartozókkal, a harmadik esetben pedig az egymással való folyamatos kapcsolattartást. </a:t>
            </a:r>
          </a:p>
          <a:p>
            <a:endParaRPr lang="hu-HU" dirty="0"/>
          </a:p>
          <a:p>
            <a:r>
              <a:rPr lang="hu-HU" dirty="0"/>
              <a:t>Súlyos állapotú az a beteg aki állapota miatt önmagát fizikailag ellátni képtelen, illetve fájdalmai gyógyszerrel sem szüntethetők meg, illetőleg pszichés krízishelyzetben van.</a:t>
            </a:r>
          </a:p>
          <a:p>
            <a:endParaRPr lang="hu-HU" dirty="0"/>
          </a:p>
          <a:p>
            <a:pPr lvl="0"/>
            <a:r>
              <a:rPr lang="hu-HU" dirty="0"/>
              <a:t>Kiskorú a 18 éven aluli személy akinek joga van arra, hogy szülője, törvényes képviselője, illetőleg az általa vagy törvényes képviselője által megjelölt személy mellette tartózkodjon,</a:t>
            </a:r>
          </a:p>
          <a:p>
            <a:endParaRPr lang="hu-HU" dirty="0"/>
          </a:p>
          <a:p>
            <a:pPr lvl="0"/>
            <a:r>
              <a:rPr lang="hu-HU" dirty="0"/>
              <a:t>A szülő nőnek joga van arra, hogy az általa megjelölt nagykorú személy a vajúdás és a szülés alatt folyamatosan vele  lehessen, a szülést követően pedig arra, hogy – amennyiben ezt az ő vagy újszülöttje egészségi állapota nem zárja ki – újszülöttjével egy helyiségben helyezzék el. </a:t>
            </a:r>
          </a:p>
          <a:p>
            <a:endParaRPr lang="hu-HU" dirty="0"/>
          </a:p>
          <a:p>
            <a:r>
              <a:rPr lang="hu-HU" dirty="0"/>
              <a:t>A beteget kiemelten illeti meg a vallási meggyőződésének megfelelő egyházi személlyel való kapcsolattartásnak, és általában vallása szabad gyakorlásának a joga. </a:t>
            </a:r>
          </a:p>
          <a:p>
            <a:r>
              <a:rPr lang="hu-HU" dirty="0"/>
              <a:t>A beteget főszabályként megilleti továbbá saját ruhája, valamint személyes tárgyai használatának a joga is. </a:t>
            </a:r>
          </a:p>
          <a:p>
            <a:r>
              <a:rPr lang="hu-HU" dirty="0"/>
              <a:t>A beteg önrendelkezési joga magában foglalja azt is,  hogy a beteg kifejezett rendelkezésével megtilthassa az egészségügyi ellátását végző intézménynek, hogy róla bárkinek felvilágosítást adjon, illetve nyilvános módon feltüntessék, hol került elhelyezésre. </a:t>
            </a:r>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68</a:t>
            </a:fld>
            <a:endParaRPr lang="hu-HU"/>
          </a:p>
        </p:txBody>
      </p:sp>
    </p:spTree>
    <p:extLst>
      <p:ext uri="{BB962C8B-B14F-4D97-AF65-F5344CB8AC3E}">
        <p14:creationId xmlns:p14="http://schemas.microsoft.com/office/powerpoint/2010/main" xmlns="" val="316592868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88640"/>
            <a:ext cx="8229600" cy="6135960"/>
          </a:xfrm>
        </p:spPr>
        <p:txBody>
          <a:bodyPr>
            <a:normAutofit lnSpcReduction="10000"/>
          </a:bodyPr>
          <a:lstStyle/>
          <a:p>
            <a:pPr marL="0" indent="0">
              <a:buNone/>
            </a:pPr>
            <a:r>
              <a:rPr lang="hu-HU" b="1" dirty="0"/>
              <a:t>A BETEGEK JOGAI AZ EGÉSZSÉGÜGYRŐL SZÓLÓ TÖRVÉNYBEN</a:t>
            </a:r>
            <a:endParaRPr lang="hu-HU" dirty="0"/>
          </a:p>
          <a:p>
            <a:pPr marL="0" indent="0">
              <a:buNone/>
            </a:pPr>
            <a:endParaRPr lang="hu-HU" dirty="0"/>
          </a:p>
          <a:p>
            <a:pPr marL="0" indent="0">
              <a:buNone/>
            </a:pPr>
            <a:r>
              <a:rPr lang="hu-HU" b="1" dirty="0" smtClean="0"/>
              <a:t>A </a:t>
            </a:r>
            <a:r>
              <a:rPr lang="hu-HU" b="1" dirty="0"/>
              <a:t>gyógyintézet elhagyásának joga.</a:t>
            </a:r>
            <a:endParaRPr lang="hu-HU" dirty="0"/>
          </a:p>
          <a:p>
            <a:endParaRPr lang="hu-HU" dirty="0"/>
          </a:p>
          <a:p>
            <a:r>
              <a:rPr lang="hu-HU" dirty="0"/>
              <a:t>A beteg jogosult az egészségügyi intézmény elhagyására amennyiben azzal mások testi épségét, egészészségét nem veszélyezteti. Cselekvőképtelen beteg esetén ezen jog a törvényes képviselő egyetértésével gyakorolható. /törvényes képviselő: a szülő, a gyám, a gondnok/ </a:t>
            </a:r>
          </a:p>
          <a:p>
            <a:r>
              <a:rPr lang="hu-HU" dirty="0"/>
              <a:t>Amennyiben a beteg állapota indokolja, a gyógyintézet elhagyásának </a:t>
            </a:r>
            <a:r>
              <a:rPr lang="hu-HU" dirty="0" err="1"/>
              <a:t>tényéről</a:t>
            </a:r>
            <a:r>
              <a:rPr lang="hu-HU" dirty="0"/>
              <a:t> értesíteni kell  az illetékes hatóságokat, valamint cselekvőképtelen beteg esetén a törvényes képviselőt. </a:t>
            </a:r>
          </a:p>
          <a:p>
            <a:pPr marL="0" indent="0">
              <a:buNone/>
            </a:pPr>
            <a:endParaRPr lang="hu-HU" dirty="0"/>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69</a:t>
            </a:fld>
            <a:endParaRPr lang="hu-HU"/>
          </a:p>
        </p:txBody>
      </p:sp>
    </p:spTree>
    <p:extLst>
      <p:ext uri="{BB962C8B-B14F-4D97-AF65-F5344CB8AC3E}">
        <p14:creationId xmlns:p14="http://schemas.microsoft.com/office/powerpoint/2010/main" xmlns="" val="13121627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58018"/>
          </a:xfrm>
        </p:spPr>
        <p:txBody>
          <a:bodyPr>
            <a:normAutofit fontScale="90000"/>
          </a:bodyPr>
          <a:lstStyle/>
          <a:p>
            <a:endParaRPr lang="hu-HU" dirty="0"/>
          </a:p>
        </p:txBody>
      </p:sp>
      <p:sp>
        <p:nvSpPr>
          <p:cNvPr id="3" name="Tartalom helye 2"/>
          <p:cNvSpPr>
            <a:spLocks noGrp="1"/>
          </p:cNvSpPr>
          <p:nvPr>
            <p:ph idx="1"/>
          </p:nvPr>
        </p:nvSpPr>
        <p:spPr>
          <a:xfrm>
            <a:off x="457200" y="260648"/>
            <a:ext cx="8229600" cy="5865515"/>
          </a:xfrm>
        </p:spPr>
        <p:txBody>
          <a:bodyPr>
            <a:normAutofit fontScale="77500" lnSpcReduction="20000"/>
          </a:bodyPr>
          <a:lstStyle/>
          <a:p>
            <a:pPr marL="0" indent="0">
              <a:buNone/>
            </a:pPr>
            <a:r>
              <a:rPr lang="hu-HU" b="1" dirty="0"/>
              <a:t>Jogszabályi hierarchia.</a:t>
            </a:r>
            <a:endParaRPr lang="hu-HU" dirty="0"/>
          </a:p>
          <a:p>
            <a:pPr marL="0" indent="0">
              <a:buNone/>
            </a:pPr>
            <a:endParaRPr lang="hu-HU" dirty="0"/>
          </a:p>
          <a:p>
            <a:pPr marL="0" indent="0">
              <a:buNone/>
            </a:pPr>
            <a:endParaRPr lang="hu-HU" dirty="0"/>
          </a:p>
          <a:p>
            <a:pPr marL="0" indent="0">
              <a:buNone/>
            </a:pPr>
            <a:r>
              <a:rPr lang="hu-HU" dirty="0"/>
              <a:t>Lényege: </a:t>
            </a:r>
          </a:p>
          <a:p>
            <a:pPr lvl="0"/>
            <a:r>
              <a:rPr lang="hu-HU" dirty="0"/>
              <a:t>a jogalkotó szerv államszervezetben elfoglalt helye a meghatározó </a:t>
            </a:r>
          </a:p>
          <a:p>
            <a:pPr marL="0" indent="0">
              <a:buNone/>
            </a:pPr>
            <a:endParaRPr lang="hu-HU" dirty="0"/>
          </a:p>
          <a:p>
            <a:pPr lvl="0"/>
            <a:r>
              <a:rPr lang="hu-HU" dirty="0"/>
              <a:t>a jogszabályok hierarchikus rendje a jogalkotó szervhez igazodik</a:t>
            </a:r>
          </a:p>
          <a:p>
            <a:endParaRPr lang="hu-HU" dirty="0"/>
          </a:p>
          <a:p>
            <a:pPr lvl="0"/>
            <a:r>
              <a:rPr lang="hu-HU" dirty="0"/>
              <a:t>az alacsonyabb szintű jogszabály nem lehet ellentétes a magasabb szintű /a hierarchiában magasabb helyet elfoglaló/ jogszabállyal</a:t>
            </a:r>
          </a:p>
          <a:p>
            <a:endParaRPr lang="hu-HU" dirty="0"/>
          </a:p>
          <a:p>
            <a:pPr lvl="0"/>
            <a:r>
              <a:rPr lang="hu-HU" dirty="0"/>
              <a:t>/amennyiben ellentétes, akkor a magasabb szintű jogszabályban foglaltak érvénysülnek. </a:t>
            </a:r>
          </a:p>
          <a:p>
            <a:pPr marL="0" indent="0">
              <a:buNone/>
            </a:pPr>
            <a:endParaRPr lang="hu-HU" dirty="0"/>
          </a:p>
          <a:p>
            <a:pPr lvl="0"/>
            <a:r>
              <a:rPr lang="hu-HU" dirty="0"/>
              <a:t>a hierarchiában magasabb szinten lévő jogszabály, illetve a vele azonos szinten lévő megváltoztathatja az alsóbb szintű jogszabályt, de fordítva nem.</a:t>
            </a:r>
          </a:p>
          <a:p>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7</a:t>
            </a:fld>
            <a:endParaRPr lang="hu-HU"/>
          </a:p>
        </p:txBody>
      </p:sp>
    </p:spTree>
    <p:extLst>
      <p:ext uri="{BB962C8B-B14F-4D97-AF65-F5344CB8AC3E}">
        <p14:creationId xmlns:p14="http://schemas.microsoft.com/office/powerpoint/2010/main" xmlns="" val="157552823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88640"/>
            <a:ext cx="8229600" cy="6135960"/>
          </a:xfrm>
        </p:spPr>
        <p:txBody>
          <a:bodyPr>
            <a:normAutofit fontScale="55000" lnSpcReduction="20000"/>
          </a:bodyPr>
          <a:lstStyle/>
          <a:p>
            <a:pPr marL="0" indent="0">
              <a:buNone/>
            </a:pPr>
            <a:r>
              <a:rPr lang="hu-HU" sz="2900" b="1" dirty="0" smtClean="0"/>
              <a:t>A </a:t>
            </a:r>
            <a:r>
              <a:rPr lang="hu-HU" sz="2900" b="1" dirty="0"/>
              <a:t>BETEGEK JOGAI AZ EGÉSZSÉGÜGYRŐL SZÓLÓ TÖRVÉNYBEN</a:t>
            </a:r>
            <a:endParaRPr lang="hu-HU" sz="2900" dirty="0"/>
          </a:p>
          <a:p>
            <a:pPr marL="0" indent="0">
              <a:buNone/>
            </a:pPr>
            <a:endParaRPr lang="hu-HU" sz="2900" dirty="0"/>
          </a:p>
          <a:p>
            <a:pPr marL="0" indent="0">
              <a:buNone/>
            </a:pPr>
            <a:r>
              <a:rPr lang="hu-HU" sz="2900" b="1" dirty="0"/>
              <a:t>A tájékoztatáshoz való jog.</a:t>
            </a:r>
            <a:endParaRPr lang="hu-HU" sz="2900" dirty="0"/>
          </a:p>
          <a:p>
            <a:pPr marL="0" indent="0">
              <a:buNone/>
            </a:pPr>
            <a:endParaRPr lang="hu-HU" sz="2900" dirty="0"/>
          </a:p>
          <a:p>
            <a:r>
              <a:rPr lang="hu-HU" sz="2900" dirty="0"/>
              <a:t>A tájékoztatáshoz való jogosultság gyakorlása az önrendelkezési jog megfelelő módon való érvényesülésének előfeltétele. Ennek értelmében a betegnek joga van arra, hogy az egészségi állapotáról általános jelleggel és folyamatosan tájékoztatást kapjon. </a:t>
            </a:r>
          </a:p>
          <a:p>
            <a:pPr marL="0" indent="0">
              <a:buNone/>
            </a:pPr>
            <a:endParaRPr lang="hu-HU" sz="2900" dirty="0"/>
          </a:p>
          <a:p>
            <a:r>
              <a:rPr lang="hu-HU" sz="2900" dirty="0"/>
              <a:t>A betegnek joga van arra, hogy egyes beavatkozások megkezdése előtt az egészségi állapotával kapcsolatos minden lényeges körülményről egyéniesített formában tájékoztassák, mert a megfelelő tájékozottság képezi alapját a beteg egészségi állapotával kapcsolatos döntéseinek. A tájékoztatás joga a beteget akkor is megilleti, ha beleegyezése egyébként nem feltétele a gyógykezelés megkezdésének.   A tájékoztatásnak ki kell terjednie elsődlegesen arra, hogy a beteg joga egy beavatkozás elvégzéséhez való hozzájárulása, illetve a beavatkozás elutasítása. A betegnek joga van a tájékoztatás során és azt követően további kérdezésre, továbbá joga van megismerni az ellátásában közvetlenül közreműködő személyek nevét, szakképesítését és beosztását. </a:t>
            </a:r>
          </a:p>
          <a:p>
            <a:pPr marL="0" indent="0">
              <a:buNone/>
            </a:pPr>
            <a:endParaRPr lang="hu-HU" sz="2900" dirty="0"/>
          </a:p>
          <a:p>
            <a:r>
              <a:rPr lang="hu-HU" sz="2900" dirty="0"/>
              <a:t>A tájékoztatásnak a beteg számára érthető módon kell történnie, figyelemmel életkorárára, iskolázottságára, ismereteire, lelkiállapotára. Amennyiben az szükséges: a tájékoztatáshoz lehetőség szerint tolmácsot vagy jeltolmácsot is biztosítani kell. </a:t>
            </a:r>
          </a:p>
          <a:p>
            <a:pPr marL="0" indent="0">
              <a:buNone/>
            </a:pPr>
            <a:endParaRPr lang="hu-HU" sz="2900" dirty="0"/>
          </a:p>
          <a:p>
            <a:r>
              <a:rPr lang="hu-HU" sz="2900" dirty="0" smtClean="0"/>
              <a:t>/</a:t>
            </a:r>
            <a:r>
              <a:rPr lang="hu-HU" sz="2900" dirty="0"/>
              <a:t>A cselekvőképes, és a 16. életévét betöltött kiskorú beteg a tájékoztatásáról lemondhat, kivéve ha betegsége természetét ismernie kell ahhoz, hogy mások egészségét ne veszélyeztesse. /</a:t>
            </a:r>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70</a:t>
            </a:fld>
            <a:endParaRPr lang="hu-HU"/>
          </a:p>
        </p:txBody>
      </p:sp>
    </p:spTree>
    <p:extLst>
      <p:ext uri="{BB962C8B-B14F-4D97-AF65-F5344CB8AC3E}">
        <p14:creationId xmlns:p14="http://schemas.microsoft.com/office/powerpoint/2010/main" xmlns="" val="220685522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88640"/>
            <a:ext cx="8229600" cy="6135960"/>
          </a:xfrm>
        </p:spPr>
        <p:txBody>
          <a:bodyPr>
            <a:normAutofit fontScale="77500" lnSpcReduction="20000"/>
          </a:bodyPr>
          <a:lstStyle/>
          <a:p>
            <a:pPr marL="0" indent="0">
              <a:buNone/>
            </a:pPr>
            <a:r>
              <a:rPr lang="hu-HU" b="1" dirty="0"/>
              <a:t>A BETEGEK JOGAI AZ EGÉSZSÉGÜGYRŐL SZÓLÓ TÖRVÉNYBEN</a:t>
            </a:r>
            <a:endParaRPr lang="hu-HU" dirty="0"/>
          </a:p>
          <a:p>
            <a:pPr marL="0" indent="0">
              <a:buNone/>
            </a:pPr>
            <a:endParaRPr lang="hu-HU" dirty="0"/>
          </a:p>
          <a:p>
            <a:r>
              <a:rPr lang="hu-HU" b="1" dirty="0" smtClean="0"/>
              <a:t>Az </a:t>
            </a:r>
            <a:r>
              <a:rPr lang="hu-HU" b="1" dirty="0"/>
              <a:t>önrendelkezéshez való jog.</a:t>
            </a:r>
            <a:endParaRPr lang="hu-HU" dirty="0"/>
          </a:p>
          <a:p>
            <a:pPr marL="0" indent="0">
              <a:buNone/>
            </a:pPr>
            <a:endParaRPr lang="hu-HU" dirty="0"/>
          </a:p>
          <a:p>
            <a:r>
              <a:rPr lang="hu-HU" dirty="0"/>
              <a:t>Az önrendelkezéshez való jog alkotmányos alapokon nyugszik, ebből következően lényeges tartalma korlátozhatatlan. Az önrendelkezési jog érvényesülésének legfontosabb biztosítéka, hogy főszabályként  minden egészségügyi beavatkozás elvégzésének feltétele az  hogy ahhoz a beteg kényszertől és fenyegetéstől mentes, megfelelő tájékoztatáson alapuló beleegyezését adja, amely beleegyezés a beteg részéről visszavonható. </a:t>
            </a:r>
          </a:p>
          <a:p>
            <a:pPr marL="0" indent="0">
              <a:buNone/>
            </a:pPr>
            <a:endParaRPr lang="hu-HU" dirty="0"/>
          </a:p>
          <a:p>
            <a:r>
              <a:rPr lang="hu-HU" dirty="0"/>
              <a:t>Az önrendelkezési jogot a cselekvőképes  beteg – megfelelő alakiságok megléte /teljes bizonyító erejű meghatalmazás, stb./  esetén meghatalmazott útján is gyakorolhatja. </a:t>
            </a:r>
          </a:p>
          <a:p>
            <a:pPr marL="0" indent="0">
              <a:buNone/>
            </a:pPr>
            <a:endParaRPr lang="hu-HU" dirty="0"/>
          </a:p>
          <a:p>
            <a:r>
              <a:rPr lang="hu-HU" dirty="0"/>
              <a:t>A törvény teljes körűen meghatározza azokat az eseteket amelyek fennállása esetén a beteg beavatkozásba beleegyező nyilatkozatától el lehet tekinteni, ilyenek pl. amikor a beteg közvetlen életveszélyben van, vagy az intézkedés elmaradása mások életét vagy testi épségét súlyosan veszélyeztetné.</a:t>
            </a:r>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71</a:t>
            </a:fld>
            <a:endParaRPr lang="hu-HU"/>
          </a:p>
        </p:txBody>
      </p:sp>
    </p:spTree>
    <p:extLst>
      <p:ext uri="{BB962C8B-B14F-4D97-AF65-F5344CB8AC3E}">
        <p14:creationId xmlns:p14="http://schemas.microsoft.com/office/powerpoint/2010/main" xmlns="" val="166521322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88640"/>
            <a:ext cx="8229600" cy="6552728"/>
          </a:xfrm>
        </p:spPr>
        <p:txBody>
          <a:bodyPr>
            <a:normAutofit fontScale="55000" lnSpcReduction="20000"/>
          </a:bodyPr>
          <a:lstStyle/>
          <a:p>
            <a:pPr marL="0" indent="0">
              <a:buNone/>
            </a:pPr>
            <a:r>
              <a:rPr lang="hu-HU" sz="2900" b="1" dirty="0"/>
              <a:t>A BETEGEK JOGAI AZ EGÉSZSÉGÜGYRŐL SZÓLÓ TÖRVÉNYBEN</a:t>
            </a:r>
            <a:endParaRPr lang="hu-HU" sz="2900" dirty="0"/>
          </a:p>
          <a:p>
            <a:pPr marL="0" indent="0">
              <a:buNone/>
            </a:pPr>
            <a:endParaRPr lang="hu-HU" sz="2900" dirty="0"/>
          </a:p>
          <a:p>
            <a:pPr marL="0" indent="0">
              <a:buNone/>
            </a:pPr>
            <a:r>
              <a:rPr lang="hu-HU" sz="2900" dirty="0"/>
              <a:t>A</a:t>
            </a:r>
            <a:r>
              <a:rPr lang="hu-HU" sz="2900" b="1" dirty="0"/>
              <a:t>z ellátás visszautasításának joga.</a:t>
            </a:r>
            <a:endParaRPr lang="hu-HU" sz="2900" dirty="0"/>
          </a:p>
          <a:p>
            <a:r>
              <a:rPr lang="hu-HU" sz="2900" dirty="0"/>
              <a:t>A törvény a cselekvőképes beteg számára biztosítja az ellátás visszautasításának jogát. Abban az esetben amennyiben a beteg egészségi állapotában az ellátás elmaradása esetén súlyos vagy maradandó károsodás következne be, a beteg az ellátást csak meghatározott alaki kötöttségekkel: közokiratban, vagy teljes bizonyító erejű magánokiratban, illetve írásképtelensége esetén két tanú együttes jelenlétében  megtett nyilatkozatban utasíthatja vissza. Ez utóbbi esetben a visszautasítást az egészségügyi dokumentációban rögzíteni kell, amelyet a tanúk aláírásukkal hitelesítenek. </a:t>
            </a:r>
          </a:p>
          <a:p>
            <a:pPr marL="0" indent="0">
              <a:buNone/>
            </a:pPr>
            <a:endParaRPr lang="hu-HU" sz="2900" dirty="0"/>
          </a:p>
          <a:p>
            <a:r>
              <a:rPr lang="hu-HU" sz="2900" dirty="0"/>
              <a:t>Az életfenntartó vagy életmentő beavatkozás – előzőekben írt alaki kötöttségek melletti -  visszautasítására csak abban az esetben van lehetőség, </a:t>
            </a:r>
            <a:r>
              <a:rPr lang="hu-HU" sz="2900" dirty="0" smtClean="0"/>
              <a:t>ha</a:t>
            </a:r>
          </a:p>
          <a:p>
            <a:pPr marL="0" indent="0">
              <a:buNone/>
            </a:pPr>
            <a:endParaRPr lang="hu-HU" sz="2900" dirty="0"/>
          </a:p>
          <a:p>
            <a:pPr lvl="0"/>
            <a:r>
              <a:rPr lang="hu-HU" sz="2900" dirty="0"/>
              <a:t> a beteg olyan súlyos betegségben szenved, amely az orvostudomány mindenkori állása szerint rövid időn belül – megfelelő egészségügyi ellátás mellett is – halálhoz vezet és gyógyíthatatlan, továbbá ha </a:t>
            </a:r>
            <a:endParaRPr lang="hu-HU" sz="2900" dirty="0" smtClean="0"/>
          </a:p>
          <a:p>
            <a:pPr marL="0" lvl="0" indent="0">
              <a:buNone/>
            </a:pPr>
            <a:endParaRPr lang="hu-HU" sz="2900" dirty="0"/>
          </a:p>
          <a:p>
            <a:pPr lvl="0"/>
            <a:r>
              <a:rPr lang="hu-HU" sz="2900" dirty="0"/>
              <a:t>a beteg kezelőorvosából, a beteg gyógykezelésében részt nem vevő és a betegség jellegének megfelelő szakorvosból és pszichiáter szakorvosból álló  háromtagú orvosi bizottság a beteget megvizsgálja és egybehangzóan, írásban nyilatkozik arról, hogy a beteg a döntését annak következményei tudatában hozta meg, </a:t>
            </a:r>
            <a:r>
              <a:rPr lang="hu-HU" sz="2900" dirty="0" smtClean="0"/>
              <a:t>továbbá</a:t>
            </a:r>
          </a:p>
          <a:p>
            <a:pPr marL="0" lvl="0" indent="0">
              <a:buNone/>
            </a:pPr>
            <a:endParaRPr lang="hu-HU" sz="2900" dirty="0"/>
          </a:p>
          <a:p>
            <a:pPr lvl="0"/>
            <a:r>
              <a:rPr lang="hu-HU" sz="2900" dirty="0"/>
              <a:t>a beteg az orvosi bizottság nyilatkozatát követő 3. napon – két tanú előtt – ismételten kinyilvánítja a visszautasításra irányuló szándékát. </a:t>
            </a:r>
          </a:p>
          <a:p>
            <a:pPr marL="0" lvl="0" indent="0">
              <a:buNone/>
            </a:pPr>
            <a:endParaRPr lang="hu-HU" sz="2900" dirty="0"/>
          </a:p>
          <a:p>
            <a:r>
              <a:rPr lang="hu-HU" sz="2900" dirty="0"/>
              <a:t>A beteg nem utasíthatja vissza az életfenntartó vagy életmentő beavatkozást, ha várandós és előre láthatóan képes a gyermek kihordására. </a:t>
            </a:r>
          </a:p>
          <a:p>
            <a:pPr marL="0" indent="0">
              <a:buNone/>
            </a:pPr>
            <a:endParaRPr lang="hu-HU" dirty="0" smtClean="0"/>
          </a:p>
          <a:p>
            <a:endParaRPr lang="hu-HU" dirty="0"/>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72</a:t>
            </a:fld>
            <a:endParaRPr lang="hu-HU"/>
          </a:p>
        </p:txBody>
      </p:sp>
    </p:spTree>
    <p:extLst>
      <p:ext uri="{BB962C8B-B14F-4D97-AF65-F5344CB8AC3E}">
        <p14:creationId xmlns:p14="http://schemas.microsoft.com/office/powerpoint/2010/main" xmlns="" val="308344197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07504" y="116632"/>
            <a:ext cx="8928992" cy="6624736"/>
          </a:xfrm>
        </p:spPr>
        <p:txBody>
          <a:bodyPr>
            <a:noAutofit/>
          </a:bodyPr>
          <a:lstStyle/>
          <a:p>
            <a:r>
              <a:rPr lang="hu-HU" sz="1600" dirty="0"/>
              <a:t>Cselekvőképtelen vagy korlátozottan cselekvőképes beteg esetén az olyan jellegű  ellátás nem utasítható vissza amelynek elmaradása esetén a beteg egészségi állapotában várhatóan súlyos vagy maradandó károsodás következne be. </a:t>
            </a:r>
          </a:p>
          <a:p>
            <a:pPr marL="0" indent="0">
              <a:buNone/>
            </a:pPr>
            <a:r>
              <a:rPr lang="hu-HU" sz="1600" dirty="0"/>
              <a:t> </a:t>
            </a:r>
          </a:p>
          <a:p>
            <a:r>
              <a:rPr lang="hu-HU" sz="1600" dirty="0"/>
              <a:t>Ha a  cselekvőképtelen</a:t>
            </a:r>
            <a:r>
              <a:rPr lang="hu-HU" sz="1600" baseline="30000" dirty="0"/>
              <a:t>  </a:t>
            </a:r>
            <a:r>
              <a:rPr lang="hu-HU" sz="1600" dirty="0"/>
              <a:t>vagy korlátozottan cselekvőképes beteg olyan súlyos betegségben szenved amely az orvostudomány mindenkori állása szerint rövid időn belül – megfelelő egészségügyi ellátás mellett is – halálhoz vezet és gyógyíthatatlan, és részéről az ellátás visszautasítására kerül sor, az egészségügyi szolgáltató köteles – a beleegyezés bíróság általi pótlása iránt – keresetet indítani. </a:t>
            </a:r>
          </a:p>
          <a:p>
            <a:endParaRPr lang="hu-HU" sz="1600" dirty="0"/>
          </a:p>
          <a:p>
            <a:r>
              <a:rPr lang="hu-HU" sz="1600" dirty="0"/>
              <a:t>Ebben az esetben a bíróság döntéséig közvetlen életveszély esetén a szükséges beavatkozások elvégezhetőek. A kezelőorvos szükség esetén igénybe veheti a rendőrhatóság közreműködését is.   </a:t>
            </a:r>
          </a:p>
          <a:p>
            <a:endParaRPr lang="hu-HU" sz="1600" dirty="0"/>
          </a:p>
          <a:p>
            <a:r>
              <a:rPr lang="hu-HU" sz="1600" dirty="0"/>
              <a:t>A törvény biztosítja, hogy a beteg a visszautasításra vonatkozó nyilatkozatát bármikor, alaki kötöttség nélkül visszavonhatja. </a:t>
            </a:r>
          </a:p>
          <a:p>
            <a:endParaRPr lang="hu-HU" sz="1600" dirty="0"/>
          </a:p>
          <a:p>
            <a:r>
              <a:rPr lang="hu-HU" sz="1600" dirty="0"/>
              <a:t>A fenti esetektől meg kell különböztetnünk, amikor a cselekvőképes beteg a jövőre nézve – későbbi esetleges cselekvőképtelensége esetére – közokiratban rendelkezik egyes beavatkozások visszautasításáról, vagy megnevez cselekvőképes személyt aki ezen jogát helyette majdan gyakorolhatja. A nyilatkozatot két évente meg kell újítani. A nyilatkozat abban az esetben érvényes, ha pszichiáter szakorvos – egy hónapnál nem régebbi – szakvéleményben igazolja, hogy a személy a döntését annak lehetséges következményei tudatában hozta meg. </a:t>
            </a:r>
          </a:p>
          <a:p>
            <a:endParaRPr lang="hu-HU" sz="1600" dirty="0"/>
          </a:p>
          <a:p>
            <a:r>
              <a:rPr lang="hu-HU" sz="1600" dirty="0"/>
              <a:t>A törvény biztosítja hogy a beteg a visszautasításra vonatkozó nyilatkozatát bármikor, alaki kötöttség nélkül visszavonhatja. </a:t>
            </a:r>
          </a:p>
          <a:p>
            <a:endParaRPr lang="hu-HU" sz="1600" dirty="0"/>
          </a:p>
          <a:p>
            <a:r>
              <a:rPr lang="hu-HU" sz="1600" dirty="0"/>
              <a:t>A betegnek a beavatkozás visszautasítása esetén is joga van szenvedéseinek enyhítésére és fájdalmainak csökkentésére irányuló ellátásra, és nem szabad őt semmilyen eszközzel sem kényszeríteni arra, hogy döntését megváltoztassa, és további ellátása során nem alkalmazható vele szemben semmiféle hátrányos megkülönböztetés. </a:t>
            </a:r>
          </a:p>
          <a:p>
            <a:pPr marL="0" indent="0">
              <a:buNone/>
            </a:pPr>
            <a:r>
              <a:rPr lang="hu-HU" sz="1600" dirty="0"/>
              <a:t> </a:t>
            </a:r>
          </a:p>
        </p:txBody>
      </p:sp>
      <p:sp>
        <p:nvSpPr>
          <p:cNvPr id="4" name="Dia számának helye 3"/>
          <p:cNvSpPr>
            <a:spLocks noGrp="1"/>
          </p:cNvSpPr>
          <p:nvPr>
            <p:ph type="sldNum" sz="quarter" idx="12"/>
          </p:nvPr>
        </p:nvSpPr>
        <p:spPr/>
        <p:txBody>
          <a:bodyPr/>
          <a:lstStyle/>
          <a:p>
            <a:fld id="{3C96B7F1-7FC8-4CE4-B83F-A7CF0D8DB17F}" type="slidenum">
              <a:rPr lang="hu-HU" smtClean="0"/>
              <a:pPr/>
              <a:t>73</a:t>
            </a:fld>
            <a:endParaRPr lang="hu-HU"/>
          </a:p>
        </p:txBody>
      </p:sp>
    </p:spTree>
    <p:extLst>
      <p:ext uri="{BB962C8B-B14F-4D97-AF65-F5344CB8AC3E}">
        <p14:creationId xmlns:p14="http://schemas.microsoft.com/office/powerpoint/2010/main" xmlns="" val="140789048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88640"/>
            <a:ext cx="8229600" cy="6480720"/>
          </a:xfrm>
        </p:spPr>
        <p:txBody>
          <a:bodyPr>
            <a:normAutofit fontScale="70000" lnSpcReduction="20000"/>
          </a:bodyPr>
          <a:lstStyle/>
          <a:p>
            <a:pPr marL="0" indent="0">
              <a:buNone/>
            </a:pPr>
            <a:r>
              <a:rPr lang="hu-HU" b="1" dirty="0"/>
              <a:t>Az egészségügyi dokumentáció megismerésének joga</a:t>
            </a:r>
            <a:endParaRPr lang="hu-HU" dirty="0"/>
          </a:p>
          <a:p>
            <a:pPr marL="0" indent="0">
              <a:buNone/>
            </a:pPr>
            <a:endParaRPr lang="hu-HU" dirty="0"/>
          </a:p>
          <a:p>
            <a:r>
              <a:rPr lang="hu-HU" dirty="0"/>
              <a:t>A tájékoztatáshoz való jogosultsággal összefüggésben a törvény kiemelten nevesíti az egészségügyi dokumentáció megismerésének jogát, amelynek keretében a betegnek </a:t>
            </a:r>
            <a:endParaRPr lang="hu-HU" dirty="0" smtClean="0"/>
          </a:p>
          <a:p>
            <a:pPr marL="0" indent="0">
              <a:buNone/>
            </a:pPr>
            <a:endParaRPr lang="hu-HU" dirty="0"/>
          </a:p>
          <a:p>
            <a:pPr lvl="0"/>
            <a:r>
              <a:rPr lang="hu-HU" dirty="0"/>
              <a:t>joga van megismerni a róla készült egészségügyi dokumentációban szereplő adatait, </a:t>
            </a:r>
            <a:endParaRPr lang="hu-HU" dirty="0" smtClean="0"/>
          </a:p>
          <a:p>
            <a:pPr marL="0" lvl="0" indent="0">
              <a:buNone/>
            </a:pPr>
            <a:endParaRPr lang="hu-HU" dirty="0"/>
          </a:p>
          <a:p>
            <a:pPr lvl="0"/>
            <a:r>
              <a:rPr lang="hu-HU" dirty="0"/>
              <a:t>joga van  a dokumentációba betekinteni, azokról saját költségére másolatot kérhet, </a:t>
            </a:r>
            <a:endParaRPr lang="hu-HU" dirty="0" smtClean="0"/>
          </a:p>
          <a:p>
            <a:pPr marL="0" lvl="0" indent="0">
              <a:buNone/>
            </a:pPr>
            <a:endParaRPr lang="hu-HU" dirty="0"/>
          </a:p>
          <a:p>
            <a:pPr lvl="0"/>
            <a:r>
              <a:rPr lang="hu-HU" dirty="0"/>
              <a:t>joga van ahhoz, hogy egészségügyi adatairól tájékoztatást kérjen</a:t>
            </a:r>
            <a:r>
              <a:rPr lang="hu-HU" dirty="0" smtClean="0"/>
              <a:t>,</a:t>
            </a:r>
          </a:p>
          <a:p>
            <a:pPr marL="0" lvl="0" indent="0">
              <a:buNone/>
            </a:pPr>
            <a:endParaRPr lang="hu-HU" dirty="0"/>
          </a:p>
          <a:p>
            <a:pPr lvl="0"/>
            <a:r>
              <a:rPr lang="hu-HU" dirty="0"/>
              <a:t>joga van ahhoz, hogy a fekvőbeteg-gyógyintézetből történő elbocsátásakor zárójelentést, továbbá egészségügyi adatairól indokolt célra – saját költségére- összefoglaló vagy kivonatos írásos véleményt kapjon. </a:t>
            </a:r>
          </a:p>
          <a:p>
            <a:pPr marL="0" indent="0">
              <a:buNone/>
            </a:pPr>
            <a:r>
              <a:rPr lang="hu-HU" dirty="0"/>
              <a:t> </a:t>
            </a:r>
          </a:p>
          <a:p>
            <a:r>
              <a:rPr lang="hu-HU" dirty="0"/>
              <a:t>Cselekvőképtelen és korlátozottan cselekvőképes  személy dokumentációjába való betekintési jogot a törvény elsődlegesen a törvényes képviselőnek, ennek hiányában a közeli hozzátartozóknak biztosítja. </a:t>
            </a:r>
          </a:p>
          <a:p>
            <a:endParaRPr lang="hu-HU" dirty="0"/>
          </a:p>
          <a:p>
            <a:r>
              <a:rPr lang="hu-HU" dirty="0"/>
              <a:t>A beteg halála esetén a törvényes képviselője, közeli hozzátartozója, valamint örököse – írásos kérelme alapján – jogosult a halál okával összefüggő vagy összefüggésbe hozható.</a:t>
            </a:r>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74</a:t>
            </a:fld>
            <a:endParaRPr lang="hu-HU"/>
          </a:p>
        </p:txBody>
      </p:sp>
    </p:spTree>
    <p:extLst>
      <p:ext uri="{BB962C8B-B14F-4D97-AF65-F5344CB8AC3E}">
        <p14:creationId xmlns:p14="http://schemas.microsoft.com/office/powerpoint/2010/main" xmlns="" val="374460818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88640"/>
            <a:ext cx="8229600" cy="6552728"/>
          </a:xfrm>
        </p:spPr>
        <p:txBody>
          <a:bodyPr>
            <a:normAutofit fontScale="55000" lnSpcReduction="20000"/>
          </a:bodyPr>
          <a:lstStyle/>
          <a:p>
            <a:pPr marL="0" indent="0">
              <a:buNone/>
            </a:pPr>
            <a:r>
              <a:rPr lang="hu-HU" b="1" dirty="0"/>
              <a:t>A BETEGEK JOGAI AZ EGÉSZSÉGÜGYRŐL SZÓLÓ TÖRVÉNYBEN</a:t>
            </a:r>
            <a:endParaRPr lang="hu-HU" dirty="0"/>
          </a:p>
          <a:p>
            <a:pPr marL="0" indent="0">
              <a:buNone/>
            </a:pPr>
            <a:endParaRPr lang="hu-HU" dirty="0"/>
          </a:p>
          <a:p>
            <a:pPr marL="0" indent="0">
              <a:buNone/>
            </a:pPr>
            <a:r>
              <a:rPr lang="hu-HU" b="1" dirty="0"/>
              <a:t>Az orvosi titoktartáshoz való jog</a:t>
            </a:r>
            <a:endParaRPr lang="hu-HU" dirty="0"/>
          </a:p>
          <a:p>
            <a:pPr marL="0" indent="0">
              <a:buNone/>
            </a:pPr>
            <a:endParaRPr lang="hu-HU" dirty="0"/>
          </a:p>
          <a:p>
            <a:r>
              <a:rPr lang="hu-HU" dirty="0"/>
              <a:t> </a:t>
            </a:r>
            <a:r>
              <a:rPr lang="hu-HU" sz="2900" dirty="0"/>
              <a:t>A törvény az egészségügyi adatokkal kapcsolatos jogok között, a beteg személyiségi jogainak részeként kiemelten kezeli az egészségügyi adatok és általában a személyiség megfelelő védelmét. Ennek értelmében az egészségügyi ellátásban résztvevő személyek a beteg ellátása során tudomásukra jutott egészségügyi és egyéb személyes adatait bizalmasan kötelesek kezelni és csak az arra jogszabály, hatósági határozat vagy a beteg nyilatkozata által feljogosított személyekkel jogosultak közölni. </a:t>
            </a:r>
          </a:p>
          <a:p>
            <a:pPr marL="0" indent="0">
              <a:buNone/>
            </a:pPr>
            <a:endParaRPr lang="hu-HU" sz="2900" dirty="0"/>
          </a:p>
          <a:p>
            <a:r>
              <a:rPr lang="hu-HU" sz="2900" dirty="0"/>
              <a:t>A betegnek joga van arról nyilatkozni, hogy betegségéről, annak várható kimeneteléről kiknek adható felvilágosítás, illetve kiket zár ki egészségügyi adatainak részleges vagy teljes megismeréséből. </a:t>
            </a:r>
          </a:p>
          <a:p>
            <a:pPr marL="0" indent="0">
              <a:buNone/>
            </a:pPr>
            <a:endParaRPr lang="hu-HU" sz="2900" dirty="0"/>
          </a:p>
          <a:p>
            <a:r>
              <a:rPr lang="hu-HU" sz="2900" dirty="0"/>
              <a:t>Az érintett beteg hozzájárulása nélkül a beteg további ápolását, gondozását végző személlyel közölni lehet azokat az egészségügyi adatokat, amelyek ismeretének hiánya a beteg egészségi állapotának károsodásához vezethet</a:t>
            </a:r>
            <a:r>
              <a:rPr lang="hu-HU" sz="2900" dirty="0" smtClean="0"/>
              <a:t>.</a:t>
            </a:r>
          </a:p>
          <a:p>
            <a:pPr marL="0" indent="0">
              <a:buNone/>
            </a:pPr>
            <a:endParaRPr lang="hu-HU" sz="2900" dirty="0"/>
          </a:p>
          <a:p>
            <a:r>
              <a:rPr lang="hu-HU" sz="2900" dirty="0"/>
              <a:t>A betegnek joga van ahhoz, hogy vizsgálata és gyógykezelése során csak azok a személyek legyenek jelen, akiknek részvétele az ellátásban szükséges, illetve azok, akiknek jelenlétéhez a beteg hozzájárult. </a:t>
            </a:r>
          </a:p>
          <a:p>
            <a:pPr marL="0" indent="0">
              <a:buNone/>
            </a:pPr>
            <a:endParaRPr lang="hu-HU" sz="2900" dirty="0"/>
          </a:p>
          <a:p>
            <a:r>
              <a:rPr lang="hu-HU" sz="2900" dirty="0"/>
              <a:t>A betegnek joga van ahhoz, hogy vizsgálatára és kezelésére olyan körülmények között kerüljön sor, hogy azt beleegyezése nélkül mások ne láthassák, ne hallhassák, kivéve ha a sürgős szükség és a veszélyeztető állapot esetén ez elkerülhetetlen. </a:t>
            </a:r>
          </a:p>
          <a:p>
            <a:pPr marL="0" indent="0">
              <a:buNone/>
            </a:pPr>
            <a:endParaRPr lang="hu-HU" sz="2900" dirty="0"/>
          </a:p>
          <a:p>
            <a:r>
              <a:rPr lang="hu-HU" sz="2900" dirty="0"/>
              <a:t>A betegnek joga van megnevezni azt a személyt akit fekvőbeteg-gyógyintézetbe történő elhelyezéséről, egészségi állapotának alakulásáról értesíthetnek, illetve joga van bármely személyt ebből kizárni. </a:t>
            </a:r>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75</a:t>
            </a:fld>
            <a:endParaRPr lang="hu-HU"/>
          </a:p>
        </p:txBody>
      </p:sp>
    </p:spTree>
    <p:extLst>
      <p:ext uri="{BB962C8B-B14F-4D97-AF65-F5344CB8AC3E}">
        <p14:creationId xmlns:p14="http://schemas.microsoft.com/office/powerpoint/2010/main" xmlns="" val="327689378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88640"/>
            <a:ext cx="8229600" cy="6135960"/>
          </a:xfrm>
        </p:spPr>
        <p:txBody>
          <a:bodyPr>
            <a:normAutofit fontScale="55000" lnSpcReduction="20000"/>
          </a:bodyPr>
          <a:lstStyle/>
          <a:p>
            <a:pPr marL="0" indent="0">
              <a:buNone/>
            </a:pPr>
            <a:r>
              <a:rPr lang="hu-HU" b="1" dirty="0"/>
              <a:t>A BETEGEK JOGAI AZ EGÉSZSÉGÜGYRŐL SZÓLÓ TÖRVÉNYBEN</a:t>
            </a:r>
            <a:endParaRPr lang="hu-HU" dirty="0"/>
          </a:p>
          <a:p>
            <a:pPr marL="0" indent="0">
              <a:buNone/>
            </a:pPr>
            <a:endParaRPr lang="hu-HU" dirty="0"/>
          </a:p>
          <a:p>
            <a:pPr marL="0" indent="0">
              <a:buNone/>
            </a:pPr>
            <a:r>
              <a:rPr lang="hu-HU" b="1" dirty="0" smtClean="0"/>
              <a:t>A </a:t>
            </a:r>
            <a:r>
              <a:rPr lang="hu-HU" b="1" dirty="0"/>
              <a:t>beteg kötelezettségei</a:t>
            </a:r>
            <a:endParaRPr lang="hu-HU" dirty="0"/>
          </a:p>
          <a:p>
            <a:pPr marL="0" indent="0">
              <a:buNone/>
            </a:pPr>
            <a:endParaRPr lang="hu-HU" dirty="0"/>
          </a:p>
          <a:p>
            <a:r>
              <a:rPr lang="hu-HU" dirty="0"/>
              <a:t>A beteget azon túlmenően, hogy törvényben meghatározott jogok illetik meg,  kötelezettségek is terhelik. Amennyiben a beteg beleegyezési jogát gyakorolva az egészségügyi ellátás igénybevétele mellett döntött, köteles az egészségi ellátást a vonatkozó jogszabályok és az intézményi rend keretei között igénybe venni. </a:t>
            </a:r>
            <a:endParaRPr lang="hu-HU" dirty="0" smtClean="0"/>
          </a:p>
          <a:p>
            <a:pPr marL="0" indent="0">
              <a:buNone/>
            </a:pPr>
            <a:endParaRPr lang="hu-HU" dirty="0"/>
          </a:p>
          <a:p>
            <a:pPr marL="0" indent="0">
              <a:buNone/>
            </a:pPr>
            <a:r>
              <a:rPr lang="hu-HU" dirty="0"/>
              <a:t>Ezen körben</a:t>
            </a:r>
            <a:r>
              <a:rPr lang="hu-HU" dirty="0" smtClean="0"/>
              <a:t>:</a:t>
            </a:r>
          </a:p>
          <a:p>
            <a:pPr marL="0" indent="0">
              <a:buNone/>
            </a:pPr>
            <a:endParaRPr lang="hu-HU" dirty="0"/>
          </a:p>
          <a:p>
            <a:pPr lvl="0"/>
            <a:r>
              <a:rPr lang="hu-HU" dirty="0"/>
              <a:t>köteles az ellátásában közreműködő egészségügyi dolgozókkal képességei és ismeretei szerint együttműködni,</a:t>
            </a:r>
          </a:p>
          <a:p>
            <a:pPr lvl="0"/>
            <a:r>
              <a:rPr lang="hu-HU" dirty="0"/>
              <a:t>köteles tájékoztatni őket mindarról, amely szükséges a kórisme megállapításához, a megfelelő kezelési terv elkészítéséhez és a beavatkozások elvégzéséhez, így különösen minden korábbi betegségéről, gyógykezeléséről, gyógyszer vagy gyógyhatású készítmény szedéséről, egészségkárosító kockázati tényezőkről,</a:t>
            </a:r>
          </a:p>
          <a:p>
            <a:pPr lvl="0"/>
            <a:r>
              <a:rPr lang="hu-HU" dirty="0"/>
              <a:t>köteles tájékoztatni őket – saját betegségével összefüggésben – mindarról amely mások életét vagy testi épségét veszélyeztetheti, így különösen a fertőző betegségekről és a foglalkozás végzését kizáró megbetegedésekről és állapotokról, köteles pl. a fertőző betegségek esetén megnevezni azon személyeket, akiktől a fertőző betegséget megkaphatta, illetve akiket megfertőzhetett,</a:t>
            </a:r>
          </a:p>
          <a:p>
            <a:pPr lvl="0"/>
            <a:r>
              <a:rPr lang="hu-HU" dirty="0"/>
              <a:t>köteles tájékoztatni őket minden, az egészségügyi ellátást érintő, általa korábban tett jognyilatkozatáról, </a:t>
            </a:r>
          </a:p>
          <a:p>
            <a:pPr lvl="0"/>
            <a:r>
              <a:rPr lang="hu-HU" dirty="0"/>
              <a:t>köteles a gyógykezelésével kapcsolatban tőlük kapott rendelkezéseket betartani,</a:t>
            </a:r>
          </a:p>
          <a:p>
            <a:pPr lvl="0"/>
            <a:r>
              <a:rPr lang="hu-HU" dirty="0"/>
              <a:t>köteles a gyógyintézet házirendjét betartani,</a:t>
            </a:r>
          </a:p>
          <a:p>
            <a:pPr lvl="0"/>
            <a:r>
              <a:rPr lang="hu-HU" dirty="0"/>
              <a:t>köteles  a jogszabály által előírt térítési díjat megfizetni,</a:t>
            </a:r>
          </a:p>
          <a:p>
            <a:pPr lvl="0"/>
            <a:r>
              <a:rPr lang="hu-HU" dirty="0"/>
              <a:t>köteles a személyes adatait hitelt érdemlően igazolni. </a:t>
            </a:r>
          </a:p>
          <a:p>
            <a:r>
              <a:rPr lang="hu-HU" dirty="0" smtClean="0"/>
              <a:t>A </a:t>
            </a:r>
            <a:r>
              <a:rPr lang="hu-HU" dirty="0"/>
              <a:t>beteg és hozzátartozói jogaik gyakorlása során kötelesek tiszteletben tartani más betegek, továbbá az egészségügyi dolgozóknak a törvényben foglalt jogait. </a:t>
            </a:r>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76</a:t>
            </a:fld>
            <a:endParaRPr lang="hu-HU"/>
          </a:p>
        </p:txBody>
      </p:sp>
    </p:spTree>
    <p:extLst>
      <p:ext uri="{BB962C8B-B14F-4D97-AF65-F5344CB8AC3E}">
        <p14:creationId xmlns:p14="http://schemas.microsoft.com/office/powerpoint/2010/main" xmlns="" val="212412964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88640"/>
            <a:ext cx="8229600" cy="6135960"/>
          </a:xfrm>
        </p:spPr>
        <p:txBody>
          <a:bodyPr>
            <a:normAutofit/>
          </a:bodyPr>
          <a:lstStyle/>
          <a:p>
            <a:pPr marL="0" indent="0">
              <a:buNone/>
            </a:pPr>
            <a:r>
              <a:rPr lang="hu-HU" sz="1900" b="1" dirty="0"/>
              <a:t>Az  egészségügyről szóló  1997. évi CLIV</a:t>
            </a:r>
            <a:r>
              <a:rPr lang="hu-HU" sz="1900" dirty="0"/>
              <a:t>. </a:t>
            </a:r>
            <a:r>
              <a:rPr lang="hu-HU" sz="1900" b="1" dirty="0"/>
              <a:t>törvény</a:t>
            </a:r>
            <a:endParaRPr lang="hu-HU" sz="1900" dirty="0"/>
          </a:p>
          <a:p>
            <a:pPr marL="0" indent="0">
              <a:buNone/>
            </a:pPr>
            <a:endParaRPr lang="hu-HU" sz="1900" dirty="0"/>
          </a:p>
          <a:p>
            <a:pPr marL="0" indent="0">
              <a:buNone/>
            </a:pPr>
            <a:r>
              <a:rPr lang="hu-HU" sz="1900" b="1" dirty="0" smtClean="0"/>
              <a:t>A </a:t>
            </a:r>
            <a:r>
              <a:rPr lang="hu-HU" sz="1900" b="1" dirty="0"/>
              <a:t>BETEGJOGOK ÉRVÉNYESÍTÉSE</a:t>
            </a:r>
          </a:p>
          <a:p>
            <a:pPr marL="0" indent="0">
              <a:buNone/>
            </a:pPr>
            <a:endParaRPr lang="hu-HU" sz="1900" dirty="0"/>
          </a:p>
          <a:p>
            <a:r>
              <a:rPr lang="hu-HU" sz="1900" dirty="0" smtClean="0"/>
              <a:t>A </a:t>
            </a:r>
            <a:r>
              <a:rPr lang="hu-HU" sz="1900" dirty="0"/>
              <a:t>betegjogok érvényesítése körében az egészségügyi szolgáltató köteles a beteget, illetőleg a beteg ilyen irányú nyilatkozatára tekintettel a beteg egészségi állapotával kapcsolatban nyilatkozni jogosult személyt az intézménybe való felvételekor, illetve ellátása előtt a betegjogokról, azok érvényesítésének lehetőségéről, valamint az intézmény házirendjéről tájékoztatni. </a:t>
            </a:r>
          </a:p>
          <a:p>
            <a:pPr marL="0" indent="0">
              <a:buNone/>
            </a:pPr>
            <a:endParaRPr lang="hu-HU" sz="1900" dirty="0"/>
          </a:p>
          <a:p>
            <a:pPr marL="0" indent="0">
              <a:buNone/>
            </a:pPr>
            <a:r>
              <a:rPr lang="hu-HU" sz="1900" b="1" dirty="0"/>
              <a:t>A beteg panaszainak kivizsgálása</a:t>
            </a:r>
            <a:endParaRPr lang="hu-HU" sz="1900" dirty="0"/>
          </a:p>
          <a:p>
            <a:r>
              <a:rPr lang="hu-HU" sz="1900" dirty="0"/>
              <a:t>A törvény a beteg részére  - ellátásával kapcsolatban észlelt jogainak sérelmével kapcsolatosan  - panaszjogot biztosít. A  panaszt az egészségügyi szolgáltató köteles – a belső szabályzatában előírt módon -  kivizsgálni, és annak eredményéről a beteget a lehető legrövidebb időn belül, de legfeljebb harminc munkanapon belül írásban tájékoztatni.    </a:t>
            </a:r>
          </a:p>
          <a:p>
            <a:r>
              <a:rPr lang="hu-HU" sz="1900" dirty="0"/>
              <a:t>A panaszokat nyilván kell tartani, és a panasz dokumentációját 5 évig meg kell őrizni.</a:t>
            </a:r>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77</a:t>
            </a:fld>
            <a:endParaRPr lang="hu-HU"/>
          </a:p>
        </p:txBody>
      </p:sp>
    </p:spTree>
    <p:extLst>
      <p:ext uri="{BB962C8B-B14F-4D97-AF65-F5344CB8AC3E}">
        <p14:creationId xmlns:p14="http://schemas.microsoft.com/office/powerpoint/2010/main" xmlns="" val="149361351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88640"/>
            <a:ext cx="8229600" cy="6135960"/>
          </a:xfrm>
        </p:spPr>
        <p:txBody>
          <a:bodyPr>
            <a:normAutofit fontScale="70000" lnSpcReduction="20000"/>
          </a:bodyPr>
          <a:lstStyle/>
          <a:p>
            <a:pPr marL="0" indent="0">
              <a:buNone/>
            </a:pPr>
            <a:r>
              <a:rPr lang="hu-HU" b="1" dirty="0"/>
              <a:t>Az  egészségügyről szóló  1997. évi CLIV</a:t>
            </a:r>
            <a:r>
              <a:rPr lang="hu-HU" dirty="0"/>
              <a:t>. </a:t>
            </a:r>
            <a:r>
              <a:rPr lang="hu-HU" b="1" dirty="0"/>
              <a:t>törvény</a:t>
            </a:r>
            <a:endParaRPr lang="hu-HU" dirty="0"/>
          </a:p>
          <a:p>
            <a:pPr marL="0" indent="0">
              <a:buNone/>
            </a:pPr>
            <a:endParaRPr lang="hu-HU" dirty="0"/>
          </a:p>
          <a:p>
            <a:pPr marL="0" indent="0">
              <a:buNone/>
            </a:pPr>
            <a:r>
              <a:rPr lang="hu-HU" b="1" dirty="0" smtClean="0"/>
              <a:t>A </a:t>
            </a:r>
            <a:r>
              <a:rPr lang="hu-HU" b="1" dirty="0"/>
              <a:t>betegjogi képviselő</a:t>
            </a:r>
            <a:endParaRPr lang="hu-HU" dirty="0"/>
          </a:p>
          <a:p>
            <a:pPr marL="0" indent="0">
              <a:buNone/>
            </a:pPr>
            <a:endParaRPr lang="hu-HU" dirty="0"/>
          </a:p>
          <a:p>
            <a:r>
              <a:rPr lang="hu-HU" dirty="0"/>
              <a:t>A betegek jogaik megsértése vagy annak veszélye esetén személyesen is eljárhatnak, azonban a jogalkotó az egészségügyi jogviszony sajátos jellegére való tekintettel a betegek jogai érvényesítésének segítésére egy külön jogintézményt, a betegjogi képviselő jogintézményét hozta létre. </a:t>
            </a:r>
            <a:endParaRPr lang="hu-HU" dirty="0" smtClean="0"/>
          </a:p>
          <a:p>
            <a:pPr marL="0" indent="0">
              <a:buNone/>
            </a:pPr>
            <a:endParaRPr lang="hu-HU" dirty="0"/>
          </a:p>
          <a:p>
            <a:pPr marL="0" indent="0">
              <a:buNone/>
            </a:pPr>
            <a:r>
              <a:rPr lang="hu-HU" u="sng" dirty="0"/>
              <a:t>A betegjogi képviselő feladata:</a:t>
            </a:r>
            <a:endParaRPr lang="hu-HU" dirty="0"/>
          </a:p>
          <a:p>
            <a:pPr lvl="0"/>
            <a:r>
              <a:rPr lang="hu-HU" dirty="0"/>
              <a:t>a betegek jogainak védelme, </a:t>
            </a:r>
          </a:p>
          <a:p>
            <a:pPr lvl="0"/>
            <a:r>
              <a:rPr lang="hu-HU" dirty="0"/>
              <a:t>a betegek jogainak betegekkel való megismertetése</a:t>
            </a:r>
          </a:p>
          <a:p>
            <a:pPr lvl="0"/>
            <a:r>
              <a:rPr lang="hu-HU" dirty="0"/>
              <a:t>a betegek segítése jogaik érvényesítésében. </a:t>
            </a:r>
          </a:p>
          <a:p>
            <a:pPr lvl="0"/>
            <a:r>
              <a:rPr lang="hu-HU" dirty="0"/>
              <a:t>az életkoruk, testi vagy szellemi fogyatékosságuk, egészségi állapotuk illetve szociális helyzetük miatt jogaik érvényesítésében akadályozott személyek jogai védelmének kiemelt kezelése.</a:t>
            </a:r>
          </a:p>
          <a:p>
            <a:endParaRPr lang="hu-HU" dirty="0"/>
          </a:p>
          <a:p>
            <a:r>
              <a:rPr lang="hu-HU" dirty="0"/>
              <a:t>A betegjogi képviselő egyedi ügyekben kizárólag a betegtől kapott meghatalmazás keretei között járhat el. </a:t>
            </a:r>
          </a:p>
          <a:p>
            <a:pPr marL="0" indent="0">
              <a:buNone/>
            </a:pPr>
            <a:endParaRPr lang="hu-HU" dirty="0"/>
          </a:p>
          <a:p>
            <a:r>
              <a:rPr lang="hu-HU" dirty="0"/>
              <a:t>Az ellátást nyújtó egészségügyi szolgáltató köteles a betegjogi képviselő panaszaival érdemben foglalkozni, javaslatait érdemben megvizsgálni, és vizsgálatának eredményéről őt meghatározott időn belül tájékoztatni. </a:t>
            </a:r>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78</a:t>
            </a:fld>
            <a:endParaRPr lang="hu-HU"/>
          </a:p>
        </p:txBody>
      </p:sp>
    </p:spTree>
    <p:extLst>
      <p:ext uri="{BB962C8B-B14F-4D97-AF65-F5344CB8AC3E}">
        <p14:creationId xmlns:p14="http://schemas.microsoft.com/office/powerpoint/2010/main" xmlns="" val="130919626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88640"/>
            <a:ext cx="8229600" cy="6135960"/>
          </a:xfrm>
        </p:spPr>
        <p:txBody>
          <a:bodyPr>
            <a:normAutofit fontScale="62500" lnSpcReduction="20000"/>
          </a:bodyPr>
          <a:lstStyle/>
          <a:p>
            <a:pPr marL="0" indent="0">
              <a:buNone/>
            </a:pPr>
            <a:r>
              <a:rPr lang="hu-HU" b="1" dirty="0"/>
              <a:t>Az  egészségügyről szóló  1997. évi CLIV</a:t>
            </a:r>
            <a:r>
              <a:rPr lang="hu-HU" dirty="0"/>
              <a:t>. </a:t>
            </a:r>
            <a:r>
              <a:rPr lang="hu-HU" b="1" dirty="0"/>
              <a:t>törvény</a:t>
            </a:r>
            <a:endParaRPr lang="hu-HU" dirty="0"/>
          </a:p>
          <a:p>
            <a:pPr marL="0" indent="0">
              <a:buNone/>
            </a:pPr>
            <a:endParaRPr lang="hu-HU" dirty="0"/>
          </a:p>
          <a:p>
            <a:pPr marL="0" indent="0">
              <a:buNone/>
            </a:pPr>
            <a:r>
              <a:rPr lang="hu-HU" b="1" dirty="0" smtClean="0"/>
              <a:t>A </a:t>
            </a:r>
            <a:r>
              <a:rPr lang="hu-HU" b="1" dirty="0"/>
              <a:t>közvetítői tanács</a:t>
            </a:r>
            <a:endParaRPr lang="hu-HU" dirty="0"/>
          </a:p>
          <a:p>
            <a:pPr marL="0" indent="0">
              <a:buNone/>
            </a:pPr>
            <a:endParaRPr lang="hu-HU" dirty="0"/>
          </a:p>
          <a:p>
            <a:r>
              <a:rPr lang="hu-HU" dirty="0"/>
              <a:t>A közvetítői tanács a  betegek és az egészségügyi szolgáltatók között felmerülő jogviták peren kívüli rendezésének egy sajátos jogintézménye. Jogvita esetén a felek kezdeményezhetik hogy azt ne a bíróság, hanem a közvetítői tanács bírálja el. </a:t>
            </a:r>
          </a:p>
          <a:p>
            <a:r>
              <a:rPr lang="hu-HU" u="sng" dirty="0" smtClean="0"/>
              <a:t>A </a:t>
            </a:r>
            <a:r>
              <a:rPr lang="hu-HU" u="sng" dirty="0"/>
              <a:t>közvetítői tanács összetételére és eljárási rendjére vonatkozó szabályokat:   Az egészségügyi közvetítői eljárásról szóló  2000. évi CXVI. tv. tartalmazza. </a:t>
            </a:r>
            <a:endParaRPr lang="hu-HU" dirty="0"/>
          </a:p>
          <a:p>
            <a:r>
              <a:rPr lang="hu-HU" dirty="0" smtClean="0"/>
              <a:t>A </a:t>
            </a:r>
            <a:r>
              <a:rPr lang="hu-HU" dirty="0"/>
              <a:t>közvetítői eljárás lefolytatását kérheti a beteg, a beteg halála esetén annak közeli hozzátartozója vagy örököse és az egészségügyi szolgáltató. A kérelmet a beteg lakóhelyéhez vagy az igénybe vett egészségügyi szolgáltatás helyéhez legközelebb eső területi igazságügyi szakértői kamaránál kell előterjeszteni. </a:t>
            </a:r>
          </a:p>
          <a:p>
            <a:r>
              <a:rPr lang="hu-HU" dirty="0" smtClean="0"/>
              <a:t>A </a:t>
            </a:r>
            <a:r>
              <a:rPr lang="hu-HU" dirty="0"/>
              <a:t>közvetítői eljárás egy peren kívüli, egyezségre irányuló eljárás, amely az  önkéntességen alapul, és kizárólag akkor lehet megindítani, ha mindkét fél – a szolgáltató és a beteg – elfogadta az egyeztetési eljárást, aláveti magát annak, és eredményét magára kötelezőnek ismeri el. </a:t>
            </a:r>
          </a:p>
          <a:p>
            <a:r>
              <a:rPr lang="hu-HU" dirty="0"/>
              <a:t>A beteget képviselheti olyan társadalmi szervezet is, amelynek az alapító okiratában a betegjogok, emberi jogok érdekvédelme szerepel.</a:t>
            </a:r>
          </a:p>
          <a:p>
            <a:r>
              <a:rPr lang="hu-HU" dirty="0" smtClean="0"/>
              <a:t>A </a:t>
            </a:r>
            <a:r>
              <a:rPr lang="hu-HU" dirty="0"/>
              <a:t>felek jogi képviselőt, a tanács pedig szakértőt is igénybe vehet az eljárás során. </a:t>
            </a:r>
          </a:p>
          <a:p>
            <a:r>
              <a:rPr lang="hu-HU" dirty="0"/>
              <a:t>Ha a felek az első üléstől számított négy hónapon belül nem kötnek egyezséget, akkor a tanács az eljárást megszünteti. </a:t>
            </a:r>
          </a:p>
          <a:p>
            <a:r>
              <a:rPr lang="hu-HU" dirty="0"/>
              <a:t>A  felek egyezséget köthetnek, azonban ezen egyezség a biztosítóval szemben csak akkor hatályos ha azt a biztosító tudomásul vette, vagy részben tudomásul vette. </a:t>
            </a:r>
          </a:p>
          <a:p>
            <a:r>
              <a:rPr lang="hu-HU" dirty="0"/>
              <a:t>Ha a fél az egyezségben foglaltakat a teljesítési határidőn belül nem hajtja végre, a másik fél kérheti a bíróságtól az egyezség végrehajtási záradékkal történő ellátását.</a:t>
            </a:r>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79</a:t>
            </a:fld>
            <a:endParaRPr lang="hu-HU"/>
          </a:p>
        </p:txBody>
      </p:sp>
    </p:spTree>
    <p:extLst>
      <p:ext uri="{BB962C8B-B14F-4D97-AF65-F5344CB8AC3E}">
        <p14:creationId xmlns:p14="http://schemas.microsoft.com/office/powerpoint/2010/main" xmlns="" val="35653016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58018"/>
          </a:xfrm>
        </p:spPr>
        <p:txBody>
          <a:bodyPr>
            <a:normAutofit fontScale="90000"/>
          </a:bodyPr>
          <a:lstStyle/>
          <a:p>
            <a:endParaRPr lang="hu-HU" dirty="0"/>
          </a:p>
        </p:txBody>
      </p:sp>
      <p:sp>
        <p:nvSpPr>
          <p:cNvPr id="3" name="Tartalom helye 2"/>
          <p:cNvSpPr>
            <a:spLocks noGrp="1"/>
          </p:cNvSpPr>
          <p:nvPr>
            <p:ph idx="1"/>
          </p:nvPr>
        </p:nvSpPr>
        <p:spPr>
          <a:xfrm>
            <a:off x="457200" y="476672"/>
            <a:ext cx="8229600" cy="5976664"/>
          </a:xfrm>
        </p:spPr>
        <p:txBody>
          <a:bodyPr>
            <a:normAutofit fontScale="77500" lnSpcReduction="20000"/>
          </a:bodyPr>
          <a:lstStyle/>
          <a:p>
            <a:pPr marL="0" indent="0">
              <a:buNone/>
            </a:pPr>
            <a:r>
              <a:rPr lang="hu-HU" b="1" dirty="0"/>
              <a:t>A jogszabályok érvényessége:</a:t>
            </a:r>
            <a:endParaRPr lang="hu-HU" dirty="0"/>
          </a:p>
          <a:p>
            <a:pPr marL="0" indent="0">
              <a:buNone/>
            </a:pPr>
            <a:endParaRPr lang="hu-HU" dirty="0"/>
          </a:p>
          <a:p>
            <a:pPr marL="0" indent="0">
              <a:buNone/>
            </a:pPr>
            <a:r>
              <a:rPr lang="hu-HU" u="sng" dirty="0"/>
              <a:t>feltételei</a:t>
            </a:r>
            <a:r>
              <a:rPr lang="hu-HU" dirty="0"/>
              <a:t>:</a:t>
            </a:r>
          </a:p>
          <a:p>
            <a:pPr marL="0" indent="0">
              <a:buNone/>
            </a:pPr>
            <a:r>
              <a:rPr lang="hu-HU" dirty="0"/>
              <a:t> </a:t>
            </a:r>
          </a:p>
          <a:p>
            <a:pPr lvl="0"/>
            <a:r>
              <a:rPr lang="hu-HU" dirty="0" smtClean="0"/>
              <a:t>a </a:t>
            </a:r>
            <a:r>
              <a:rPr lang="hu-HU" dirty="0"/>
              <a:t>jogszabályt létrehozó szervnek legyen az adott életviszony szabályozására jogszabályban megállapított jogalkotó hatásköre, /pl. az Országgyűlés kizárólagos hatásköre a törvényalkotásra/</a:t>
            </a:r>
          </a:p>
          <a:p>
            <a:endParaRPr lang="hu-HU" dirty="0"/>
          </a:p>
          <a:p>
            <a:pPr lvl="0"/>
            <a:r>
              <a:rPr lang="hu-HU" dirty="0"/>
              <a:t>a megalkotott jogi norma ne legyen ellentétes magasabb rendű jogforrással /azaz illeszkedjék a jogforrási hierarchiába/</a:t>
            </a:r>
          </a:p>
          <a:p>
            <a:endParaRPr lang="hu-HU" dirty="0"/>
          </a:p>
          <a:p>
            <a:endParaRPr lang="hu-HU" dirty="0"/>
          </a:p>
          <a:p>
            <a:pPr lvl="0"/>
            <a:r>
              <a:rPr lang="hu-HU" dirty="0"/>
              <a:t>a jogszabályok kihirdetésre, a jogi iránymutatások pedig közlésre kerüljenek /pl. Magyar Közlöny, önkormányzati hirdetőtábla…/  annak érdekében, hogy  a jogalkotó akaratából született  döntést az érdekeltek megismerjék.</a:t>
            </a:r>
          </a:p>
          <a:p>
            <a:endParaRPr lang="hu-HU" dirty="0"/>
          </a:p>
          <a:p>
            <a:pPr lvl="0"/>
            <a:r>
              <a:rPr lang="hu-HU" dirty="0"/>
              <a:t>a jogforrás létrehozására előírt eljárási szabályokat megtartsák. /pl. minősített többséget igénylő szavazás esetén az Országgyűlésben a képviselők legalább 2/3-a igennel szavazzon/ </a:t>
            </a:r>
          </a:p>
          <a:p>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8</a:t>
            </a:fld>
            <a:endParaRPr lang="hu-HU"/>
          </a:p>
        </p:txBody>
      </p:sp>
    </p:spTree>
    <p:extLst>
      <p:ext uri="{BB962C8B-B14F-4D97-AF65-F5344CB8AC3E}">
        <p14:creationId xmlns:p14="http://schemas.microsoft.com/office/powerpoint/2010/main" xmlns="" val="392612526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88640"/>
            <a:ext cx="8229600" cy="6135960"/>
          </a:xfrm>
        </p:spPr>
        <p:txBody>
          <a:bodyPr>
            <a:normAutofit fontScale="70000" lnSpcReduction="20000"/>
          </a:bodyPr>
          <a:lstStyle/>
          <a:p>
            <a:pPr marL="0" indent="0">
              <a:buNone/>
            </a:pPr>
            <a:r>
              <a:rPr lang="hu-HU" b="1" dirty="0"/>
              <a:t>AZ EGÉSZSÉGÜGYI DOLGOZÓK JOGAI ÉS KÖTELEZETTSÉGEI</a:t>
            </a:r>
            <a:endParaRPr lang="hu-HU" dirty="0"/>
          </a:p>
          <a:p>
            <a:pPr marL="0" indent="0">
              <a:buNone/>
            </a:pPr>
            <a:endParaRPr lang="hu-HU" dirty="0"/>
          </a:p>
          <a:p>
            <a:r>
              <a:rPr lang="hu-HU" dirty="0"/>
              <a:t>A törvény az egészségügyi dolgozók ellátási </a:t>
            </a:r>
            <a:r>
              <a:rPr lang="hu-HU" b="1" u="sng" dirty="0"/>
              <a:t>kötelezettségének</a:t>
            </a:r>
            <a:r>
              <a:rPr lang="hu-HU" dirty="0"/>
              <a:t> többlépcsős szabályozását tartalmazza. </a:t>
            </a:r>
          </a:p>
          <a:p>
            <a:r>
              <a:rPr lang="hu-HU" i="1" u="sng" dirty="0" smtClean="0"/>
              <a:t>Sürgős </a:t>
            </a:r>
            <a:r>
              <a:rPr lang="hu-HU" i="1" u="sng" dirty="0"/>
              <a:t>szükség esetén </a:t>
            </a:r>
            <a:r>
              <a:rPr lang="hu-HU" dirty="0"/>
              <a:t>az egészségügyi dolgozó – időponttól és helytől függetlenül – köteles az adott körülmények között a tőle elvárható módon és a rendelkezésére álló eszközöktől függően az arra rászoruló személynek elsősegélyt nyújtani, illetőleg a szükséges intézkedést haladéktalanul megtenni. </a:t>
            </a:r>
          </a:p>
          <a:p>
            <a:r>
              <a:rPr lang="hu-HU" i="1" u="sng" dirty="0" smtClean="0"/>
              <a:t>A </a:t>
            </a:r>
            <a:r>
              <a:rPr lang="hu-HU" i="1" u="sng" dirty="0"/>
              <a:t>területi ellátási kötelezettséggel</a:t>
            </a:r>
            <a:r>
              <a:rPr lang="hu-HU" i="1" dirty="0"/>
              <a:t> </a:t>
            </a:r>
            <a:r>
              <a:rPr lang="hu-HU" dirty="0"/>
              <a:t>működő egészségügyi szolgáltatónál foglalkoztatott egészségügyi dolgozó </a:t>
            </a:r>
            <a:r>
              <a:rPr lang="hu-HU" u="sng" dirty="0"/>
              <a:t>munkaidejében</a:t>
            </a:r>
            <a:r>
              <a:rPr lang="hu-HU" dirty="0"/>
              <a:t> köteles az e minőségében hozzáforduló beteg megfelelő ellátása iránt – szakmai kompetenciájának és felkészültségének megfelelő módon – intézkedni. </a:t>
            </a:r>
          </a:p>
          <a:p>
            <a:r>
              <a:rPr lang="hu-HU" dirty="0" smtClean="0"/>
              <a:t>Az </a:t>
            </a:r>
            <a:r>
              <a:rPr lang="hu-HU" dirty="0"/>
              <a:t>orvos szakképzettséggel rendelkező egészségügyi dolgozó köteles a hozzáforduló beteget megvizsgálni, és a vizsgálat megállapításaitól függően köteles a beteget ellátni, vagy a megfelelő feltételekkel rendelkező orvoshoz illetve egészségügyi szolgáltatóhoz irányítani. </a:t>
            </a:r>
          </a:p>
          <a:p>
            <a:r>
              <a:rPr lang="hu-HU" dirty="0"/>
              <a:t>Az orvosi szakképzettséggel nem rendelkező egészségügyi dolgozó a hozzáforduló beteg vizsgálatáról kompetenciájának keretei között maga, egyébként pedig az erre jogosult orvos értesítése útján köteles gondoskodni. Ha azonban a beteg állapota azt szükségessé teszi, az orvos megérkezéséig köteles elvégezni mindazokat a beavatkozásokat, amelyek nyújtására szakmai kompetenciája és felkészültsége alapján jogosult. </a:t>
            </a:r>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80</a:t>
            </a:fld>
            <a:endParaRPr lang="hu-HU"/>
          </a:p>
        </p:txBody>
      </p:sp>
    </p:spTree>
    <p:extLst>
      <p:ext uri="{BB962C8B-B14F-4D97-AF65-F5344CB8AC3E}">
        <p14:creationId xmlns:p14="http://schemas.microsoft.com/office/powerpoint/2010/main" xmlns="" val="115711259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251520" y="188640"/>
            <a:ext cx="8712968" cy="6408712"/>
          </a:xfrm>
        </p:spPr>
        <p:txBody>
          <a:bodyPr>
            <a:normAutofit fontScale="70000" lnSpcReduction="20000"/>
          </a:bodyPr>
          <a:lstStyle/>
          <a:p>
            <a:pPr marL="0" indent="0">
              <a:buNone/>
            </a:pPr>
            <a:r>
              <a:rPr lang="hu-HU" b="1" dirty="0"/>
              <a:t>AZ EGÉSZSÉGÜGYI DOLGOZÓK JOGAI ÉS KÖTELEZETTSÉGEI</a:t>
            </a:r>
            <a:endParaRPr lang="hu-HU" dirty="0"/>
          </a:p>
          <a:p>
            <a:pPr marL="0" indent="0">
              <a:buNone/>
            </a:pPr>
            <a:endParaRPr lang="hu-HU" dirty="0"/>
          </a:p>
          <a:p>
            <a:pPr marL="0" indent="0">
              <a:buNone/>
            </a:pPr>
            <a:r>
              <a:rPr lang="hu-HU" b="1" dirty="0"/>
              <a:t>A törvény az ellátás megtagadásának jogszerű lehetőségei körében kötelező, illetve fakultatív megtagadási okokat nevesít, </a:t>
            </a:r>
            <a:r>
              <a:rPr lang="hu-HU" b="1" dirty="0" err="1"/>
              <a:t>pl</a:t>
            </a:r>
            <a:r>
              <a:rPr lang="hu-HU" b="1" dirty="0"/>
              <a:t>:</a:t>
            </a:r>
            <a:endParaRPr lang="hu-HU" dirty="0"/>
          </a:p>
          <a:p>
            <a:pPr lvl="0"/>
            <a:r>
              <a:rPr lang="hu-HU" u="sng" dirty="0"/>
              <a:t>az orvos a vizsgálat elvégzését akkor tagadhatja meg</a:t>
            </a:r>
            <a:r>
              <a:rPr lang="hu-HU" dirty="0"/>
              <a:t>, ha ebben más beteg ellátásának azonnali szükségessége miatt akadályoztatva van, valamint ha a beteghez fűződő személyes kapcsolata ezt indokolttá teszi. Mindkét esetben feltétel azonban, hogy sor kerüljön a beteg más orvoshoz irányítására.</a:t>
            </a:r>
          </a:p>
          <a:p>
            <a:pPr lvl="0"/>
            <a:r>
              <a:rPr lang="hu-HU" u="sng" dirty="0" smtClean="0"/>
              <a:t>az </a:t>
            </a:r>
            <a:r>
              <a:rPr lang="hu-HU" u="sng" dirty="0"/>
              <a:t>orvos mérlegelésétől függő megtagadási ok</a:t>
            </a:r>
            <a:r>
              <a:rPr lang="hu-HU" dirty="0"/>
              <a:t> ha az ellátás az orvos erkölcsi felfogásával, lelkiismereti vagy vallási meggyőződésével ellenkezik, ha a beteg együttműködési kötelezettségét súlyosan megsérti, így különösen ha a kapott utasításokat rendszeresen és szándékosan nem tartja be, ha az orvossal szemben a beteg sértő vagy fenyegető magatartást tanúsít, kiéve ha e magatartását betegsége okozza. </a:t>
            </a:r>
          </a:p>
          <a:p>
            <a:r>
              <a:rPr lang="hu-HU" dirty="0"/>
              <a:t> </a:t>
            </a:r>
            <a:r>
              <a:rPr lang="hu-HU" dirty="0" smtClean="0"/>
              <a:t>az </a:t>
            </a:r>
            <a:r>
              <a:rPr lang="hu-HU" u="sng" dirty="0"/>
              <a:t>orvos köteles megtagadni a beteg vizsgálatát és további ellátás</a:t>
            </a:r>
            <a:r>
              <a:rPr lang="hu-HU" dirty="0"/>
              <a:t>át, ha erre saját egészségi állapota vagy egyéb gátló körülmény következtében fizikailag alkalmatlan. </a:t>
            </a:r>
          </a:p>
          <a:p>
            <a:r>
              <a:rPr lang="hu-HU" dirty="0"/>
              <a:t> </a:t>
            </a:r>
            <a:r>
              <a:rPr lang="hu-HU" dirty="0" smtClean="0"/>
              <a:t>A </a:t>
            </a:r>
            <a:r>
              <a:rPr lang="hu-HU" dirty="0"/>
              <a:t>lelkiismereti, illetve erkölcsi felfogásból fakadó megtagadási jog gyakorlásának az a feltétele, hogy ezt a körülményt alkalmazását megelőzően vagy foglalkoztatása folyamán a körülmény felmerülését követően azonnal a munkáltatójával írásban közölte. </a:t>
            </a:r>
          </a:p>
          <a:p>
            <a:r>
              <a:rPr lang="hu-HU" dirty="0"/>
              <a:t>A törvény az egészségügyi dolgozó számára kötelezővé teszi a betegjogok körében részletesen ismertetett tájékoztatási, dokumentációs, titoktartási kötelezettséget.</a:t>
            </a:r>
          </a:p>
          <a:p>
            <a:r>
              <a:rPr lang="hu-HU" dirty="0"/>
              <a:t>A törvény az egészségügyi dolgozó számára kötelezővé teszi a szakmai fejlődéséhez szükséges – a tudomány mindenkori állásával, fejlődésével összhangban történő – folyamatos szakmai továbbképzést.</a:t>
            </a:r>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81</a:t>
            </a:fld>
            <a:endParaRPr lang="hu-HU"/>
          </a:p>
        </p:txBody>
      </p:sp>
    </p:spTree>
    <p:extLst>
      <p:ext uri="{BB962C8B-B14F-4D97-AF65-F5344CB8AC3E}">
        <p14:creationId xmlns:p14="http://schemas.microsoft.com/office/powerpoint/2010/main" xmlns="" val="160298116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88640"/>
            <a:ext cx="8229600" cy="6480720"/>
          </a:xfrm>
        </p:spPr>
        <p:txBody>
          <a:bodyPr>
            <a:normAutofit fontScale="62500" lnSpcReduction="20000"/>
          </a:bodyPr>
          <a:lstStyle/>
          <a:p>
            <a:pPr marL="0" indent="0">
              <a:buNone/>
            </a:pPr>
            <a:r>
              <a:rPr lang="hu-HU" b="1" dirty="0"/>
              <a:t>Az </a:t>
            </a:r>
            <a:r>
              <a:rPr lang="hu-HU" b="1" dirty="0" smtClean="0"/>
              <a:t>egészségügyi </a:t>
            </a:r>
            <a:r>
              <a:rPr lang="hu-HU" b="1" dirty="0"/>
              <a:t>dolgozók jogi védelme</a:t>
            </a:r>
            <a:endParaRPr lang="hu-HU" dirty="0"/>
          </a:p>
          <a:p>
            <a:endParaRPr lang="hu-HU" dirty="0"/>
          </a:p>
          <a:p>
            <a:r>
              <a:rPr lang="hu-HU" dirty="0"/>
              <a:t>Az egészségügyi dolgozók munkájuk során esetenként olyan típusú fokozott veszélynek /veszélyhelyzetnek/ vannak kitéve, ami indokolttá teszi a kiemelt védelmüket. </a:t>
            </a:r>
          </a:p>
          <a:p>
            <a:r>
              <a:rPr lang="hu-HU" dirty="0"/>
              <a:t>Erre a jog körében a büntetőjogi eszközök</a:t>
            </a:r>
            <a:r>
              <a:rPr lang="hu-HU" baseline="30000" dirty="0"/>
              <a:t> </a:t>
            </a:r>
            <a:r>
              <a:rPr lang="hu-HU" dirty="0"/>
              <a:t>a legalkalmasabbak. </a:t>
            </a:r>
          </a:p>
          <a:p>
            <a:r>
              <a:rPr lang="hu-HU" dirty="0" smtClean="0"/>
              <a:t>A </a:t>
            </a:r>
            <a:r>
              <a:rPr lang="hu-HU" dirty="0"/>
              <a:t>törvény értelmében a </a:t>
            </a:r>
            <a:r>
              <a:rPr lang="hu-HU" u="sng" dirty="0"/>
              <a:t>büntetőjog által</a:t>
            </a:r>
            <a:r>
              <a:rPr lang="hu-HU" dirty="0"/>
              <a:t> kiemelten védendő közfeladatot ellátó személyeknek minősülnek  azon egészségügyi dolgozók valamint az egészségügyi szolgáltatóval munkavégzésre irányuló jogviszonyban álló más személyek, akik: </a:t>
            </a:r>
          </a:p>
          <a:p>
            <a:r>
              <a:rPr lang="hu-HU" dirty="0"/>
              <a:t> </a:t>
            </a:r>
            <a:r>
              <a:rPr lang="hu-HU" dirty="0" smtClean="0"/>
              <a:t>a</a:t>
            </a:r>
            <a:r>
              <a:rPr lang="hu-HU" dirty="0"/>
              <a:t>./ </a:t>
            </a:r>
            <a:r>
              <a:rPr lang="hu-HU" dirty="0" err="1"/>
              <a:t>a</a:t>
            </a:r>
            <a:r>
              <a:rPr lang="hu-HU" dirty="0"/>
              <a:t> látlelet kiadásában vesznek részt, </a:t>
            </a:r>
          </a:p>
          <a:p>
            <a:r>
              <a:rPr lang="hu-HU" dirty="0"/>
              <a:t>b./ a keresőképesség, illetve az egészségkárosodás mértékének elbírálásában vesznek részt, </a:t>
            </a:r>
          </a:p>
          <a:p>
            <a:r>
              <a:rPr lang="hu-HU" dirty="0"/>
              <a:t>c./ a munka-, illetve pályaalkalmassághoz kötött engedélyek kiadására irányuló eljárásban végeznek vizsgálatokat,</a:t>
            </a:r>
          </a:p>
          <a:p>
            <a:r>
              <a:rPr lang="hu-HU" dirty="0"/>
              <a:t>d./ az egészségügyi alkalmassághoz kötött engedélyek kiadására irányuló eljárásban végeznek vizsgálatokat, </a:t>
            </a:r>
          </a:p>
          <a:p>
            <a:r>
              <a:rPr lang="hu-HU" dirty="0"/>
              <a:t>e./ az egyéb egészségügyi, egészségbiztosítási vagy szociális ellátásra való jogosultság megállapítására irányuló eljárásban végeznek vizsgálatokat, </a:t>
            </a:r>
          </a:p>
          <a:p>
            <a:r>
              <a:rPr lang="hu-HU" dirty="0"/>
              <a:t>f./ a kötelező népegészségügyi intézkedéseket látnak el,</a:t>
            </a:r>
          </a:p>
          <a:p>
            <a:r>
              <a:rPr lang="hu-HU" dirty="0"/>
              <a:t>g./ a hatóság megkeresésére vagy megrendelésére végeznek vizsgálatokat, illetve beavatkozásokat, </a:t>
            </a:r>
          </a:p>
          <a:p>
            <a:r>
              <a:rPr lang="hu-HU" dirty="0"/>
              <a:t>h./ sürgősségi ellátást, illetve ügyeleti szolgálatot látnak el.  </a:t>
            </a:r>
          </a:p>
          <a:p>
            <a:r>
              <a:rPr lang="hu-HU" i="1" baseline="30000" dirty="0"/>
              <a:t> </a:t>
            </a:r>
            <a:r>
              <a:rPr lang="hu-HU" dirty="0" smtClean="0"/>
              <a:t>Az </a:t>
            </a:r>
            <a:r>
              <a:rPr lang="hu-HU" dirty="0"/>
              <a:t>egészségügyi dolgozó, valamint az egészségügyi szolgáltatóval munkavégzésre irányuló jogviszonyban álló más személy jogosult a szakmai ismereteinek – a tudomány mindenkori állásával, fejlődésével összhangban történő – folyamatos továbbfejlesztésére. </a:t>
            </a:r>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82</a:t>
            </a:fld>
            <a:endParaRPr lang="hu-HU"/>
          </a:p>
        </p:txBody>
      </p:sp>
    </p:spTree>
    <p:extLst>
      <p:ext uri="{BB962C8B-B14F-4D97-AF65-F5344CB8AC3E}">
        <p14:creationId xmlns:p14="http://schemas.microsoft.com/office/powerpoint/2010/main" xmlns="" val="119359895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79512" y="188640"/>
            <a:ext cx="8784976" cy="6552728"/>
          </a:xfrm>
        </p:spPr>
        <p:txBody>
          <a:bodyPr>
            <a:normAutofit fontScale="62500" lnSpcReduction="20000"/>
          </a:bodyPr>
          <a:lstStyle/>
          <a:p>
            <a:pPr marL="0" indent="0">
              <a:buNone/>
            </a:pPr>
            <a:r>
              <a:rPr lang="hu-HU" b="1" dirty="0"/>
              <a:t>AZ ÁPOLÓI GYAKORLAT SORÁN ELŐFORDULÓ JOGI </a:t>
            </a:r>
            <a:r>
              <a:rPr lang="hu-HU" b="1" dirty="0" smtClean="0"/>
              <a:t>KÉRDÉSEK</a:t>
            </a:r>
          </a:p>
          <a:p>
            <a:pPr marL="0" indent="0">
              <a:buNone/>
            </a:pPr>
            <a:endParaRPr lang="hu-HU" b="1" dirty="0"/>
          </a:p>
          <a:p>
            <a:r>
              <a:rPr lang="hu-HU" dirty="0"/>
              <a:t>1./ Az ápolás azoknak az ápolási és gondozási eljárásoknak az összessége, amelyek feladata az egészségi állapot javítása, az egészség megőrzése és helyreállítása, a beteg állapotának stabilizálása, a betegségek megelőzése, a szenvedések enyhítése a beteg emberi méltóságának a megőrzésével, környezetének az ápolási feladatokban történő részvételre való felkészítésével és bevonásával. </a:t>
            </a:r>
          </a:p>
          <a:p>
            <a:r>
              <a:rPr lang="hu-HU" dirty="0"/>
              <a:t>/2/ a./ Az ápolás a beteg azon tevékenységének segítésére irányul, amely elvégzésére a beteg egészségi állapota miatt önállóan képtelen vagy elvégzése jelentős nehézséggel, illetve állapotromlással járna, valamint amelynek elvégzése speciális felkészültséget igényel.</a:t>
            </a:r>
          </a:p>
          <a:p>
            <a:r>
              <a:rPr lang="hu-HU" dirty="0"/>
              <a:t>b./ a beteg önellátó képességének helyreállítására, a betegség okozta fájdalom csökkentésére és a szenvedés enyhítésére irányul,</a:t>
            </a:r>
          </a:p>
          <a:p>
            <a:r>
              <a:rPr lang="hu-HU" dirty="0"/>
              <a:t>c./ a tényleges vagy lehetséges egészségi problémákra bekövetkező reakciók, szükségletek felismerését szolgálja,</a:t>
            </a:r>
          </a:p>
          <a:p>
            <a:r>
              <a:rPr lang="hu-HU" dirty="0"/>
              <a:t>d./ a kezelőorvos által elrendelt terápiás tervben előírt beavatkozások végrehajtását szolgálja,</a:t>
            </a:r>
          </a:p>
          <a:p>
            <a:r>
              <a:rPr lang="hu-HU" dirty="0"/>
              <a:t>e./ egészségnevelési és tanácsadási feladatokat lát el.</a:t>
            </a:r>
          </a:p>
          <a:p>
            <a:r>
              <a:rPr lang="hu-HU" dirty="0"/>
              <a:t>/3/a.  Az ápolás szerves része a beteg intézeti keretek között végzett egészségügyi ellátásának,</a:t>
            </a:r>
          </a:p>
          <a:p>
            <a:r>
              <a:rPr lang="hu-HU" dirty="0"/>
              <a:t>b./ kiegészítő eleme a beteg otthonában történő gyógykezelésének, illetve rehabilitációjának,</a:t>
            </a:r>
          </a:p>
          <a:p>
            <a:r>
              <a:rPr lang="hu-HU" dirty="0"/>
              <a:t>c./ alapvető eleme a beteg intézeti keretek között végzett vagy otthonában történő ápolási és gondozási célú ellátásának.</a:t>
            </a:r>
          </a:p>
          <a:p>
            <a:r>
              <a:rPr lang="hu-HU" dirty="0"/>
              <a:t> </a:t>
            </a:r>
            <a:r>
              <a:rPr lang="hu-HU" dirty="0" smtClean="0"/>
              <a:t>/</a:t>
            </a:r>
            <a:r>
              <a:rPr lang="hu-HU" dirty="0"/>
              <a:t>4/ Az ápolási, gondozási tevékenység az ápolási, gondozási terv alapján segíti a beteget azon tevékenységek elvégzésében, amelyek hozzájárulnak egészségéhez, gyógyulásához, rehabilitációjához.</a:t>
            </a:r>
          </a:p>
          <a:p>
            <a:r>
              <a:rPr lang="hu-HU" dirty="0" smtClean="0"/>
              <a:t>/</a:t>
            </a:r>
            <a:r>
              <a:rPr lang="hu-HU" dirty="0"/>
              <a:t>5/ Az ápolási, gondozási tevékenységről ápolási, gondozási dokumentációt kell vezetni, amely része az egészségügyi dokumentációnak. </a:t>
            </a:r>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83</a:t>
            </a:fld>
            <a:endParaRPr lang="hu-HU"/>
          </a:p>
        </p:txBody>
      </p:sp>
    </p:spTree>
    <p:extLst>
      <p:ext uri="{BB962C8B-B14F-4D97-AF65-F5344CB8AC3E}">
        <p14:creationId xmlns:p14="http://schemas.microsoft.com/office/powerpoint/2010/main" xmlns="" val="415324071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332656"/>
            <a:ext cx="8229600" cy="5991944"/>
          </a:xfrm>
        </p:spPr>
        <p:txBody>
          <a:bodyPr>
            <a:normAutofit fontScale="70000" lnSpcReduction="20000"/>
          </a:bodyPr>
          <a:lstStyle/>
          <a:p>
            <a:pPr marL="0" indent="0">
              <a:buNone/>
            </a:pPr>
            <a:r>
              <a:rPr lang="hu-HU" b="1" dirty="0"/>
              <a:t>MENTÉS</a:t>
            </a:r>
            <a:endParaRPr lang="hu-HU" dirty="0"/>
          </a:p>
          <a:p>
            <a:pPr marL="0" indent="0">
              <a:buNone/>
            </a:pPr>
            <a:endParaRPr lang="hu-HU" dirty="0"/>
          </a:p>
          <a:p>
            <a:pPr marL="0" indent="0">
              <a:buNone/>
            </a:pPr>
            <a:r>
              <a:rPr lang="hu-HU" u="sng" dirty="0" smtClean="0"/>
              <a:t>Az </a:t>
            </a:r>
            <a:r>
              <a:rPr lang="hu-HU" u="sng" dirty="0"/>
              <a:t>azonnali egészségügyi ellátásra szoruló betegnek a feltalálási helyén, mentésre feljogosított szervezet által végzett sürgősségi ellátása, és ehhez szükség szerint kapcsolódóan az egészségi állapotának megfelelő ellátásra alkalmas – legközelebbi egészségügyi szolgáltatóhoz történő szállítása, valamint a szállítás közben végzett ellátása. </a:t>
            </a:r>
            <a:endParaRPr lang="hu-HU" dirty="0"/>
          </a:p>
          <a:p>
            <a:endParaRPr lang="hu-HU" dirty="0"/>
          </a:p>
          <a:p>
            <a:pPr marL="0" indent="0">
              <a:buNone/>
            </a:pPr>
            <a:r>
              <a:rPr lang="hu-HU" b="1" dirty="0"/>
              <a:t>A beteg azonnali egészségügyi ellátásra szorul:</a:t>
            </a:r>
            <a:endParaRPr lang="hu-HU" dirty="0"/>
          </a:p>
          <a:p>
            <a:pPr marL="0" indent="0">
              <a:buNone/>
            </a:pPr>
            <a:r>
              <a:rPr lang="hu-HU" dirty="0"/>
              <a:t> </a:t>
            </a:r>
          </a:p>
          <a:p>
            <a:r>
              <a:rPr lang="hu-HU" dirty="0" smtClean="0"/>
              <a:t>személyi </a:t>
            </a:r>
            <a:r>
              <a:rPr lang="hu-HU" dirty="0"/>
              <a:t>sérüléssel járó baleset, tömeges baleset, egészségügyi válsághelyzet esetén,</a:t>
            </a:r>
          </a:p>
          <a:p>
            <a:r>
              <a:rPr lang="hu-HU" dirty="0" smtClean="0"/>
              <a:t>ha </a:t>
            </a:r>
            <a:r>
              <a:rPr lang="hu-HU" dirty="0"/>
              <a:t>életveszély vagy annak gyanúja áll fenn,</a:t>
            </a:r>
          </a:p>
          <a:p>
            <a:r>
              <a:rPr lang="hu-HU" dirty="0" smtClean="0"/>
              <a:t>heveny </a:t>
            </a:r>
            <a:r>
              <a:rPr lang="hu-HU" dirty="0"/>
              <a:t>vagy riasztó tünetekkel járó esetekben, ha a sürgősségi ellátás elmaradása életveszélyhez, maradandó egészségkárosodáshoz vagy a gyógyulás elhúzódásához vezethet,</a:t>
            </a:r>
          </a:p>
          <a:p>
            <a:r>
              <a:rPr lang="hu-HU" dirty="0" smtClean="0"/>
              <a:t>szülészeti </a:t>
            </a:r>
            <a:r>
              <a:rPr lang="hu-HU" dirty="0"/>
              <a:t>esemény során</a:t>
            </a:r>
          </a:p>
          <a:p>
            <a:r>
              <a:rPr lang="hu-HU" dirty="0" smtClean="0"/>
              <a:t>ha </a:t>
            </a:r>
            <a:r>
              <a:rPr lang="hu-HU" dirty="0"/>
              <a:t>az erős fájdalom vagy egyéb súlyos heveny tünet csillapítása sürgős orvosi beavatkozást igényel, </a:t>
            </a:r>
          </a:p>
          <a:p>
            <a:r>
              <a:rPr lang="hu-HU" dirty="0" smtClean="0"/>
              <a:t>veszélyeztető </a:t>
            </a:r>
            <a:r>
              <a:rPr lang="hu-HU" dirty="0"/>
              <a:t>állapot vagy annak gyanúja esetén.</a:t>
            </a:r>
          </a:p>
          <a:p>
            <a:pPr marL="0" indent="0">
              <a:buNone/>
            </a:pPr>
            <a:endParaRPr lang="hu-HU" dirty="0"/>
          </a:p>
          <a:p>
            <a:pPr marL="0" indent="0">
              <a:buNone/>
            </a:pPr>
            <a:r>
              <a:rPr lang="hu-HU" dirty="0" smtClean="0"/>
              <a:t>A </a:t>
            </a:r>
            <a:r>
              <a:rPr lang="hu-HU" dirty="0"/>
              <a:t>fent felsorolt esetekben bárki jogosult a mentés kezdeményezésére. </a:t>
            </a:r>
          </a:p>
          <a:p>
            <a:endParaRPr lang="hu-HU" dirty="0"/>
          </a:p>
          <a:p>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84</a:t>
            </a:fld>
            <a:endParaRPr lang="hu-HU"/>
          </a:p>
        </p:txBody>
      </p:sp>
    </p:spTree>
    <p:extLst>
      <p:ext uri="{BB962C8B-B14F-4D97-AF65-F5344CB8AC3E}">
        <p14:creationId xmlns:p14="http://schemas.microsoft.com/office/powerpoint/2010/main" xmlns="" val="138490021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16632"/>
            <a:ext cx="8229600" cy="6480720"/>
          </a:xfrm>
        </p:spPr>
        <p:txBody>
          <a:bodyPr>
            <a:normAutofit fontScale="62500" lnSpcReduction="20000"/>
          </a:bodyPr>
          <a:lstStyle/>
          <a:p>
            <a:pPr marL="0" indent="0">
              <a:buNone/>
            </a:pPr>
            <a:r>
              <a:rPr lang="hu-HU" b="1" dirty="0"/>
              <a:t>Az előzőekben foglaltakon túl mentésnek minősül – a sürgősség igényétől függetlenül – az orvos által rendelt:</a:t>
            </a:r>
            <a:endParaRPr lang="hu-HU" dirty="0"/>
          </a:p>
          <a:p>
            <a:pPr marL="0" indent="0">
              <a:buNone/>
            </a:pPr>
            <a:endParaRPr lang="hu-HU" dirty="0"/>
          </a:p>
          <a:p>
            <a:pPr lvl="0"/>
            <a:r>
              <a:rPr lang="hu-HU" dirty="0"/>
              <a:t>olyan mentőfeladat, amely során a beteget legalább mentőápolói felügyelettel a feltalálási helyéről egészségügyi intézménybe szállítják, vagy </a:t>
            </a:r>
            <a:endParaRPr lang="hu-HU" dirty="0" smtClean="0"/>
          </a:p>
          <a:p>
            <a:pPr marL="0" lvl="0" indent="0">
              <a:buNone/>
            </a:pPr>
            <a:endParaRPr lang="hu-HU" dirty="0"/>
          </a:p>
          <a:p>
            <a:pPr lvl="0"/>
            <a:r>
              <a:rPr lang="hu-HU" dirty="0"/>
              <a:t>a beteg legalább mentőápolói felügyeletét igénylő – gyógyintézetből gyógyintézetbe történő – őrzött szállítása annak érdekében, hogy a beteg szállítása közben szükség esetén azonnali egészségügyi ellátásban részesülhessen,</a:t>
            </a:r>
          </a:p>
          <a:p>
            <a:pPr marL="0" indent="0">
              <a:buNone/>
            </a:pPr>
            <a:r>
              <a:rPr lang="hu-HU" dirty="0"/>
              <a:t> </a:t>
            </a:r>
          </a:p>
          <a:p>
            <a:pPr marL="0" indent="0">
              <a:buNone/>
            </a:pPr>
            <a:r>
              <a:rPr lang="hu-HU" b="1" dirty="0"/>
              <a:t>Mentésnek minősül továbbá:</a:t>
            </a:r>
            <a:endParaRPr lang="hu-HU" dirty="0"/>
          </a:p>
          <a:p>
            <a:pPr lvl="0"/>
            <a:r>
              <a:rPr lang="hu-HU" dirty="0"/>
              <a:t>az életmentő tevékenységhez az azt végző orvos, illetve munkacsoport szállítása /pl. szervátültetés</a:t>
            </a:r>
            <a:r>
              <a:rPr lang="hu-HU" dirty="0" smtClean="0"/>
              <a:t>/</a:t>
            </a:r>
          </a:p>
          <a:p>
            <a:pPr marL="0" lvl="0" indent="0">
              <a:buNone/>
            </a:pPr>
            <a:endParaRPr lang="hu-HU" dirty="0"/>
          </a:p>
          <a:p>
            <a:pPr lvl="0"/>
            <a:r>
              <a:rPr lang="hu-HU" dirty="0"/>
              <a:t>életmentő orvosi eszköz, gyógyszer, vagy az átültetésre kerülő szerv sürgős szállítása</a:t>
            </a:r>
            <a:r>
              <a:rPr lang="hu-HU" dirty="0" smtClean="0"/>
              <a:t>,</a:t>
            </a:r>
          </a:p>
          <a:p>
            <a:pPr marL="0" lvl="0" indent="0">
              <a:buNone/>
            </a:pPr>
            <a:endParaRPr lang="hu-HU" dirty="0"/>
          </a:p>
          <a:p>
            <a:pPr lvl="0"/>
            <a:r>
              <a:rPr lang="hu-HU" dirty="0"/>
              <a:t>mentési készenlét biztosítása rendezvény helyszínén, térítés ellenében meghatározott helyen és ideig /rendezvénybiztosítás/</a:t>
            </a:r>
          </a:p>
          <a:p>
            <a:pPr marL="0" indent="0">
              <a:buNone/>
            </a:pPr>
            <a:endParaRPr lang="hu-HU" dirty="0"/>
          </a:p>
          <a:p>
            <a:r>
              <a:rPr lang="hu-HU" dirty="0"/>
              <a:t>A közterületen vagy nyilvános helyen tartózkodó, magatehetetlen </a:t>
            </a:r>
            <a:r>
              <a:rPr lang="hu-HU" b="1" dirty="0"/>
              <a:t>ittas személyt</a:t>
            </a:r>
            <a:r>
              <a:rPr lang="hu-HU" dirty="0"/>
              <a:t> a mentőszolgálat kijózanítás céljából egészségügyi megfigyelésre, ill. ellátásra az illetékes egészségügyi szolgáltatóhoz szállítja. </a:t>
            </a:r>
          </a:p>
          <a:p>
            <a:endParaRPr lang="hu-HU" dirty="0"/>
          </a:p>
          <a:p>
            <a:r>
              <a:rPr lang="hu-HU" dirty="0"/>
              <a:t>A mentés igénybevételéhez való jog Magyarország területén – állampolgárságra vagy egészségbiztosítási jogviszony fennállására való tekintet nélkül mindenkit megillet. </a:t>
            </a:r>
          </a:p>
          <a:p>
            <a:endParaRPr lang="hu-HU" dirty="0"/>
          </a:p>
          <a:p>
            <a:r>
              <a:rPr lang="hu-HU" dirty="0"/>
              <a:t>A mentés biztonságos, egységes és összehangolt működéséhez szükséges feltételrendszer biztosítása és megszervezése állami feladat. </a:t>
            </a:r>
          </a:p>
        </p:txBody>
      </p:sp>
      <p:sp>
        <p:nvSpPr>
          <p:cNvPr id="4" name="Dia számának helye 3"/>
          <p:cNvSpPr>
            <a:spLocks noGrp="1"/>
          </p:cNvSpPr>
          <p:nvPr>
            <p:ph type="sldNum" sz="quarter" idx="12"/>
          </p:nvPr>
        </p:nvSpPr>
        <p:spPr/>
        <p:txBody>
          <a:bodyPr/>
          <a:lstStyle/>
          <a:p>
            <a:fld id="{3C96B7F1-7FC8-4CE4-B83F-A7CF0D8DB17F}" type="slidenum">
              <a:rPr lang="hu-HU" smtClean="0"/>
              <a:pPr/>
              <a:t>85</a:t>
            </a:fld>
            <a:endParaRPr lang="hu-HU"/>
          </a:p>
        </p:txBody>
      </p:sp>
    </p:spTree>
    <p:extLst>
      <p:ext uri="{BB962C8B-B14F-4D97-AF65-F5344CB8AC3E}">
        <p14:creationId xmlns:p14="http://schemas.microsoft.com/office/powerpoint/2010/main" xmlns="" val="410597052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07504" y="188640"/>
            <a:ext cx="8928992" cy="6552728"/>
          </a:xfrm>
        </p:spPr>
        <p:txBody>
          <a:bodyPr>
            <a:normAutofit fontScale="70000" lnSpcReduction="20000"/>
          </a:bodyPr>
          <a:lstStyle/>
          <a:p>
            <a:pPr marL="0" indent="0">
              <a:buNone/>
            </a:pPr>
            <a:r>
              <a:rPr lang="hu-HU" b="1" dirty="0"/>
              <a:t>Pszichiátriai ápolás sajátosságai.</a:t>
            </a:r>
            <a:endParaRPr lang="hu-HU" dirty="0"/>
          </a:p>
          <a:p>
            <a:pPr marL="0" indent="0">
              <a:buNone/>
            </a:pPr>
            <a:endParaRPr lang="hu-HU" dirty="0"/>
          </a:p>
          <a:p>
            <a:r>
              <a:rPr lang="hu-HU" dirty="0"/>
              <a:t>A pszichiátriai beteg személyiségi jogait egészségügyi ellátása során – helyzetére való tekintettel – fokozott védelemben kell részesíteni. </a:t>
            </a:r>
          </a:p>
          <a:p>
            <a:r>
              <a:rPr lang="hu-HU" dirty="0"/>
              <a:t>A pszichiátria szó eredete a görög </a:t>
            </a:r>
            <a:r>
              <a:rPr lang="hu-HU" dirty="0" err="1"/>
              <a:t>psyche</a:t>
            </a:r>
            <a:r>
              <a:rPr lang="hu-HU" dirty="0"/>
              <a:t>, a magyarban: lélek megszemélyesítése.</a:t>
            </a:r>
          </a:p>
          <a:p>
            <a:r>
              <a:rPr lang="hu-HU" dirty="0"/>
              <a:t>Pszichológia: lélektan az ember és az állatok viselkedésével, valamint az ezzel kapcsolatos pszichikus jelenségek vizsgálatával, a külső és belső környezeti feltételek összefüggéseinek törvényszerűségeivel foglalkozó tudomány. </a:t>
            </a:r>
          </a:p>
          <a:p>
            <a:r>
              <a:rPr lang="hu-HU" dirty="0"/>
              <a:t>Pszichikus jelenségek: lelki jelenségek, a pszichikus folyamatok egysége, amelyekre általában sajátos, e jelenségekre jellemző törvényszerűségek érvényesek.</a:t>
            </a:r>
          </a:p>
          <a:p>
            <a:r>
              <a:rPr lang="hu-HU" dirty="0"/>
              <a:t>A hatályos egészségügyi törvény szerint a pszichiátriai betegek </a:t>
            </a:r>
            <a:r>
              <a:rPr lang="hu-HU" baseline="30000" dirty="0"/>
              <a:t> </a:t>
            </a:r>
            <a:r>
              <a:rPr lang="hu-HU" dirty="0"/>
              <a:t>esetében két kérdéskörben van szükség az általánostól eltérő szabályozásra. </a:t>
            </a:r>
          </a:p>
          <a:p>
            <a:r>
              <a:rPr lang="hu-HU" u="sng" dirty="0"/>
              <a:t>Egyrészt</a:t>
            </a:r>
            <a:r>
              <a:rPr lang="hu-HU" dirty="0"/>
              <a:t> azokat a betegeket, akik pszichés állapotuk következtében saját vagy mások életére, testi épségére, egészségére közvetlen, jelentős veszélyt jelentenek, akaratuk ellenére is gyógykezelésben kell részesíteni. Ez a szabadság megvonását jelenti, ezért alapvető jelentőségű a kötelező intézeti gyógykezelés bírói elrendelése, illetve jogszerűségének utólagos bírói felülvizsgálata. </a:t>
            </a:r>
          </a:p>
          <a:p>
            <a:r>
              <a:rPr lang="hu-HU" u="sng" dirty="0"/>
              <a:t>A másik kérdéskör</a:t>
            </a:r>
            <a:r>
              <a:rPr lang="hu-HU" dirty="0"/>
              <a:t> a pszichiátriai betegek esetében az általános betegjogok érvényesülése, illetve ezek korlátozásának törvényi garanciái, illetve azon speciális betegjogok rögzítése amelyek ezt a betegcsoportot megilletik</a:t>
            </a:r>
            <a:r>
              <a:rPr lang="hu-HU" dirty="0" smtClean="0"/>
              <a:t>.</a:t>
            </a:r>
          </a:p>
          <a:p>
            <a:pPr marL="0" indent="0">
              <a:buNone/>
            </a:pPr>
            <a:endParaRPr lang="hu-HU" i="1" u="sng" dirty="0" smtClean="0"/>
          </a:p>
          <a:p>
            <a:pPr marL="0" indent="0">
              <a:buNone/>
            </a:pPr>
            <a:endParaRPr lang="hu-HU" i="1" u="sng" dirty="0"/>
          </a:p>
          <a:p>
            <a:pPr marL="0" indent="0">
              <a:buNone/>
            </a:pPr>
            <a:r>
              <a:rPr lang="hu-HU" i="1" u="sng" dirty="0" smtClean="0"/>
              <a:t>____________________________________________________________________________</a:t>
            </a:r>
          </a:p>
          <a:p>
            <a:pPr marL="0" indent="0">
              <a:buNone/>
            </a:pPr>
            <a:r>
              <a:rPr lang="hu-HU" i="1" u="sng" dirty="0" smtClean="0"/>
              <a:t>Pszichiátriai </a:t>
            </a:r>
            <a:r>
              <a:rPr lang="hu-HU" i="1" u="sng" dirty="0"/>
              <a:t>beteg: az a beteg, akinél a kezelőorvos a Betegségek Nemzetközi Osztályozása X. Revíziója szerint Mentális és Viselkedészavar /F00-F99/, illetve szándékos önártalom /X60-X84/ diagnózisát állítja fel. /</a:t>
            </a:r>
            <a:r>
              <a:rPr lang="hu-HU" i="1" u="sng" dirty="0" err="1"/>
              <a:t>Eü.Tv</a:t>
            </a:r>
            <a:r>
              <a:rPr lang="hu-HU" i="1" u="sng" dirty="0"/>
              <a:t>. 188 § /d./ pont/ </a:t>
            </a:r>
            <a:r>
              <a:rPr lang="hu-HU" u="sng" dirty="0"/>
              <a:t> </a:t>
            </a:r>
            <a:endParaRPr lang="hu-HU" dirty="0"/>
          </a:p>
          <a:p>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86</a:t>
            </a:fld>
            <a:endParaRPr lang="hu-HU"/>
          </a:p>
        </p:txBody>
      </p:sp>
    </p:spTree>
    <p:extLst>
      <p:ext uri="{BB962C8B-B14F-4D97-AF65-F5344CB8AC3E}">
        <p14:creationId xmlns:p14="http://schemas.microsoft.com/office/powerpoint/2010/main" xmlns="" val="3803525832"/>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07504" y="188640"/>
            <a:ext cx="8928992" cy="6552728"/>
          </a:xfrm>
        </p:spPr>
        <p:txBody>
          <a:bodyPr>
            <a:normAutofit fontScale="70000" lnSpcReduction="20000"/>
          </a:bodyPr>
          <a:lstStyle/>
          <a:p>
            <a:pPr marL="0" indent="0">
              <a:buNone/>
            </a:pPr>
            <a:r>
              <a:rPr lang="hu-HU" b="1" dirty="0"/>
              <a:t>Pszichiátriai betegek jogaira vonatkozó különös szabályok</a:t>
            </a:r>
            <a:endParaRPr lang="hu-HU" dirty="0"/>
          </a:p>
          <a:p>
            <a:pPr marL="0" indent="0">
              <a:buNone/>
            </a:pPr>
            <a:endParaRPr lang="hu-HU" dirty="0"/>
          </a:p>
          <a:p>
            <a:r>
              <a:rPr lang="hu-HU" dirty="0"/>
              <a:t>A törvény általános elvként rögzíti, hogy a betegjogok korlátozása csak veszélyeztető állapotú beteg esetében, az állapot fennállásáig lehetséges. </a:t>
            </a:r>
          </a:p>
          <a:p>
            <a:r>
              <a:rPr lang="hu-HU" dirty="0" smtClean="0"/>
              <a:t>A </a:t>
            </a:r>
            <a:r>
              <a:rPr lang="hu-HU" dirty="0"/>
              <a:t>törvény két olyan, alapvető jelentőségű betegjogot</a:t>
            </a:r>
            <a:r>
              <a:rPr lang="hu-HU" baseline="30000" dirty="0"/>
              <a:t> </a:t>
            </a:r>
            <a:r>
              <a:rPr lang="hu-HU" dirty="0"/>
              <a:t> rögzít, amely kifejezetten a pszichiátriai ellátással kapcsolatos:</a:t>
            </a:r>
          </a:p>
          <a:p>
            <a:pPr lvl="0"/>
            <a:r>
              <a:rPr lang="hu-HU" dirty="0"/>
              <a:t>a pszichiátriai betegnek joga van, hogy ellátására, gyógykezelésére lakóhelyi, illetve családi környezetében kerüljön sor /közösségi ellátás/ </a:t>
            </a:r>
          </a:p>
          <a:p>
            <a:pPr lvl="0"/>
            <a:r>
              <a:rPr lang="hu-HU" dirty="0"/>
              <a:t>Ezzel szorosan összefügg a betegnek a joga, hogy gyógykezelése során az állapotának megfelelő, a többi beteg fizikai biztonságát védő,  lehető legkevésbé korlátozó eszközt, illetve módszert alkalmazzák.</a:t>
            </a:r>
          </a:p>
          <a:p>
            <a:r>
              <a:rPr lang="hu-HU" dirty="0" smtClean="0"/>
              <a:t>Veszélyeztető </a:t>
            </a:r>
            <a:r>
              <a:rPr lang="hu-HU" dirty="0"/>
              <a:t>állapotú beteg esetében általában nincs lehetőség a beteg részletes tájékoztatására, és a veszélyeztető állapot elhárítását is haladéktalanul meg kell kezdeni a beteg beleegyezése nélkül, illetve tiltakozása ellenére is. </a:t>
            </a:r>
          </a:p>
          <a:p>
            <a:r>
              <a:rPr lang="hu-HU" dirty="0" smtClean="0"/>
              <a:t>Veszélyeztető </a:t>
            </a:r>
            <a:r>
              <a:rPr lang="hu-HU" dirty="0"/>
              <a:t>állapotú, zavart, nyugtalan pszichiátriai beteg esetében kivételesen, ideiglenes jelleggel szükségessé válhat a beteg mozgási szabadságának korlátozása /pl. </a:t>
            </a:r>
            <a:r>
              <a:rPr lang="hu-HU" dirty="0" err="1"/>
              <a:t>hálóságy</a:t>
            </a:r>
            <a:r>
              <a:rPr lang="hu-HU" dirty="0"/>
              <a:t>, rögzítés, erős nyugtató hatású szer alkalmazása/ fontos elemként rögzíti azonban a törvény az arányosság követelményét. </a:t>
            </a:r>
          </a:p>
          <a:p>
            <a:r>
              <a:rPr lang="hu-HU" dirty="0"/>
              <a:t>A korlátozást csak orvos rendelheti el. </a:t>
            </a:r>
          </a:p>
          <a:p>
            <a:r>
              <a:rPr lang="hu-HU" dirty="0"/>
              <a:t>Olyan intézményekben, ahol nincs állandó orvosi jelenlét /pl. pszichiátriai betegek otthonában/ szakápoló is elrendelheti, azonban erről az orvost haladéktalanul értesíteni kell, akinek a korlátozást 2 órán belül jóvá kell hagynia.  A betegjogi képviselőt valamint a beteg törvényes vagy meghatalmazott képviselőjét értesíteni kell a korlátozás alkalmazásáról.</a:t>
            </a:r>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87</a:t>
            </a:fld>
            <a:endParaRPr lang="hu-HU"/>
          </a:p>
        </p:txBody>
      </p:sp>
    </p:spTree>
    <p:extLst>
      <p:ext uri="{BB962C8B-B14F-4D97-AF65-F5344CB8AC3E}">
        <p14:creationId xmlns:p14="http://schemas.microsoft.com/office/powerpoint/2010/main" xmlns="" val="364363836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611560" y="836712"/>
            <a:ext cx="8280920" cy="5184576"/>
          </a:xfrm>
        </p:spPr>
        <p:txBody>
          <a:bodyPr>
            <a:normAutofit fontScale="92500" lnSpcReduction="20000"/>
          </a:bodyPr>
          <a:lstStyle/>
          <a:p>
            <a:pPr marL="0" indent="0">
              <a:buNone/>
            </a:pPr>
            <a:r>
              <a:rPr lang="hu-HU" b="1" dirty="0"/>
              <a:t>Pszichiátriai betegek intézeti gyógykezelése</a:t>
            </a:r>
            <a:endParaRPr lang="hu-HU" dirty="0"/>
          </a:p>
          <a:p>
            <a:pPr marL="0" indent="0">
              <a:buNone/>
            </a:pPr>
            <a:endParaRPr lang="hu-HU" dirty="0"/>
          </a:p>
          <a:p>
            <a:r>
              <a:rPr lang="hu-HU" dirty="0"/>
              <a:t>A pszichiátriai betegek intézeti gyógykezelésbe vételére a törvény szerint három esetben kerülhet sor:</a:t>
            </a:r>
          </a:p>
          <a:p>
            <a:pPr marL="0" indent="0">
              <a:buNone/>
            </a:pPr>
            <a:endParaRPr lang="hu-HU" dirty="0"/>
          </a:p>
          <a:p>
            <a:pPr lvl="0"/>
            <a:r>
              <a:rPr lang="hu-HU" dirty="0"/>
              <a:t>a beteg tájékozott beleegyezése /korlátozottan cselekvőképes, illetve cselekvőképtelen beteg esetében a törvényes képviselő kérelme alapján, /</a:t>
            </a:r>
            <a:r>
              <a:rPr lang="hu-HU" u="sng" dirty="0"/>
              <a:t>önkéntes gyógykezelés</a:t>
            </a:r>
            <a:r>
              <a:rPr lang="hu-HU" u="sng" dirty="0" smtClean="0"/>
              <a:t>/</a:t>
            </a:r>
          </a:p>
          <a:p>
            <a:pPr lvl="0"/>
            <a:endParaRPr lang="hu-HU" dirty="0"/>
          </a:p>
          <a:p>
            <a:pPr lvl="0"/>
            <a:r>
              <a:rPr lang="hu-HU" dirty="0"/>
              <a:t>veszélyeztető állapotú beteg esetében sürgősséggel, /</a:t>
            </a:r>
            <a:r>
              <a:rPr lang="hu-HU" u="sng" dirty="0"/>
              <a:t>sürgősségi gyógykezelés</a:t>
            </a:r>
            <a:r>
              <a:rPr lang="hu-HU" u="sng" dirty="0" smtClean="0"/>
              <a:t>/</a:t>
            </a:r>
          </a:p>
          <a:p>
            <a:pPr lvl="0"/>
            <a:endParaRPr lang="hu-HU" dirty="0"/>
          </a:p>
          <a:p>
            <a:r>
              <a:rPr lang="hu-HU" dirty="0"/>
              <a:t>a bíróság kötelező intézeti gyógykezelést elrendelő határozata alapján./</a:t>
            </a:r>
            <a:r>
              <a:rPr lang="hu-HU" u="sng" dirty="0"/>
              <a:t>kötelező gyógykezelés/</a:t>
            </a: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88</a:t>
            </a:fld>
            <a:endParaRPr lang="hu-HU"/>
          </a:p>
        </p:txBody>
      </p:sp>
    </p:spTree>
    <p:extLst>
      <p:ext uri="{BB962C8B-B14F-4D97-AF65-F5344CB8AC3E}">
        <p14:creationId xmlns:p14="http://schemas.microsoft.com/office/powerpoint/2010/main" xmlns="" val="126609746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07504" y="188640"/>
            <a:ext cx="8928992" cy="6552728"/>
          </a:xfrm>
        </p:spPr>
        <p:txBody>
          <a:bodyPr>
            <a:normAutofit fontScale="70000" lnSpcReduction="20000"/>
          </a:bodyPr>
          <a:lstStyle/>
          <a:p>
            <a:pPr marL="0" indent="0">
              <a:buNone/>
            </a:pPr>
            <a:r>
              <a:rPr lang="hu-HU" b="1" dirty="0"/>
              <a:t>Önkéntes gyógykezelés</a:t>
            </a:r>
            <a:endParaRPr lang="hu-HU" dirty="0"/>
          </a:p>
          <a:p>
            <a:pPr marL="0" indent="0">
              <a:buNone/>
            </a:pPr>
            <a:endParaRPr lang="hu-HU" dirty="0"/>
          </a:p>
          <a:p>
            <a:r>
              <a:rPr lang="hu-HU" dirty="0"/>
              <a:t>Azon cselekvőképes pszichiátriai betegek esetében akik nincsenek veszélyeztető állapotban, de betegségük, állapotuk pszichiátriai intézeti gyógykezelést tesz szükségessé, a törvény szerint az intézeti gyógykezelésre a beteg tájékozott beleegyezésével kerülhet sor./ A beleegyezést az osztályra történő felvétel előtt teheti meg érvényesen a beteg!/ </a:t>
            </a:r>
          </a:p>
          <a:p>
            <a:r>
              <a:rPr lang="hu-HU" dirty="0" smtClean="0"/>
              <a:t>Ha </a:t>
            </a:r>
            <a:r>
              <a:rPr lang="hu-HU" dirty="0"/>
              <a:t>a beteg korlátozottan cselekvőképes, illetőleg cselekvőképtelen, a felvételre a törvényes képviselője, ennek hiányában hozzátartozója kérelmére,  ennek hiányában a gyámhatóság  értesítése alapján  kerül sor. </a:t>
            </a:r>
          </a:p>
          <a:p>
            <a:r>
              <a:rPr lang="hu-HU" dirty="0"/>
              <a:t>A bíróság a törvény szerint az önkéntesen gyógykezelt betegek esetében csak az intézeti gyógykezelés szükségességét, valamint a hozzájárulás érvényességét vizsgálja. </a:t>
            </a:r>
          </a:p>
          <a:p>
            <a:r>
              <a:rPr lang="hu-HU" dirty="0"/>
              <a:t>Ezen bírósági vizsgálatra a  korlátozottan cselekvőképes, illetve cselekvőképtelen betegek esetében hivatalból, míg cselekvőképes betegek esetében kérelemre kerül sor. </a:t>
            </a:r>
          </a:p>
          <a:p>
            <a:r>
              <a:rPr lang="hu-HU" dirty="0"/>
              <a:t>A pszichiátriai intézet vezetője haladéktalanul továbbítja a bíróság felé a bírósági vizsgálatra vonatkozó kérelmet</a:t>
            </a:r>
          </a:p>
          <a:p>
            <a:r>
              <a:rPr lang="hu-HU" dirty="0"/>
              <a:t>A  bíróság az értesítés beérkezésétől számított 72 órán belül vizsgálja meg hogy az önkéntes gyógykezelés feltételei fennállnak-e. </a:t>
            </a:r>
          </a:p>
          <a:p>
            <a:r>
              <a:rPr lang="hu-HU" dirty="0"/>
              <a:t>A bíróság a határozathozatal előtt meghallgatja a beteget, az intézet vezetőjét, vagy az általa kijelölt orvost, valamint beszerzi független – a beteg gyógykezelésében részt nem vevő – igazságügyi elmeorvos szakértő véleményét. </a:t>
            </a:r>
          </a:p>
          <a:p>
            <a:r>
              <a:rPr lang="hu-HU" dirty="0"/>
              <a:t>Az önkéntesen felvételre került betegek esetén is a bíróság időszakosan felülvizsgálja a kötelező intézeti gyógykezelés szükségességét. </a:t>
            </a:r>
          </a:p>
          <a:p>
            <a:r>
              <a:rPr lang="hu-HU" dirty="0" smtClean="0"/>
              <a:t>A </a:t>
            </a:r>
            <a:r>
              <a:rPr lang="hu-HU" dirty="0"/>
              <a:t>felülvizsgálatra a  pszichiátriai fekvő-beteg gyógyintézetekben 30, pszichiátriai betegek rehabilitációs intézetében 60 naponként kerül sor. </a:t>
            </a:r>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89</a:t>
            </a:fld>
            <a:endParaRPr lang="hu-HU"/>
          </a:p>
        </p:txBody>
      </p:sp>
    </p:spTree>
    <p:extLst>
      <p:ext uri="{BB962C8B-B14F-4D97-AF65-F5344CB8AC3E}">
        <p14:creationId xmlns:p14="http://schemas.microsoft.com/office/powerpoint/2010/main" xmlns="" val="40940936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130026"/>
          </a:xfrm>
        </p:spPr>
        <p:txBody>
          <a:bodyPr>
            <a:normAutofit fontScale="90000"/>
          </a:bodyPr>
          <a:lstStyle/>
          <a:p>
            <a:endParaRPr lang="hu-HU" dirty="0"/>
          </a:p>
        </p:txBody>
      </p:sp>
      <p:sp>
        <p:nvSpPr>
          <p:cNvPr id="3" name="Tartalom helye 2"/>
          <p:cNvSpPr>
            <a:spLocks noGrp="1"/>
          </p:cNvSpPr>
          <p:nvPr>
            <p:ph idx="1"/>
          </p:nvPr>
        </p:nvSpPr>
        <p:spPr>
          <a:xfrm>
            <a:off x="457200" y="620688"/>
            <a:ext cx="8229600" cy="5505475"/>
          </a:xfrm>
        </p:spPr>
        <p:txBody>
          <a:bodyPr>
            <a:normAutofit fontScale="92500"/>
          </a:bodyPr>
          <a:lstStyle/>
          <a:p>
            <a:pPr marL="0" indent="0">
              <a:buNone/>
            </a:pPr>
            <a:r>
              <a:rPr lang="hu-HU" b="1" dirty="0"/>
              <a:t>A jogszabályok hatályossága:</a:t>
            </a:r>
            <a:endParaRPr lang="hu-HU" dirty="0"/>
          </a:p>
          <a:p>
            <a:pPr marL="0" indent="0">
              <a:buNone/>
            </a:pPr>
            <a:endParaRPr lang="hu-HU" dirty="0"/>
          </a:p>
          <a:p>
            <a:pPr lvl="0"/>
            <a:r>
              <a:rPr lang="hu-HU" dirty="0"/>
              <a:t>hatályos jogszabályról akkor beszélünk, ha annak alapján meghatározott időtartamban, területen és személyekre jogviszonyok keletkeznek, változnak vagy szűnnek meg, ezért</a:t>
            </a:r>
          </a:p>
          <a:p>
            <a:pPr marL="0" indent="0">
              <a:buNone/>
            </a:pPr>
            <a:r>
              <a:rPr lang="hu-HU" dirty="0"/>
              <a:t>beszélünk:</a:t>
            </a:r>
          </a:p>
          <a:p>
            <a:pPr marL="0" indent="0">
              <a:buNone/>
            </a:pPr>
            <a:endParaRPr lang="hu-HU" dirty="0"/>
          </a:p>
          <a:p>
            <a:pPr lvl="0"/>
            <a:r>
              <a:rPr lang="hu-HU" b="1" dirty="0"/>
              <a:t>időbeli, /</a:t>
            </a:r>
            <a:r>
              <a:rPr lang="hu-HU" dirty="0"/>
              <a:t>mikortól hatályos, meddig hatályos/</a:t>
            </a:r>
          </a:p>
          <a:p>
            <a:pPr marL="0" indent="0">
              <a:buNone/>
            </a:pPr>
            <a:endParaRPr lang="hu-HU" dirty="0"/>
          </a:p>
          <a:p>
            <a:pPr lvl="0"/>
            <a:r>
              <a:rPr lang="hu-HU" b="1" dirty="0"/>
              <a:t>területi, /</a:t>
            </a:r>
            <a:r>
              <a:rPr lang="hu-HU" dirty="0"/>
              <a:t>mely területen hatályos/</a:t>
            </a:r>
          </a:p>
          <a:p>
            <a:pPr marL="0" indent="0">
              <a:buNone/>
            </a:pPr>
            <a:endParaRPr lang="hu-HU" dirty="0"/>
          </a:p>
          <a:p>
            <a:pPr lvl="0"/>
            <a:r>
              <a:rPr lang="hu-HU" b="1" dirty="0"/>
              <a:t>személyi hatályról. /</a:t>
            </a:r>
            <a:r>
              <a:rPr lang="hu-HU" dirty="0"/>
              <a:t>személyekre vonatkozóan hatályos/</a:t>
            </a:r>
          </a:p>
          <a:p>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9</a:t>
            </a:fld>
            <a:endParaRPr lang="hu-HU"/>
          </a:p>
        </p:txBody>
      </p:sp>
    </p:spTree>
    <p:extLst>
      <p:ext uri="{BB962C8B-B14F-4D97-AF65-F5344CB8AC3E}">
        <p14:creationId xmlns:p14="http://schemas.microsoft.com/office/powerpoint/2010/main" xmlns="" val="544571863"/>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07504" y="188640"/>
            <a:ext cx="8928992" cy="6552728"/>
          </a:xfrm>
        </p:spPr>
        <p:txBody>
          <a:bodyPr>
            <a:normAutofit fontScale="77500" lnSpcReduction="20000"/>
          </a:bodyPr>
          <a:lstStyle/>
          <a:p>
            <a:pPr marL="0" indent="0">
              <a:buNone/>
            </a:pPr>
            <a:r>
              <a:rPr lang="hu-HU" b="1" dirty="0"/>
              <a:t>Sürgősségi gyógykezelés</a:t>
            </a:r>
            <a:endParaRPr lang="hu-HU" dirty="0"/>
          </a:p>
          <a:p>
            <a:pPr marL="0" indent="0">
              <a:buNone/>
            </a:pPr>
            <a:endParaRPr lang="hu-HU" dirty="0"/>
          </a:p>
          <a:p>
            <a:r>
              <a:rPr lang="hu-HU" dirty="0"/>
              <a:t>Ha a pszichiátriai beteg közvetlen veszélyeztető magatartást tanúsít, és ez csak azonnali pszichiátriai intézeti gyógykezelésbe vétellel hárítható el, az észlelő orvos közvetlenül intézkedik a beteg megfelelő pszichiátriai intézetbe szállításáról. A beteg </a:t>
            </a:r>
            <a:r>
              <a:rPr lang="hu-HU" dirty="0" smtClean="0"/>
              <a:t>beszállításánál </a:t>
            </a:r>
            <a:r>
              <a:rPr lang="hu-HU" dirty="0"/>
              <a:t>szükség esetén a rendőrség közreműködik.</a:t>
            </a:r>
          </a:p>
          <a:p>
            <a:r>
              <a:rPr lang="hu-HU" dirty="0" smtClean="0"/>
              <a:t>A </a:t>
            </a:r>
            <a:r>
              <a:rPr lang="hu-HU" dirty="0"/>
              <a:t>beteg felvételét követően a pszichiátriai intézet vezetője 24 órán belül a bíróság értesítésével kezdeményezi a beszállítás indokoltságának megállapítását és a kötelező pszichiátriai intézeti gyógykezelés elrendelését. </a:t>
            </a:r>
          </a:p>
          <a:p>
            <a:r>
              <a:rPr lang="hu-HU" dirty="0"/>
              <a:t>A bíróság az értesítés kézhezvételétől számított 72 órán belül határozatot hoz. A bíróság határozatának meghozataláig a beteg ideiglenesen az intézetben tartható. </a:t>
            </a:r>
          </a:p>
          <a:p>
            <a:r>
              <a:rPr lang="hu-HU" dirty="0"/>
              <a:t>A bíróság a sürgősséggel felvett beteg esetében akkor rendeli el a kötelező gyógykezelést, ha a beteg veszélyeztető magatartást tanúsít és fennáll az intézeti gyógykezelés szükségessége. </a:t>
            </a:r>
          </a:p>
          <a:p>
            <a:r>
              <a:rPr lang="hu-HU" dirty="0" smtClean="0"/>
              <a:t>A </a:t>
            </a:r>
            <a:r>
              <a:rPr lang="hu-HU" dirty="0"/>
              <a:t>bíróság a határozathozatal előtt meghallgatja a beteget, az intézet vezetőjét, vagy az általa kijelölt orvost, valamint beszerzi egy független – a beteg gyógykezelésében részt nem vevő – igazságügyi elmeorvos szakértő véleményét. Ezen eljárást akkor is le kell folytatni, ha a beteg beleegyezését adta az intézeti gyógykezeléshez. </a:t>
            </a:r>
          </a:p>
          <a:p>
            <a:r>
              <a:rPr lang="hu-HU" dirty="0" smtClean="0"/>
              <a:t>A </a:t>
            </a:r>
            <a:r>
              <a:rPr lang="hu-HU" dirty="0"/>
              <a:t>bíróság a gyógykezelés szükségességét harmincnaponként felülvizsgálja.</a:t>
            </a:r>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90</a:t>
            </a:fld>
            <a:endParaRPr lang="hu-HU"/>
          </a:p>
        </p:txBody>
      </p:sp>
    </p:spTree>
    <p:extLst>
      <p:ext uri="{BB962C8B-B14F-4D97-AF65-F5344CB8AC3E}">
        <p14:creationId xmlns:p14="http://schemas.microsoft.com/office/powerpoint/2010/main" xmlns="" val="149192581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07504" y="188640"/>
            <a:ext cx="8928992" cy="6552728"/>
          </a:xfrm>
        </p:spPr>
        <p:txBody>
          <a:bodyPr>
            <a:normAutofit fontScale="70000" lnSpcReduction="20000"/>
          </a:bodyPr>
          <a:lstStyle/>
          <a:p>
            <a:pPr marL="0" indent="0">
              <a:buNone/>
            </a:pPr>
            <a:r>
              <a:rPr lang="hu-HU" b="1" dirty="0"/>
              <a:t>Kötelező gyógykezelés</a:t>
            </a:r>
            <a:endParaRPr lang="hu-HU" dirty="0"/>
          </a:p>
          <a:p>
            <a:endParaRPr lang="hu-HU" dirty="0"/>
          </a:p>
          <a:p>
            <a:r>
              <a:rPr lang="hu-HU" dirty="0"/>
              <a:t>A bíróság annak a pszichiátriai betegnek a kötelező intézeti gyógykezelését rendeli el, aki veszélyeztető magatartást tanúsít, de sürgősségi gyógykezelése nem indokolt. </a:t>
            </a:r>
          </a:p>
          <a:p>
            <a:endParaRPr lang="hu-HU" dirty="0"/>
          </a:p>
          <a:p>
            <a:r>
              <a:rPr lang="hu-HU" dirty="0"/>
              <a:t>A kötelező gyógykezelés elrendelésére irányuló eljárást az annak szükségességét megállapító pszichiátriai gondozóintézet szakorvosa a bíróság értesítésével kezdeményezi. </a:t>
            </a:r>
          </a:p>
          <a:p>
            <a:endParaRPr lang="hu-HU" dirty="0"/>
          </a:p>
          <a:p>
            <a:r>
              <a:rPr lang="hu-HU" dirty="0"/>
              <a:t>A bíróság az értesítés kézhezvételétől számított 15 napon belül  határoz a kötelező intézeti gyógykezelés elrendeléséről, akként, hogy a határozatának meghozatala előtt meghallgatja a beteget és a beteg gyógykezelésében részt nem vevő igazságügyi elmeorvos szakértőt, valamint az eljárást kezdeményező szakorvost. </a:t>
            </a:r>
          </a:p>
          <a:p>
            <a:endParaRPr lang="hu-HU" dirty="0"/>
          </a:p>
          <a:p>
            <a:r>
              <a:rPr lang="hu-HU" dirty="0"/>
              <a:t>Amennyiben a bíróság idézésére a beteg nem jelenik meg, a bíróság elrendelheti elővezetését. Egyéb kényszerítő eszköz azonban nem alkalmazható.</a:t>
            </a:r>
          </a:p>
          <a:p>
            <a:endParaRPr lang="hu-HU" dirty="0"/>
          </a:p>
          <a:p>
            <a:r>
              <a:rPr lang="hu-HU" dirty="0"/>
              <a:t>Ha a bíróság elrendeli a beteg kötelező intézeti gyógykezelését és a beteg a jogerős határozat kézhezvételétől számított három napon belül nem jelenik meg a megjelölt pszichiátriai intézetben, az eljárást kezdeményező orvos intézkedik a beteg beszállítása iránt, amelyhez rendőrség igénybevételét is kérheti. </a:t>
            </a:r>
          </a:p>
          <a:p>
            <a:endParaRPr lang="hu-HU" dirty="0"/>
          </a:p>
          <a:p>
            <a:r>
              <a:rPr lang="hu-HU" dirty="0"/>
              <a:t>A bíróság a kötelező intézeti gyógykezelés szükségességét 60 naponként felülvizsgálja. </a:t>
            </a:r>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91</a:t>
            </a:fld>
            <a:endParaRPr lang="hu-HU"/>
          </a:p>
        </p:txBody>
      </p:sp>
    </p:spTree>
    <p:extLst>
      <p:ext uri="{BB962C8B-B14F-4D97-AF65-F5344CB8AC3E}">
        <p14:creationId xmlns:p14="http://schemas.microsoft.com/office/powerpoint/2010/main" xmlns="" val="965113654"/>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95536" y="188640"/>
            <a:ext cx="8352928" cy="6552728"/>
          </a:xfrm>
        </p:spPr>
        <p:txBody>
          <a:bodyPr>
            <a:normAutofit fontScale="70000" lnSpcReduction="20000"/>
          </a:bodyPr>
          <a:lstStyle/>
          <a:p>
            <a:pPr marL="0" indent="0">
              <a:buNone/>
            </a:pPr>
            <a:r>
              <a:rPr lang="hu-HU" b="1" dirty="0"/>
              <a:t>Közös eljárási szabályok</a:t>
            </a:r>
            <a:endParaRPr lang="hu-HU" dirty="0"/>
          </a:p>
          <a:p>
            <a:endParaRPr lang="hu-HU" dirty="0"/>
          </a:p>
          <a:p>
            <a:r>
              <a:rPr lang="hu-HU" dirty="0"/>
              <a:t>Az egészségügyi törvény szerint a pszichiátriai betegekkel kapcsolatos bírósági eljárás tárgyi költségmentes</a:t>
            </a:r>
          </a:p>
          <a:p>
            <a:pPr marL="0" indent="0">
              <a:buNone/>
            </a:pPr>
            <a:endParaRPr lang="hu-HU" dirty="0"/>
          </a:p>
          <a:p>
            <a:r>
              <a:rPr lang="hu-HU" dirty="0"/>
              <a:t>A kötelező pszichiátriai gyógykezelés elrendelésére irányuló eljárásra a beteg lakóhelye vagy tartózkodási helye szerinti helyi bíróság illetékes. </a:t>
            </a:r>
          </a:p>
          <a:p>
            <a:r>
              <a:rPr lang="hu-HU" dirty="0"/>
              <a:t>A pszichiátriai intézeti gyógykezelés felülvizsgálatára vonatkozó eljárásban a pszichiátriai intézet székhelye szerinti helyi bíróság illetékes.</a:t>
            </a:r>
          </a:p>
          <a:p>
            <a:pPr marL="0" indent="0">
              <a:buNone/>
            </a:pPr>
            <a:endParaRPr lang="hu-HU" dirty="0"/>
          </a:p>
          <a:p>
            <a:r>
              <a:rPr lang="hu-HU" dirty="0"/>
              <a:t>A bírósági eljárásban biztosítani kell a beteg megfelelő képviseletét, amelyre a betegjogi képviselő is jogosult. Amennyiben a betegnek az eljárás során nincsen törvényes vagy meghatalmazott képviselője, részére a bíróság </a:t>
            </a:r>
            <a:r>
              <a:rPr lang="hu-HU" u="sng" dirty="0"/>
              <a:t>ügygondnokot</a:t>
            </a:r>
            <a:r>
              <a:rPr lang="hu-HU" dirty="0"/>
              <a:t> rendel ki.</a:t>
            </a:r>
          </a:p>
          <a:p>
            <a:pPr marL="0" indent="0">
              <a:buNone/>
            </a:pPr>
            <a:endParaRPr lang="hu-HU" dirty="0"/>
          </a:p>
          <a:p>
            <a:r>
              <a:rPr lang="hu-HU" dirty="0"/>
              <a:t>A beteg képviseletét ellátó betegjogi képviselő vagy ügygondnok köteles a betegek a bírósági meghallgatás előtt felkeresni, </a:t>
            </a:r>
          </a:p>
          <a:p>
            <a:pPr marL="0" indent="0">
              <a:buNone/>
            </a:pPr>
            <a:endParaRPr lang="hu-HU" dirty="0"/>
          </a:p>
          <a:p>
            <a:r>
              <a:rPr lang="hu-HU" dirty="0"/>
              <a:t>A bíróság határozata ellen a közléstől számított 8 napon belül lehet fellebbezni. </a:t>
            </a:r>
            <a:endParaRPr lang="hu-HU" dirty="0" smtClean="0"/>
          </a:p>
          <a:p>
            <a:pPr marL="0" indent="0">
              <a:buNone/>
            </a:pPr>
            <a:endParaRPr lang="hu-HU" dirty="0"/>
          </a:p>
          <a:p>
            <a:r>
              <a:rPr lang="hu-HU" dirty="0"/>
              <a:t>A sürgősségi gyógykezelés során a kötelező intézeti gyógykezelést elrendelő határozat ellen benyújtott fellebbezésnek a határozat végrehajtására nincs halasztó hatálya. </a:t>
            </a:r>
          </a:p>
          <a:p>
            <a:pPr marL="0" indent="0">
              <a:buNone/>
            </a:pPr>
            <a:endParaRPr lang="hu-HU" dirty="0"/>
          </a:p>
        </p:txBody>
      </p:sp>
      <p:sp>
        <p:nvSpPr>
          <p:cNvPr id="4" name="Dia számának helye 3"/>
          <p:cNvSpPr>
            <a:spLocks noGrp="1"/>
          </p:cNvSpPr>
          <p:nvPr>
            <p:ph type="sldNum" sz="quarter" idx="12"/>
          </p:nvPr>
        </p:nvSpPr>
        <p:spPr/>
        <p:txBody>
          <a:bodyPr/>
          <a:lstStyle/>
          <a:p>
            <a:fld id="{3C96B7F1-7FC8-4CE4-B83F-A7CF0D8DB17F}" type="slidenum">
              <a:rPr lang="hu-HU" smtClean="0"/>
              <a:pPr/>
              <a:t>92</a:t>
            </a:fld>
            <a:endParaRPr lang="hu-HU"/>
          </a:p>
        </p:txBody>
      </p:sp>
    </p:spTree>
    <p:extLst>
      <p:ext uri="{BB962C8B-B14F-4D97-AF65-F5344CB8AC3E}">
        <p14:creationId xmlns:p14="http://schemas.microsoft.com/office/powerpoint/2010/main" xmlns="" val="425697836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251520" y="260648"/>
            <a:ext cx="8064896" cy="6480720"/>
          </a:xfrm>
        </p:spPr>
        <p:txBody>
          <a:bodyPr/>
          <a:lstStyle/>
          <a:p>
            <a:pPr>
              <a:buNone/>
            </a:pPr>
            <a:endParaRPr lang="hu-HU" b="1" dirty="0" smtClean="0">
              <a:solidFill>
                <a:schemeClr val="tx2">
                  <a:lumMod val="60000"/>
                  <a:lumOff val="40000"/>
                </a:schemeClr>
              </a:solidFill>
            </a:endParaRPr>
          </a:p>
          <a:p>
            <a:pPr>
              <a:buNone/>
            </a:pPr>
            <a:endParaRPr lang="hu-HU" b="1" dirty="0" smtClean="0">
              <a:solidFill>
                <a:schemeClr val="tx2">
                  <a:lumMod val="60000"/>
                  <a:lumOff val="40000"/>
                </a:schemeClr>
              </a:solidFill>
            </a:endParaRPr>
          </a:p>
          <a:p>
            <a:pPr>
              <a:buNone/>
            </a:pPr>
            <a:endParaRPr lang="hu-HU" b="1" dirty="0" smtClean="0">
              <a:solidFill>
                <a:schemeClr val="tx2">
                  <a:lumMod val="60000"/>
                  <a:lumOff val="40000"/>
                </a:schemeClr>
              </a:solidFill>
            </a:endParaRPr>
          </a:p>
          <a:p>
            <a:pPr>
              <a:buNone/>
            </a:pPr>
            <a:endParaRPr lang="hu-HU" b="1" dirty="0" smtClean="0">
              <a:solidFill>
                <a:schemeClr val="tx2">
                  <a:lumMod val="60000"/>
                  <a:lumOff val="40000"/>
                </a:schemeClr>
              </a:solidFill>
            </a:endParaRPr>
          </a:p>
          <a:p>
            <a:pPr>
              <a:buNone/>
            </a:pPr>
            <a:endParaRPr lang="hu-HU" b="1" dirty="0" smtClean="0">
              <a:solidFill>
                <a:schemeClr val="tx2">
                  <a:lumMod val="60000"/>
                  <a:lumOff val="40000"/>
                </a:schemeClr>
              </a:solidFill>
            </a:endParaRPr>
          </a:p>
          <a:p>
            <a:pPr algn="ctr">
              <a:buNone/>
            </a:pPr>
            <a:r>
              <a:rPr lang="hu-HU" b="1" dirty="0" smtClean="0">
                <a:solidFill>
                  <a:schemeClr val="tx2">
                    <a:lumMod val="60000"/>
                    <a:lumOff val="40000"/>
                  </a:schemeClr>
                </a:solidFill>
              </a:rPr>
              <a:t>KÖSZÖNÖM A FIGYELMET!</a:t>
            </a:r>
            <a:endParaRPr lang="hu-HU" b="1" dirty="0">
              <a:solidFill>
                <a:schemeClr val="tx2">
                  <a:lumMod val="60000"/>
                  <a:lumOff val="40000"/>
                </a:schemeClr>
              </a:solidFill>
            </a:endParaRPr>
          </a:p>
        </p:txBody>
      </p:sp>
      <p:sp>
        <p:nvSpPr>
          <p:cNvPr id="4" name="Dia számának helye 3"/>
          <p:cNvSpPr>
            <a:spLocks noGrp="1"/>
          </p:cNvSpPr>
          <p:nvPr>
            <p:ph type="sldNum" sz="quarter" idx="12"/>
          </p:nvPr>
        </p:nvSpPr>
        <p:spPr/>
        <p:txBody>
          <a:bodyPr/>
          <a:lstStyle/>
          <a:p>
            <a:fld id="{3C96B7F1-7FC8-4CE4-B83F-A7CF0D8DB17F}" type="slidenum">
              <a:rPr lang="hu-HU" smtClean="0"/>
              <a:pPr/>
              <a:t>93</a:t>
            </a:fld>
            <a:endParaRPr lang="hu-HU"/>
          </a:p>
        </p:txBody>
      </p:sp>
    </p:spTree>
    <p:extLst>
      <p:ext uri="{BB962C8B-B14F-4D97-AF65-F5344CB8AC3E}">
        <p14:creationId xmlns:p14="http://schemas.microsoft.com/office/powerpoint/2010/main" xmlns="" val="34434604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Áramlás">
  <a:themeElements>
    <a:clrScheme name="Áramlás">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Áramlás">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Áramlás">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64</TotalTime>
  <Words>7118</Words>
  <Application>Microsoft Office PowerPoint</Application>
  <PresentationFormat>Diavetítés a képernyőre (4:3 oldalarány)</PresentationFormat>
  <Paragraphs>827</Paragraphs>
  <Slides>93</Slides>
  <Notes>0</Notes>
  <HiddenSlides>0</HiddenSlides>
  <MMClips>0</MMClips>
  <ScaleCrop>false</ScaleCrop>
  <HeadingPairs>
    <vt:vector size="4" baseType="variant">
      <vt:variant>
        <vt:lpstr>Téma</vt:lpstr>
      </vt:variant>
      <vt:variant>
        <vt:i4>1</vt:i4>
      </vt:variant>
      <vt:variant>
        <vt:lpstr>Diacímek</vt:lpstr>
      </vt:variant>
      <vt:variant>
        <vt:i4>93</vt:i4>
      </vt:variant>
    </vt:vector>
  </HeadingPairs>
  <TitlesOfParts>
    <vt:vector size="94" baseType="lpstr">
      <vt:lpstr>Áramlás</vt:lpstr>
      <vt:lpstr>JOGI ISMERTEK I.</vt:lpstr>
      <vt:lpstr>2. dia</vt:lpstr>
      <vt:lpstr>3. dia</vt:lpstr>
      <vt:lpstr>4. dia</vt:lpstr>
      <vt:lpstr>5. dia</vt:lpstr>
      <vt:lpstr>6. dia</vt:lpstr>
      <vt:lpstr>7. dia</vt:lpstr>
      <vt:lpstr>8. dia</vt:lpstr>
      <vt:lpstr>9. dia</vt:lpstr>
      <vt:lpstr>10. dia</vt:lpstr>
      <vt:lpstr>MAGYARORSZÁG ALAPTÖRVÉNYE</vt:lpstr>
      <vt:lpstr>MAGYARORSZÁG ALAPTÖRVÉNYE</vt:lpstr>
      <vt:lpstr>ALAPVETÉS</vt:lpstr>
      <vt:lpstr>ALAPVETÉS</vt:lpstr>
      <vt:lpstr>Nemzeti jelképek:</vt:lpstr>
      <vt:lpstr>Nemzeti jelképek:</vt:lpstr>
      <vt:lpstr>Nemzeti jelképek:</vt:lpstr>
      <vt:lpstr>Magyarország nemzeti ünnepei:</vt:lpstr>
      <vt:lpstr>Az Alaptörvény Magyarország jogrendszerének alapja</vt:lpstr>
      <vt:lpstr>20. dia</vt:lpstr>
      <vt:lpstr>Jogszabály:</vt:lpstr>
      <vt:lpstr>SZABADSÁG ÉS FELELŐSSÉG</vt:lpstr>
      <vt:lpstr>23. dia</vt:lpstr>
      <vt:lpstr>24. dia</vt:lpstr>
      <vt:lpstr>25. dia</vt:lpstr>
      <vt:lpstr>26. dia</vt:lpstr>
      <vt:lpstr>27. dia</vt:lpstr>
      <vt:lpstr>28. dia</vt:lpstr>
      <vt:lpstr>Ez a jog magában foglalja:</vt:lpstr>
      <vt:lpstr>30. dia</vt:lpstr>
      <vt:lpstr>31. dia</vt:lpstr>
      <vt:lpstr>32. dia</vt:lpstr>
      <vt:lpstr>33. dia</vt:lpstr>
      <vt:lpstr>34. dia</vt:lpstr>
      <vt:lpstr>35. dia</vt:lpstr>
      <vt:lpstr>36. dia</vt:lpstr>
      <vt:lpstr>AZ ORSZÁGGYŰLÉS</vt:lpstr>
      <vt:lpstr>AZ ORSZÁGGYŰLÉS</vt:lpstr>
      <vt:lpstr>AZ ORSZÁGGYŰLÉS</vt:lpstr>
      <vt:lpstr>AZ ORSZÁGGYŰLÉS</vt:lpstr>
      <vt:lpstr>AZ ORSZÁGGYŰLÉS</vt:lpstr>
      <vt:lpstr>ORSZÁGGYŰLÉSI KÉPVISELŐ:</vt:lpstr>
      <vt:lpstr>KÖZTÁRSASÁGI ELNÖK</vt:lpstr>
      <vt:lpstr>KÖZTÁRSASÁGI ELNÖK</vt:lpstr>
      <vt:lpstr>KÖZTÁRSASÁGI ELNÖK</vt:lpstr>
      <vt:lpstr>KÖZTÁRSASÁGI ELNÖK</vt:lpstr>
      <vt:lpstr>KORMÁNY</vt:lpstr>
      <vt:lpstr>ALKOTMÁNYBÍRÓSÁG</vt:lpstr>
      <vt:lpstr>ALKOTMÁNYBÍRÓSÁG</vt:lpstr>
      <vt:lpstr>ALKOTMÁNYBÍRÓSÁG</vt:lpstr>
      <vt:lpstr>BÍRÓSÁGOK</vt:lpstr>
      <vt:lpstr>52. dia</vt:lpstr>
      <vt:lpstr>53. dia</vt:lpstr>
      <vt:lpstr>ÜGYÉSZSÉG</vt:lpstr>
      <vt:lpstr>ALAPVETŐ JOGOK BIZTOSA /ombudsman/</vt:lpstr>
      <vt:lpstr>A HELYI ÖNKORMÁNYZATOK</vt:lpstr>
      <vt:lpstr>A HELYI ÖNKORMÁNYZATOK</vt:lpstr>
      <vt:lpstr>A HELYI ÖNKORMÁNYZATOK</vt:lpstr>
      <vt:lpstr>A HELYI ÖNKORMÁNYZATOK</vt:lpstr>
      <vt:lpstr>A MAGYAR HONVÉDSÉG</vt:lpstr>
      <vt:lpstr>A MAGYAR HONVÉDSÉG</vt:lpstr>
      <vt:lpstr>RENDŐRSÉG ÉS A NEMZETBIZTONSÁGI SZOLGÁLATOK</vt:lpstr>
      <vt:lpstr>    </vt:lpstr>
      <vt:lpstr>64. dia</vt:lpstr>
      <vt:lpstr>65. dia</vt:lpstr>
      <vt:lpstr>66. dia</vt:lpstr>
      <vt:lpstr>67. dia</vt:lpstr>
      <vt:lpstr>68. dia</vt:lpstr>
      <vt:lpstr>69. dia</vt:lpstr>
      <vt:lpstr>70. dia</vt:lpstr>
      <vt:lpstr>71. dia</vt:lpstr>
      <vt:lpstr>72. dia</vt:lpstr>
      <vt:lpstr>73. dia</vt:lpstr>
      <vt:lpstr>74. dia</vt:lpstr>
      <vt:lpstr>75. dia</vt:lpstr>
      <vt:lpstr>76. dia</vt:lpstr>
      <vt:lpstr>77. dia</vt:lpstr>
      <vt:lpstr>78. dia</vt:lpstr>
      <vt:lpstr>79. dia</vt:lpstr>
      <vt:lpstr>80. dia</vt:lpstr>
      <vt:lpstr>81. dia</vt:lpstr>
      <vt:lpstr>82. dia</vt:lpstr>
      <vt:lpstr>83. dia</vt:lpstr>
      <vt:lpstr>84. dia</vt:lpstr>
      <vt:lpstr>85. dia</vt:lpstr>
      <vt:lpstr>86. dia</vt:lpstr>
      <vt:lpstr>87. dia</vt:lpstr>
      <vt:lpstr>88. dia</vt:lpstr>
      <vt:lpstr>89. dia</vt:lpstr>
      <vt:lpstr>90. dia</vt:lpstr>
      <vt:lpstr>91. dia</vt:lpstr>
      <vt:lpstr>92. dia</vt:lpstr>
      <vt:lpstr>93. dia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JOGI ALAPISMERTEK I.</dc:title>
  <dc:creator>Moni</dc:creator>
  <cp:lastModifiedBy>Felhasználó</cp:lastModifiedBy>
  <cp:revision>26</cp:revision>
  <dcterms:created xsi:type="dcterms:W3CDTF">2014-09-01T12:25:34Z</dcterms:created>
  <dcterms:modified xsi:type="dcterms:W3CDTF">2019-08-06T08:27:00Z</dcterms:modified>
</cp:coreProperties>
</file>