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3E838E-5EC4-42F9-96F6-D2A16456F249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5C325875-4BC5-4CBB-9C8A-5876BDC2B518}">
      <dgm:prSet phldrT="[Szöveg]"/>
      <dgm:spPr/>
      <dgm:t>
        <a:bodyPr/>
        <a:lstStyle/>
        <a:p>
          <a:pPr algn="ctr"/>
          <a:r>
            <a:rPr lang="hu-HU" b="1" dirty="0" smtClean="0"/>
            <a:t>COPDAE?</a:t>
          </a:r>
          <a:br>
            <a:rPr lang="hu-HU" b="1" dirty="0" smtClean="0"/>
          </a:br>
          <a:r>
            <a:rPr lang="hu-HU" b="1" dirty="0" smtClean="0"/>
            <a:t>HBSZE?</a:t>
          </a:r>
          <a:br>
            <a:rPr lang="hu-HU" b="1" dirty="0" smtClean="0"/>
          </a:br>
          <a:r>
            <a:rPr lang="hu-HU" b="1" dirty="0" smtClean="0"/>
            <a:t>Hypoxiás légzési elégtelenség</a:t>
          </a:r>
          <a:endParaRPr lang="hu-HU" b="1" dirty="0"/>
        </a:p>
      </dgm:t>
    </dgm:pt>
    <dgm:pt modelId="{D0916600-FDC2-45CE-B46C-316157805D2E}" type="parTrans" cxnId="{5033B95D-F6AA-402A-B7AE-A036A9A58834}">
      <dgm:prSet/>
      <dgm:spPr/>
      <dgm:t>
        <a:bodyPr/>
        <a:lstStyle/>
        <a:p>
          <a:endParaRPr lang="hu-HU"/>
        </a:p>
      </dgm:t>
    </dgm:pt>
    <dgm:pt modelId="{9F8C0BD3-5346-44B7-9AA6-1FC8281FD588}" type="sibTrans" cxnId="{5033B95D-F6AA-402A-B7AE-A036A9A58834}">
      <dgm:prSet/>
      <dgm:spPr/>
      <dgm:t>
        <a:bodyPr/>
        <a:lstStyle/>
        <a:p>
          <a:endParaRPr lang="hu-HU" dirty="0"/>
        </a:p>
      </dgm:t>
    </dgm:pt>
    <dgm:pt modelId="{78065961-D492-4DD7-A1DB-3E89DA224C44}">
      <dgm:prSet phldrT="[Szöveg]"/>
      <dgm:spPr/>
      <dgm:t>
        <a:bodyPr/>
        <a:lstStyle/>
        <a:p>
          <a:r>
            <a:rPr lang="hu-HU" dirty="0" smtClean="0"/>
            <a:t>CPAP/NIV KONTRAINDIKÁCIÓK???</a:t>
          </a:r>
        </a:p>
        <a:p>
          <a:r>
            <a:rPr lang="hu-HU" dirty="0" smtClean="0"/>
            <a:t>Ha </a:t>
          </a:r>
          <a:r>
            <a:rPr lang="hu-HU" b="1" dirty="0" smtClean="0"/>
            <a:t>nincs, </a:t>
          </a:r>
          <a:r>
            <a:rPr lang="hu-HU" dirty="0" smtClean="0"/>
            <a:t> akkor betegtájékoztatás, pszichés vezetés</a:t>
          </a:r>
          <a:endParaRPr lang="hu-HU" dirty="0"/>
        </a:p>
      </dgm:t>
    </dgm:pt>
    <dgm:pt modelId="{BA2415A2-C9BB-457D-93AA-851F799AC48A}" type="parTrans" cxnId="{1B0280BE-A28D-434B-B6AF-54AC38FFBA5A}">
      <dgm:prSet/>
      <dgm:spPr/>
      <dgm:t>
        <a:bodyPr/>
        <a:lstStyle/>
        <a:p>
          <a:endParaRPr lang="hu-HU"/>
        </a:p>
      </dgm:t>
    </dgm:pt>
    <dgm:pt modelId="{A08CF5E5-2153-4DCE-B859-3DDC3DF958F9}" type="sibTrans" cxnId="{1B0280BE-A28D-434B-B6AF-54AC38FFBA5A}">
      <dgm:prSet/>
      <dgm:spPr/>
      <dgm:t>
        <a:bodyPr/>
        <a:lstStyle/>
        <a:p>
          <a:endParaRPr lang="hu-HU" dirty="0"/>
        </a:p>
      </dgm:t>
    </dgm:pt>
    <dgm:pt modelId="{43B4C3E6-2F82-4127-A30F-C1FEE55822FF}">
      <dgm:prSet/>
      <dgm:spPr/>
      <dgm:t>
        <a:bodyPr/>
        <a:lstStyle/>
        <a:p>
          <a:pPr algn="ctr"/>
          <a:r>
            <a:rPr lang="hu-HU" dirty="0" smtClean="0"/>
            <a:t>ABCDE,oxigén, félülő/ülő helyzet, véna, konzervatív terápia, monitor (SpO2, NIBP, EKG, nasalis EtCO2)</a:t>
          </a:r>
          <a:br>
            <a:rPr lang="hu-HU" dirty="0" smtClean="0"/>
          </a:br>
          <a:r>
            <a:rPr lang="hu-HU" dirty="0" smtClean="0"/>
            <a:t>Korai CPAP/NIV megfontolása</a:t>
          </a:r>
          <a:endParaRPr lang="hu-HU" dirty="0"/>
        </a:p>
      </dgm:t>
    </dgm:pt>
    <dgm:pt modelId="{95044A82-35C1-4DFE-82E3-78E319ACF8CE}" type="parTrans" cxnId="{7256995C-F42E-4787-AE3A-8B36030FF3C0}">
      <dgm:prSet/>
      <dgm:spPr/>
      <dgm:t>
        <a:bodyPr/>
        <a:lstStyle/>
        <a:p>
          <a:endParaRPr lang="hu-HU"/>
        </a:p>
      </dgm:t>
    </dgm:pt>
    <dgm:pt modelId="{677C338E-BD4E-4EF2-B1F3-82CD8623415D}" type="sibTrans" cxnId="{7256995C-F42E-4787-AE3A-8B36030FF3C0}">
      <dgm:prSet/>
      <dgm:spPr/>
      <dgm:t>
        <a:bodyPr/>
        <a:lstStyle/>
        <a:p>
          <a:endParaRPr lang="hu-HU" dirty="0"/>
        </a:p>
      </dgm:t>
    </dgm:pt>
    <dgm:pt modelId="{2F5CFDB6-BF7E-4DBE-A17C-9481AC0AA221}">
      <dgm:prSet custT="1"/>
      <dgm:spPr/>
      <dgm:t>
        <a:bodyPr/>
        <a:lstStyle/>
        <a:p>
          <a:pPr algn="ctr"/>
          <a:r>
            <a:rPr lang="hu-HU" sz="2000" dirty="0" smtClean="0"/>
            <a:t>LÉGZÉSI ELÉGTELENSÉG </a:t>
          </a:r>
          <a:r>
            <a:rPr lang="hu-HU" sz="1400" dirty="0" smtClean="0"/>
            <a:t>(LF &gt;30/min, SpO2&lt;90% oxigén adás ellenére</a:t>
          </a:r>
          <a:br>
            <a:rPr lang="hu-HU" sz="1400" dirty="0" smtClean="0"/>
          </a:br>
          <a:r>
            <a:rPr lang="hu-HU" sz="1400" dirty="0" smtClean="0"/>
            <a:t>VAGY</a:t>
          </a:r>
        </a:p>
        <a:p>
          <a:pPr algn="ctr"/>
          <a:r>
            <a:rPr lang="hu-HU" sz="1400" dirty="0" smtClean="0"/>
            <a:t>SÚLYOS DYSPNOE a légzőizmok kifáradásának klinikai jeleivel, és/vagy megnövekedett légzési munkával</a:t>
          </a:r>
          <a:br>
            <a:rPr lang="hu-HU" sz="1400" dirty="0" smtClean="0"/>
          </a:br>
          <a:endParaRPr lang="hu-HU" sz="2000" dirty="0"/>
        </a:p>
      </dgm:t>
    </dgm:pt>
    <dgm:pt modelId="{53D7AF82-DB1E-4A0B-9F3D-4E12E82F83D4}" type="parTrans" cxnId="{58AF20E1-1D4C-4501-B2EA-02054243168A}">
      <dgm:prSet/>
      <dgm:spPr/>
      <dgm:t>
        <a:bodyPr/>
        <a:lstStyle/>
        <a:p>
          <a:endParaRPr lang="hu-HU"/>
        </a:p>
      </dgm:t>
    </dgm:pt>
    <dgm:pt modelId="{86866406-9A3E-41FA-84F3-655827779FB0}" type="sibTrans" cxnId="{58AF20E1-1D4C-4501-B2EA-02054243168A}">
      <dgm:prSet/>
      <dgm:spPr/>
      <dgm:t>
        <a:bodyPr/>
        <a:lstStyle/>
        <a:p>
          <a:endParaRPr lang="hu-HU" dirty="0"/>
        </a:p>
      </dgm:t>
    </dgm:pt>
    <dgm:pt modelId="{0CDE48DE-2FA9-4B68-92A3-5D20A53DDCF4}">
      <dgm:prSet custT="1"/>
      <dgm:spPr/>
      <dgm:t>
        <a:bodyPr/>
        <a:lstStyle/>
        <a:p>
          <a:r>
            <a:rPr lang="hu-HU" sz="4800" dirty="0" smtClean="0"/>
            <a:t>CPAP/NIV</a:t>
          </a:r>
          <a:endParaRPr lang="hu-HU" sz="2800" dirty="0"/>
        </a:p>
      </dgm:t>
    </dgm:pt>
    <dgm:pt modelId="{6FD70907-9A98-4E80-89BA-AB830C3FA8B4}" type="parTrans" cxnId="{6D735672-CAAB-47A5-809A-B019D912D374}">
      <dgm:prSet/>
      <dgm:spPr/>
      <dgm:t>
        <a:bodyPr/>
        <a:lstStyle/>
        <a:p>
          <a:endParaRPr lang="hu-HU"/>
        </a:p>
      </dgm:t>
    </dgm:pt>
    <dgm:pt modelId="{74F3F8C1-4BB5-4AF8-94A1-9168A75E48FE}" type="sibTrans" cxnId="{6D735672-CAAB-47A5-809A-B019D912D374}">
      <dgm:prSet custLinFactY="-199040" custLinFactNeighborX="66507" custLinFactNeighborY="-200000"/>
      <dgm:spPr/>
      <dgm:t>
        <a:bodyPr/>
        <a:lstStyle/>
        <a:p>
          <a:endParaRPr lang="hu-HU"/>
        </a:p>
      </dgm:t>
    </dgm:pt>
    <dgm:pt modelId="{D7033970-17D1-4ABF-8108-9FEF5677BC86}" type="pres">
      <dgm:prSet presAssocID="{9A3E838E-5EC4-42F9-96F6-D2A16456F24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6B89096-95CB-49E9-831F-3890F8ED7DA6}" type="pres">
      <dgm:prSet presAssocID="{9A3E838E-5EC4-42F9-96F6-D2A16456F249}" presName="dummyMaxCanvas" presStyleCnt="0">
        <dgm:presLayoutVars/>
      </dgm:prSet>
      <dgm:spPr/>
    </dgm:pt>
    <dgm:pt modelId="{8B4BAE4A-13F4-4E06-AE18-FBC0A9E0CF56}" type="pres">
      <dgm:prSet presAssocID="{9A3E838E-5EC4-42F9-96F6-D2A16456F249}" presName="FiveNodes_1" presStyleLbl="node1" presStyleIdx="0" presStyleCnt="5" custScaleX="37637" custLinFactNeighborX="14721" custLinFactNeighborY="812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1A0F80B-88D6-4E92-BAA5-67B267290E78}" type="pres">
      <dgm:prSet presAssocID="{9A3E838E-5EC4-42F9-96F6-D2A16456F249}" presName="FiveNodes_2" presStyleLbl="node1" presStyleIdx="1" presStyleCnt="5" custScaleX="61137" custLinFactNeighborX="6772" custLinFactNeighborY="1123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17E590C-8DD8-4B96-8D3C-D0BE5433F45C}" type="pres">
      <dgm:prSet presAssocID="{9A3E838E-5EC4-42F9-96F6-D2A16456F249}" presName="FiveNodes_3" presStyleLbl="node1" presStyleIdx="2" presStyleCnt="5" custScaleY="111297" custLinFactNeighborX="-1601" custLinFactNeighborY="4323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D0A3E0C-1807-402D-BF26-7D558DF41241}" type="pres">
      <dgm:prSet presAssocID="{9A3E838E-5EC4-42F9-96F6-D2A16456F249}" presName="FiveNodes_4" presStyleLbl="node1" presStyleIdx="3" presStyleCnt="5" custScaleX="30993" custScaleY="139590" custLinFactNeighborX="-40586" custLinFactNeighborY="6916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6554949-2AFC-4024-9163-42694BD365B8}" type="pres">
      <dgm:prSet presAssocID="{9A3E838E-5EC4-42F9-96F6-D2A16456F249}" presName="FiveNodes_5" presStyleLbl="node1" presStyleIdx="4" presStyleCnt="5" custScaleX="38508" custScaleY="131735" custLinFactNeighborX="26889" custLinFactNeighborY="-1556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C069CF7-E0FD-4C8A-BA61-79C8C6E1AD09}" type="pres">
      <dgm:prSet presAssocID="{9A3E838E-5EC4-42F9-96F6-D2A16456F249}" presName="FiveConn_1-2" presStyleLbl="fgAccFollowNode1" presStyleIdx="0" presStyleCnt="4" custAng="0" custLinFactX="-169875" custLinFactNeighborX="-200000" custLinFactNeighborY="1463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FC02163-2CD1-4EA8-B495-E8B195B77CC0}" type="pres">
      <dgm:prSet presAssocID="{9A3E838E-5EC4-42F9-96F6-D2A16456F249}" presName="FiveConn_2-3" presStyleLbl="fgAccFollowNode1" presStyleIdx="1" presStyleCnt="4" custLinFactX="-200000" custLinFactNeighborX="-256153" custLinFactNeighborY="1995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1E98733-2165-44E6-B9F9-C526F8DAAA25}" type="pres">
      <dgm:prSet presAssocID="{9A3E838E-5EC4-42F9-96F6-D2A16456F249}" presName="FiveConn_3-4" presStyleLbl="fgAccFollowNode1" presStyleIdx="2" presStyleCnt="4" custLinFactX="-467939" custLinFactNeighborX="-500000" custLinFactNeighborY="8512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9127043-EA49-408F-99EF-B5C89FFA1819}" type="pres">
      <dgm:prSet presAssocID="{9A3E838E-5EC4-42F9-96F6-D2A16456F249}" presName="FiveConn_4-5" presStyleLbl="fgAccFollowNode1" presStyleIdx="3" presStyleCnt="4" custAng="16200000" custScaleX="128086" custScaleY="440668" custLinFactX="-300000" custLinFactNeighborX="-318512" custLinFactNeighborY="2527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82CDCDB-6421-4DFF-B382-9F0434C472AC}" type="pres">
      <dgm:prSet presAssocID="{9A3E838E-5EC4-42F9-96F6-D2A16456F249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2CEFE7-0EEF-482A-9FB5-D62279F9B8C6}" type="pres">
      <dgm:prSet presAssocID="{9A3E838E-5EC4-42F9-96F6-D2A16456F249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772A929-AAAB-4D03-A5B6-5BAA6F4E1D95}" type="pres">
      <dgm:prSet presAssocID="{9A3E838E-5EC4-42F9-96F6-D2A16456F249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230B0CD-DCC4-40C3-8DCB-FE6C3CFF3E4E}" type="pres">
      <dgm:prSet presAssocID="{9A3E838E-5EC4-42F9-96F6-D2A16456F249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FB57BCE-5C94-4D98-9830-D57C15D4919D}" type="pres">
      <dgm:prSet presAssocID="{9A3E838E-5EC4-42F9-96F6-D2A16456F249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6D735672-CAAB-47A5-809A-B019D912D374}" srcId="{9A3E838E-5EC4-42F9-96F6-D2A16456F249}" destId="{0CDE48DE-2FA9-4B68-92A3-5D20A53DDCF4}" srcOrd="4" destOrd="0" parTransId="{6FD70907-9A98-4E80-89BA-AB830C3FA8B4}" sibTransId="{74F3F8C1-4BB5-4AF8-94A1-9168A75E48FE}"/>
    <dgm:cxn modelId="{9DDB58B2-00AF-45C2-8488-C00B6EEDB05C}" type="presOf" srcId="{43B4C3E6-2F82-4127-A30F-C1FEE55822FF}" destId="{E1A0F80B-88D6-4E92-BAA5-67B267290E78}" srcOrd="0" destOrd="0" presId="urn:microsoft.com/office/officeart/2005/8/layout/vProcess5"/>
    <dgm:cxn modelId="{4DE146FD-0FF4-448A-B7A8-CB859EDAA00B}" type="presOf" srcId="{2F5CFDB6-BF7E-4DBE-A17C-9481AC0AA221}" destId="{1772A929-AAAB-4D03-A5B6-5BAA6F4E1D95}" srcOrd="1" destOrd="0" presId="urn:microsoft.com/office/officeart/2005/8/layout/vProcess5"/>
    <dgm:cxn modelId="{3A9BFC3D-DA78-4B4B-91D6-A7750276411A}" type="presOf" srcId="{2F5CFDB6-BF7E-4DBE-A17C-9481AC0AA221}" destId="{E17E590C-8DD8-4B96-8D3C-D0BE5433F45C}" srcOrd="0" destOrd="0" presId="urn:microsoft.com/office/officeart/2005/8/layout/vProcess5"/>
    <dgm:cxn modelId="{F0D02EA4-C8C0-422B-A94A-D478B0B12E19}" type="presOf" srcId="{9A3E838E-5EC4-42F9-96F6-D2A16456F249}" destId="{D7033970-17D1-4ABF-8108-9FEF5677BC86}" srcOrd="0" destOrd="0" presId="urn:microsoft.com/office/officeart/2005/8/layout/vProcess5"/>
    <dgm:cxn modelId="{5033B95D-F6AA-402A-B7AE-A036A9A58834}" srcId="{9A3E838E-5EC4-42F9-96F6-D2A16456F249}" destId="{5C325875-4BC5-4CBB-9C8A-5876BDC2B518}" srcOrd="0" destOrd="0" parTransId="{D0916600-FDC2-45CE-B46C-316157805D2E}" sibTransId="{9F8C0BD3-5346-44B7-9AA6-1FC8281FD588}"/>
    <dgm:cxn modelId="{8C8A7863-49B0-41AA-AB52-ECC3F58EA9D9}" type="presOf" srcId="{78065961-D492-4DD7-A1DB-3E89DA224C44}" destId="{3D0A3E0C-1807-402D-BF26-7D558DF41241}" srcOrd="0" destOrd="0" presId="urn:microsoft.com/office/officeart/2005/8/layout/vProcess5"/>
    <dgm:cxn modelId="{1B0280BE-A28D-434B-B6AF-54AC38FFBA5A}" srcId="{9A3E838E-5EC4-42F9-96F6-D2A16456F249}" destId="{78065961-D492-4DD7-A1DB-3E89DA224C44}" srcOrd="3" destOrd="0" parTransId="{BA2415A2-C9BB-457D-93AA-851F799AC48A}" sibTransId="{A08CF5E5-2153-4DCE-B859-3DDC3DF958F9}"/>
    <dgm:cxn modelId="{4C50F622-CD91-4433-8394-49C94587B0CF}" type="presOf" srcId="{5C325875-4BC5-4CBB-9C8A-5876BDC2B518}" destId="{8B4BAE4A-13F4-4E06-AE18-FBC0A9E0CF56}" srcOrd="0" destOrd="0" presId="urn:microsoft.com/office/officeart/2005/8/layout/vProcess5"/>
    <dgm:cxn modelId="{58AF20E1-1D4C-4501-B2EA-02054243168A}" srcId="{9A3E838E-5EC4-42F9-96F6-D2A16456F249}" destId="{2F5CFDB6-BF7E-4DBE-A17C-9481AC0AA221}" srcOrd="2" destOrd="0" parTransId="{53D7AF82-DB1E-4A0B-9F3D-4E12E82F83D4}" sibTransId="{86866406-9A3E-41FA-84F3-655827779FB0}"/>
    <dgm:cxn modelId="{172227C6-886D-4E22-9B53-2DD2E0B5BDF8}" type="presOf" srcId="{0CDE48DE-2FA9-4B68-92A3-5D20A53DDCF4}" destId="{B6554949-2AFC-4024-9163-42694BD365B8}" srcOrd="0" destOrd="0" presId="urn:microsoft.com/office/officeart/2005/8/layout/vProcess5"/>
    <dgm:cxn modelId="{5E45E5BD-AB78-46EE-8B17-AB2D9A70F27F}" type="presOf" srcId="{677C338E-BD4E-4EF2-B1F3-82CD8623415D}" destId="{5FC02163-2CD1-4EA8-B495-E8B195B77CC0}" srcOrd="0" destOrd="0" presId="urn:microsoft.com/office/officeart/2005/8/layout/vProcess5"/>
    <dgm:cxn modelId="{EF3E11DF-3433-43BD-8779-F1F85A043290}" type="presOf" srcId="{86866406-9A3E-41FA-84F3-655827779FB0}" destId="{F1E98733-2165-44E6-B9F9-C526F8DAAA25}" srcOrd="0" destOrd="0" presId="urn:microsoft.com/office/officeart/2005/8/layout/vProcess5"/>
    <dgm:cxn modelId="{52FBC3CB-DC0A-41F6-80FA-F94F50D5B468}" type="presOf" srcId="{78065961-D492-4DD7-A1DB-3E89DA224C44}" destId="{7230B0CD-DCC4-40C3-8DCB-FE6C3CFF3E4E}" srcOrd="1" destOrd="0" presId="urn:microsoft.com/office/officeart/2005/8/layout/vProcess5"/>
    <dgm:cxn modelId="{D14BD7F5-966E-492E-8FCB-2974FCF9CC94}" type="presOf" srcId="{A08CF5E5-2153-4DCE-B859-3DDC3DF958F9}" destId="{19127043-EA49-408F-99EF-B5C89FFA1819}" srcOrd="0" destOrd="0" presId="urn:microsoft.com/office/officeart/2005/8/layout/vProcess5"/>
    <dgm:cxn modelId="{7256995C-F42E-4787-AE3A-8B36030FF3C0}" srcId="{9A3E838E-5EC4-42F9-96F6-D2A16456F249}" destId="{43B4C3E6-2F82-4127-A30F-C1FEE55822FF}" srcOrd="1" destOrd="0" parTransId="{95044A82-35C1-4DFE-82E3-78E319ACF8CE}" sibTransId="{677C338E-BD4E-4EF2-B1F3-82CD8623415D}"/>
    <dgm:cxn modelId="{6A3BBACC-EA10-4C11-B168-7FA28DCE738B}" type="presOf" srcId="{9F8C0BD3-5346-44B7-9AA6-1FC8281FD588}" destId="{9C069CF7-E0FD-4C8A-BA61-79C8C6E1AD09}" srcOrd="0" destOrd="0" presId="urn:microsoft.com/office/officeart/2005/8/layout/vProcess5"/>
    <dgm:cxn modelId="{FDEFF5B1-D8A4-45C2-A80D-02FF294F381F}" type="presOf" srcId="{43B4C3E6-2F82-4127-A30F-C1FEE55822FF}" destId="{002CEFE7-0EEF-482A-9FB5-D62279F9B8C6}" srcOrd="1" destOrd="0" presId="urn:microsoft.com/office/officeart/2005/8/layout/vProcess5"/>
    <dgm:cxn modelId="{CE9147AD-A7A8-4421-8D8A-C050E4437676}" type="presOf" srcId="{0CDE48DE-2FA9-4B68-92A3-5D20A53DDCF4}" destId="{DFB57BCE-5C94-4D98-9830-D57C15D4919D}" srcOrd="1" destOrd="0" presId="urn:microsoft.com/office/officeart/2005/8/layout/vProcess5"/>
    <dgm:cxn modelId="{82A9E353-37D4-4F17-AFFE-C0FFEFF903E0}" type="presOf" srcId="{5C325875-4BC5-4CBB-9C8A-5876BDC2B518}" destId="{982CDCDB-6421-4DFF-B382-9F0434C472AC}" srcOrd="1" destOrd="0" presId="urn:microsoft.com/office/officeart/2005/8/layout/vProcess5"/>
    <dgm:cxn modelId="{412F04D6-BAFD-414E-B276-3110C1FEF231}" type="presParOf" srcId="{D7033970-17D1-4ABF-8108-9FEF5677BC86}" destId="{D6B89096-95CB-49E9-831F-3890F8ED7DA6}" srcOrd="0" destOrd="0" presId="urn:microsoft.com/office/officeart/2005/8/layout/vProcess5"/>
    <dgm:cxn modelId="{E9BAF307-6B3A-476A-8783-F3282E34B47D}" type="presParOf" srcId="{D7033970-17D1-4ABF-8108-9FEF5677BC86}" destId="{8B4BAE4A-13F4-4E06-AE18-FBC0A9E0CF56}" srcOrd="1" destOrd="0" presId="urn:microsoft.com/office/officeart/2005/8/layout/vProcess5"/>
    <dgm:cxn modelId="{1EA6D984-17F2-45E8-9AF6-146E9AF655CF}" type="presParOf" srcId="{D7033970-17D1-4ABF-8108-9FEF5677BC86}" destId="{E1A0F80B-88D6-4E92-BAA5-67B267290E78}" srcOrd="2" destOrd="0" presId="urn:microsoft.com/office/officeart/2005/8/layout/vProcess5"/>
    <dgm:cxn modelId="{77B5E6D4-7D40-450D-A8E1-93E31DAAB09F}" type="presParOf" srcId="{D7033970-17D1-4ABF-8108-9FEF5677BC86}" destId="{E17E590C-8DD8-4B96-8D3C-D0BE5433F45C}" srcOrd="3" destOrd="0" presId="urn:microsoft.com/office/officeart/2005/8/layout/vProcess5"/>
    <dgm:cxn modelId="{7A630133-BDA7-4093-A640-269CDC68A2A6}" type="presParOf" srcId="{D7033970-17D1-4ABF-8108-9FEF5677BC86}" destId="{3D0A3E0C-1807-402D-BF26-7D558DF41241}" srcOrd="4" destOrd="0" presId="urn:microsoft.com/office/officeart/2005/8/layout/vProcess5"/>
    <dgm:cxn modelId="{E4EF67B6-D4DE-4BDB-AFB7-72546B9B49E6}" type="presParOf" srcId="{D7033970-17D1-4ABF-8108-9FEF5677BC86}" destId="{B6554949-2AFC-4024-9163-42694BD365B8}" srcOrd="5" destOrd="0" presId="urn:microsoft.com/office/officeart/2005/8/layout/vProcess5"/>
    <dgm:cxn modelId="{4C512642-AFBB-41A7-8959-98A277B4B4A3}" type="presParOf" srcId="{D7033970-17D1-4ABF-8108-9FEF5677BC86}" destId="{9C069CF7-E0FD-4C8A-BA61-79C8C6E1AD09}" srcOrd="6" destOrd="0" presId="urn:microsoft.com/office/officeart/2005/8/layout/vProcess5"/>
    <dgm:cxn modelId="{B3732EEF-9BC1-46B6-81DA-02ED570B2228}" type="presParOf" srcId="{D7033970-17D1-4ABF-8108-9FEF5677BC86}" destId="{5FC02163-2CD1-4EA8-B495-E8B195B77CC0}" srcOrd="7" destOrd="0" presId="urn:microsoft.com/office/officeart/2005/8/layout/vProcess5"/>
    <dgm:cxn modelId="{178A1812-3D3D-4C32-B01E-F2AA62A8B320}" type="presParOf" srcId="{D7033970-17D1-4ABF-8108-9FEF5677BC86}" destId="{F1E98733-2165-44E6-B9F9-C526F8DAAA25}" srcOrd="8" destOrd="0" presId="urn:microsoft.com/office/officeart/2005/8/layout/vProcess5"/>
    <dgm:cxn modelId="{9D09EBE1-C9C6-49AF-9694-6143D575D60C}" type="presParOf" srcId="{D7033970-17D1-4ABF-8108-9FEF5677BC86}" destId="{19127043-EA49-408F-99EF-B5C89FFA1819}" srcOrd="9" destOrd="0" presId="urn:microsoft.com/office/officeart/2005/8/layout/vProcess5"/>
    <dgm:cxn modelId="{A84B17AF-03A1-4A36-9A60-A69840C7DE8F}" type="presParOf" srcId="{D7033970-17D1-4ABF-8108-9FEF5677BC86}" destId="{982CDCDB-6421-4DFF-B382-9F0434C472AC}" srcOrd="10" destOrd="0" presId="urn:microsoft.com/office/officeart/2005/8/layout/vProcess5"/>
    <dgm:cxn modelId="{7DB613B8-5C70-463A-8889-CE6CDB19C4E8}" type="presParOf" srcId="{D7033970-17D1-4ABF-8108-9FEF5677BC86}" destId="{002CEFE7-0EEF-482A-9FB5-D62279F9B8C6}" srcOrd="11" destOrd="0" presId="urn:microsoft.com/office/officeart/2005/8/layout/vProcess5"/>
    <dgm:cxn modelId="{7927C272-0C98-4949-9609-2102A342A0EE}" type="presParOf" srcId="{D7033970-17D1-4ABF-8108-9FEF5677BC86}" destId="{1772A929-AAAB-4D03-A5B6-5BAA6F4E1D95}" srcOrd="12" destOrd="0" presId="urn:microsoft.com/office/officeart/2005/8/layout/vProcess5"/>
    <dgm:cxn modelId="{F645C097-C641-4AAF-A68C-A10D7AC11BE4}" type="presParOf" srcId="{D7033970-17D1-4ABF-8108-9FEF5677BC86}" destId="{7230B0CD-DCC4-40C3-8DCB-FE6C3CFF3E4E}" srcOrd="13" destOrd="0" presId="urn:microsoft.com/office/officeart/2005/8/layout/vProcess5"/>
    <dgm:cxn modelId="{3CEC091E-46C4-40A1-A193-05E4F28898D0}" type="presParOf" srcId="{D7033970-17D1-4ABF-8108-9FEF5677BC86}" destId="{DFB57BCE-5C94-4D98-9830-D57C15D4919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BAE4A-13F4-4E06-AE18-FBC0A9E0CF56}">
      <dsp:nvSpPr>
        <dsp:cNvPr id="0" name=""/>
        <dsp:cNvSpPr/>
      </dsp:nvSpPr>
      <dsp:spPr>
        <a:xfrm>
          <a:off x="4139961" y="-103957"/>
          <a:ext cx="3394493" cy="11495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/>
            <a:t>COPDAE?</a:t>
          </a:r>
          <a:br>
            <a:rPr lang="hu-HU" sz="1600" b="1" kern="1200" dirty="0" smtClean="0"/>
          </a:br>
          <a:r>
            <a:rPr lang="hu-HU" sz="1600" b="1" kern="1200" dirty="0" smtClean="0"/>
            <a:t>HBSZE?</a:t>
          </a:r>
          <a:br>
            <a:rPr lang="hu-HU" sz="1600" b="1" kern="1200" dirty="0" smtClean="0"/>
          </a:br>
          <a:r>
            <a:rPr lang="hu-HU" sz="1600" b="1" kern="1200" dirty="0" smtClean="0"/>
            <a:t>Hypoxiás légzési elégtelenség</a:t>
          </a:r>
          <a:endParaRPr lang="hu-HU" sz="1600" b="1" kern="1200" dirty="0"/>
        </a:p>
      </dsp:txBody>
      <dsp:txXfrm>
        <a:off x="4173631" y="-70287"/>
        <a:ext cx="2834993" cy="1082240"/>
      </dsp:txXfrm>
    </dsp:sp>
    <dsp:sp modelId="{E1A0F80B-88D6-4E92-BAA5-67B267290E78}">
      <dsp:nvSpPr>
        <dsp:cNvPr id="0" name=""/>
        <dsp:cNvSpPr/>
      </dsp:nvSpPr>
      <dsp:spPr>
        <a:xfrm>
          <a:off x="3036801" y="1241119"/>
          <a:ext cx="5513965" cy="1149580"/>
        </a:xfrm>
        <a:prstGeom prst="roundRect">
          <a:avLst>
            <a:gd name="adj" fmla="val 1000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ABCDE,oxigén, félülő/ülő helyzet, véna, konzervatív terápia, monitor (SpO2, NIBP, EKG, nasalis EtCO2)</a:t>
          </a:r>
          <a:br>
            <a:rPr lang="hu-HU" sz="1600" kern="1200" dirty="0" smtClean="0"/>
          </a:br>
          <a:r>
            <a:rPr lang="hu-HU" sz="1600" kern="1200" dirty="0" smtClean="0"/>
            <a:t>Korai CPAP/NIV megfontolása</a:t>
          </a:r>
          <a:endParaRPr lang="hu-HU" sz="1600" kern="1200" dirty="0"/>
        </a:p>
      </dsp:txBody>
      <dsp:txXfrm>
        <a:off x="3070471" y="1274789"/>
        <a:ext cx="4578036" cy="1082240"/>
      </dsp:txXfrm>
    </dsp:sp>
    <dsp:sp modelId="{E17E590C-8DD8-4B96-8D3C-D0BE5433F45C}">
      <dsp:nvSpPr>
        <dsp:cNvPr id="0" name=""/>
        <dsp:cNvSpPr/>
      </dsp:nvSpPr>
      <dsp:spPr>
        <a:xfrm>
          <a:off x="1202603" y="2853203"/>
          <a:ext cx="9019032" cy="1279448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LÉGZÉSI ELÉGTELENSÉG </a:t>
          </a:r>
          <a:r>
            <a:rPr lang="hu-HU" sz="1400" kern="1200" dirty="0" smtClean="0"/>
            <a:t>(LF &gt;30/min, SpO2&lt;90% oxigén adás ellenére</a:t>
          </a:r>
          <a:br>
            <a:rPr lang="hu-HU" sz="1400" kern="1200" dirty="0" smtClean="0"/>
          </a:br>
          <a:r>
            <a:rPr lang="hu-HU" sz="1400" kern="1200" dirty="0" smtClean="0"/>
            <a:t>VAGY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SÚLYOS DYSPNOE a légzőizmok kifáradásának klinikai jeleivel, és/vagy megnövekedett légzési munkával</a:t>
          </a:r>
          <a:br>
            <a:rPr lang="hu-HU" sz="1400" kern="1200" dirty="0" smtClean="0"/>
          </a:br>
          <a:endParaRPr lang="hu-HU" sz="2000" kern="1200" dirty="0"/>
        </a:p>
      </dsp:txBody>
      <dsp:txXfrm>
        <a:off x="1240077" y="2890677"/>
        <a:ext cx="7523357" cy="1204500"/>
      </dsp:txXfrm>
    </dsp:sp>
    <dsp:sp modelId="{3D0A3E0C-1807-402D-BF26-7D558DF41241}">
      <dsp:nvSpPr>
        <dsp:cNvPr id="0" name=""/>
        <dsp:cNvSpPr/>
      </dsp:nvSpPr>
      <dsp:spPr>
        <a:xfrm>
          <a:off x="1471914" y="4297988"/>
          <a:ext cx="2795268" cy="1604699"/>
        </a:xfrm>
        <a:prstGeom prst="roundRect">
          <a:avLst>
            <a:gd name="adj" fmla="val 10000"/>
          </a:avLst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CPAP/NIV KONTRAINDIKÁCIÓK???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Ha </a:t>
          </a:r>
          <a:r>
            <a:rPr lang="hu-HU" sz="1600" b="1" kern="1200" dirty="0" smtClean="0"/>
            <a:t>nincs, </a:t>
          </a:r>
          <a:r>
            <a:rPr lang="hu-HU" sz="1600" kern="1200" dirty="0" smtClean="0"/>
            <a:t> akkor betegtájékoztatás, pszichés vezetés</a:t>
          </a:r>
          <a:endParaRPr lang="hu-HU" sz="1600" kern="1200" dirty="0"/>
        </a:p>
      </dsp:txBody>
      <dsp:txXfrm>
        <a:off x="1518914" y="4344988"/>
        <a:ext cx="2260942" cy="1510699"/>
      </dsp:txXfrm>
    </dsp:sp>
    <dsp:sp modelId="{B6554949-2AFC-4024-9163-42694BD365B8}">
      <dsp:nvSpPr>
        <dsp:cNvPr id="0" name=""/>
        <dsp:cNvSpPr/>
      </dsp:nvSpPr>
      <dsp:spPr>
        <a:xfrm>
          <a:off x="7892115" y="4678343"/>
          <a:ext cx="3473048" cy="1514399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800" kern="1200" dirty="0" smtClean="0"/>
            <a:t>CPAP/NIV</a:t>
          </a:r>
          <a:endParaRPr lang="hu-HU" sz="2800" kern="1200" dirty="0"/>
        </a:p>
      </dsp:txBody>
      <dsp:txXfrm>
        <a:off x="7936470" y="4722698"/>
        <a:ext cx="2837245" cy="1425689"/>
      </dsp:txXfrm>
    </dsp:sp>
    <dsp:sp modelId="{9C069CF7-E0FD-4C8A-BA61-79C8C6E1AD09}">
      <dsp:nvSpPr>
        <dsp:cNvPr id="0" name=""/>
        <dsp:cNvSpPr/>
      </dsp:nvSpPr>
      <dsp:spPr>
        <a:xfrm>
          <a:off x="5507998" y="751851"/>
          <a:ext cx="747227" cy="74722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400" kern="1200" dirty="0"/>
        </a:p>
      </dsp:txBody>
      <dsp:txXfrm>
        <a:off x="5676124" y="751851"/>
        <a:ext cx="410975" cy="562288"/>
      </dsp:txXfrm>
    </dsp:sp>
    <dsp:sp modelId="{5FC02163-2CD1-4EA8-B495-E8B195B77CC0}">
      <dsp:nvSpPr>
        <dsp:cNvPr id="0" name=""/>
        <dsp:cNvSpPr/>
      </dsp:nvSpPr>
      <dsp:spPr>
        <a:xfrm>
          <a:off x="5536804" y="2100848"/>
          <a:ext cx="747227" cy="74722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676380"/>
            <a:satOff val="33333"/>
            <a:lumOff val="593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676380"/>
              <a:satOff val="33333"/>
              <a:lumOff val="5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400" kern="1200" dirty="0"/>
        </a:p>
      </dsp:txBody>
      <dsp:txXfrm>
        <a:off x="5704930" y="2100848"/>
        <a:ext cx="410975" cy="562288"/>
      </dsp:txXfrm>
    </dsp:sp>
    <dsp:sp modelId="{F1E98733-2165-44E6-B9F9-C526F8DAAA25}">
      <dsp:nvSpPr>
        <dsp:cNvPr id="0" name=""/>
        <dsp:cNvSpPr/>
      </dsp:nvSpPr>
      <dsp:spPr>
        <a:xfrm>
          <a:off x="2386099" y="3877945"/>
          <a:ext cx="747227" cy="74722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352761"/>
            <a:satOff val="66667"/>
            <a:lumOff val="1186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352761"/>
              <a:satOff val="66667"/>
              <a:lumOff val="11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400" kern="1200" dirty="0"/>
        </a:p>
      </dsp:txBody>
      <dsp:txXfrm>
        <a:off x="2554225" y="3877945"/>
        <a:ext cx="410975" cy="562288"/>
      </dsp:txXfrm>
    </dsp:sp>
    <dsp:sp modelId="{19127043-EA49-408F-99EF-B5C89FFA1819}">
      <dsp:nvSpPr>
        <dsp:cNvPr id="0" name=""/>
        <dsp:cNvSpPr/>
      </dsp:nvSpPr>
      <dsp:spPr>
        <a:xfrm rot="16200000">
          <a:off x="5565678" y="3479928"/>
          <a:ext cx="957093" cy="329279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400" kern="1200" dirty="0"/>
        </a:p>
      </dsp:txBody>
      <dsp:txXfrm>
        <a:off x="5662584" y="3598369"/>
        <a:ext cx="526401" cy="3055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325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529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06419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0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5744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0008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4325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6989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3683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3812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86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59C87-C0EA-4C14-9B44-059BDA37BC0D}" type="datetimeFigureOut">
              <a:rPr lang="hu-HU" smtClean="0"/>
              <a:t>2019.12.06.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2BC93-80A5-4546-97D4-98EBD6B3054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8282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noninvazív pozitív nyomású lélegeztetés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CPAP/NIV a prehospitális gyakorlatban</a:t>
            </a:r>
            <a:endParaRPr lang="hu-HU" dirty="0"/>
          </a:p>
        </p:txBody>
      </p:sp>
      <p:pic>
        <p:nvPicPr>
          <p:cNvPr id="1026" name="Picture 2" descr="Képtalálat a következőre: „noninvasive ventilation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54" y="4248377"/>
            <a:ext cx="3571875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8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81743" y="252548"/>
            <a:ext cx="10515600" cy="5941832"/>
          </a:xfrm>
        </p:spPr>
        <p:txBody>
          <a:bodyPr/>
          <a:lstStyle/>
          <a:p>
            <a:r>
              <a:rPr lang="hu-HU" b="1" u="sng" dirty="0" smtClean="0"/>
              <a:t>Asztma:</a:t>
            </a:r>
            <a:br>
              <a:rPr lang="hu-HU" b="1" u="sng" dirty="0" smtClean="0"/>
            </a:br>
            <a:r>
              <a:rPr lang="hu-HU" b="1" u="sng" dirty="0" smtClean="0"/>
              <a:t/>
            </a:r>
            <a:br>
              <a:rPr lang="hu-HU" b="1" u="sng" dirty="0" smtClean="0"/>
            </a:br>
            <a:r>
              <a:rPr lang="hu-HU" dirty="0" smtClean="0"/>
              <a:t>N</a:t>
            </a:r>
            <a:r>
              <a:rPr lang="hu-HU" sz="2400" dirty="0" smtClean="0"/>
              <a:t>incs elegendő bizonyíték CPAP/NIV hatásosságára asztmás roham esetén, kis esetszámon alapuló tapasztalatok biztatóak, így használata javasolható.</a:t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endParaRPr lang="hu-HU" sz="2400" dirty="0" smtClean="0"/>
          </a:p>
          <a:p>
            <a:r>
              <a:rPr lang="hu-HU" b="1" u="sng" dirty="0" smtClean="0"/>
              <a:t>Cysticus fibrosis (CF):</a:t>
            </a:r>
            <a:br>
              <a:rPr lang="hu-HU" b="1" u="sng" dirty="0" smtClean="0"/>
            </a:br>
            <a:r>
              <a:rPr lang="hu-HU" b="1" u="sng" dirty="0" smtClean="0"/>
              <a:t/>
            </a:r>
            <a:br>
              <a:rPr lang="hu-HU" b="1" u="sng" dirty="0" smtClean="0"/>
            </a:br>
            <a:r>
              <a:rPr lang="hu-HU" sz="3200" dirty="0" smtClean="0"/>
              <a:t>C</a:t>
            </a:r>
            <a:r>
              <a:rPr lang="hu-HU" sz="2400" dirty="0" smtClean="0"/>
              <a:t>F-ben szenvedő betegek invazív lélegeztetésére jellemző fertőzés korai disszeminációjánk elősegítése miatt veszélyes.</a:t>
            </a:r>
            <a:r>
              <a:rPr lang="hu-HU" sz="2400" dirty="0"/>
              <a:t/>
            </a:r>
            <a:br>
              <a:rPr lang="hu-HU" sz="2400" dirty="0"/>
            </a:br>
            <a:r>
              <a:rPr lang="hu-HU" sz="2400" dirty="0" smtClean="0"/>
              <a:t>Tanulmányok alapján, a CF talaján kialakult légzési elégtelenség esetén a CPAP/NIV hatékonyságot mutat.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60818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55320" y="635092"/>
            <a:ext cx="10515600" cy="166098"/>
          </a:xfrm>
        </p:spPr>
        <p:txBody>
          <a:bodyPr>
            <a:normAutofit fontScale="90000"/>
          </a:bodyPr>
          <a:lstStyle/>
          <a:p>
            <a:pPr algn="ctr"/>
            <a:r>
              <a:rPr lang="hu-HU" u="sng" dirty="0"/>
              <a:t>CPAP/NIV használata</a:t>
            </a:r>
            <a:br>
              <a:rPr lang="hu-HU" u="sng" dirty="0"/>
            </a:br>
            <a:endParaRPr lang="hu-HU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3697" y="919934"/>
            <a:ext cx="10515600" cy="5663746"/>
          </a:xfrm>
        </p:spPr>
        <p:txBody>
          <a:bodyPr/>
          <a:lstStyle/>
          <a:p>
            <a:r>
              <a:rPr lang="hu-HU" dirty="0" smtClean="0"/>
              <a:t>Mindig ABCDE szemléletű betegvizsgálat. Teljeskörű monitorozás (EKG, NIBP, SpO2, LF, Nasalis capnograph). A beteg lehetőleg félig ülő testhelyzetben legyen.</a:t>
            </a:r>
            <a:br>
              <a:rPr lang="hu-HU" dirty="0" smtClean="0"/>
            </a:br>
            <a:endParaRPr lang="hu-HU" dirty="0" smtClean="0"/>
          </a:p>
          <a:p>
            <a:r>
              <a:rPr lang="hu-HU" dirty="0" smtClean="0"/>
              <a:t>Fontos a pszichés támogatás, a beteg teljes körű felvilágosítása</a:t>
            </a:r>
            <a:br>
              <a:rPr lang="hu-HU" dirty="0" smtClean="0"/>
            </a:br>
            <a:endParaRPr lang="hu-HU" dirty="0" smtClean="0"/>
          </a:p>
          <a:p>
            <a:r>
              <a:rPr lang="hu-HU" dirty="0" smtClean="0"/>
              <a:t>Megfelelő maszk kiválasztása (legtöbb maszk megegyezik a ballonos-maszkos lélegeztetés maszkjával. Fontos a megfelelő tömitettség.</a:t>
            </a:r>
            <a:br>
              <a:rPr lang="hu-HU" dirty="0" smtClean="0"/>
            </a:br>
            <a:endParaRPr lang="hu-HU" dirty="0" smtClean="0"/>
          </a:p>
          <a:p>
            <a:r>
              <a:rPr lang="hu-HU" dirty="0" smtClean="0"/>
              <a:t>Megfelelő lélegeztetési mód kiválasztása. (Fontos, hogy mielőtt a betegre felhelyezzük az arcmaszkot, mindig állítsuk össze a rendszerünket, akár géppel vagy anélkül végzünk CPAP/NIV-t.</a:t>
            </a:r>
          </a:p>
          <a:p>
            <a:endParaRPr lang="hu-HU" dirty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6692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672893"/>
              </p:ext>
            </p:extLst>
          </p:nvPr>
        </p:nvGraphicFramePr>
        <p:xfrm>
          <a:off x="402770" y="179705"/>
          <a:ext cx="11713029" cy="6386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558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AutoShape 2" descr="Képtalálat a következőre: „noninvasive ventilation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4" descr="Képtalálat a következőre: „noninvasive ventilation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735" y="2273074"/>
            <a:ext cx="5683053" cy="368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5694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/>
              <a:t>Célok:</a:t>
            </a:r>
            <a:endParaRPr lang="hu-HU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Megismerni a noninvazív lélegeztetés (CPAP/NIV) lehetőségeit</a:t>
            </a:r>
          </a:p>
          <a:p>
            <a:r>
              <a:rPr lang="hu-HU" dirty="0" smtClean="0"/>
              <a:t>Bemutatni a CPAP/NIV indikációit, kontraindikációit</a:t>
            </a:r>
          </a:p>
          <a:p>
            <a:r>
              <a:rPr lang="hu-HU" dirty="0" smtClean="0"/>
              <a:t>Javaslatot adni a CPAP/NIV módszereihez, lélegeztetési beállításaihoz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662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30926"/>
            <a:ext cx="10515600" cy="5846037"/>
          </a:xfrm>
        </p:spPr>
        <p:txBody>
          <a:bodyPr/>
          <a:lstStyle/>
          <a:p>
            <a:r>
              <a:rPr lang="hu-HU" dirty="0" smtClean="0"/>
              <a:t>A noninvazív lélegeztetés (NIV – noninvasive ventilation) olyan lélegeztetési forma, melyet endrotrachealis tubus/tracheostoma használat nélkül, noninvazív eszközök (pl. nasalis maszk, arcmaszk) segítségével végzünk.</a:t>
            </a:r>
          </a:p>
          <a:p>
            <a:endParaRPr lang="hu-HU" dirty="0"/>
          </a:p>
          <a:p>
            <a:r>
              <a:rPr lang="hu-HU" dirty="0" smtClean="0"/>
              <a:t>A 20. század felében ismert technika volt, használata az utóbbi két évtizedben – (köszönhetően a maszkgyártási technológia fejlődésének) – jelentősen megnőtt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dirty="0" smtClean="0"/>
              <a:t>A CPAP/NIV jótékony hatása csökkenti a betegek mortalitását, az intubációs szükséglet, az intenzív osztályon eltöltött napok számát, illetve csökkenti a fertőzéses szövődmények előfordulását.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261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/>
              <a:t>CPAP/NIV indikációi</a:t>
            </a:r>
            <a:endParaRPr lang="hu-HU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légzési elégtelenség esetén (LF: &gt;30/min, SpO2: &lt;90%, oxigén adása ellenére</a:t>
            </a:r>
          </a:p>
          <a:p>
            <a:r>
              <a:rPr lang="hu-HU" dirty="0" smtClean="0"/>
              <a:t>Súlyos dyspnoe, megnövekedett légzési munka</a:t>
            </a:r>
          </a:p>
          <a:p>
            <a:endParaRPr lang="hu-HU" dirty="0"/>
          </a:p>
          <a:p>
            <a:r>
              <a:rPr lang="hu-HU" dirty="0" smtClean="0"/>
              <a:t>A fenti indikációk egyikének fennállása esetén, még gyógyszeres kezelés előtt indokolt lehet megkezdeni a noninvazív lélegeztetés.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598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/>
              <a:t>CPAP/NIV kontraindikációi:</a:t>
            </a:r>
            <a:endParaRPr lang="hu-HU" u="sng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95564" y="1825625"/>
            <a:ext cx="5403272" cy="3402158"/>
          </a:xfrm>
        </p:spPr>
        <p:txBody>
          <a:bodyPr>
            <a:noAutofit/>
          </a:bodyPr>
          <a:lstStyle/>
          <a:p>
            <a:r>
              <a:rPr lang="hu-HU" sz="2400" dirty="0" smtClean="0"/>
              <a:t>Légzés/keringésleállás</a:t>
            </a:r>
          </a:p>
          <a:p>
            <a:r>
              <a:rPr lang="hu-HU" sz="2400" dirty="0" smtClean="0"/>
              <a:t>Azonnali ETI bármilyen okból</a:t>
            </a:r>
          </a:p>
          <a:p>
            <a:r>
              <a:rPr lang="hu-HU" sz="2400" dirty="0" smtClean="0"/>
              <a:t>Légzési szünetek, tudatvesztéssel</a:t>
            </a:r>
          </a:p>
          <a:p>
            <a:r>
              <a:rPr lang="hu-HU" sz="2400" dirty="0" smtClean="0"/>
              <a:t>Kooperációs képtelenség</a:t>
            </a:r>
          </a:p>
          <a:p>
            <a:r>
              <a:rPr lang="hu-HU" sz="2400" dirty="0" smtClean="0"/>
              <a:t>GCS &lt;8</a:t>
            </a:r>
          </a:p>
          <a:p>
            <a:r>
              <a:rPr lang="hu-HU" sz="2400" dirty="0" smtClean="0"/>
              <a:t>Felső légúti elzáródás</a:t>
            </a:r>
          </a:p>
          <a:p>
            <a:r>
              <a:rPr lang="hu-HU" sz="2400" dirty="0" smtClean="0"/>
              <a:t>Súlyos felső GI vérzés</a:t>
            </a:r>
          </a:p>
          <a:p>
            <a:r>
              <a:rPr lang="hu-HU" sz="2400" dirty="0" smtClean="0"/>
              <a:t>Életveszélyes </a:t>
            </a:r>
            <a:r>
              <a:rPr lang="hu-HU" sz="2400" dirty="0" err="1" smtClean="0"/>
              <a:t>hypoxia</a:t>
            </a:r>
            <a:r>
              <a:rPr lang="hu-HU" sz="2400" dirty="0" smtClean="0"/>
              <a:t> </a:t>
            </a:r>
            <a:endParaRPr lang="hu-HU" sz="1400" dirty="0" smtClean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624945" y="1825624"/>
            <a:ext cx="5446508" cy="3291321"/>
          </a:xfrm>
        </p:spPr>
        <p:txBody>
          <a:bodyPr>
            <a:normAutofit fontScale="85000" lnSpcReduction="20000"/>
          </a:bodyPr>
          <a:lstStyle/>
          <a:p>
            <a:r>
              <a:rPr lang="hu-HU" sz="3100" dirty="0"/>
              <a:t>Haemodinamikai instabilitás</a:t>
            </a:r>
            <a:endParaRPr lang="hu-HU" sz="3100" dirty="0" smtClean="0"/>
          </a:p>
          <a:p>
            <a:r>
              <a:rPr lang="hu-HU" sz="3100" dirty="0"/>
              <a:t>Az arc traumája, deformittása, illetve friss műtét utáni állapot</a:t>
            </a:r>
          </a:p>
          <a:p>
            <a:r>
              <a:rPr lang="hu-HU" sz="3100" dirty="0"/>
              <a:t>Magas aspriációs kockázat</a:t>
            </a:r>
          </a:p>
          <a:p>
            <a:r>
              <a:rPr lang="hu-HU" sz="3100" dirty="0"/>
              <a:t>Elhúzódó gépi lélegeztetés</a:t>
            </a:r>
          </a:p>
          <a:p>
            <a:r>
              <a:rPr lang="hu-HU" sz="3100" dirty="0"/>
              <a:t>Nyelőcső-anastomosis</a:t>
            </a:r>
          </a:p>
          <a:p>
            <a:r>
              <a:rPr lang="hu-HU" sz="3100" dirty="0"/>
              <a:t>Koponyaalapi törés</a:t>
            </a:r>
          </a:p>
          <a:p>
            <a:r>
              <a:rPr lang="hu-HU" sz="3100" dirty="0"/>
              <a:t>Ha a beteg nem tűri a </a:t>
            </a:r>
            <a:r>
              <a:rPr lang="hu-HU" sz="3100" dirty="0" smtClean="0"/>
              <a:t>maszkot</a:t>
            </a:r>
            <a:endParaRPr lang="hu-HU" sz="14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923109" y="5529943"/>
            <a:ext cx="9933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tervezett CPAP/NIV meghiúsulása értelemszerűen intubációt és invazív lélegeztetést tehet szükségessé.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72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/>
              <a:t>A CPAP/NIV előfordulása különböző prehospitális kórképekben</a:t>
            </a:r>
            <a:endParaRPr lang="hu-HU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COPD akut exacerbációja, főleg széndioxid retenció és respiratórikus acidózis gyanújában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Akut cardiogen tüdőoedema (heveny balszívfél-elégtelenség)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Akut hypoxaemiás légzési elégtelenség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30331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/>
              <a:t>Kardiogén eredetű tüdőödéma</a:t>
            </a:r>
            <a:endParaRPr lang="hu-HU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Csökkenti a légzésszámot, a szívfrekvenciát, a nehézlégzés mértékét, az acidózist és a hypercapniát.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 legfontosabb haemodinamikai hatás a vénás visszaáramlás csökkentése, ezáltal a dilatált, rossz funkciójú balkamra teljesítménye javul, így a perctérfogat is emelkedik.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41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/>
              <a:t>Akut hypoxaemiás légzési elégtelenség</a:t>
            </a:r>
            <a:endParaRPr lang="hu-HU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korábbi okokon kívül kialakult légzési elégtelenségek esetén a CPAP/NIV hatása megkérdőjelezhető!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(Javasolt a telefonos konzultáció.)</a:t>
            </a:r>
          </a:p>
          <a:p>
            <a:r>
              <a:rPr lang="hu-HU" sz="2400" b="1" u="sng" dirty="0" smtClean="0"/>
              <a:t>Pneumonia: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2400" dirty="0" smtClean="0"/>
              <a:t>Nincs kontraindikáció, de relatív ellenjavallt a CPAP/NIV, ha a beteg képtelen felköhögni a válladékot, illetve fokozott válladékszekréció figyelhető meg.</a:t>
            </a:r>
            <a:br>
              <a:rPr lang="hu-HU" sz="2400" dirty="0" smtClean="0"/>
            </a:br>
            <a:r>
              <a:rPr lang="hu-HU" sz="2400" dirty="0" smtClean="0"/>
              <a:t>Súlyos pneumoniában</a:t>
            </a:r>
            <a:r>
              <a:rPr lang="hu-HU" sz="2400" dirty="0"/>
              <a:t> </a:t>
            </a:r>
            <a:r>
              <a:rPr lang="hu-HU" sz="2400" dirty="0" smtClean="0"/>
              <a:t>várható az elhúzódó gépi lélegeztetés.</a:t>
            </a:r>
            <a:br>
              <a:rPr lang="hu-HU" sz="2400" dirty="0" smtClean="0"/>
            </a:b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dirty="0" smtClean="0">
                <a:solidFill>
                  <a:srgbClr val="FF0000"/>
                </a:solidFill>
              </a:rPr>
              <a:t>IDŐBEN FELSIMERNI AZ ETI SZÜKSÉGESSÉGÉT.</a:t>
            </a:r>
          </a:p>
          <a:p>
            <a:r>
              <a:rPr lang="hu-HU" sz="2000" b="1" u="sng" dirty="0" smtClean="0"/>
              <a:t>ARDS: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sz="2000" dirty="0" smtClean="0"/>
              <a:t>nincs elegendő bizonyíték a CPAP/NIV hatásosságára ARDS esetén.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25978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2C892841FDD92846AB1849FC3B97D2F7" ma:contentTypeVersion="2" ma:contentTypeDescription="Új dokumentum létrehozása." ma:contentTypeScope="" ma:versionID="8edbd05114450a7c55813b949add1929">
  <xsd:schema xmlns:xsd="http://www.w3.org/2001/XMLSchema" xmlns:xs="http://www.w3.org/2001/XMLSchema" xmlns:p="http://schemas.microsoft.com/office/2006/metadata/properties" xmlns:ns2="485bba27-2916-41f5-9344-c93be87df59d" targetNamespace="http://schemas.microsoft.com/office/2006/metadata/properties" ma:root="true" ma:fieldsID="c9f344b475bf9ca3b597b1e2680fd171" ns2:_="">
    <xsd:import namespace="485bba27-2916-41f5-9344-c93be87df5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5bba27-2916-41f5-9344-c93be87df5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659DE4-42C1-496E-B0B9-9653B21883ED}"/>
</file>

<file path=customXml/itemProps2.xml><?xml version="1.0" encoding="utf-8"?>
<ds:datastoreItem xmlns:ds="http://schemas.openxmlformats.org/officeDocument/2006/customXml" ds:itemID="{37DA5814-0C56-439E-9122-F74C6FECC339}"/>
</file>

<file path=customXml/itemProps3.xml><?xml version="1.0" encoding="utf-8"?>
<ds:datastoreItem xmlns:ds="http://schemas.openxmlformats.org/officeDocument/2006/customXml" ds:itemID="{F54D7BEF-DC57-4610-B5B5-A349BD8745F3}"/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370</Words>
  <Application>Microsoft Office PowerPoint</Application>
  <PresentationFormat>Egyéni</PresentationFormat>
  <Paragraphs>61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A noninvazív pozitív nyomású lélegeztetés </vt:lpstr>
      <vt:lpstr>PowerPoint bemutató</vt:lpstr>
      <vt:lpstr>Célok:</vt:lpstr>
      <vt:lpstr>PowerPoint bemutató</vt:lpstr>
      <vt:lpstr>CPAP/NIV indikációi</vt:lpstr>
      <vt:lpstr>CPAP/NIV kontraindikációi:</vt:lpstr>
      <vt:lpstr>A CPAP/NIV előfordulása különböző prehospitális kórképekben</vt:lpstr>
      <vt:lpstr>Kardiogén eredetű tüdőödéma</vt:lpstr>
      <vt:lpstr>Akut hypoxaemiás légzési elégtelenség</vt:lpstr>
      <vt:lpstr>PowerPoint bemutató</vt:lpstr>
      <vt:lpstr>CPAP/NIV használata 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noninvazív pozitív nyomású lélegeztetés</dc:title>
  <dc:creator>zelenak.krisztian@hotmail.com</dc:creator>
  <cp:lastModifiedBy>Köcse Tamás</cp:lastModifiedBy>
  <cp:revision>29</cp:revision>
  <dcterms:created xsi:type="dcterms:W3CDTF">2017-09-25T07:06:24Z</dcterms:created>
  <dcterms:modified xsi:type="dcterms:W3CDTF">2019-12-06T10:02:10Z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0x0101002C892841FDD92846AB1849FC3B97D2F7</vt:lpwstr>
  </property>
</Properties>
</file>