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69" r:id="rId3"/>
    <p:sldId id="270" r:id="rId4"/>
    <p:sldId id="271" r:id="rId5"/>
    <p:sldId id="272" r:id="rId6"/>
    <p:sldId id="284" r:id="rId7"/>
    <p:sldId id="285" r:id="rId8"/>
    <p:sldId id="264" r:id="rId9"/>
    <p:sldId id="287" r:id="rId10"/>
    <p:sldId id="288" r:id="rId11"/>
    <p:sldId id="289" r:id="rId12"/>
    <p:sldId id="286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17" r:id="rId29"/>
    <p:sldId id="318" r:id="rId30"/>
    <p:sldId id="316" r:id="rId31"/>
    <p:sldId id="320" r:id="rId32"/>
    <p:sldId id="321" r:id="rId33"/>
    <p:sldId id="322" r:id="rId34"/>
    <p:sldId id="323" r:id="rId35"/>
    <p:sldId id="319" r:id="rId36"/>
    <p:sldId id="324" r:id="rId37"/>
    <p:sldId id="325" r:id="rId38"/>
    <p:sldId id="326" r:id="rId39"/>
    <p:sldId id="327" r:id="rId40"/>
    <p:sldId id="328" r:id="rId41"/>
    <p:sldId id="273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290" r:id="rId53"/>
    <p:sldId id="266" r:id="rId54"/>
    <p:sldId id="267" r:id="rId55"/>
    <p:sldId id="268" r:id="rId56"/>
    <p:sldId id="265" r:id="rId57"/>
    <p:sldId id="258" r:id="rId58"/>
    <p:sldId id="259" r:id="rId59"/>
    <p:sldId id="260" r:id="rId6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2020. 07. 15.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2020. 07. 15.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2020. 07. 15.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2020. 07. 15.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2020. 07. 15.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2020. 07. 15.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2020. 07. 15.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2020. 07. 15.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2020. 07. 15.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2020. 07. 15.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2020. 07. 15.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2020. 07. 15.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2020. 07. 15.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 smtClean="0">
                <a:solidFill>
                  <a:schemeClr val="bg1"/>
                </a:solidFill>
              </a:rPr>
              <a:t>Katasztrófa medicina</a:t>
            </a:r>
            <a:endParaRPr lang="hu-HU" sz="5000" dirty="0">
              <a:solidFill>
                <a:schemeClr val="bg1"/>
              </a:solidFill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4000" dirty="0"/>
              <a:t>MI A TEENDŐ ?</a:t>
            </a:r>
          </a:p>
        </p:txBody>
      </p:sp>
      <p:sp>
        <p:nvSpPr>
          <p:cNvPr id="13315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1992313" y="1844676"/>
            <a:ext cx="8229600" cy="4525963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hu-HU" altLang="hu-HU" sz="4000" b="1" dirty="0" smtClean="0"/>
              <a:t>Lakosság időben való tájékoztatása, felkészítése</a:t>
            </a:r>
          </a:p>
          <a:p>
            <a:pPr eaLnBrk="1" hangingPunct="1"/>
            <a:r>
              <a:rPr lang="hu-HU" altLang="hu-HU" sz="4000" b="1" dirty="0" smtClean="0"/>
              <a:t>Sz. e. kilakoltatás</a:t>
            </a:r>
          </a:p>
          <a:p>
            <a:pPr eaLnBrk="1" hangingPunct="1"/>
            <a:r>
              <a:rPr lang="hu-HU" altLang="hu-HU" sz="4000" b="1" dirty="0" smtClean="0"/>
              <a:t>Fertőzések elleni védelem</a:t>
            </a:r>
          </a:p>
          <a:p>
            <a:pPr eaLnBrk="1" hangingPunct="1"/>
            <a:r>
              <a:rPr lang="hu-HU" altLang="hu-HU" sz="4000" b="1" dirty="0" smtClean="0"/>
              <a:t>Értékek, vagyontárgyak, állatok védelme</a:t>
            </a:r>
          </a:p>
        </p:txBody>
      </p:sp>
    </p:spTree>
    <p:extLst>
      <p:ext uri="{BB962C8B-B14F-4D97-AF65-F5344CB8AC3E}">
        <p14:creationId xmlns:p14="http://schemas.microsoft.com/office/powerpoint/2010/main" val="322891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4000" dirty="0"/>
              <a:t>TERROR CSELEKMÉNY</a:t>
            </a:r>
          </a:p>
        </p:txBody>
      </p:sp>
      <p:sp>
        <p:nvSpPr>
          <p:cNvPr id="15363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1992313" y="2060576"/>
            <a:ext cx="8229600" cy="4525963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hu-HU" altLang="hu-HU" sz="4400" b="1" dirty="0" smtClean="0"/>
              <a:t>Napjaink fő veszélyforrása</a:t>
            </a:r>
          </a:p>
          <a:p>
            <a:pPr eaLnBrk="1" hangingPunct="1"/>
            <a:r>
              <a:rPr lang="hu-HU" altLang="hu-HU" sz="4400" b="1" dirty="0" smtClean="0"/>
              <a:t>Fanatikus elkövetők</a:t>
            </a:r>
          </a:p>
          <a:p>
            <a:pPr eaLnBrk="1" hangingPunct="1"/>
            <a:r>
              <a:rPr lang="hu-HU" altLang="hu-HU" sz="4400" b="1" dirty="0" smtClean="0"/>
              <a:t>Fő céljuk a pánik keltés</a:t>
            </a:r>
          </a:p>
          <a:p>
            <a:pPr eaLnBrk="1" hangingPunct="1"/>
            <a:r>
              <a:rPr lang="hu-HU" altLang="hu-HU" sz="4400" b="1" dirty="0" smtClean="0"/>
              <a:t>Fajtái: robbantás, vegyi, nukleáris, biológiai</a:t>
            </a:r>
          </a:p>
        </p:txBody>
      </p:sp>
    </p:spTree>
    <p:extLst>
      <p:ext uri="{BB962C8B-B14F-4D97-AF65-F5344CB8AC3E}">
        <p14:creationId xmlns:p14="http://schemas.microsoft.com/office/powerpoint/2010/main" val="9094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600" dirty="0"/>
              <a:t>KÖZLEKEDÉSI KATASZTRÓFA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  <p:pic>
        <p:nvPicPr>
          <p:cNvPr id="1026" name="Picture 2" descr="Vasúti katasztrófa Alexandriában: két személyvonat ütközött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745" y="1231900"/>
            <a:ext cx="8791223" cy="49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4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4000" dirty="0"/>
              <a:t>VEGYI KATASZTRÓFÁK</a:t>
            </a:r>
          </a:p>
        </p:txBody>
      </p:sp>
      <p:sp>
        <p:nvSpPr>
          <p:cNvPr id="19459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1992313" y="1989138"/>
            <a:ext cx="8229600" cy="452596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hu-HU" altLang="hu-HU" sz="4400" b="1" dirty="0" smtClean="0"/>
              <a:t>Üzemek víz, hús, műanyag feldolgozás, bányák, stb.</a:t>
            </a:r>
          </a:p>
          <a:p>
            <a:pPr eaLnBrk="1" hangingPunct="1"/>
            <a:r>
              <a:rPr lang="hu-HU" altLang="hu-HU" sz="4400" b="1" dirty="0" smtClean="0"/>
              <a:t>Tranzit közlekedés úton, vízen, vasúton.</a:t>
            </a:r>
          </a:p>
          <a:p>
            <a:pPr eaLnBrk="1" hangingPunct="1"/>
            <a:r>
              <a:rPr lang="hu-HU" altLang="hu-HU" sz="4400" b="1" dirty="0" smtClean="0"/>
              <a:t>Terrorizmus</a:t>
            </a:r>
          </a:p>
        </p:txBody>
      </p:sp>
    </p:spTree>
    <p:extLst>
      <p:ext uri="{BB962C8B-B14F-4D97-AF65-F5344CB8AC3E}">
        <p14:creationId xmlns:p14="http://schemas.microsoft.com/office/powerpoint/2010/main" val="15695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2332038"/>
            <a:ext cx="82296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4800" b="1" dirty="0"/>
              <a:t>Felkészülés</a:t>
            </a:r>
          </a:p>
          <a:p>
            <a:pPr eaLnBrk="1" hangingPunct="1"/>
            <a:r>
              <a:rPr lang="hu-HU" altLang="hu-HU" sz="4800" b="1" dirty="0"/>
              <a:t>Tervek aktiválása</a:t>
            </a:r>
          </a:p>
          <a:p>
            <a:pPr eaLnBrk="1" hangingPunct="1"/>
            <a:r>
              <a:rPr lang="hu-HU" altLang="hu-HU" sz="4800" b="1" dirty="0"/>
              <a:t>Mentés</a:t>
            </a:r>
          </a:p>
          <a:p>
            <a:pPr eaLnBrk="1" hangingPunct="1"/>
            <a:r>
              <a:rPr lang="hu-HU" altLang="hu-HU" sz="4800" b="1" dirty="0"/>
              <a:t>Helyreállítás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hu-HU" altLang="hu-HU" sz="3600" dirty="0"/>
              <a:t>A KATASZTRÓFA ELHÁRÍTÁSÁNAK FÁZISAI</a:t>
            </a:r>
          </a:p>
        </p:txBody>
      </p:sp>
    </p:spTree>
    <p:extLst>
      <p:ext uri="{BB962C8B-B14F-4D97-AF65-F5344CB8AC3E}">
        <p14:creationId xmlns:p14="http://schemas.microsoft.com/office/powerpoint/2010/main" val="167595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FELKÉSZÜLÉS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b="1" dirty="0"/>
              <a:t>Katasztrófaelhárítási szervezet 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b="1" dirty="0"/>
              <a:t>Katasztrófatervek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b="1" dirty="0"/>
              <a:t>Egységes ellátási protokollok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b="1" dirty="0"/>
              <a:t>Oktatás, képzés, gyakorlatok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b="1" dirty="0"/>
              <a:t>Ismeretterjesztés, médiák felhasználása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b="1" dirty="0"/>
              <a:t>Veszélyforrások felkutatása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b="1" dirty="0"/>
              <a:t>Együttműködések kialakítása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b="1" dirty="0"/>
              <a:t>Korábbi katasztrófák tapasztalatainak feldolgozása</a:t>
            </a:r>
          </a:p>
          <a:p>
            <a:pPr eaLnBrk="1" hangingPunct="1">
              <a:lnSpc>
                <a:spcPct val="90000"/>
              </a:lnSpc>
            </a:pP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6586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TERVEK AKTIVÁLÁSA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b="1" dirty="0"/>
              <a:t>Katasztrófa tervek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b="1" dirty="0"/>
              <a:t>Hírösszeköttetések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b="1" dirty="0"/>
              <a:t>Kiürítési tervek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b="1" dirty="0"/>
              <a:t>Riasztási rendszer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b="1" dirty="0"/>
              <a:t>Tájékoztatás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b="1" dirty="0"/>
              <a:t>Források </a:t>
            </a:r>
            <a:r>
              <a:rPr lang="hu-HU" altLang="hu-HU" b="1" dirty="0" err="1"/>
              <a:t>leltára</a:t>
            </a:r>
            <a:endParaRPr lang="hu-HU" altLang="hu-HU" b="1" dirty="0"/>
          </a:p>
          <a:p>
            <a:pPr eaLnBrk="1" hangingPunct="1">
              <a:lnSpc>
                <a:spcPct val="90000"/>
              </a:lnSpc>
            </a:pPr>
            <a:r>
              <a:rPr lang="hu-HU" altLang="hu-HU" b="1" dirty="0"/>
              <a:t>Speciális eszközök, készletek ellenőrzése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b="1" dirty="0"/>
              <a:t>Intézkedések az értékek mentésére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b="1" dirty="0"/>
              <a:t>Kapacitások felszabadítása</a:t>
            </a:r>
          </a:p>
        </p:txBody>
      </p:sp>
    </p:spTree>
    <p:extLst>
      <p:ext uri="{BB962C8B-B14F-4D97-AF65-F5344CB8AC3E}">
        <p14:creationId xmlns:p14="http://schemas.microsoft.com/office/powerpoint/2010/main" val="14138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MENTÉS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altLang="hu-HU" b="1" dirty="0"/>
              <a:t>Kárhely felderítése</a:t>
            </a:r>
          </a:p>
          <a:p>
            <a:pPr eaLnBrk="1" hangingPunct="1"/>
            <a:r>
              <a:rPr lang="hu-HU" altLang="hu-HU" b="1" dirty="0"/>
              <a:t>Mentés megkezdése</a:t>
            </a:r>
          </a:p>
          <a:p>
            <a:pPr eaLnBrk="1" hangingPunct="1"/>
            <a:r>
              <a:rPr lang="hu-HU" altLang="hu-HU" b="1" dirty="0"/>
              <a:t>Intézkedések a munkafeltételek folyamatos biztosítására, az értékek védelmére</a:t>
            </a:r>
          </a:p>
          <a:p>
            <a:pPr eaLnBrk="1" hangingPunct="1"/>
            <a:r>
              <a:rPr lang="hu-HU" altLang="hu-HU" b="1" dirty="0"/>
              <a:t>Kapacitások rendelkezésre bocsátása</a:t>
            </a:r>
          </a:p>
          <a:p>
            <a:pPr eaLnBrk="1" hangingPunct="1"/>
            <a:r>
              <a:rPr lang="hu-HU" altLang="hu-HU" b="1" dirty="0"/>
              <a:t>Laikusok bevonása</a:t>
            </a:r>
          </a:p>
          <a:p>
            <a:pPr eaLnBrk="1" hangingPunct="1"/>
            <a:r>
              <a:rPr lang="hu-HU" altLang="hu-HU" b="1" dirty="0"/>
              <a:t>Tájékoztatás</a:t>
            </a:r>
          </a:p>
          <a:p>
            <a:pPr eaLnBrk="1" hangingPunct="1"/>
            <a:r>
              <a:rPr lang="hu-HU" altLang="hu-HU" b="1" dirty="0"/>
              <a:t>Dokumentáció</a:t>
            </a:r>
          </a:p>
        </p:txBody>
      </p:sp>
    </p:spTree>
    <p:extLst>
      <p:ext uri="{BB962C8B-B14F-4D97-AF65-F5344CB8AC3E}">
        <p14:creationId xmlns:p14="http://schemas.microsoft.com/office/powerpoint/2010/main" val="20028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HELYREÁLLÍTÁS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989138"/>
            <a:ext cx="82296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4400" dirty="0" smtClean="0"/>
              <a:t>Eszközök</a:t>
            </a:r>
          </a:p>
          <a:p>
            <a:pPr eaLnBrk="1" hangingPunct="1"/>
            <a:r>
              <a:rPr lang="hu-HU" altLang="hu-HU" sz="4400" dirty="0" smtClean="0"/>
              <a:t>Anyagi javak</a:t>
            </a:r>
          </a:p>
          <a:p>
            <a:pPr eaLnBrk="1" hangingPunct="1"/>
            <a:r>
              <a:rPr lang="hu-HU" altLang="hu-HU" sz="4400" dirty="0" smtClean="0"/>
              <a:t>Erkölcsi rehabilitáció</a:t>
            </a:r>
          </a:p>
          <a:p>
            <a:pPr eaLnBrk="1" hangingPunct="1"/>
            <a:r>
              <a:rPr lang="hu-HU" altLang="hu-HU" sz="4400" dirty="0" smtClean="0"/>
              <a:t>Pszichés rehabilitáció</a:t>
            </a:r>
          </a:p>
        </p:txBody>
      </p:sp>
    </p:spTree>
    <p:extLst>
      <p:ext uri="{BB962C8B-B14F-4D97-AF65-F5344CB8AC3E}">
        <p14:creationId xmlns:p14="http://schemas.microsoft.com/office/powerpoint/2010/main" val="36559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4000" dirty="0"/>
              <a:t>A KATASZTRÓFA-ELLÁTÁS ALAPTÉTELEI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773238"/>
            <a:ext cx="8229600" cy="4525962"/>
          </a:xfrm>
        </p:spPr>
        <p:txBody>
          <a:bodyPr>
            <a:noAutofit/>
          </a:bodyPr>
          <a:lstStyle/>
          <a:p>
            <a:pPr eaLnBrk="1" hangingPunct="1"/>
            <a:r>
              <a:rPr lang="hu-HU" altLang="hu-HU" sz="4400" b="1" dirty="0" smtClean="0"/>
              <a:t>gyors reagáló-képesség</a:t>
            </a:r>
          </a:p>
          <a:p>
            <a:pPr eaLnBrk="1" hangingPunct="1"/>
            <a:r>
              <a:rPr lang="hu-HU" altLang="hu-HU" sz="4400" b="1" dirty="0" smtClean="0"/>
              <a:t>az erők koncentrálása (riasztása)</a:t>
            </a:r>
          </a:p>
          <a:p>
            <a:pPr eaLnBrk="1" hangingPunct="1"/>
            <a:r>
              <a:rPr lang="hu-HU" altLang="hu-HU" sz="4400" b="1" dirty="0" smtClean="0"/>
              <a:t>centralizált irányítás</a:t>
            </a:r>
          </a:p>
          <a:p>
            <a:pPr eaLnBrk="1" hangingPunct="1"/>
            <a:r>
              <a:rPr lang="hu-HU" altLang="hu-HU" sz="4400" b="1" dirty="0" smtClean="0"/>
              <a:t>felkészült szakemberek</a:t>
            </a:r>
          </a:p>
          <a:p>
            <a:pPr eaLnBrk="1" hangingPunct="1"/>
            <a:r>
              <a:rPr lang="hu-HU" altLang="hu-HU" sz="4400" b="1" dirty="0" smtClean="0"/>
              <a:t>garantált kommunikáció</a:t>
            </a:r>
          </a:p>
          <a:p>
            <a:pPr eaLnBrk="1" hangingPunct="1"/>
            <a:r>
              <a:rPr lang="hu-HU" altLang="hu-HU" sz="4400" b="1" dirty="0" smtClean="0"/>
              <a:t>horizontális és vertikális koordináció</a:t>
            </a:r>
          </a:p>
        </p:txBody>
      </p:sp>
    </p:spTree>
    <p:extLst>
      <p:ext uri="{BB962C8B-B14F-4D97-AF65-F5344CB8AC3E}">
        <p14:creationId xmlns:p14="http://schemas.microsoft.com/office/powerpoint/2010/main" val="35502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351088" y="155733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hu-HU" altLang="hu-HU" b="1" u="sng" dirty="0">
                <a:latin typeface="Times New Roman" panose="02020603050405020304" pitchFamily="18" charset="0"/>
              </a:rPr>
              <a:t>KATASZTRÓFA:</a:t>
            </a:r>
          </a:p>
          <a:p>
            <a:pPr algn="ctr" eaLnBrk="1" hangingPunct="1">
              <a:buFontTx/>
              <a:buNone/>
            </a:pPr>
            <a:r>
              <a:rPr lang="hu-HU" altLang="hu-HU" dirty="0">
                <a:latin typeface="Times New Roman" panose="02020603050405020304" pitchFamily="18" charset="0"/>
              </a:rPr>
              <a:t>OLYAN TÖMEGES BALESET, AMELYBEN AZ EGÉSZSÉGÜGYI, MŰSZAKI ÉS KÖRNYEZETI KÁROK FELSZÁMOLÁSÁHOZ A TERÜLETI KÖZIGAZGATÁSI EGYSÉG SZEMÉLYI ÉS TECHNIKAI FELKÉSZÜLTSÉGE ELÉGTELEN, KÜLSŐ SEGÍTSÉGRE </a:t>
            </a:r>
            <a:r>
              <a:rPr lang="hu-HU" altLang="hu-HU" dirty="0">
                <a:solidFill>
                  <a:srgbClr val="FFFFFF"/>
                </a:solidFill>
                <a:latin typeface="Times New Roman" panose="02020603050405020304" pitchFamily="18" charset="0"/>
              </a:rPr>
              <a:t>VAN SZÜKSÉG.</a:t>
            </a:r>
          </a:p>
          <a:p>
            <a:pPr eaLnBrk="1" hangingPunct="1"/>
            <a:endParaRPr lang="hu-HU" altLang="hu-HU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2279650" y="0"/>
            <a:ext cx="77724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 sz="440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7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altLang="hu-HU" sz="4000" dirty="0"/>
              <a:t>A KATASZTRÓFA-ELLÁTÁS </a:t>
            </a:r>
            <a:br>
              <a:rPr lang="hu-HU" altLang="hu-HU" sz="4000" dirty="0"/>
            </a:br>
            <a:r>
              <a:rPr lang="hu-HU" altLang="hu-HU" sz="4000" dirty="0"/>
              <a:t>ALAPTÉTELEI II.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773238"/>
            <a:ext cx="8229600" cy="4525962"/>
          </a:xfrm>
        </p:spPr>
        <p:txBody>
          <a:bodyPr>
            <a:noAutofit/>
          </a:bodyPr>
          <a:lstStyle/>
          <a:p>
            <a:pPr eaLnBrk="1" hangingPunct="1"/>
            <a:r>
              <a:rPr lang="hu-HU" altLang="hu-HU" sz="3600" b="1" dirty="0"/>
              <a:t>tömegellátási terv (profilok szerint)</a:t>
            </a:r>
          </a:p>
          <a:p>
            <a:pPr eaLnBrk="1" hangingPunct="1"/>
            <a:r>
              <a:rPr lang="hu-HU" altLang="hu-HU" sz="3600" b="1" dirty="0"/>
              <a:t>begyakorolt protokollok</a:t>
            </a:r>
          </a:p>
          <a:p>
            <a:pPr eaLnBrk="1" hangingPunct="1"/>
            <a:r>
              <a:rPr lang="hu-HU" altLang="hu-HU" sz="3600" b="1" dirty="0"/>
              <a:t>megfelelő készletek, technikai háttér</a:t>
            </a:r>
          </a:p>
          <a:p>
            <a:pPr eaLnBrk="1" hangingPunct="1"/>
            <a:r>
              <a:rPr lang="hu-HU" altLang="hu-HU" sz="3600" b="1" dirty="0"/>
              <a:t>mobil katasztrófa csoport </a:t>
            </a:r>
          </a:p>
          <a:p>
            <a:pPr eaLnBrk="1" hangingPunct="1"/>
            <a:r>
              <a:rPr lang="hu-HU" altLang="hu-HU" sz="3600" b="1" dirty="0"/>
              <a:t>légiszállítás lehetősége (helikopter leszállási lehetősége)</a:t>
            </a:r>
          </a:p>
          <a:p>
            <a:pPr eaLnBrk="1" hangingPunct="1"/>
            <a:r>
              <a:rPr lang="hu-HU" altLang="hu-HU" sz="3600" b="1" dirty="0"/>
              <a:t>mindig a konkrét helyzet szabja meg a konkrét teendőket</a:t>
            </a:r>
          </a:p>
        </p:txBody>
      </p:sp>
    </p:spTree>
    <p:extLst>
      <p:ext uri="{BB962C8B-B14F-4D97-AF65-F5344CB8AC3E}">
        <p14:creationId xmlns:p14="http://schemas.microsoft.com/office/powerpoint/2010/main" val="57905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5492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z="4000" dirty="0" smtClean="0"/>
              <a:t>        A </a:t>
            </a:r>
            <a:r>
              <a:rPr lang="hu-HU" altLang="hu-HU" sz="4000" dirty="0"/>
              <a:t>KATASZTRÓFA-EGÉSZSÉGÜGYI ELLÁTÁS „SZÍNTEREI”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2332038"/>
            <a:ext cx="8229600" cy="4525962"/>
          </a:xfrm>
        </p:spPr>
        <p:txBody>
          <a:bodyPr/>
          <a:lstStyle/>
          <a:p>
            <a:pPr eaLnBrk="1" hangingPunct="1"/>
            <a:r>
              <a:rPr lang="hu-HU" altLang="hu-HU" sz="4000" b="1" dirty="0"/>
              <a:t>A katasztrófa helyszínén</a:t>
            </a:r>
          </a:p>
          <a:p>
            <a:pPr eaLnBrk="1" hangingPunct="1"/>
            <a:r>
              <a:rPr lang="hu-HU" altLang="hu-HU" sz="4000" b="1" dirty="0"/>
              <a:t>Szállítás közben</a:t>
            </a:r>
          </a:p>
          <a:p>
            <a:pPr eaLnBrk="1" hangingPunct="1"/>
            <a:r>
              <a:rPr lang="hu-HU" altLang="hu-HU" sz="4000" b="1" dirty="0"/>
              <a:t>Kórház(</a:t>
            </a:r>
            <a:r>
              <a:rPr lang="hu-HU" altLang="hu-HU" sz="4000" b="1" dirty="0" err="1"/>
              <a:t>ak</a:t>
            </a:r>
            <a:r>
              <a:rPr lang="hu-HU" altLang="hu-HU" sz="4000" b="1" dirty="0"/>
              <a:t>)</a:t>
            </a:r>
            <a:r>
              <a:rPr lang="hu-HU" altLang="hu-HU" sz="4000" b="1" dirty="0" err="1"/>
              <a:t>ban</a:t>
            </a:r>
            <a:r>
              <a:rPr lang="hu-HU" altLang="hu-HU" sz="4000" b="1" dirty="0"/>
              <a:t>, intézet(</a:t>
            </a:r>
            <a:r>
              <a:rPr lang="hu-HU" altLang="hu-HU" sz="4000" b="1" dirty="0" err="1"/>
              <a:t>ek</a:t>
            </a:r>
            <a:r>
              <a:rPr lang="hu-HU" altLang="hu-HU" sz="4000" b="1" dirty="0"/>
              <a:t>)</a:t>
            </a:r>
            <a:r>
              <a:rPr lang="hu-HU" altLang="hu-HU" sz="4000" b="1" dirty="0" err="1"/>
              <a:t>ben</a:t>
            </a:r>
            <a:endParaRPr lang="hu-HU" altLang="hu-HU" sz="4000" b="1" dirty="0"/>
          </a:p>
          <a:p>
            <a:pPr eaLnBrk="1" hangingPunct="1"/>
            <a:r>
              <a:rPr lang="hu-HU" altLang="hu-HU" sz="4000" b="1" dirty="0"/>
              <a:t>Rehabilitációs központokban</a:t>
            </a:r>
          </a:p>
          <a:p>
            <a:pPr eaLnBrk="1" hangingPunct="1"/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86506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>
                <a:solidFill>
                  <a:srgbClr val="99CCFF"/>
                </a:solidFill>
              </a:rPr>
              <a:t>                   </a:t>
            </a:r>
            <a:r>
              <a:rPr lang="hu-HU" altLang="hu-HU" dirty="0" smtClean="0"/>
              <a:t>Mobil Katasztrófa Egység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hu-HU" altLang="hu-HU" sz="2400" b="1" dirty="0"/>
              <a:t>mentőszolgálat kéri</a:t>
            </a:r>
          </a:p>
          <a:p>
            <a:pPr eaLnBrk="1" hangingPunct="1"/>
            <a:r>
              <a:rPr lang="hu-HU" altLang="hu-HU" sz="2400" b="1" dirty="0"/>
              <a:t>döntés az egységről a helyszíni értékelés alapján</a:t>
            </a:r>
          </a:p>
          <a:p>
            <a:pPr lvl="1" eaLnBrk="1" hangingPunct="1"/>
            <a:r>
              <a:rPr lang="hu-HU" altLang="hu-HU" sz="2000" b="1" dirty="0"/>
              <a:t>baleset jellege</a:t>
            </a:r>
          </a:p>
          <a:p>
            <a:pPr lvl="1" eaLnBrk="1" hangingPunct="1"/>
            <a:r>
              <a:rPr lang="hu-HU" altLang="hu-HU" sz="2000" b="1" dirty="0"/>
              <a:t>felszámolás ideje stb.</a:t>
            </a:r>
          </a:p>
          <a:p>
            <a:pPr lvl="1" eaLnBrk="1" hangingPunct="1"/>
            <a:r>
              <a:rPr lang="hu-HU" altLang="hu-HU" sz="2000" b="1" dirty="0"/>
              <a:t>műszaki mentés ?</a:t>
            </a:r>
          </a:p>
          <a:p>
            <a:pPr lvl="1" eaLnBrk="1" hangingPunct="1"/>
            <a:r>
              <a:rPr lang="hu-HU" altLang="hu-HU" sz="2000" b="1" dirty="0"/>
              <a:t>mobilcsoport kell ?	</a:t>
            </a:r>
          </a:p>
          <a:p>
            <a:pPr lvl="1" eaLnBrk="1" hangingPunct="1"/>
            <a:r>
              <a:rPr lang="hu-HU" altLang="hu-HU" sz="2000" b="1" dirty="0" err="1"/>
              <a:t>háttérintézetek</a:t>
            </a:r>
            <a:r>
              <a:rPr lang="hu-HU" altLang="hu-HU" sz="2000" b="1" dirty="0"/>
              <a:t> ?	</a:t>
            </a:r>
          </a:p>
          <a:p>
            <a:pPr eaLnBrk="1" hangingPunct="1"/>
            <a:r>
              <a:rPr lang="hu-HU" altLang="hu-HU" sz="2400" b="1" dirty="0"/>
              <a:t>helyszín biztosítása</a:t>
            </a:r>
          </a:p>
          <a:p>
            <a:pPr eaLnBrk="1" hangingPunct="1"/>
            <a:r>
              <a:rPr lang="hu-HU" altLang="hu-HU" sz="2400" b="1" dirty="0"/>
              <a:t>elsődleges ellátás</a:t>
            </a:r>
          </a:p>
          <a:p>
            <a:pPr eaLnBrk="1" hangingPunct="1"/>
            <a:endParaRPr lang="hu-HU" altLang="hu-HU" sz="2400" dirty="0"/>
          </a:p>
        </p:txBody>
      </p:sp>
      <p:sp>
        <p:nvSpPr>
          <p:cNvPr id="28676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400" b="1" dirty="0"/>
              <a:t>irányítás, együttműködés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2400" b="1" dirty="0"/>
              <a:t>	(OMSZ, BM, MÁV, HM, Tűzoltóság)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b="1" dirty="0"/>
              <a:t>egységes ellátási elvek, dokumentáció kompromisszumok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b="1" dirty="0"/>
              <a:t>pontos információ áramlás			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b="1" dirty="0"/>
              <a:t>normális működés helyreállítása</a:t>
            </a:r>
          </a:p>
          <a:p>
            <a:pPr eaLnBrk="1" hangingPunct="1"/>
            <a:endParaRPr lang="hu-HU" altLang="hu-H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0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4000" dirty="0" smtClean="0">
                <a:solidFill>
                  <a:srgbClr val="99CCFF"/>
                </a:solidFill>
              </a:rPr>
              <a:t>                   </a:t>
            </a:r>
            <a:r>
              <a:rPr lang="hu-HU" altLang="hu-HU" sz="4000" dirty="0" smtClean="0"/>
              <a:t>KÓRHÁZI </a:t>
            </a:r>
            <a:r>
              <a:rPr lang="hu-HU" altLang="hu-HU" sz="4000" dirty="0"/>
              <a:t>KATASZTRÓFA-ELLÁTÁSI TERV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hu-HU" altLang="hu-HU" sz="2400" b="1" dirty="0"/>
              <a:t>felelősök kijelölése</a:t>
            </a:r>
          </a:p>
          <a:p>
            <a:pPr eaLnBrk="1" hangingPunct="1"/>
            <a:r>
              <a:rPr lang="hu-HU" altLang="hu-HU" sz="2400" b="1" dirty="0"/>
              <a:t>a terv begyakorlása és aktiválása</a:t>
            </a:r>
          </a:p>
          <a:p>
            <a:pPr eaLnBrk="1" hangingPunct="1"/>
            <a:r>
              <a:rPr lang="hu-HU" altLang="hu-HU" sz="2400" b="1" dirty="0"/>
              <a:t>katasztrófa besorolás      kiürítés, felszabadítás</a:t>
            </a:r>
          </a:p>
          <a:p>
            <a:pPr eaLnBrk="1" hangingPunct="1"/>
            <a:r>
              <a:rPr lang="hu-HU" altLang="hu-HU" sz="2400" b="1" dirty="0"/>
              <a:t>riasztás, mobilizálás</a:t>
            </a:r>
          </a:p>
          <a:p>
            <a:pPr eaLnBrk="1" hangingPunct="1"/>
            <a:r>
              <a:rPr lang="hu-HU" altLang="hu-HU" sz="2400" b="1" dirty="0"/>
              <a:t>osztályozási szabályok forgalom szervezés</a:t>
            </a:r>
          </a:p>
          <a:p>
            <a:pPr eaLnBrk="1" hangingPunct="1"/>
            <a:endParaRPr lang="hu-HU" altLang="hu-HU" sz="2400" dirty="0">
              <a:solidFill>
                <a:srgbClr val="FFFF00"/>
              </a:solidFill>
            </a:endParaRPr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400" b="1" dirty="0"/>
              <a:t>ambuláns ellátás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b="1" dirty="0"/>
              <a:t>eszközök (elhelyezés, leltár ellenőrzés)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b="1" dirty="0"/>
              <a:t>mobil csoport 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b="1" dirty="0"/>
              <a:t>összeköttetések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b="1" dirty="0"/>
              <a:t>sérült azonosítás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b="1" dirty="0" err="1"/>
              <a:t>dekontamináció</a:t>
            </a:r>
            <a:endParaRPr lang="hu-HU" altLang="hu-HU" sz="2400" b="1" dirty="0"/>
          </a:p>
          <a:p>
            <a:pPr eaLnBrk="1" hangingPunct="1">
              <a:lnSpc>
                <a:spcPct val="80000"/>
              </a:lnSpc>
            </a:pPr>
            <a:r>
              <a:rPr lang="hu-HU" altLang="hu-HU" sz="2400" b="1" dirty="0"/>
              <a:t>médiák kezelése</a:t>
            </a:r>
          </a:p>
          <a:p>
            <a:pPr eaLnBrk="1" hangingPunct="1"/>
            <a:endParaRPr lang="hu-HU" altLang="hu-H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7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altLang="hu-HU" sz="3600" dirty="0"/>
              <a:t>A KÓRHÁZI STRUKTÚRA CÉLSZERŰ FORMÁI TÖMEGELLÁTÁS SORÁN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916113"/>
            <a:ext cx="8229600" cy="4525962"/>
          </a:xfrm>
        </p:spPr>
        <p:txBody>
          <a:bodyPr/>
          <a:lstStyle/>
          <a:p>
            <a:pPr eaLnBrk="1" hangingPunct="1"/>
            <a:r>
              <a:rPr lang="hu-HU" altLang="hu-HU" sz="4000" b="1" dirty="0"/>
              <a:t>átvevő – osztályozó létrehozása és a kórházi munka átszervezése</a:t>
            </a:r>
          </a:p>
          <a:p>
            <a:pPr eaLnBrk="1" hangingPunct="1"/>
            <a:r>
              <a:rPr lang="hu-HU" altLang="hu-HU" sz="4000" b="1" dirty="0"/>
              <a:t>sürgősségi fogadóhely kialakítása (folyamatos munkarend) </a:t>
            </a:r>
          </a:p>
          <a:p>
            <a:pPr eaLnBrk="1" hangingPunct="1"/>
            <a:r>
              <a:rPr lang="hu-HU" altLang="hu-HU" sz="4000" b="1" dirty="0"/>
              <a:t>sürgősségi osztály  aktivizálása a tömeges sérültfogadásra</a:t>
            </a:r>
          </a:p>
          <a:p>
            <a:pPr eaLnBrk="1" hangingPunct="1"/>
            <a:endParaRPr lang="hu-HU" alt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5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A KÓRHÁZ FELADATAI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altLang="hu-HU" b="1" dirty="0"/>
              <a:t>sérültek (betegek) fogadása</a:t>
            </a:r>
          </a:p>
          <a:p>
            <a:pPr eaLnBrk="1" hangingPunct="1"/>
            <a:r>
              <a:rPr lang="hu-HU" altLang="hu-HU" b="1" dirty="0"/>
              <a:t>osztályozás</a:t>
            </a:r>
          </a:p>
          <a:p>
            <a:pPr eaLnBrk="1" hangingPunct="1"/>
            <a:r>
              <a:rPr lang="hu-HU" altLang="hu-HU" b="1" dirty="0"/>
              <a:t>életmentő beavatkozások elvégzése</a:t>
            </a:r>
          </a:p>
          <a:p>
            <a:pPr eaLnBrk="1" hangingPunct="1"/>
            <a:r>
              <a:rPr lang="hu-HU" altLang="hu-HU" b="1" dirty="0"/>
              <a:t>dokumentáció</a:t>
            </a:r>
          </a:p>
          <a:p>
            <a:pPr eaLnBrk="1" hangingPunct="1"/>
            <a:r>
              <a:rPr lang="hu-HU" altLang="hu-HU" b="1" dirty="0"/>
              <a:t>gyógykezelés, megfigyelés</a:t>
            </a:r>
          </a:p>
          <a:p>
            <a:pPr eaLnBrk="1" hangingPunct="1"/>
            <a:r>
              <a:rPr lang="hu-HU" altLang="hu-HU" b="1" dirty="0"/>
              <a:t>szállíthatóság biztosítása, előkészítése más intézetbe</a:t>
            </a:r>
          </a:p>
          <a:p>
            <a:pPr eaLnBrk="1" hangingPunct="1"/>
            <a:r>
              <a:rPr lang="hu-HU" altLang="hu-HU" b="1" dirty="0"/>
              <a:t>„ normál ” feladatok párhuzamos elvégzése</a:t>
            </a:r>
          </a:p>
          <a:p>
            <a:pPr eaLnBrk="1" hangingPunct="1"/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72586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600" dirty="0"/>
              <a:t>A VEZETÉS TEENDŐI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412876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hu-HU" altLang="hu-H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helyzet mérlegelése alapján dönteni: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hu-HU" altLang="hu-HU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kell –e rendkívüli intézkedéseket foganatosítani ?           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(katasztrófaterv ?)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ha igen, milyen szakmai tartalommal, milyen terjedelemben 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tömeges sérültáramlás esetén általában szükséges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altLang="hu-H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altLang="hu-H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átvevő - osztályozó létrehozása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altLang="hu-H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kiegészítő intézkedések foganatosítása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altLang="hu-H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információs csoport létrehozása	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altLang="hu-H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 katasztrófaterv egészének realizálása</a:t>
            </a:r>
          </a:p>
        </p:txBody>
      </p:sp>
    </p:spTree>
    <p:extLst>
      <p:ext uri="{BB962C8B-B14F-4D97-AF65-F5344CB8AC3E}">
        <p14:creationId xmlns:p14="http://schemas.microsoft.com/office/powerpoint/2010/main" val="34324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altLang="hu-HU" sz="4000" dirty="0"/>
              <a:t>A kórházi struktúra (működés) célszerű formái tömegellátás során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992313" y="1700213"/>
            <a:ext cx="82296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4000" b="1" dirty="0" smtClean="0"/>
              <a:t>átvevő – osztályozó létrehozása és a kórházi munka átszervezése</a:t>
            </a:r>
          </a:p>
          <a:p>
            <a:pPr eaLnBrk="1" hangingPunct="1"/>
            <a:r>
              <a:rPr lang="hu-HU" altLang="hu-HU" sz="4000" b="1" dirty="0" smtClean="0"/>
              <a:t>a  sürgősségi  osztály  (ha létezik) rendelkezzen olyan lehetőségekkel, hogy  a tömeges sérültfogadás és ellátás bázisa legyen</a:t>
            </a:r>
          </a:p>
        </p:txBody>
      </p:sp>
    </p:spTree>
    <p:extLst>
      <p:ext uri="{BB962C8B-B14F-4D97-AF65-F5344CB8AC3E}">
        <p14:creationId xmlns:p14="http://schemas.microsoft.com/office/powerpoint/2010/main" val="13641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491861"/>
          </a:xfrm>
        </p:spPr>
        <p:txBody>
          <a:bodyPr>
            <a:normAutofit fontScale="90000"/>
          </a:bodyPr>
          <a:lstStyle/>
          <a:p>
            <a:r>
              <a:rPr lang="hu-H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Tömeges események definíciója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920239"/>
            <a:ext cx="11608067" cy="4676503"/>
          </a:xfrm>
        </p:spPr>
        <p:txBody>
          <a:bodyPr>
            <a:normAutofit/>
          </a:bodyPr>
          <a:lstStyle/>
          <a:p>
            <a:r>
              <a:rPr lang="hu-H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Tömeges eseménynek azokat a mentési helyzeteket nevezzük, ahol az alábbi körülmények együttesen fennállnak: </a:t>
            </a:r>
          </a:p>
          <a:p>
            <a:r>
              <a:rPr lang="hu-H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</a:t>
            </a:r>
            <a:r>
              <a:rPr lang="hu-H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körülírható</a:t>
            </a:r>
            <a:r>
              <a:rPr lang="hu-H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földrajzi helyen, (nem feltétlenül egy cím, vagy sarok, lehet település(</a:t>
            </a:r>
            <a:r>
              <a:rPr lang="hu-H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hu-H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vagy annak része, ld. árvíz, vihar, vörösiszap, vagy több helyen találjuk a mérgezetteket stb.) </a:t>
            </a:r>
          </a:p>
        </p:txBody>
      </p:sp>
    </p:spTree>
    <p:extLst>
      <p:ext uri="{BB962C8B-B14F-4D97-AF65-F5344CB8AC3E}">
        <p14:creationId xmlns:p14="http://schemas.microsoft.com/office/powerpoint/2010/main" val="507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52650" y="1188719"/>
            <a:ext cx="7886700" cy="5381897"/>
          </a:xfrm>
        </p:spPr>
        <p:txBody>
          <a:bodyPr>
            <a:noAutofit/>
          </a:bodyPr>
          <a:lstStyle/>
          <a:p>
            <a:r>
              <a:rPr lang="hu-HU" sz="3600" dirty="0" smtClean="0"/>
              <a:t> </a:t>
            </a:r>
            <a:r>
              <a:rPr lang="hu-HU" sz="3600" dirty="0" smtClean="0"/>
              <a:t>egy </a:t>
            </a:r>
            <a:r>
              <a:rPr lang="hu-HU" sz="3600" dirty="0"/>
              <a:t>időben (nem feltétlenül egy időpillanatot jelent, lehetnek időben elhúzódó, vagy egymást </a:t>
            </a:r>
            <a:r>
              <a:rPr lang="hu-HU" sz="3600" dirty="0" err="1"/>
              <a:t>láncszerűen</a:t>
            </a:r>
            <a:r>
              <a:rPr lang="hu-HU" sz="3600" dirty="0"/>
              <a:t> követő események, pl. a mentésnél megsérülő tűzoltó)</a:t>
            </a:r>
          </a:p>
          <a:p>
            <a:r>
              <a:rPr lang="hu-HU" sz="3600" dirty="0"/>
              <a:t>  történő esemény következtében (nem feltétlenül azonos baleseti mechanizmus: pl. lakástűznél füstmérgezett, sérült és égett is lehet) </a:t>
            </a:r>
          </a:p>
        </p:txBody>
      </p:sp>
    </p:spTree>
    <p:extLst>
      <p:ext uri="{BB962C8B-B14F-4D97-AF65-F5344CB8AC3E}">
        <p14:creationId xmlns:p14="http://schemas.microsoft.com/office/powerpoint/2010/main" val="36004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359892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mtClean="0">
                <a:solidFill>
                  <a:schemeClr val="accent1"/>
                </a:solidFill>
              </a:rPr>
              <a:t>LÉNYEGE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916113"/>
            <a:ext cx="8229600" cy="45259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u-HU" altLang="hu-HU" sz="3600" dirty="0"/>
              <a:t>ARÁNYTALANSÁG A SÉRÜLTEK ÉS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u-HU" altLang="hu-HU" sz="3600" dirty="0"/>
              <a:t> A MENTŐERŐK SZÁMA KÖZÖTT!</a:t>
            </a:r>
          </a:p>
          <a:p>
            <a:pPr eaLnBrk="1" hangingPunct="1">
              <a:buFontTx/>
              <a:buNone/>
            </a:pPr>
            <a:endParaRPr lang="hu-HU" altLang="hu-HU" sz="3600" b="1" i="1" dirty="0"/>
          </a:p>
          <a:p>
            <a:pPr algn="ctr" eaLnBrk="1" hangingPunct="1">
              <a:buFontTx/>
              <a:buNone/>
            </a:pPr>
            <a:r>
              <a:rPr lang="hu-HU" altLang="hu-HU" b="1" dirty="0" smtClean="0"/>
              <a:t>	Ez tömeges balesetnél átmeneti, katasztrófánál órákig, napokig tarthat!</a:t>
            </a:r>
          </a:p>
          <a:p>
            <a:pPr eaLnBrk="1" hangingPunct="1"/>
            <a:endParaRPr lang="hu-HU" altLang="hu-HU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Tömeges baleset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legalább  </a:t>
            </a:r>
          </a:p>
          <a:p>
            <a:r>
              <a:rPr lang="hu-HU" sz="4000" dirty="0"/>
              <a:t> 7 fő bármilyen súlyosságú, vagy  </a:t>
            </a:r>
          </a:p>
          <a:p>
            <a:r>
              <a:rPr lang="hu-HU" sz="4000" dirty="0"/>
              <a:t> 3 fő T1 és/vagy T2 súlyosságú  sérülést, mérgezést szenved, és ezen betegek </a:t>
            </a:r>
          </a:p>
          <a:p>
            <a:r>
              <a:rPr lang="hu-HU" sz="4000" dirty="0"/>
              <a:t>primer mentését végezzük (Pl. egy gyógyintézetből kért 7 fő mérgezett szállítása másik gyógyintézetbe NEM tömeges esemény!). </a:t>
            </a:r>
          </a:p>
          <a:p>
            <a:endParaRPr lang="hu-HU" sz="4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8545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T1: </a:t>
            </a:r>
            <a:r>
              <a:rPr lang="hu-HU" dirty="0" smtClean="0"/>
              <a:t>azonnali </a:t>
            </a:r>
            <a:r>
              <a:rPr lang="hu-HU" dirty="0"/>
              <a:t>ellátás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52650" y="1267097"/>
            <a:ext cx="7886700" cy="4067404"/>
          </a:xfrm>
        </p:spPr>
        <p:txBody>
          <a:bodyPr>
            <a:noAutofit/>
          </a:bodyPr>
          <a:lstStyle/>
          <a:p>
            <a:r>
              <a:rPr lang="hu-HU" sz="4000" dirty="0"/>
              <a:t>ABC instabil sérültek/mérgezettek, elsősorban:   eszméletlenség, </a:t>
            </a:r>
          </a:p>
          <a:p>
            <a:r>
              <a:rPr lang="hu-HU" sz="4000" dirty="0"/>
              <a:t>  légzési elégtelenség,   erős külső vérzés,   perifériás pulzus nem (alig) tapintható,  égés: arc és légúti égés, ill. &gt; 40 %-</a:t>
            </a:r>
            <a:r>
              <a:rPr lang="hu-HU" sz="4000" dirty="0" err="1"/>
              <a:t>os</a:t>
            </a:r>
            <a:r>
              <a:rPr lang="hu-HU" sz="4000" dirty="0"/>
              <a:t> II. fokú, ill. &gt; 20 %-</a:t>
            </a:r>
            <a:r>
              <a:rPr lang="hu-HU" sz="4000" dirty="0" err="1"/>
              <a:t>os</a:t>
            </a:r>
            <a:r>
              <a:rPr lang="hu-HU" sz="4000" dirty="0"/>
              <a:t> III. fokú égés,  </a:t>
            </a:r>
            <a:r>
              <a:rPr lang="hu-HU" sz="4000" dirty="0" err="1"/>
              <a:t>dekontaminálandó</a:t>
            </a:r>
            <a:r>
              <a:rPr lang="hu-HU" sz="4000" dirty="0"/>
              <a:t> mérgezettek: bőrön át felszívódók, marószerek. </a:t>
            </a:r>
          </a:p>
          <a:p>
            <a:pPr marL="0" indent="0">
              <a:buNone/>
            </a:pP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361551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T2: sürgős transzport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dirty="0"/>
              <a:t>ABC stabil sérültek/mérgezettek (TS: 444, esetleg romló), elsősorban: </a:t>
            </a:r>
          </a:p>
          <a:p>
            <a:r>
              <a:rPr lang="hu-HU" dirty="0"/>
              <a:t> eszméletén lévő súlyos agykoponya sérült (a komplikációmentes </a:t>
            </a:r>
            <a:r>
              <a:rPr lang="hu-HU" dirty="0" err="1"/>
              <a:t>commotio</a:t>
            </a:r>
            <a:r>
              <a:rPr lang="hu-HU" dirty="0"/>
              <a:t> </a:t>
            </a:r>
            <a:r>
              <a:rPr lang="hu-HU" dirty="0" err="1"/>
              <a:t>cerebri</a:t>
            </a:r>
            <a:r>
              <a:rPr lang="hu-HU" dirty="0"/>
              <a:t> nem!),  </a:t>
            </a:r>
          </a:p>
          <a:p>
            <a:r>
              <a:rPr lang="hu-HU" dirty="0"/>
              <a:t> szemsérülés,   </a:t>
            </a:r>
            <a:endParaRPr lang="hu-HU" dirty="0" smtClean="0"/>
          </a:p>
          <a:p>
            <a:r>
              <a:rPr lang="hu-HU" dirty="0"/>
              <a:t>gerincvelő </a:t>
            </a:r>
            <a:r>
              <a:rPr lang="hu-HU" dirty="0" err="1"/>
              <a:t>harántlézió</a:t>
            </a:r>
            <a:r>
              <a:rPr lang="hu-HU" dirty="0"/>
              <a:t>,  </a:t>
            </a:r>
          </a:p>
          <a:p>
            <a:r>
              <a:rPr lang="hu-HU" dirty="0"/>
              <a:t> belső vérzés (HTX, máj-, </a:t>
            </a:r>
            <a:r>
              <a:rPr lang="hu-HU" dirty="0" err="1"/>
              <a:t>lépruptura</a:t>
            </a:r>
            <a:r>
              <a:rPr lang="hu-HU" dirty="0"/>
              <a:t>) gyanúja,   roncsolt végtag, vagy megnyílt </a:t>
            </a:r>
            <a:r>
              <a:rPr lang="hu-HU" dirty="0" err="1"/>
              <a:t>nagyizület</a:t>
            </a:r>
            <a:r>
              <a:rPr lang="hu-HU" dirty="0"/>
              <a:t>  </a:t>
            </a:r>
          </a:p>
          <a:p>
            <a:r>
              <a:rPr lang="hu-HU" dirty="0"/>
              <a:t> égés: 20-40 %-</a:t>
            </a:r>
            <a:r>
              <a:rPr lang="hu-HU" dirty="0" err="1"/>
              <a:t>os</a:t>
            </a:r>
            <a:r>
              <a:rPr lang="hu-HU" dirty="0"/>
              <a:t> II. fokú, ill. 10-20 %-</a:t>
            </a:r>
            <a:r>
              <a:rPr lang="hu-HU" dirty="0" err="1"/>
              <a:t>os</a:t>
            </a:r>
            <a:r>
              <a:rPr lang="hu-HU" dirty="0"/>
              <a:t> III. fokú </a:t>
            </a:r>
          </a:p>
        </p:txBody>
      </p:sp>
    </p:spTree>
    <p:extLst>
      <p:ext uri="{BB962C8B-B14F-4D97-AF65-F5344CB8AC3E}">
        <p14:creationId xmlns:p14="http://schemas.microsoft.com/office/powerpoint/2010/main" val="1853998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T3: „ABC </a:t>
            </a:r>
            <a:r>
              <a:rPr lang="hu-HU" dirty="0" smtClean="0"/>
              <a:t>stabil”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4400" dirty="0"/>
              <a:t>Sürgős beavatkozást nem igénylő, stabil állapotú betegek. (Ide tartoznak pl. a jelentős vérzéssel nem járó zárt törések, ficamok, lágyrész sérülések, </a:t>
            </a:r>
            <a:r>
              <a:rPr lang="hu-HU" sz="4400" dirty="0" err="1"/>
              <a:t>commotio</a:t>
            </a:r>
            <a:r>
              <a:rPr lang="hu-HU" sz="4400" dirty="0"/>
              <a:t> </a:t>
            </a:r>
            <a:r>
              <a:rPr lang="hu-HU" sz="4400" dirty="0" err="1"/>
              <a:t>cerebri</a:t>
            </a:r>
            <a:r>
              <a:rPr lang="hu-HU" sz="4400" dirty="0"/>
              <a:t>, stb.) </a:t>
            </a:r>
          </a:p>
        </p:txBody>
      </p:sp>
    </p:spTree>
    <p:extLst>
      <p:ext uri="{BB962C8B-B14F-4D97-AF65-F5344CB8AC3E}">
        <p14:creationId xmlns:p14="http://schemas.microsoft.com/office/powerpoint/2010/main" val="3966989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52650" y="1045029"/>
            <a:ext cx="7886700" cy="5107577"/>
          </a:xfrm>
        </p:spPr>
        <p:txBody>
          <a:bodyPr>
            <a:normAutofit/>
          </a:bodyPr>
          <a:lstStyle/>
          <a:p>
            <a:r>
              <a:rPr lang="hu-HU" sz="4000" dirty="0"/>
              <a:t>T4: „ABC instabil”, az adott körülmények között nem kezelendő betegek. </a:t>
            </a:r>
          </a:p>
          <a:p>
            <a:r>
              <a:rPr lang="hu-HU" sz="4000" dirty="0"/>
              <a:t>H. Halottak</a:t>
            </a:r>
          </a:p>
          <a:p>
            <a:r>
              <a:rPr lang="hu-HU" sz="4000" dirty="0"/>
              <a:t>A T4-es kategória csak katasztrófa helyzetben, vagy tartós ellátó-ellátandó aránytalanság esetén használható! </a:t>
            </a:r>
          </a:p>
        </p:txBody>
      </p:sp>
    </p:spTree>
    <p:extLst>
      <p:ext uri="{BB962C8B-B14F-4D97-AF65-F5344CB8AC3E}">
        <p14:creationId xmlns:p14="http://schemas.microsoft.com/office/powerpoint/2010/main" val="3149630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irányítás szerepe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A kárhely felszámolásában </a:t>
            </a:r>
            <a:r>
              <a:rPr lang="hu-HU" sz="4400" b="1" i="1" dirty="0" smtClean="0"/>
              <a:t>támogató</a:t>
            </a:r>
            <a:r>
              <a:rPr lang="hu-HU" sz="4400" dirty="0" smtClean="0"/>
              <a:t> jellegű, de egyben </a:t>
            </a:r>
            <a:r>
              <a:rPr lang="hu-HU" sz="4400" b="1" i="1" dirty="0" smtClean="0"/>
              <a:t>meghatározó</a:t>
            </a:r>
            <a:r>
              <a:rPr lang="hu-HU" sz="4400" dirty="0" smtClean="0"/>
              <a:t> is a kárhely hatékony kiürítésében.</a:t>
            </a:r>
          </a:p>
          <a:p>
            <a:r>
              <a:rPr lang="hu-HU" sz="4400" dirty="0" smtClean="0"/>
              <a:t>Legfontosabb indikátor a kiürítés ideje.</a:t>
            </a:r>
            <a:endParaRPr lang="hu-HU" sz="4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4521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Irányítócsoportok szerepe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bejelentés alapján.</a:t>
            </a:r>
          </a:p>
          <a:p>
            <a:r>
              <a:rPr lang="hu-HU" dirty="0" smtClean="0"/>
              <a:t>Tömeges esemény valószínűsíthető.</a:t>
            </a:r>
          </a:p>
          <a:p>
            <a:r>
              <a:rPr lang="hu-HU" dirty="0" smtClean="0"/>
              <a:t>Veszélyforrások a helyszínen.</a:t>
            </a:r>
          </a:p>
          <a:p>
            <a:r>
              <a:rPr lang="hu-HU" dirty="0" smtClean="0"/>
              <a:t>Társszervek riasztásának szükségessége.</a:t>
            </a:r>
          </a:p>
          <a:p>
            <a:r>
              <a:rPr lang="hu-HU" dirty="0" smtClean="0"/>
              <a:t>A bejelentő és sérültek biztonsága.</a:t>
            </a:r>
          </a:p>
          <a:p>
            <a:r>
              <a:rPr lang="hu-HU" dirty="0" smtClean="0"/>
              <a:t>További információk-helyszínről, sérültekről, </a:t>
            </a:r>
          </a:p>
          <a:p>
            <a:r>
              <a:rPr lang="hu-HU" dirty="0" smtClean="0"/>
              <a:t>Tanács /elsősegély a helyszínen</a:t>
            </a:r>
          </a:p>
          <a:p>
            <a:r>
              <a:rPr lang="hu-HU" dirty="0" smtClean="0"/>
              <a:t>Többszörös bejelentés esetén minden bejelentőt ki kell kérdezni.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Nem helyes a „már tudunk róla, útban vagyunk” elintézés.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4147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irányítócsoportok szerepe.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Kommunikáció:</a:t>
            </a:r>
          </a:p>
          <a:p>
            <a:pPr marL="0" indent="0">
              <a:buNone/>
            </a:pPr>
            <a:r>
              <a:rPr lang="hu-HU" sz="4000" dirty="0"/>
              <a:t> </a:t>
            </a:r>
            <a:r>
              <a:rPr lang="hu-HU" sz="4000" dirty="0" smtClean="0"/>
              <a:t>-A kárhelyről kizárólag a kárhelyparancsnokkal kommunikál.</a:t>
            </a:r>
          </a:p>
          <a:p>
            <a:pPr marL="0" indent="0">
              <a:buNone/>
            </a:pPr>
            <a:r>
              <a:rPr lang="hu-HU" sz="4000" dirty="0"/>
              <a:t> </a:t>
            </a:r>
            <a:r>
              <a:rPr lang="hu-HU" sz="4000" dirty="0" smtClean="0"/>
              <a:t>- Mobiltelefont nem használ és nem fogad mobilhívást.</a:t>
            </a:r>
          </a:p>
          <a:p>
            <a:pPr marL="0" indent="0">
              <a:buNone/>
            </a:pPr>
            <a:r>
              <a:rPr lang="hu-HU" sz="4000" dirty="0" smtClean="0"/>
              <a:t>Adminisztráció.</a:t>
            </a:r>
          </a:p>
          <a:p>
            <a:pPr marL="0" indent="0">
              <a:buNone/>
            </a:pPr>
            <a:r>
              <a:rPr lang="hu-HU" sz="4000" dirty="0" smtClean="0"/>
              <a:t>Adatok összegyűjtése és az esemény összefoglaló jelentése.</a:t>
            </a:r>
            <a:endParaRPr lang="hu-HU" sz="4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49496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irányítócsoportok szerepe.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Intézkedések.</a:t>
            </a:r>
          </a:p>
          <a:p>
            <a:r>
              <a:rPr lang="hu-HU" dirty="0" smtClean="0"/>
              <a:t>A tömeges esemény és a normál mentés szétválasztása.</a:t>
            </a:r>
          </a:p>
          <a:p>
            <a:r>
              <a:rPr lang="hu-HU" dirty="0" smtClean="0"/>
              <a:t>Halasztható nem azonnali szállítások leállítása.</a:t>
            </a:r>
          </a:p>
          <a:p>
            <a:r>
              <a:rPr lang="hu-HU" dirty="0" smtClean="0"/>
              <a:t>Alternatív mentőszolgálatok bevonása.</a:t>
            </a:r>
          </a:p>
          <a:p>
            <a:r>
              <a:rPr lang="hu-HU" dirty="0" smtClean="0"/>
              <a:t>Lelépés váltás tilalma.</a:t>
            </a:r>
          </a:p>
          <a:p>
            <a:r>
              <a:rPr lang="hu-HU" dirty="0" smtClean="0"/>
              <a:t>T3 sérültek egyéb járművel történő elszállításának szervezése.</a:t>
            </a:r>
          </a:p>
          <a:p>
            <a:r>
              <a:rPr lang="hu-HU" dirty="0" smtClean="0"/>
              <a:t>A szolgálatvezető főorvos bevonása a döntésekhez.</a:t>
            </a:r>
          </a:p>
          <a:p>
            <a:r>
              <a:rPr lang="hu-HU" dirty="0" smtClean="0"/>
              <a:t>Jelentési kötelezettség OMSZ-</a:t>
            </a:r>
            <a:r>
              <a:rPr lang="hu-HU" dirty="0" err="1" smtClean="0"/>
              <a:t>on</a:t>
            </a:r>
            <a:r>
              <a:rPr lang="hu-HU" dirty="0" smtClean="0"/>
              <a:t> belül.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46866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irányítócsoportok szerepe.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Intézkedések.</a:t>
            </a:r>
          </a:p>
          <a:p>
            <a:r>
              <a:rPr lang="hu-HU" dirty="0" smtClean="0"/>
              <a:t>További mentőegységek helyszínre irányítása.</a:t>
            </a:r>
          </a:p>
          <a:p>
            <a:r>
              <a:rPr lang="hu-HU" dirty="0" smtClean="0"/>
              <a:t>TBE riasztása.</a:t>
            </a:r>
          </a:p>
          <a:p>
            <a:r>
              <a:rPr lang="hu-HU" dirty="0" smtClean="0"/>
              <a:t>További szervek riasztása.</a:t>
            </a:r>
          </a:p>
          <a:p>
            <a:r>
              <a:rPr lang="hu-HU" dirty="0" smtClean="0"/>
              <a:t>Korházakkal kapcsolatfelvétel.</a:t>
            </a:r>
          </a:p>
          <a:p>
            <a:r>
              <a:rPr lang="hu-HU" dirty="0" smtClean="0"/>
              <a:t>Speciális igényű sérültek centrumba elhelyezése.</a:t>
            </a:r>
          </a:p>
          <a:p>
            <a:r>
              <a:rPr lang="hu-HU" dirty="0" smtClean="0"/>
              <a:t>Mentőegységek kórházba irányítása, szükség esetén vissza irányítása a kárhelyre.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9281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029200" y="1524001"/>
            <a:ext cx="2667000" cy="8350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Katasztrófát kiváltó tényezők</a:t>
            </a:r>
            <a:endParaRPr lang="hu-HU" altLang="hu-HU" sz="2400" dirty="0">
              <a:latin typeface="Times New Roman" panose="02020603050405020304" pitchFamily="18" charset="0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828800" y="3429000"/>
            <a:ext cx="1828800" cy="3036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Technikai</a:t>
            </a:r>
            <a:r>
              <a:rPr lang="hu-HU" altLang="hu-HU" sz="2400" u="sng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1600" b="1" dirty="0">
                <a:latin typeface="Times New Roman" panose="02020603050405020304" pitchFamily="18" charset="0"/>
              </a:rPr>
              <a:t> Közlekedési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1600" b="1" dirty="0">
                <a:latin typeface="Times New Roman" panose="02020603050405020304" pitchFamily="18" charset="0"/>
              </a:rPr>
              <a:t> Tűz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1600" b="1" dirty="0">
                <a:latin typeface="Times New Roman" panose="02020603050405020304" pitchFamily="18" charset="0"/>
              </a:rPr>
              <a:t> Robbanás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1600" b="1" dirty="0">
                <a:latin typeface="Times New Roman" panose="02020603050405020304" pitchFamily="18" charset="0"/>
              </a:rPr>
              <a:t>- Vegyi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1600" b="1" dirty="0">
                <a:latin typeface="Times New Roman" panose="02020603050405020304" pitchFamily="18" charset="0"/>
              </a:rPr>
              <a:t> Nukleáris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1600" b="1" dirty="0">
                <a:latin typeface="Times New Roman" panose="02020603050405020304" pitchFamily="18" charset="0"/>
              </a:rPr>
              <a:t> Hidrodinamikai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1600" b="1" dirty="0">
                <a:latin typeface="Times New Roman" panose="02020603050405020304" pitchFamily="18" charset="0"/>
              </a:rPr>
              <a:t> Infrastrukturális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719514" y="3429001"/>
            <a:ext cx="2071687" cy="21812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2400" b="1" u="sng" dirty="0">
                <a:latin typeface="Times New Roman" panose="02020603050405020304" pitchFamily="18" charset="0"/>
              </a:rPr>
              <a:t>Természeti</a:t>
            </a:r>
          </a:p>
          <a:p>
            <a:pPr eaLnBrk="1" hangingPunct="1">
              <a:buFontTx/>
              <a:buChar char="-"/>
            </a:pPr>
            <a:r>
              <a:rPr lang="hu-HU" altLang="hu-HU" sz="1600" b="1" dirty="0">
                <a:latin typeface="Times New Roman" panose="02020603050405020304" pitchFamily="18" charset="0"/>
              </a:rPr>
              <a:t> Geológiai</a:t>
            </a:r>
          </a:p>
          <a:p>
            <a:pPr eaLnBrk="1" hangingPunct="1"/>
            <a:endParaRPr lang="hu-HU" altLang="hu-HU" sz="1600" b="1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hu-HU" altLang="hu-HU" sz="1600" b="1" dirty="0">
                <a:latin typeface="Times New Roman" panose="02020603050405020304" pitchFamily="18" charset="0"/>
              </a:rPr>
              <a:t> Tektonikai</a:t>
            </a:r>
          </a:p>
          <a:p>
            <a:pPr eaLnBrk="1" hangingPunct="1"/>
            <a:endParaRPr lang="hu-HU" altLang="hu-HU" sz="1600" b="1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hu-HU" altLang="hu-HU" sz="1600" b="1" dirty="0">
                <a:latin typeface="Times New Roman" panose="02020603050405020304" pitchFamily="18" charset="0"/>
              </a:rPr>
              <a:t> Hidrometeorológiai</a:t>
            </a:r>
          </a:p>
          <a:p>
            <a:pPr eaLnBrk="1" hangingPunct="1"/>
            <a:endParaRPr lang="hu-HU" altLang="hu-HU" sz="1600" b="1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hu-HU" altLang="hu-HU" sz="1600" b="1" dirty="0">
                <a:latin typeface="Times New Roman" panose="02020603050405020304" pitchFamily="18" charset="0"/>
              </a:rPr>
              <a:t> </a:t>
            </a:r>
            <a:r>
              <a:rPr lang="hu-HU" altLang="hu-HU" sz="1600" b="1" dirty="0" err="1">
                <a:latin typeface="Times New Roman" panose="02020603050405020304" pitchFamily="18" charset="0"/>
              </a:rPr>
              <a:t>Heliofiziológiai</a:t>
            </a:r>
            <a:endParaRPr lang="hu-HU" altLang="hu-HU" sz="1600" b="1" dirty="0">
              <a:latin typeface="Times New Roman" panose="02020603050405020304" pitchFamily="18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867400" y="3429001"/>
            <a:ext cx="2743200" cy="12033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Ökológiai</a:t>
            </a:r>
            <a:r>
              <a:rPr lang="hu-HU" altLang="hu-HU" sz="2400" u="sng" dirty="0">
                <a:latin typeface="Times New Roman" panose="02020603050405020304" pitchFamily="18" charset="0"/>
              </a:rPr>
              <a:t>, </a:t>
            </a:r>
            <a:r>
              <a:rPr lang="hu-HU" altLang="hu-H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biológiai</a:t>
            </a:r>
            <a:endParaRPr lang="hu-HU" altLang="hu-HU" sz="2400" b="1" u="sng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1600" b="1" dirty="0">
                <a:latin typeface="Times New Roman" panose="02020603050405020304" pitchFamily="18" charset="0"/>
              </a:rPr>
              <a:t> Hidroszféra szerkezetű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1600" b="1" dirty="0">
                <a:latin typeface="Times New Roman" panose="02020603050405020304" pitchFamily="18" charset="0"/>
              </a:rPr>
              <a:t> Atmoszféra szerkezetű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8763000" y="3429001"/>
            <a:ext cx="1600200" cy="19351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Fegyveres</a:t>
            </a:r>
            <a:endParaRPr lang="hu-HU" altLang="hu-HU" sz="2400" b="1" u="sng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1600" b="1" dirty="0">
                <a:latin typeface="Times New Roman" panose="02020603050405020304" pitchFamily="18" charset="0"/>
              </a:rPr>
              <a:t> Polgárháború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1600" b="1" dirty="0">
                <a:latin typeface="Times New Roman" panose="02020603050405020304" pitchFamily="18" charset="0"/>
              </a:rPr>
              <a:t> Terror akció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1600" b="1" dirty="0">
                <a:latin typeface="Times New Roman" panose="02020603050405020304" pitchFamily="18" charset="0"/>
              </a:rPr>
              <a:t> Fegyveres konfliktus</a:t>
            </a:r>
            <a:r>
              <a:rPr lang="hu-HU" altLang="hu-HU" sz="24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H="1">
            <a:off x="2895600" y="2362200"/>
            <a:ext cx="175260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H="1">
            <a:off x="4648200" y="2667000"/>
            <a:ext cx="53340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7543800" y="2590800"/>
            <a:ext cx="45720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8001000" y="2286000"/>
            <a:ext cx="129540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55" name="Rectangle 13"/>
          <p:cNvSpPr>
            <a:spLocks noChangeArrowheads="1"/>
          </p:cNvSpPr>
          <p:nvPr/>
        </p:nvSpPr>
        <p:spPr bwMode="auto">
          <a:xfrm>
            <a:off x="2424113" y="0"/>
            <a:ext cx="7696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3600" b="1" dirty="0" smtClean="0">
                <a:cs typeface="Times New Roman" panose="02020603050405020304" pitchFamily="18" charset="0"/>
              </a:rPr>
              <a:t>KATASZTRÓFÁK </a:t>
            </a:r>
            <a:r>
              <a:rPr lang="hu-HU" altLang="hu-HU" sz="3600" b="1" dirty="0">
                <a:cs typeface="Times New Roman" panose="02020603050405020304" pitchFamily="18" charset="0"/>
              </a:rPr>
              <a:t>CSOPORTOSÍTÁSA</a:t>
            </a:r>
            <a:endParaRPr lang="hu-HU" altLang="hu-HU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95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 autoUpdateAnimBg="0"/>
      <p:bldP spid="52229" grpId="0" animBg="1" autoUpdateAnimBg="0"/>
      <p:bldP spid="52230" grpId="0" animBg="1" autoUpdateAnimBg="0"/>
      <p:bldP spid="52231" grpId="0" animBg="1" autoUpdateAnimBg="0"/>
      <p:bldP spid="52232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irányítócsoportok szerepe.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Riasztás.</a:t>
            </a:r>
          </a:p>
          <a:p>
            <a:r>
              <a:rPr lang="hu-HU" dirty="0" smtClean="0"/>
              <a:t>A legközelebbi mentőegység, és párhuzamos, többfokozatú riasztás.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Ne csak egy felderítő egységet.</a:t>
            </a:r>
          </a:p>
          <a:p>
            <a:pPr marL="0" indent="0">
              <a:buNone/>
            </a:pPr>
            <a:r>
              <a:rPr lang="hu-HU" dirty="0" smtClean="0"/>
              <a:t>Információ átadása a mentőegységeknek.</a:t>
            </a:r>
          </a:p>
          <a:p>
            <a:pPr marL="0" indent="0">
              <a:buNone/>
            </a:pPr>
            <a:r>
              <a:rPr lang="hu-HU" dirty="0" smtClean="0"/>
              <a:t>Kárhelycsatorna használata.</a:t>
            </a:r>
          </a:p>
          <a:p>
            <a:pPr marL="0" indent="0">
              <a:buNone/>
            </a:pPr>
            <a:r>
              <a:rPr lang="hu-HU" dirty="0" smtClean="0"/>
              <a:t>Társszervek riasztása.</a:t>
            </a:r>
          </a:p>
          <a:p>
            <a:pPr marL="0" indent="0">
              <a:buNone/>
            </a:pPr>
            <a:r>
              <a:rPr lang="hu-HU" dirty="0" smtClean="0"/>
              <a:t>Szolgálatvezető főorvosnak azonnali jelentés.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6607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6264" y="0"/>
            <a:ext cx="3335654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Ahogy</a:t>
            </a:r>
            <a:r>
              <a:rPr sz="4000" spc="-50" dirty="0"/>
              <a:t> </a:t>
            </a:r>
            <a:r>
              <a:rPr sz="4000" spc="-25" dirty="0"/>
              <a:t>szoktuk…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749654" y="548501"/>
            <a:ext cx="8571865" cy="610171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55600" indent="-343535">
              <a:spcBef>
                <a:spcPts val="8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20" dirty="0">
                <a:latin typeface="Calibri"/>
                <a:cs typeface="Calibri"/>
              </a:rPr>
              <a:t>Szervezetlen </a:t>
            </a:r>
            <a:r>
              <a:rPr sz="3000" spc="-15" dirty="0">
                <a:latin typeface="Calibri"/>
                <a:cs typeface="Calibri"/>
              </a:rPr>
              <a:t>infrastruktúra </a:t>
            </a:r>
            <a:r>
              <a:rPr sz="3000" dirty="0">
                <a:latin typeface="Calibri"/>
                <a:cs typeface="Calibri"/>
              </a:rPr>
              <a:t>= lassú</a:t>
            </a:r>
            <a:r>
              <a:rPr sz="3000" spc="-10" dirty="0">
                <a:latin typeface="Calibri"/>
                <a:cs typeface="Calibri"/>
              </a:rPr>
              <a:t> kiürítés</a:t>
            </a:r>
            <a:endParaRPr sz="3000">
              <a:latin typeface="Calibri"/>
              <a:cs typeface="Calibri"/>
            </a:endParaRPr>
          </a:p>
          <a:p>
            <a:pPr marL="756285" lvl="1" indent="-287020">
              <a:spcBef>
                <a:spcPts val="65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Nincs </a:t>
            </a:r>
            <a:r>
              <a:rPr sz="2600" spc="-15" dirty="0">
                <a:latin typeface="Calibri"/>
                <a:cs typeface="Calibri"/>
              </a:rPr>
              <a:t>azonosított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veszélyzóna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35" dirty="0">
                <a:latin typeface="Calibri"/>
                <a:cs typeface="Calibri"/>
              </a:rPr>
              <a:t>Terület </a:t>
            </a:r>
            <a:r>
              <a:rPr sz="2600" spc="-5" dirty="0">
                <a:latin typeface="Calibri"/>
                <a:cs typeface="Calibri"/>
              </a:rPr>
              <a:t>nem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zárt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Nincs </a:t>
            </a:r>
            <a:r>
              <a:rPr sz="2600" spc="-5" dirty="0">
                <a:latin typeface="Calibri"/>
                <a:cs typeface="Calibri"/>
              </a:rPr>
              <a:t>behajtó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útvonal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Hibás </a:t>
            </a:r>
            <a:r>
              <a:rPr sz="2600" spc="-15" dirty="0">
                <a:latin typeface="Calibri"/>
                <a:cs typeface="Calibri"/>
              </a:rPr>
              <a:t>parkoló </a:t>
            </a:r>
            <a:r>
              <a:rPr sz="2600" spc="-10" dirty="0">
                <a:latin typeface="Calibri"/>
                <a:cs typeface="Calibri"/>
              </a:rPr>
              <a:t>pozíció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Sebesült gyűjtőhely útban </a:t>
            </a:r>
            <a:r>
              <a:rPr sz="2600" spc="-15" dirty="0">
                <a:latin typeface="Calibri"/>
                <a:cs typeface="Calibri"/>
              </a:rPr>
              <a:t>van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kiürítéshez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Nincs </a:t>
            </a:r>
            <a:r>
              <a:rPr sz="2600" spc="-5" dirty="0">
                <a:latin typeface="Calibri"/>
                <a:cs typeface="Calibri"/>
              </a:rPr>
              <a:t>T3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gyülekező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Nincs </a:t>
            </a:r>
            <a:r>
              <a:rPr sz="2600" spc="-10" dirty="0">
                <a:latin typeface="Calibri"/>
                <a:cs typeface="Calibri"/>
              </a:rPr>
              <a:t>halott </a:t>
            </a:r>
            <a:r>
              <a:rPr sz="2600" spc="-5" dirty="0">
                <a:latin typeface="Calibri"/>
                <a:cs typeface="Calibri"/>
              </a:rPr>
              <a:t>gyűjtő </a:t>
            </a:r>
            <a:r>
              <a:rPr sz="2600" spc="-40" dirty="0">
                <a:latin typeface="Calibri"/>
                <a:cs typeface="Calibri"/>
              </a:rPr>
              <a:t>hely, </a:t>
            </a:r>
            <a:r>
              <a:rPr sz="2600" spc="-10" dirty="0">
                <a:latin typeface="Calibri"/>
                <a:cs typeface="Calibri"/>
              </a:rPr>
              <a:t>sajtó </a:t>
            </a:r>
            <a:r>
              <a:rPr sz="2600" spc="-20" dirty="0">
                <a:latin typeface="Calibri"/>
                <a:cs typeface="Calibri"/>
              </a:rPr>
              <a:t>gyülekező</a:t>
            </a:r>
            <a:endParaRPr sz="2600">
              <a:latin typeface="Calibri"/>
              <a:cs typeface="Calibri"/>
            </a:endParaRPr>
          </a:p>
          <a:p>
            <a:pPr marL="355600" indent="-343535">
              <a:spcBef>
                <a:spcPts val="6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dirty="0">
                <a:latin typeface="Calibri"/>
                <a:cs typeface="Calibri"/>
              </a:rPr>
              <a:t>KHP </a:t>
            </a:r>
            <a:r>
              <a:rPr sz="3000" spc="-5" dirty="0">
                <a:latin typeface="Calibri"/>
                <a:cs typeface="Calibri"/>
              </a:rPr>
              <a:t>triage-t </a:t>
            </a:r>
            <a:r>
              <a:rPr sz="3000" dirty="0">
                <a:latin typeface="Calibri"/>
                <a:cs typeface="Calibri"/>
              </a:rPr>
              <a:t>/ </a:t>
            </a:r>
            <a:r>
              <a:rPr sz="3000" spc="-15" dirty="0">
                <a:latin typeface="Calibri"/>
                <a:cs typeface="Calibri"/>
              </a:rPr>
              <a:t>ellátást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végez</a:t>
            </a:r>
            <a:endParaRPr sz="3000">
              <a:latin typeface="Calibri"/>
              <a:cs typeface="Calibri"/>
            </a:endParaRPr>
          </a:p>
          <a:p>
            <a:pPr marL="355600" indent="-343535">
              <a:spcBef>
                <a:spcPts val="7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dirty="0">
                <a:latin typeface="Calibri"/>
                <a:cs typeface="Calibri"/>
              </a:rPr>
              <a:t>KHP túl </a:t>
            </a:r>
            <a:r>
              <a:rPr sz="3000" spc="-15" dirty="0">
                <a:latin typeface="Calibri"/>
                <a:cs typeface="Calibri"/>
              </a:rPr>
              <a:t>sokat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mozog</a:t>
            </a:r>
            <a:endParaRPr sz="3000">
              <a:latin typeface="Calibri"/>
              <a:cs typeface="Calibri"/>
            </a:endParaRPr>
          </a:p>
          <a:p>
            <a:pPr marL="355600" indent="-343535">
              <a:spcBef>
                <a:spcPts val="7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5" dirty="0">
                <a:latin typeface="Calibri"/>
                <a:cs typeface="Calibri"/>
              </a:rPr>
              <a:t>Ellátás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5" dirty="0">
                <a:latin typeface="Calibri"/>
                <a:cs typeface="Calibri"/>
              </a:rPr>
              <a:t>sérült </a:t>
            </a:r>
            <a:r>
              <a:rPr sz="3000" spc="-15" dirty="0">
                <a:latin typeface="Calibri"/>
                <a:cs typeface="Calibri"/>
              </a:rPr>
              <a:t>feltalálási helyén </a:t>
            </a:r>
            <a:r>
              <a:rPr sz="3000" dirty="0">
                <a:latin typeface="Calibri"/>
                <a:cs typeface="Calibri"/>
              </a:rPr>
              <a:t>(MAX!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A/C)</a:t>
            </a:r>
            <a:endParaRPr sz="3000">
              <a:latin typeface="Calibri"/>
              <a:cs typeface="Calibri"/>
            </a:endParaRPr>
          </a:p>
          <a:p>
            <a:pPr marL="355600" indent="-343535">
              <a:spcBef>
                <a:spcPts val="7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20" dirty="0">
                <a:latin typeface="Calibri"/>
                <a:cs typeface="Calibri"/>
              </a:rPr>
              <a:t>Komplex, </a:t>
            </a:r>
            <a:r>
              <a:rPr sz="3000" spc="-25" dirty="0">
                <a:latin typeface="Calibri"/>
                <a:cs typeface="Calibri"/>
              </a:rPr>
              <a:t>erőforrás </a:t>
            </a:r>
            <a:r>
              <a:rPr sz="3000" dirty="0">
                <a:latin typeface="Calibri"/>
                <a:cs typeface="Calibri"/>
              </a:rPr>
              <a:t>és </a:t>
            </a:r>
            <a:r>
              <a:rPr sz="3000" spc="-15" dirty="0">
                <a:latin typeface="Calibri"/>
                <a:cs typeface="Calibri"/>
              </a:rPr>
              <a:t>időigényes </a:t>
            </a:r>
            <a:r>
              <a:rPr sz="3000" spc="-25" dirty="0">
                <a:latin typeface="Calibri"/>
                <a:cs typeface="Calibri"/>
              </a:rPr>
              <a:t>beavatkozások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(RSI)</a:t>
            </a:r>
            <a:endParaRPr sz="3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50890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2093" y="159903"/>
            <a:ext cx="7771130" cy="5520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>
                <a:latin typeface="Calibri"/>
                <a:cs typeface="Calibri"/>
              </a:rPr>
              <a:t>Közeledünk…első </a:t>
            </a:r>
            <a:r>
              <a:rPr b="1" dirty="0">
                <a:latin typeface="Calibri"/>
                <a:cs typeface="Calibri"/>
              </a:rPr>
              <a:t>blikk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METHANE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10335" y="1538771"/>
            <a:ext cx="3871595" cy="2984149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5" dirty="0">
                <a:latin typeface="Calibri"/>
                <a:cs typeface="Calibri"/>
              </a:rPr>
              <a:t>M </a:t>
            </a:r>
            <a:r>
              <a:rPr sz="3200" spc="-5" dirty="0">
                <a:latin typeface="Calibri"/>
                <a:cs typeface="Calibri"/>
              </a:rPr>
              <a:t>(major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incident)</a:t>
            </a:r>
            <a:endParaRPr sz="3200">
              <a:latin typeface="Calibri"/>
              <a:cs typeface="Calibri"/>
            </a:endParaRPr>
          </a:p>
          <a:p>
            <a:pPr marL="35560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E </a:t>
            </a:r>
            <a:r>
              <a:rPr sz="3200" spc="-20" dirty="0">
                <a:latin typeface="Calibri"/>
                <a:cs typeface="Calibri"/>
              </a:rPr>
              <a:t>(exact</a:t>
            </a:r>
            <a:r>
              <a:rPr sz="3200" spc="-10" dirty="0">
                <a:latin typeface="Calibri"/>
                <a:cs typeface="Calibri"/>
              </a:rPr>
              <a:t> location)</a:t>
            </a:r>
            <a:endParaRPr sz="3200">
              <a:latin typeface="Calibri"/>
              <a:cs typeface="Calibri"/>
            </a:endParaRPr>
          </a:p>
          <a:p>
            <a:pPr marL="35560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T </a:t>
            </a:r>
            <a:r>
              <a:rPr sz="3200" dirty="0">
                <a:latin typeface="Calibri"/>
                <a:cs typeface="Calibri"/>
              </a:rPr>
              <a:t>(type)</a:t>
            </a:r>
            <a:endParaRPr sz="3200">
              <a:latin typeface="Calibri"/>
              <a:cs typeface="Calibri"/>
            </a:endParaRPr>
          </a:p>
          <a:p>
            <a:pPr marL="35560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H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(hazards)</a:t>
            </a:r>
            <a:endParaRPr sz="3200">
              <a:latin typeface="Calibri"/>
              <a:cs typeface="Calibri"/>
            </a:endParaRPr>
          </a:p>
          <a:p>
            <a:pPr marL="355600" indent="-342900"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A </a:t>
            </a:r>
            <a:r>
              <a:rPr sz="3200" dirty="0">
                <a:latin typeface="Calibri"/>
                <a:cs typeface="Calibri"/>
              </a:rPr>
              <a:t>(access and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egress)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2945" y="1538771"/>
            <a:ext cx="3865879" cy="2984149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spcBef>
                <a:spcPts val="869"/>
              </a:spcBef>
            </a:pPr>
            <a:r>
              <a:rPr sz="3200" dirty="0">
                <a:latin typeface="Calibri"/>
                <a:cs typeface="Calibri"/>
              </a:rPr>
              <a:t>=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tömeges</a:t>
            </a:r>
            <a:r>
              <a:rPr sz="32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baleset</a:t>
            </a:r>
            <a:endParaRPr sz="3200">
              <a:latin typeface="Calibri"/>
              <a:cs typeface="Calibri"/>
            </a:endParaRPr>
          </a:p>
          <a:p>
            <a:pPr marL="12700">
              <a:spcBef>
                <a:spcPts val="770"/>
              </a:spcBef>
            </a:pPr>
            <a:r>
              <a:rPr sz="3200" dirty="0">
                <a:latin typeface="Calibri"/>
                <a:cs typeface="Calibri"/>
              </a:rPr>
              <a:t>=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pontos</a:t>
            </a:r>
            <a:r>
              <a:rPr sz="32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helyszín</a:t>
            </a:r>
            <a:endParaRPr sz="3200">
              <a:latin typeface="Calibri"/>
              <a:cs typeface="Calibri"/>
            </a:endParaRPr>
          </a:p>
          <a:p>
            <a:pPr marL="12700">
              <a:spcBef>
                <a:spcPts val="770"/>
              </a:spcBef>
            </a:pPr>
            <a:r>
              <a:rPr sz="3200" dirty="0">
                <a:latin typeface="Calibri"/>
                <a:cs typeface="Calibri"/>
              </a:rPr>
              <a:t>=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típusa</a:t>
            </a:r>
            <a:endParaRPr sz="3200">
              <a:latin typeface="Calibri"/>
              <a:cs typeface="Calibri"/>
            </a:endParaRPr>
          </a:p>
          <a:p>
            <a:pPr marL="12700">
              <a:spcBef>
                <a:spcPts val="770"/>
              </a:spcBef>
            </a:pPr>
            <a:r>
              <a:rPr sz="3200" dirty="0">
                <a:latin typeface="Calibri"/>
                <a:cs typeface="Calibri"/>
              </a:rPr>
              <a:t>=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veszélyforrások</a:t>
            </a:r>
            <a:endParaRPr sz="3200">
              <a:latin typeface="Calibri"/>
              <a:cs typeface="Calibri"/>
            </a:endParaRPr>
          </a:p>
          <a:p>
            <a:pPr marL="12700">
              <a:spcBef>
                <a:spcPts val="765"/>
              </a:spcBef>
            </a:pPr>
            <a:r>
              <a:rPr sz="3200" dirty="0">
                <a:latin typeface="Calibri"/>
                <a:cs typeface="Calibri"/>
              </a:rPr>
              <a:t>=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megközelítés,</a:t>
            </a:r>
            <a:r>
              <a:rPr sz="3200" u="heavy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távozás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0334" y="4466310"/>
            <a:ext cx="8765540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  <a:tab pos="4584700" algn="l"/>
              </a:tabLst>
            </a:pPr>
            <a:r>
              <a:rPr sz="3200" b="1" dirty="0">
                <a:latin typeface="Calibri"/>
                <a:cs typeface="Calibri"/>
              </a:rPr>
              <a:t>N </a:t>
            </a:r>
            <a:r>
              <a:rPr sz="3200" spc="-5" dirty="0">
                <a:latin typeface="Calibri"/>
                <a:cs typeface="Calibri"/>
              </a:rPr>
              <a:t>(number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severity)	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sérültek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száma</a:t>
            </a:r>
            <a:endParaRPr sz="3200">
              <a:latin typeface="Calibri"/>
              <a:cs typeface="Calibri"/>
            </a:endParaRPr>
          </a:p>
          <a:p>
            <a:pPr marL="35560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4584700" algn="l"/>
              </a:tabLst>
            </a:pP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(emergency</a:t>
            </a:r>
            <a:r>
              <a:rPr sz="3200" dirty="0">
                <a:latin typeface="Calibri"/>
                <a:cs typeface="Calibri"/>
              </a:rPr>
              <a:t> services)	=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társszervek </a:t>
            </a:r>
            <a:r>
              <a:rPr sz="32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(van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és</a:t>
            </a:r>
            <a:r>
              <a:rPr sz="3200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kell)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00867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6498" y="159903"/>
            <a:ext cx="7401559" cy="5520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latin typeface="Calibri"/>
                <a:cs typeface="Calibri"/>
              </a:rPr>
              <a:t>METHANE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(ismétlés-pontosítás)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745382" y="1232035"/>
            <a:ext cx="11608067" cy="2676374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dirty="0">
                <a:latin typeface="Calibri"/>
                <a:cs typeface="Calibri"/>
              </a:rPr>
              <a:t>M </a:t>
            </a:r>
            <a:r>
              <a:rPr spc="-5" dirty="0"/>
              <a:t>(major</a:t>
            </a:r>
            <a:r>
              <a:rPr spc="-10" dirty="0"/>
              <a:t> incident)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dirty="0">
                <a:latin typeface="Calibri"/>
                <a:cs typeface="Calibri"/>
              </a:rPr>
              <a:t>E </a:t>
            </a:r>
            <a:r>
              <a:rPr spc="-20" dirty="0"/>
              <a:t>(exact</a:t>
            </a:r>
            <a:r>
              <a:rPr spc="-10" dirty="0"/>
              <a:t> location)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dirty="0">
                <a:latin typeface="Calibri"/>
                <a:cs typeface="Calibri"/>
              </a:rPr>
              <a:t>T </a:t>
            </a:r>
            <a:r>
              <a:rPr dirty="0"/>
              <a:t>(type)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FF0000"/>
                </a:solidFill>
              </a:rPr>
              <a:t>(hazards)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dirty="0">
                <a:solidFill>
                  <a:srgbClr val="FF0000"/>
                </a:solidFill>
              </a:rPr>
              <a:t>(access and</a:t>
            </a:r>
            <a:r>
              <a:rPr spc="-8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egress)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2945" y="1467205"/>
            <a:ext cx="3865879" cy="298415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spcBef>
                <a:spcPts val="870"/>
              </a:spcBef>
            </a:pPr>
            <a:r>
              <a:rPr sz="3200" dirty="0">
                <a:latin typeface="Calibri"/>
                <a:cs typeface="Calibri"/>
              </a:rPr>
              <a:t>=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tömeges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baleset</a:t>
            </a:r>
            <a:endParaRPr sz="3200">
              <a:latin typeface="Calibri"/>
              <a:cs typeface="Calibri"/>
            </a:endParaRPr>
          </a:p>
          <a:p>
            <a:pPr marL="12700">
              <a:spcBef>
                <a:spcPts val="770"/>
              </a:spcBef>
            </a:pPr>
            <a:r>
              <a:rPr sz="3200" dirty="0">
                <a:latin typeface="Calibri"/>
                <a:cs typeface="Calibri"/>
              </a:rPr>
              <a:t>=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pontos</a:t>
            </a:r>
            <a:r>
              <a:rPr sz="32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helyszín</a:t>
            </a:r>
            <a:endParaRPr sz="3200">
              <a:latin typeface="Calibri"/>
              <a:cs typeface="Calibri"/>
            </a:endParaRPr>
          </a:p>
          <a:p>
            <a:pPr marL="12700">
              <a:spcBef>
                <a:spcPts val="765"/>
              </a:spcBef>
            </a:pPr>
            <a:r>
              <a:rPr sz="3200" dirty="0">
                <a:latin typeface="Calibri"/>
                <a:cs typeface="Calibri"/>
              </a:rPr>
              <a:t>=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típusa</a:t>
            </a:r>
            <a:endParaRPr sz="3200">
              <a:latin typeface="Calibri"/>
              <a:cs typeface="Calibri"/>
            </a:endParaRPr>
          </a:p>
          <a:p>
            <a:pPr marL="12700">
              <a:spcBef>
                <a:spcPts val="770"/>
              </a:spcBef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32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veszélyforrások</a:t>
            </a:r>
            <a:endParaRPr sz="3200">
              <a:latin typeface="Calibri"/>
              <a:cs typeface="Calibri"/>
            </a:endParaRPr>
          </a:p>
          <a:p>
            <a:pPr marL="12700">
              <a:spcBef>
                <a:spcPts val="770"/>
              </a:spcBef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32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megközelítés,</a:t>
            </a:r>
            <a:r>
              <a:rPr sz="3200" u="heavy" spc="-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távozás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0334" y="4393351"/>
            <a:ext cx="8765540" cy="119697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  <a:tab pos="4584700" algn="l"/>
              </a:tabLst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N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(number</a:t>
            </a:r>
            <a:r>
              <a:rPr sz="320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severity)	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32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sérültek</a:t>
            </a:r>
            <a:r>
              <a:rPr sz="32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száma</a:t>
            </a:r>
            <a:endParaRPr sz="3200">
              <a:latin typeface="Calibri"/>
              <a:cs typeface="Calibri"/>
            </a:endParaRPr>
          </a:p>
          <a:p>
            <a:pPr marL="35560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4584700" algn="l"/>
              </a:tabLst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(emergency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 services)	=</a:t>
            </a:r>
            <a:r>
              <a:rPr sz="32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társszervek </a:t>
            </a:r>
            <a:r>
              <a:rPr sz="32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(van </a:t>
            </a:r>
            <a:r>
              <a:rPr sz="32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és</a:t>
            </a:r>
            <a:r>
              <a:rPr sz="3200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kell)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87509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9730" y="534159"/>
            <a:ext cx="1273175" cy="5520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95" dirty="0"/>
              <a:t>T</a:t>
            </a:r>
            <a:r>
              <a:rPr dirty="0"/>
              <a:t>eh</a:t>
            </a:r>
            <a:r>
              <a:rPr spc="-25" dirty="0"/>
              <a:t>á</a:t>
            </a:r>
            <a:r>
              <a:rPr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11021"/>
            <a:ext cx="7745095" cy="48545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3535"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1, </a:t>
            </a:r>
            <a:r>
              <a:rPr sz="3200" spc="-5" dirty="0">
                <a:latin typeface="Calibri"/>
                <a:cs typeface="Calibri"/>
              </a:rPr>
              <a:t>Első </a:t>
            </a:r>
            <a:r>
              <a:rPr sz="3200" dirty="0">
                <a:latin typeface="Calibri"/>
                <a:cs typeface="Calibri"/>
              </a:rPr>
              <a:t>az </a:t>
            </a:r>
            <a:r>
              <a:rPr sz="3200" spc="-20" dirty="0">
                <a:latin typeface="Calibri"/>
                <a:cs typeface="Calibri"/>
              </a:rPr>
              <a:t>infrastuktúra! </a:t>
            </a:r>
            <a:r>
              <a:rPr sz="3200" spc="-5" dirty="0">
                <a:latin typeface="Calibri"/>
                <a:cs typeface="Calibri"/>
              </a:rPr>
              <a:t>(mit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hova)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2, KHP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találkozó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3, </a:t>
            </a:r>
            <a:r>
              <a:rPr sz="3200" spc="-10" dirty="0">
                <a:latin typeface="Calibri"/>
                <a:cs typeface="Calibri"/>
              </a:rPr>
              <a:t>Feltalálási helyen </a:t>
            </a:r>
            <a:r>
              <a:rPr sz="3200" spc="-15" dirty="0">
                <a:latin typeface="Calibri"/>
                <a:cs typeface="Calibri"/>
              </a:rPr>
              <a:t>ellátás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NINCS!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4, </a:t>
            </a:r>
            <a:r>
              <a:rPr sz="3200" spc="-10" dirty="0">
                <a:latin typeface="Calibri"/>
                <a:cs typeface="Calibri"/>
              </a:rPr>
              <a:t>Elsődleges</a:t>
            </a:r>
            <a:r>
              <a:rPr sz="3200" spc="-5" dirty="0">
                <a:latin typeface="Calibri"/>
                <a:cs typeface="Calibri"/>
              </a:rPr>
              <a:t> triage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5, </a:t>
            </a:r>
            <a:r>
              <a:rPr sz="3200" spc="-10" dirty="0">
                <a:latin typeface="Calibri"/>
                <a:cs typeface="Calibri"/>
              </a:rPr>
              <a:t>Elsődleges kiürítés </a:t>
            </a:r>
            <a:r>
              <a:rPr sz="3200" dirty="0">
                <a:latin typeface="Calibri"/>
                <a:cs typeface="Calibri"/>
              </a:rPr>
              <a:t>- </a:t>
            </a:r>
            <a:r>
              <a:rPr sz="3200" spc="-5" dirty="0">
                <a:latin typeface="Calibri"/>
                <a:cs typeface="Calibri"/>
              </a:rPr>
              <a:t>sebesült gyűjtő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helyre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6, </a:t>
            </a:r>
            <a:r>
              <a:rPr sz="3200" spc="-5" dirty="0">
                <a:latin typeface="Calibri"/>
                <a:cs typeface="Calibri"/>
              </a:rPr>
              <a:t>Másodlagos </a:t>
            </a:r>
            <a:r>
              <a:rPr sz="3200" spc="-15" dirty="0">
                <a:latin typeface="Calibri"/>
                <a:cs typeface="Calibri"/>
              </a:rPr>
              <a:t>triage/életmentő </a:t>
            </a:r>
            <a:r>
              <a:rPr sz="3200" spc="-10" dirty="0">
                <a:latin typeface="Calibri"/>
                <a:cs typeface="Calibri"/>
              </a:rPr>
              <a:t>ellátás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(T1)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7, </a:t>
            </a:r>
            <a:r>
              <a:rPr sz="3200" spc="-5" dirty="0">
                <a:latin typeface="Calibri"/>
                <a:cs typeface="Calibri"/>
              </a:rPr>
              <a:t>Másodlagos </a:t>
            </a:r>
            <a:r>
              <a:rPr sz="3200" spc="-10" dirty="0">
                <a:latin typeface="Calibri"/>
                <a:cs typeface="Calibri"/>
              </a:rPr>
              <a:t>kiürítés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kórház</a:t>
            </a:r>
            <a:endParaRPr sz="3200">
              <a:latin typeface="Calibri"/>
              <a:cs typeface="Calibri"/>
            </a:endParaRPr>
          </a:p>
          <a:p>
            <a:pPr>
              <a:spcBef>
                <a:spcPts val="30"/>
              </a:spcBef>
              <a:buFont typeface="Arial"/>
              <a:buChar char="•"/>
            </a:pPr>
            <a:endParaRPr sz="3750">
              <a:latin typeface="Calibri"/>
              <a:cs typeface="Calibri"/>
            </a:endParaRPr>
          </a:p>
          <a:p>
            <a:pPr marL="355600" indent="-343535"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8, </a:t>
            </a:r>
            <a:r>
              <a:rPr sz="3200" spc="-5" dirty="0">
                <a:latin typeface="Calibri"/>
                <a:cs typeface="Calibri"/>
              </a:rPr>
              <a:t>T3 </a:t>
            </a:r>
            <a:r>
              <a:rPr sz="3200" dirty="0">
                <a:latin typeface="Calibri"/>
                <a:cs typeface="Calibri"/>
              </a:rPr>
              <a:t>és </a:t>
            </a:r>
            <a:r>
              <a:rPr sz="3200" spc="-15" dirty="0">
                <a:latin typeface="Calibri"/>
                <a:cs typeface="Calibri"/>
              </a:rPr>
              <a:t>halottak </a:t>
            </a:r>
            <a:r>
              <a:rPr sz="3200" dirty="0">
                <a:latin typeface="Calibri"/>
                <a:cs typeface="Calibri"/>
              </a:rPr>
              <a:t>– </a:t>
            </a:r>
            <a:r>
              <a:rPr sz="3200" spc="-5" dirty="0">
                <a:latin typeface="Calibri"/>
                <a:cs typeface="Calibri"/>
              </a:rPr>
              <a:t>T1 </a:t>
            </a:r>
            <a:r>
              <a:rPr sz="3200" dirty="0">
                <a:latin typeface="Calibri"/>
                <a:cs typeface="Calibri"/>
              </a:rPr>
              <a:t>és </a:t>
            </a:r>
            <a:r>
              <a:rPr sz="3200" spc="-5" dirty="0">
                <a:latin typeface="Calibri"/>
                <a:cs typeface="Calibri"/>
              </a:rPr>
              <a:t>T2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után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01644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7510" y="534159"/>
            <a:ext cx="6717030" cy="5520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Ki </a:t>
            </a:r>
            <a:r>
              <a:rPr spc="-10" dirty="0"/>
              <a:t>legyen</a:t>
            </a:r>
            <a:r>
              <a:rPr spc="-30" dirty="0"/>
              <a:t> </a:t>
            </a:r>
            <a:r>
              <a:rPr spc="-10" dirty="0"/>
              <a:t>kárhelyparancsnok?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11021"/>
            <a:ext cx="7536180" cy="3876061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spcBef>
                <a:spcPts val="8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Az első </a:t>
            </a:r>
            <a:r>
              <a:rPr sz="3200" spc="-15" dirty="0">
                <a:latin typeface="Calibri"/>
                <a:cs typeface="Calibri"/>
              </a:rPr>
              <a:t>helyszínre </a:t>
            </a:r>
            <a:r>
              <a:rPr sz="3200" spc="-20" dirty="0">
                <a:latin typeface="Calibri"/>
                <a:cs typeface="Calibri"/>
              </a:rPr>
              <a:t>érő ellátó, </a:t>
            </a:r>
            <a:r>
              <a:rPr sz="3200" dirty="0">
                <a:latin typeface="Calibri"/>
                <a:cs typeface="Calibri"/>
              </a:rPr>
              <a:t>aki </a:t>
            </a:r>
            <a:r>
              <a:rPr sz="3200" spc="-10" dirty="0">
                <a:latin typeface="Calibri"/>
                <a:cs typeface="Calibri"/>
              </a:rPr>
              <a:t>alkalmas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rá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5" dirty="0">
                <a:latin typeface="Calibri"/>
                <a:cs typeface="Calibri"/>
              </a:rPr>
              <a:t>Mikor </a:t>
            </a:r>
            <a:r>
              <a:rPr sz="3200" dirty="0">
                <a:latin typeface="Calibri"/>
                <a:cs typeface="Calibri"/>
              </a:rPr>
              <a:t>adja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át?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Ha úgy érzi, </a:t>
            </a:r>
            <a:r>
              <a:rPr sz="2800" spc="-15" dirty="0">
                <a:latin typeface="Calibri"/>
                <a:cs typeface="Calibri"/>
              </a:rPr>
              <a:t>nagyon </a:t>
            </a:r>
            <a:r>
              <a:rPr sz="2800" spc="-5" dirty="0">
                <a:latin typeface="Calibri"/>
                <a:cs typeface="Calibri"/>
              </a:rPr>
              <a:t>nem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megy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Ha </a:t>
            </a:r>
            <a:r>
              <a:rPr sz="2800" spc="-10" dirty="0">
                <a:latin typeface="Calibri"/>
                <a:cs typeface="Calibri"/>
              </a:rPr>
              <a:t>egyértelmű </a:t>
            </a:r>
            <a:r>
              <a:rPr sz="2800" spc="-15" dirty="0">
                <a:latin typeface="Calibri"/>
                <a:cs typeface="Calibri"/>
              </a:rPr>
              <a:t>előny látható </a:t>
            </a:r>
            <a:r>
              <a:rPr sz="2800" dirty="0">
                <a:latin typeface="Calibri"/>
                <a:cs typeface="Calibri"/>
              </a:rPr>
              <a:t>az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átadásból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Ne </a:t>
            </a:r>
            <a:r>
              <a:rPr sz="2800" spc="-25" dirty="0">
                <a:latin typeface="Calibri"/>
                <a:cs typeface="Calibri"/>
              </a:rPr>
              <a:t>sokszor </a:t>
            </a:r>
            <a:r>
              <a:rPr sz="2800" spc="-5" dirty="0">
                <a:latin typeface="Calibri"/>
                <a:cs typeface="Calibri"/>
              </a:rPr>
              <a:t>adjuk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át!!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Nem </a:t>
            </a:r>
            <a:r>
              <a:rPr sz="2800" spc="-15" dirty="0">
                <a:latin typeface="Calibri"/>
                <a:cs typeface="Calibri"/>
              </a:rPr>
              <a:t>hierarchia, </a:t>
            </a:r>
            <a:r>
              <a:rPr sz="2800" spc="-10" dirty="0">
                <a:latin typeface="Calibri"/>
                <a:cs typeface="Calibri"/>
              </a:rPr>
              <a:t>rang, ego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kérdése!!</a:t>
            </a:r>
            <a:endParaRPr sz="2800">
              <a:latin typeface="Calibri"/>
              <a:cs typeface="Calibri"/>
            </a:endParaRPr>
          </a:p>
          <a:p>
            <a:pPr marL="355600" indent="-343535">
              <a:spcBef>
                <a:spcPts val="7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Helikopter/MOK/MTK/etc.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06043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8514" y="534159"/>
            <a:ext cx="7410450" cy="5520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Legyen </a:t>
            </a:r>
            <a:r>
              <a:rPr dirty="0"/>
              <a:t>a </a:t>
            </a:r>
            <a:r>
              <a:rPr spc="-25" dirty="0"/>
              <a:t>helikopter </a:t>
            </a:r>
            <a:r>
              <a:rPr spc="-5" dirty="0"/>
              <a:t>orvosa</a:t>
            </a:r>
            <a:r>
              <a:rPr spc="-25" dirty="0"/>
              <a:t> </a:t>
            </a:r>
            <a:r>
              <a:rPr dirty="0"/>
              <a:t>KHP?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82267" y="1507355"/>
            <a:ext cx="8147684" cy="434594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spcBef>
                <a:spcPts val="89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Igen! Mert: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Biztosan hamar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20" dirty="0">
                <a:latin typeface="Calibri"/>
                <a:cs typeface="Calibri"/>
              </a:rPr>
              <a:t>helyszínre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ér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A légi </a:t>
            </a:r>
            <a:r>
              <a:rPr sz="2800" spc="-20" dirty="0">
                <a:latin typeface="Calibri"/>
                <a:cs typeface="Calibri"/>
              </a:rPr>
              <a:t>felderítés </a:t>
            </a:r>
            <a:r>
              <a:rPr sz="2800" spc="-5" dirty="0">
                <a:latin typeface="Calibri"/>
                <a:cs typeface="Calibri"/>
              </a:rPr>
              <a:t>/ </a:t>
            </a:r>
            <a:r>
              <a:rPr sz="2800" spc="-35" dirty="0">
                <a:latin typeface="Calibri"/>
                <a:cs typeface="Calibri"/>
              </a:rPr>
              <a:t>fénykép </a:t>
            </a:r>
            <a:r>
              <a:rPr sz="2800" spc="-25" dirty="0">
                <a:latin typeface="Calibri"/>
                <a:cs typeface="Calibri"/>
              </a:rPr>
              <a:t>készítés </a:t>
            </a:r>
            <a:r>
              <a:rPr sz="2800" spc="-15" dirty="0">
                <a:latin typeface="Calibri"/>
                <a:cs typeface="Calibri"/>
              </a:rPr>
              <a:t>alapvető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fontos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Garantáltan </a:t>
            </a:r>
            <a:r>
              <a:rPr sz="2800" spc="-25" dirty="0">
                <a:latin typeface="Calibri"/>
                <a:cs typeface="Calibri"/>
              </a:rPr>
              <a:t>gyakorlott, </a:t>
            </a:r>
            <a:r>
              <a:rPr sz="2800" spc="-20" dirty="0">
                <a:latin typeface="Calibri"/>
                <a:cs typeface="Calibri"/>
              </a:rPr>
              <a:t>kompetens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szakember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T2 </a:t>
            </a:r>
            <a:r>
              <a:rPr sz="2800" spc="-15" dirty="0">
                <a:latin typeface="Calibri"/>
                <a:cs typeface="Calibri"/>
              </a:rPr>
              <a:t>kiürítésre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20" dirty="0">
                <a:latin typeface="Calibri"/>
                <a:cs typeface="Calibri"/>
              </a:rPr>
              <a:t>helikopter </a:t>
            </a:r>
            <a:r>
              <a:rPr sz="2800" spc="-15" dirty="0">
                <a:latin typeface="Calibri"/>
                <a:cs typeface="Calibri"/>
              </a:rPr>
              <a:t>paramedikusa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alkalmas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KHP </a:t>
            </a:r>
            <a:r>
              <a:rPr sz="2800" spc="-35" dirty="0">
                <a:latin typeface="Calibri"/>
                <a:cs typeface="Calibri"/>
              </a:rPr>
              <a:t>képzés </a:t>
            </a:r>
            <a:r>
              <a:rPr sz="2800" spc="-5" dirty="0">
                <a:latin typeface="Calibri"/>
                <a:cs typeface="Calibri"/>
              </a:rPr>
              <a:t>és </a:t>
            </a:r>
            <a:r>
              <a:rPr sz="2800" spc="-25" dirty="0">
                <a:latin typeface="Calibri"/>
                <a:cs typeface="Calibri"/>
              </a:rPr>
              <a:t>gyakorlás </a:t>
            </a:r>
            <a:r>
              <a:rPr sz="2800" spc="-35" dirty="0">
                <a:latin typeface="Calibri"/>
                <a:cs typeface="Calibri"/>
              </a:rPr>
              <a:t>könnyen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fenntartható</a:t>
            </a:r>
            <a:endParaRPr sz="2800">
              <a:latin typeface="Calibri"/>
              <a:cs typeface="Calibri"/>
            </a:endParaRPr>
          </a:p>
          <a:p>
            <a:pPr lvl="1">
              <a:spcBef>
                <a:spcPts val="50"/>
              </a:spcBef>
              <a:buFont typeface="Arial"/>
              <a:buChar char="–"/>
            </a:pPr>
            <a:endParaRPr sz="4350"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Ne, mert: </a:t>
            </a:r>
            <a:r>
              <a:rPr sz="3200" spc="-20" dirty="0">
                <a:latin typeface="Calibri"/>
                <a:cs typeface="Calibri"/>
              </a:rPr>
              <a:t>éjszaka </a:t>
            </a:r>
            <a:r>
              <a:rPr sz="3200" dirty="0">
                <a:latin typeface="Calibri"/>
                <a:cs typeface="Calibri"/>
              </a:rPr>
              <a:t>és </a:t>
            </a:r>
            <a:r>
              <a:rPr sz="3200" spc="-20" dirty="0">
                <a:latin typeface="Calibri"/>
                <a:cs typeface="Calibri"/>
              </a:rPr>
              <a:t>rossz </a:t>
            </a:r>
            <a:r>
              <a:rPr sz="3200" dirty="0">
                <a:latin typeface="Calibri"/>
                <a:cs typeface="Calibri"/>
              </a:rPr>
              <a:t>időben nem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elérhető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5477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3871" y="534159"/>
            <a:ext cx="3606165" cy="5520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Ideális</a:t>
            </a:r>
            <a:r>
              <a:rPr spc="-50" dirty="0"/>
              <a:t> </a:t>
            </a:r>
            <a:r>
              <a:rPr spc="-25" dirty="0"/>
              <a:t>szerepek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54200" y="1336294"/>
            <a:ext cx="8215630" cy="534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Kárhelyparancsnok</a:t>
            </a:r>
            <a:r>
              <a:rPr sz="2700" spc="-10" dirty="0">
                <a:latin typeface="Calibri"/>
                <a:cs typeface="Calibri"/>
              </a:rPr>
              <a:t>:</a:t>
            </a:r>
            <a:endParaRPr sz="2700">
              <a:latin typeface="Calibri"/>
              <a:cs typeface="Calibri"/>
            </a:endParaRPr>
          </a:p>
          <a:p>
            <a:pPr marL="756285" lvl="1" indent="-287020">
              <a:spcBef>
                <a:spcPts val="1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0" dirty="0">
                <a:latin typeface="Calibri"/>
                <a:cs typeface="Calibri"/>
              </a:rPr>
              <a:t>helikopter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orvosa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MOK/MTK egység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vezetője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Régió </a:t>
            </a:r>
            <a:r>
              <a:rPr sz="2400" spc="-15" dirty="0">
                <a:latin typeface="Calibri"/>
                <a:cs typeface="Calibri"/>
              </a:rPr>
              <a:t>operatív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vezetők:</a:t>
            </a:r>
            <a:endParaRPr sz="2400">
              <a:latin typeface="Calibri"/>
              <a:cs typeface="Calibri"/>
            </a:endParaRPr>
          </a:p>
          <a:p>
            <a:pPr marL="1155700" lvl="2" indent="-229235">
              <a:spcBef>
                <a:spcPts val="1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Csak ha nagyon </a:t>
            </a:r>
            <a:r>
              <a:rPr sz="2000" dirty="0">
                <a:latin typeface="Calibri"/>
                <a:cs typeface="Calibri"/>
              </a:rPr>
              <a:t>nagy 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baj</a:t>
            </a:r>
            <a:endParaRPr sz="2000">
              <a:latin typeface="Calibri"/>
              <a:cs typeface="Calibri"/>
            </a:endParaRPr>
          </a:p>
          <a:p>
            <a:pPr marL="1155700" lvl="2" indent="-229235"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Elhúzódó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kiürítésnél</a:t>
            </a:r>
            <a:endParaRPr sz="2000">
              <a:latin typeface="Calibri"/>
              <a:cs typeface="Calibri"/>
            </a:endParaRPr>
          </a:p>
          <a:p>
            <a:pPr marL="1155700" lvl="2" indent="-229235"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Calibri"/>
                <a:cs typeface="Calibri"/>
              </a:rPr>
              <a:t>Más </a:t>
            </a:r>
            <a:r>
              <a:rPr sz="2000" spc="-15" dirty="0">
                <a:latin typeface="Calibri"/>
                <a:cs typeface="Calibri"/>
              </a:rPr>
              <a:t>felkészült </a:t>
            </a:r>
            <a:r>
              <a:rPr sz="2000" spc="-10" dirty="0">
                <a:latin typeface="Calibri"/>
                <a:cs typeface="Calibri"/>
              </a:rPr>
              <a:t>ellátó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hiányában</a:t>
            </a:r>
            <a:endParaRPr sz="2000">
              <a:latin typeface="Calibri"/>
              <a:cs typeface="Calibri"/>
            </a:endParaRPr>
          </a:p>
          <a:p>
            <a:pPr lvl="2">
              <a:spcBef>
                <a:spcPts val="55"/>
              </a:spcBef>
              <a:buFont typeface="Arial"/>
              <a:buChar char="•"/>
            </a:pPr>
            <a:endParaRPr sz="1900">
              <a:latin typeface="Calibri"/>
              <a:cs typeface="Calibri"/>
            </a:endParaRPr>
          </a:p>
          <a:p>
            <a:pPr marL="355600" indent="-343535">
              <a:lnSpc>
                <a:spcPts val="291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KHP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segédje</a:t>
            </a:r>
            <a:r>
              <a:rPr sz="2700" spc="-5" dirty="0">
                <a:latin typeface="Calibri"/>
                <a:cs typeface="Calibri"/>
              </a:rPr>
              <a:t>: </a:t>
            </a:r>
            <a:r>
              <a:rPr sz="2700" spc="-10" dirty="0">
                <a:latin typeface="Calibri"/>
                <a:cs typeface="Calibri"/>
              </a:rPr>
              <a:t>dokumentációban, </a:t>
            </a:r>
            <a:r>
              <a:rPr sz="2700" spc="-15" dirty="0">
                <a:latin typeface="Calibri"/>
                <a:cs typeface="Calibri"/>
              </a:rPr>
              <a:t>kommunikációban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segít</a:t>
            </a:r>
            <a:endParaRPr sz="2700">
              <a:latin typeface="Calibri"/>
              <a:cs typeface="Calibri"/>
            </a:endParaRPr>
          </a:p>
          <a:p>
            <a:pPr marL="355600">
              <a:lnSpc>
                <a:spcPts val="2915"/>
              </a:lnSpc>
            </a:pPr>
            <a:r>
              <a:rPr sz="2700" dirty="0">
                <a:latin typeface="Calibri"/>
                <a:cs typeface="Calibri"/>
              </a:rPr>
              <a:t>– </a:t>
            </a:r>
            <a:r>
              <a:rPr sz="2700" spc="-15" dirty="0">
                <a:latin typeface="Calibri"/>
                <a:cs typeface="Calibri"/>
              </a:rPr>
              <a:t>szállítást </a:t>
            </a:r>
            <a:r>
              <a:rPr sz="2700" spc="-5" dirty="0">
                <a:latin typeface="Calibri"/>
                <a:cs typeface="Calibri"/>
              </a:rPr>
              <a:t>nem </a:t>
            </a:r>
            <a:r>
              <a:rPr sz="2700" spc="-20" dirty="0">
                <a:latin typeface="Calibri"/>
                <a:cs typeface="Calibri"/>
              </a:rPr>
              <a:t>végző </a:t>
            </a:r>
            <a:r>
              <a:rPr sz="2700" spc="-55" dirty="0">
                <a:latin typeface="Calibri"/>
                <a:cs typeface="Calibri"/>
              </a:rPr>
              <a:t>gkv,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ápoló,</a:t>
            </a:r>
            <a:endParaRPr sz="2700">
              <a:latin typeface="Calibri"/>
              <a:cs typeface="Calibri"/>
            </a:endParaRPr>
          </a:p>
          <a:p>
            <a:pPr>
              <a:spcBef>
                <a:spcPts val="5"/>
              </a:spcBef>
            </a:pPr>
            <a:endParaRPr sz="2650">
              <a:latin typeface="Calibri"/>
              <a:cs typeface="Calibri"/>
            </a:endParaRPr>
          </a:p>
          <a:p>
            <a:pPr marL="355600" indent="-343535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Elsődleges </a:t>
            </a:r>
            <a:r>
              <a:rPr sz="2700" spc="-35" dirty="0">
                <a:solidFill>
                  <a:srgbClr val="FF0000"/>
                </a:solidFill>
                <a:latin typeface="Calibri"/>
                <a:cs typeface="Calibri"/>
              </a:rPr>
              <a:t>Triage</a:t>
            </a:r>
            <a:r>
              <a:rPr sz="27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felelős</a:t>
            </a:r>
            <a:r>
              <a:rPr sz="2700" spc="-10" dirty="0">
                <a:latin typeface="Calibri"/>
                <a:cs typeface="Calibri"/>
              </a:rPr>
              <a:t>:</a:t>
            </a:r>
            <a:endParaRPr sz="2700">
              <a:latin typeface="Calibri"/>
              <a:cs typeface="Calibri"/>
            </a:endParaRPr>
          </a:p>
          <a:p>
            <a:pPr marL="756285" lvl="1" indent="-287020">
              <a:lnSpc>
                <a:spcPts val="2595"/>
              </a:lnSpc>
              <a:spcBef>
                <a:spcPts val="1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Bárki, aki </a:t>
            </a:r>
            <a:r>
              <a:rPr sz="2400" spc="-30" dirty="0">
                <a:latin typeface="Calibri"/>
                <a:cs typeface="Calibri"/>
              </a:rPr>
              <a:t>képzett </a:t>
            </a:r>
            <a:r>
              <a:rPr sz="2400" spc="-35" dirty="0">
                <a:latin typeface="Calibri"/>
                <a:cs typeface="Calibri"/>
              </a:rPr>
              <a:t>(START/MIMMS </a:t>
            </a:r>
            <a:r>
              <a:rPr sz="2400" spc="-5" dirty="0">
                <a:latin typeface="Calibri"/>
                <a:cs typeface="Calibri"/>
              </a:rPr>
              <a:t>elvek) pl.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helikopter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ts val="2595"/>
              </a:lnSpc>
            </a:pPr>
            <a:r>
              <a:rPr sz="2400" spc="-10" dirty="0">
                <a:latin typeface="Calibri"/>
                <a:cs typeface="Calibri"/>
              </a:rPr>
              <a:t>paramedikus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buFont typeface="Arial"/>
              <a:buChar char="–"/>
              <a:tabLst>
                <a:tab pos="756920" algn="l"/>
              </a:tabLst>
            </a:pPr>
            <a:r>
              <a:rPr sz="2400" spc="-20" dirty="0">
                <a:latin typeface="Calibri"/>
                <a:cs typeface="Calibri"/>
              </a:rPr>
              <a:t>Szektorokra </a:t>
            </a:r>
            <a:r>
              <a:rPr sz="2400" spc="-15" dirty="0">
                <a:latin typeface="Calibri"/>
                <a:cs typeface="Calibri"/>
              </a:rPr>
              <a:t>osztva </a:t>
            </a:r>
            <a:r>
              <a:rPr sz="2400" spc="-10" dirty="0">
                <a:latin typeface="Calibri"/>
                <a:cs typeface="Calibri"/>
              </a:rPr>
              <a:t>több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lehet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97423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1432" y="72578"/>
            <a:ext cx="4155440" cy="5520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Ideális </a:t>
            </a:r>
            <a:r>
              <a:rPr spc="-25" dirty="0"/>
              <a:t>szerepek</a:t>
            </a:r>
            <a:r>
              <a:rPr spc="-40" dirty="0"/>
              <a:t> </a:t>
            </a:r>
            <a:r>
              <a:rPr spc="-5" dirty="0"/>
              <a:t>II.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2739" y="714243"/>
            <a:ext cx="8531860" cy="591566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spcBef>
                <a:spcPts val="440"/>
              </a:spcBef>
            </a:pPr>
            <a:r>
              <a:rPr sz="2700" spc="-5" dirty="0">
                <a:latin typeface="Calibri"/>
                <a:cs typeface="Calibri"/>
              </a:rPr>
              <a:t>(Elsődleges kiürítés </a:t>
            </a:r>
            <a:r>
              <a:rPr sz="2700" spc="-30" dirty="0">
                <a:latin typeface="Calibri"/>
                <a:cs typeface="Calibri"/>
              </a:rPr>
              <a:t>-eszköze: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lapáthordágy)</a:t>
            </a:r>
            <a:endParaRPr sz="2700">
              <a:latin typeface="Calibri"/>
              <a:cs typeface="Calibri"/>
            </a:endParaRPr>
          </a:p>
          <a:p>
            <a:pPr marL="756285" indent="-287020">
              <a:spcBef>
                <a:spcPts val="3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35" dirty="0">
                <a:latin typeface="Calibri"/>
                <a:cs typeface="Calibri"/>
              </a:rPr>
              <a:t>Tűzoltók</a:t>
            </a:r>
            <a:endParaRPr sz="2400">
              <a:latin typeface="Calibri"/>
              <a:cs typeface="Calibri"/>
            </a:endParaRPr>
          </a:p>
          <a:p>
            <a:pPr marL="756285" indent="-287020">
              <a:spcBef>
                <a:spcPts val="29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Másodlagos kiürítésben </a:t>
            </a:r>
            <a:r>
              <a:rPr sz="2400" spc="-15" dirty="0">
                <a:latin typeface="Calibri"/>
                <a:cs typeface="Calibri"/>
              </a:rPr>
              <a:t>részt </a:t>
            </a:r>
            <a:r>
              <a:rPr sz="2400" dirty="0">
                <a:latin typeface="Calibri"/>
                <a:cs typeface="Calibri"/>
              </a:rPr>
              <a:t>nem </a:t>
            </a:r>
            <a:r>
              <a:rPr sz="2400" spc="-20" dirty="0">
                <a:latin typeface="Calibri"/>
                <a:cs typeface="Calibri"/>
              </a:rPr>
              <a:t>vevő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mentők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50"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T3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 felelős</a:t>
            </a:r>
            <a:r>
              <a:rPr sz="2700" spc="-10" dirty="0">
                <a:latin typeface="Calibri"/>
                <a:cs typeface="Calibri"/>
              </a:rPr>
              <a:t>:</a:t>
            </a:r>
            <a:endParaRPr sz="2700">
              <a:latin typeface="Calibri"/>
              <a:cs typeface="Calibri"/>
            </a:endParaRPr>
          </a:p>
          <a:p>
            <a:pPr marL="756285" lvl="1" indent="-287020">
              <a:spcBef>
                <a:spcPts val="30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Ápoló </a:t>
            </a:r>
            <a:r>
              <a:rPr sz="2400" dirty="0">
                <a:latin typeface="Calibri"/>
                <a:cs typeface="Calibri"/>
              </a:rPr>
              <a:t>és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rendőr</a:t>
            </a:r>
            <a:endParaRPr sz="2400">
              <a:latin typeface="Calibri"/>
              <a:cs typeface="Calibri"/>
            </a:endParaRPr>
          </a:p>
          <a:p>
            <a:pPr lvl="1">
              <a:spcBef>
                <a:spcPts val="30"/>
              </a:spcBef>
              <a:buFont typeface="Arial"/>
              <a:buChar char="–"/>
            </a:pPr>
            <a:endParaRPr sz="3150">
              <a:latin typeface="Calibri"/>
              <a:cs typeface="Calibri"/>
            </a:endParaRPr>
          </a:p>
          <a:p>
            <a:pPr marL="355600" indent="-342900"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Sebesült gyűjtőhely</a:t>
            </a:r>
            <a:r>
              <a:rPr sz="27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0000"/>
                </a:solidFill>
                <a:latin typeface="Calibri"/>
                <a:cs typeface="Calibri"/>
              </a:rPr>
              <a:t>vezetője</a:t>
            </a:r>
            <a:r>
              <a:rPr sz="2700" spc="-15" dirty="0">
                <a:latin typeface="Calibri"/>
                <a:cs typeface="Calibri"/>
              </a:rPr>
              <a:t>:</a:t>
            </a:r>
            <a:endParaRPr sz="2700">
              <a:latin typeface="Calibri"/>
              <a:cs typeface="Calibri"/>
            </a:endParaRPr>
          </a:p>
          <a:p>
            <a:pPr marL="756285" lvl="1" indent="-287020">
              <a:spcBef>
                <a:spcPts val="30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Orvos, </a:t>
            </a:r>
            <a:r>
              <a:rPr sz="2400" spc="-10" dirty="0">
                <a:latin typeface="Calibri"/>
                <a:cs typeface="Calibri"/>
              </a:rPr>
              <a:t>vagy</a:t>
            </a:r>
            <a:r>
              <a:rPr sz="2400" dirty="0">
                <a:latin typeface="Calibri"/>
                <a:cs typeface="Calibri"/>
              </a:rPr>
              <a:t> MT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spcBef>
                <a:spcPts val="28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Ideálisan </a:t>
            </a:r>
            <a:r>
              <a:rPr sz="2400" spc="-15" dirty="0">
                <a:latin typeface="Calibri"/>
                <a:cs typeface="Calibri"/>
              </a:rPr>
              <a:t>szállítást </a:t>
            </a:r>
            <a:r>
              <a:rPr sz="2400" dirty="0">
                <a:latin typeface="Calibri"/>
                <a:cs typeface="Calibri"/>
              </a:rPr>
              <a:t>nem </a:t>
            </a:r>
            <a:r>
              <a:rPr sz="2400" spc="-15" dirty="0">
                <a:latin typeface="Calibri"/>
                <a:cs typeface="Calibri"/>
              </a:rPr>
              <a:t>végző </a:t>
            </a:r>
            <a:r>
              <a:rPr sz="2400" spc="-20" dirty="0">
                <a:latin typeface="Calibri"/>
                <a:cs typeface="Calibri"/>
              </a:rPr>
              <a:t>kocsiról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(MOK,MTK)</a:t>
            </a:r>
            <a:endParaRPr sz="2400">
              <a:latin typeface="Calibri"/>
              <a:cs typeface="Calibri"/>
            </a:endParaRPr>
          </a:p>
          <a:p>
            <a:pPr lvl="1">
              <a:spcBef>
                <a:spcPts val="5"/>
              </a:spcBef>
              <a:buFont typeface="Arial"/>
              <a:buChar char="–"/>
            </a:pPr>
            <a:endParaRPr sz="2850"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5" dirty="0">
                <a:solidFill>
                  <a:srgbClr val="FF0000"/>
                </a:solidFill>
                <a:latin typeface="Calibri"/>
                <a:cs typeface="Calibri"/>
              </a:rPr>
              <a:t>Mentő </a:t>
            </a:r>
            <a:r>
              <a:rPr sz="2700" spc="-20" dirty="0">
                <a:solidFill>
                  <a:srgbClr val="FF0000"/>
                </a:solidFill>
                <a:latin typeface="Calibri"/>
                <a:cs typeface="Calibri"/>
              </a:rPr>
              <a:t>parkoló </a:t>
            </a:r>
            <a:r>
              <a:rPr sz="2700" spc="-15" dirty="0">
                <a:solidFill>
                  <a:srgbClr val="FF0000"/>
                </a:solidFill>
                <a:latin typeface="Calibri"/>
                <a:cs typeface="Calibri"/>
              </a:rPr>
              <a:t>vezetője/Kiürítés</a:t>
            </a:r>
            <a:r>
              <a:rPr sz="27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felelős</a:t>
            </a:r>
            <a:r>
              <a:rPr sz="2700" spc="-5" dirty="0">
                <a:latin typeface="Calibri"/>
                <a:cs typeface="Calibri"/>
              </a:rPr>
              <a:t>:</a:t>
            </a:r>
            <a:endParaRPr sz="2700">
              <a:latin typeface="Calibri"/>
              <a:cs typeface="Calibri"/>
            </a:endParaRPr>
          </a:p>
          <a:p>
            <a:pPr marL="756285" lvl="1" indent="-287020">
              <a:spcBef>
                <a:spcPts val="30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Biztosítja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mentők </a:t>
            </a:r>
            <a:r>
              <a:rPr sz="2400" spc="-15" dirty="0">
                <a:latin typeface="Calibri"/>
                <a:cs typeface="Calibri"/>
              </a:rPr>
              <a:t>érkezését, parkolását, </a:t>
            </a:r>
            <a:r>
              <a:rPr sz="2400" spc="-10" dirty="0">
                <a:latin typeface="Calibri"/>
                <a:cs typeface="Calibri"/>
              </a:rPr>
              <a:t>sorrendjét,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távozását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spcBef>
                <a:spcPts val="29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60" dirty="0">
                <a:latin typeface="Calibri"/>
                <a:cs typeface="Calibri"/>
              </a:rPr>
              <a:t>GKV. </a:t>
            </a:r>
            <a:r>
              <a:rPr sz="2400" spc="-15" dirty="0">
                <a:latin typeface="Calibri"/>
                <a:cs typeface="Calibri"/>
              </a:rPr>
              <a:t>szállítást </a:t>
            </a:r>
            <a:r>
              <a:rPr sz="2400" dirty="0">
                <a:latin typeface="Calibri"/>
                <a:cs typeface="Calibri"/>
              </a:rPr>
              <a:t>nem </a:t>
            </a:r>
            <a:r>
              <a:rPr sz="2400" spc="-15" dirty="0">
                <a:latin typeface="Calibri"/>
                <a:cs typeface="Calibri"/>
              </a:rPr>
              <a:t>végző </a:t>
            </a:r>
            <a:r>
              <a:rPr sz="2400" spc="-20" dirty="0">
                <a:latin typeface="Calibri"/>
                <a:cs typeface="Calibri"/>
              </a:rPr>
              <a:t>kocsiról </a:t>
            </a:r>
            <a:r>
              <a:rPr sz="2400" spc="-5" dirty="0">
                <a:latin typeface="Calibri"/>
                <a:cs typeface="Calibri"/>
              </a:rPr>
              <a:t>(MOK,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MTK)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36785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7718" y="11048"/>
            <a:ext cx="3442335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Kommunikáció</a:t>
            </a:r>
            <a:r>
              <a:rPr sz="4000" spc="-45" dirty="0"/>
              <a:t> </a:t>
            </a:r>
            <a:r>
              <a:rPr sz="4000" spc="-5" dirty="0"/>
              <a:t>I.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710334" y="619260"/>
            <a:ext cx="8459470" cy="572706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spcBef>
                <a:spcPts val="9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ICS </a:t>
            </a:r>
            <a:r>
              <a:rPr sz="3200" spc="-10" dirty="0">
                <a:latin typeface="Calibri"/>
                <a:cs typeface="Calibri"/>
              </a:rPr>
              <a:t>kapcsolat </a:t>
            </a:r>
            <a:r>
              <a:rPr sz="3200" spc="-5" dirty="0">
                <a:latin typeface="Calibri"/>
                <a:cs typeface="Calibri"/>
              </a:rPr>
              <a:t>(MOK/MTK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TETRA?):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Egycsatornás:</a:t>
            </a:r>
            <a:r>
              <a:rPr sz="2800" spc="-5" dirty="0">
                <a:latin typeface="Calibri"/>
                <a:cs typeface="Calibri"/>
              </a:rPr>
              <a:t> KHP!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Minimális </a:t>
            </a:r>
            <a:r>
              <a:rPr sz="2800" spc="-20" dirty="0">
                <a:latin typeface="Calibri"/>
                <a:cs typeface="Calibri"/>
              </a:rPr>
              <a:t>beszéd, </a:t>
            </a:r>
            <a:r>
              <a:rPr sz="2800" spc="-15" dirty="0">
                <a:latin typeface="Calibri"/>
                <a:cs typeface="Calibri"/>
              </a:rPr>
              <a:t>tiszta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üzenetek</a:t>
            </a:r>
            <a:endParaRPr sz="2800">
              <a:latin typeface="Calibri"/>
              <a:cs typeface="Calibri"/>
            </a:endParaRPr>
          </a:p>
          <a:p>
            <a:pPr lvl="1">
              <a:spcBef>
                <a:spcPts val="25"/>
              </a:spcBef>
              <a:buFont typeface="Arial"/>
              <a:buChar char="–"/>
            </a:pPr>
            <a:endParaRPr sz="3900"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Kárhelyen </a:t>
            </a:r>
            <a:r>
              <a:rPr sz="3200" spc="-5" dirty="0">
                <a:latin typeface="Calibri"/>
                <a:cs typeface="Calibri"/>
              </a:rPr>
              <a:t>belüli </a:t>
            </a:r>
            <a:r>
              <a:rPr sz="3200" spc="-20" dirty="0">
                <a:latin typeface="Calibri"/>
                <a:cs typeface="Calibri"/>
              </a:rPr>
              <a:t>kommunikáció </a:t>
            </a:r>
            <a:r>
              <a:rPr sz="3200" spc="-35" dirty="0">
                <a:latin typeface="Calibri"/>
                <a:cs typeface="Calibri"/>
              </a:rPr>
              <a:t>(kézi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TETRA?):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Kárhely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csatorna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Csak </a:t>
            </a:r>
            <a:r>
              <a:rPr sz="2800" spc="-5" dirty="0">
                <a:latin typeface="Calibri"/>
                <a:cs typeface="Calibri"/>
              </a:rPr>
              <a:t>a KHP és az </a:t>
            </a:r>
            <a:r>
              <a:rPr sz="2800" spc="-10" dirty="0">
                <a:latin typeface="Calibri"/>
                <a:cs typeface="Calibri"/>
              </a:rPr>
              <a:t>egységek </a:t>
            </a:r>
            <a:r>
              <a:rPr sz="2800" spc="-40" dirty="0">
                <a:latin typeface="Calibri"/>
                <a:cs typeface="Calibri"/>
              </a:rPr>
              <a:t>között, </a:t>
            </a:r>
            <a:r>
              <a:rPr sz="2800" spc="-60" dirty="0">
                <a:latin typeface="Calibri"/>
                <a:cs typeface="Calibri"/>
              </a:rPr>
              <a:t>úgy, </a:t>
            </a:r>
            <a:r>
              <a:rPr sz="2800" spc="-10" dirty="0">
                <a:latin typeface="Calibri"/>
                <a:cs typeface="Calibri"/>
              </a:rPr>
              <a:t>mintha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KHP</a:t>
            </a:r>
            <a:endParaRPr sz="2800">
              <a:latin typeface="Calibri"/>
              <a:cs typeface="Calibri"/>
            </a:endParaRPr>
          </a:p>
          <a:p>
            <a:pPr marL="756285"/>
            <a:r>
              <a:rPr sz="2800" spc="-5" dirty="0">
                <a:latin typeface="Calibri"/>
                <a:cs typeface="Calibri"/>
              </a:rPr>
              <a:t>ICS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lenne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Világos </a:t>
            </a:r>
            <a:r>
              <a:rPr sz="2800" spc="-15" dirty="0">
                <a:latin typeface="Calibri"/>
                <a:cs typeface="Calibri"/>
              </a:rPr>
              <a:t>azonosítás: </a:t>
            </a:r>
            <a:r>
              <a:rPr sz="2800" spc="-5" dirty="0">
                <a:latin typeface="Calibri"/>
                <a:cs typeface="Calibri"/>
              </a:rPr>
              <a:t>„19/54” nem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elég!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70" dirty="0">
                <a:latin typeface="Calibri"/>
                <a:cs typeface="Calibri"/>
              </a:rPr>
              <a:t>„Triage </a:t>
            </a:r>
            <a:r>
              <a:rPr sz="2800" spc="-60" dirty="0">
                <a:latin typeface="Calibri"/>
                <a:cs typeface="Calibri"/>
              </a:rPr>
              <a:t>vezető”, </a:t>
            </a:r>
            <a:r>
              <a:rPr sz="2800" spc="-15" dirty="0">
                <a:latin typeface="Calibri"/>
                <a:cs typeface="Calibri"/>
              </a:rPr>
              <a:t>„Gyűjtőhely </a:t>
            </a:r>
            <a:r>
              <a:rPr sz="2800" spc="-60" dirty="0">
                <a:latin typeface="Calibri"/>
                <a:cs typeface="Calibri"/>
              </a:rPr>
              <a:t>vezető”, </a:t>
            </a:r>
            <a:r>
              <a:rPr sz="2800" spc="-25" dirty="0">
                <a:latin typeface="Calibri"/>
                <a:cs typeface="Calibri"/>
              </a:rPr>
              <a:t>„Parkoló</a:t>
            </a:r>
            <a:r>
              <a:rPr sz="2800" spc="2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vezető”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Rövid, </a:t>
            </a:r>
            <a:r>
              <a:rPr sz="2800" spc="-10" dirty="0">
                <a:latin typeface="Calibri"/>
                <a:cs typeface="Calibri"/>
              </a:rPr>
              <a:t>világos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üzenetek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8066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133600" y="3581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hu-HU" altLang="hu-HU" sz="2400">
              <a:latin typeface="Times New Roman" panose="02020603050405020304" pitchFamily="18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962399" y="2038350"/>
            <a:ext cx="779417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hu-HU" sz="1600" b="1" dirty="0">
                <a:latin typeface="Times New Roman" panose="02020603050405020304" pitchFamily="18" charset="0"/>
              </a:rPr>
              <a:t>Első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4572000" y="3581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hu-HU" altLang="hu-HU" sz="2400">
              <a:latin typeface="Times New Roman" panose="02020603050405020304" pitchFamily="18" charset="0"/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6324600" y="2057400"/>
            <a:ext cx="11430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hu-HU" sz="1600" b="1" dirty="0">
                <a:latin typeface="Times New Roman" panose="02020603050405020304" pitchFamily="18" charset="0"/>
              </a:rPr>
              <a:t>Második</a:t>
            </a:r>
          </a:p>
        </p:txBody>
      </p:sp>
      <p:graphicFrame>
        <p:nvGraphicFramePr>
          <p:cNvPr id="53317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57105"/>
              </p:ext>
            </p:extLst>
          </p:nvPr>
        </p:nvGraphicFramePr>
        <p:xfrm>
          <a:off x="1774826" y="2781300"/>
          <a:ext cx="8640763" cy="3543300"/>
        </p:xfrm>
        <a:graphic>
          <a:graphicData uri="http://schemas.openxmlformats.org/drawingml/2006/table">
            <a:tbl>
              <a:tblPr/>
              <a:tblGrid>
                <a:gridCol w="1725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96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Időtartam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Percek - órák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Órák - napok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Napok - hetek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09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Helyzet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Bizonytalanság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Szervezetlenség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Spontán cselekvés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Rendkívüli helyzet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Tisztázott feladatok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Külső segítség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Szervezettség fokozatos helyreállítása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Rendkívüli helyzet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Szervezett komplex tevékenység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Rendkívüli helyzet fokozatos megszűnése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6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Cél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Túlélés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Életben tartás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Helyreállítás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Segélynyújtás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Első segély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Kompromisszumos medicina szabályai szerint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Áttérés a béke gyakorlatra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01" name="Text Box 35"/>
          <p:cNvSpPr txBox="1">
            <a:spLocks noChangeArrowheads="1"/>
          </p:cNvSpPr>
          <p:nvPr/>
        </p:nvSpPr>
        <p:spPr bwMode="auto">
          <a:xfrm>
            <a:off x="8382000" y="2057400"/>
            <a:ext cx="11430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hu-HU" sz="1600" b="1" dirty="0">
                <a:latin typeface="Times New Roman" panose="02020603050405020304" pitchFamily="18" charset="0"/>
              </a:rPr>
              <a:t>Harmadik</a:t>
            </a:r>
          </a:p>
        </p:txBody>
      </p:sp>
      <p:sp>
        <p:nvSpPr>
          <p:cNvPr id="7202" name="Rectangle 70"/>
          <p:cNvSpPr>
            <a:spLocks noChangeArrowheads="1"/>
          </p:cNvSpPr>
          <p:nvPr/>
        </p:nvSpPr>
        <p:spPr bwMode="auto">
          <a:xfrm>
            <a:off x="2057400" y="228600"/>
            <a:ext cx="7924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 sz="4400">
              <a:solidFill>
                <a:schemeClr val="tx2"/>
              </a:solidFill>
            </a:endParaRPr>
          </a:p>
        </p:txBody>
      </p:sp>
      <p:sp>
        <p:nvSpPr>
          <p:cNvPr id="7203" name="Rectangle 7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b="1" dirty="0"/>
              <a:t>TERMÉSZETI ÉS TECHNIKAI KATASZTRÓFÁK LEFOLYÁSÁNAK SZAKASZAI ÉS JELLEMZŐI</a:t>
            </a:r>
          </a:p>
        </p:txBody>
      </p:sp>
    </p:spTree>
    <p:extLst>
      <p:ext uri="{BB962C8B-B14F-4D97-AF65-F5344CB8AC3E}">
        <p14:creationId xmlns:p14="http://schemas.microsoft.com/office/powerpoint/2010/main" val="39306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8657" y="0"/>
            <a:ext cx="3570604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Kommunikáció</a:t>
            </a:r>
            <a:r>
              <a:rPr sz="4000" spc="-40" dirty="0"/>
              <a:t> </a:t>
            </a:r>
            <a:r>
              <a:rPr sz="4000" spc="-5" dirty="0"/>
              <a:t>II.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782268" y="1103880"/>
            <a:ext cx="7770495" cy="4117793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indent="-342900"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40" dirty="0">
                <a:latin typeface="Calibri"/>
                <a:cs typeface="Calibri"/>
              </a:rPr>
              <a:t>Társszervekkel: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spcBef>
                <a:spcPts val="35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Legjobb </a:t>
            </a:r>
            <a:r>
              <a:rPr sz="2800" spc="-20" dirty="0">
                <a:latin typeface="Calibri"/>
                <a:cs typeface="Calibri"/>
              </a:rPr>
              <a:t>face </a:t>
            </a:r>
            <a:r>
              <a:rPr sz="2800" spc="-15" dirty="0">
                <a:latin typeface="Calibri"/>
                <a:cs typeface="Calibri"/>
              </a:rPr>
              <a:t>to face, </a:t>
            </a:r>
            <a:r>
              <a:rPr sz="2800" spc="-25" dirty="0">
                <a:latin typeface="Calibri"/>
                <a:cs typeface="Calibri"/>
              </a:rPr>
              <a:t>költözzünk össze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hárman!!</a:t>
            </a:r>
            <a:endParaRPr sz="2800">
              <a:latin typeface="Calibri"/>
              <a:cs typeface="Calibri"/>
            </a:endParaRPr>
          </a:p>
          <a:p>
            <a:pPr marL="355600" indent="-342900">
              <a:spcBef>
                <a:spcPts val="3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Kórházakkal: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spcBef>
                <a:spcPts val="35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ICS-n </a:t>
            </a:r>
            <a:r>
              <a:rPr sz="2800" spc="-20" dirty="0">
                <a:latin typeface="Calibri"/>
                <a:cs typeface="Calibri"/>
              </a:rPr>
              <a:t>keresztül </a:t>
            </a:r>
            <a:r>
              <a:rPr sz="2800" spc="-15" dirty="0">
                <a:latin typeface="Calibri"/>
                <a:cs typeface="Calibri"/>
              </a:rPr>
              <a:t>(legfontosabb </a:t>
            </a:r>
            <a:r>
              <a:rPr sz="2800" spc="-5" dirty="0">
                <a:latin typeface="Calibri"/>
                <a:cs typeface="Calibri"/>
              </a:rPr>
              <a:t>ICS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feladat)</a:t>
            </a:r>
            <a:endParaRPr sz="2800">
              <a:latin typeface="Calibri"/>
              <a:cs typeface="Calibri"/>
            </a:endParaRPr>
          </a:p>
          <a:p>
            <a:pPr marL="355600" indent="-342900">
              <a:spcBef>
                <a:spcPts val="3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Sajtóval:</a:t>
            </a:r>
            <a:endParaRPr sz="3200">
              <a:latin typeface="Calibri"/>
              <a:cs typeface="Calibri"/>
            </a:endParaRPr>
          </a:p>
          <a:p>
            <a:pPr marL="287020" marR="5080" lvl="1" indent="-287020" algn="r">
              <a:spcBef>
                <a:spcPts val="350"/>
              </a:spcBef>
              <a:buFont typeface="Arial"/>
              <a:buChar char="–"/>
              <a:tabLst>
                <a:tab pos="287020" algn="l"/>
              </a:tabLst>
            </a:pPr>
            <a:r>
              <a:rPr sz="2800" spc="-5" dirty="0">
                <a:latin typeface="Calibri"/>
                <a:cs typeface="Calibri"/>
              </a:rPr>
              <a:t>Nagy </a:t>
            </a:r>
            <a:r>
              <a:rPr sz="2800" spc="-10" dirty="0">
                <a:latin typeface="Calibri"/>
                <a:cs typeface="Calibri"/>
              </a:rPr>
              <a:t>kárhely esetén </a:t>
            </a:r>
            <a:r>
              <a:rPr sz="2800" spc="-15" dirty="0">
                <a:latin typeface="Calibri"/>
                <a:cs typeface="Calibri"/>
              </a:rPr>
              <a:t>dedikált, </a:t>
            </a:r>
            <a:r>
              <a:rPr sz="2800" spc="-25" dirty="0">
                <a:latin typeface="Calibri"/>
                <a:cs typeface="Calibri"/>
              </a:rPr>
              <a:t>gyakorlott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személy</a:t>
            </a:r>
            <a:endParaRPr sz="2800">
              <a:latin typeface="Calibri"/>
              <a:cs typeface="Calibri"/>
            </a:endParaRPr>
          </a:p>
          <a:p>
            <a:pPr marL="342265" marR="61594" indent="-342265" algn="r">
              <a:spcBef>
                <a:spcPts val="370"/>
              </a:spcBef>
              <a:buFont typeface="Arial"/>
              <a:buChar char="•"/>
              <a:tabLst>
                <a:tab pos="3422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VIP </a:t>
            </a:r>
            <a:r>
              <a:rPr sz="3200" spc="-20" dirty="0">
                <a:latin typeface="Calibri"/>
                <a:cs typeface="Calibri"/>
              </a:rPr>
              <a:t>(felső </a:t>
            </a:r>
            <a:r>
              <a:rPr sz="3200" spc="-30" dirty="0">
                <a:latin typeface="Calibri"/>
                <a:cs typeface="Calibri"/>
              </a:rPr>
              <a:t>vezetők, </a:t>
            </a:r>
            <a:r>
              <a:rPr sz="3200" spc="-5" dirty="0">
                <a:latin typeface="Calibri"/>
                <a:cs typeface="Calibri"/>
              </a:rPr>
              <a:t>egyéb </a:t>
            </a:r>
            <a:r>
              <a:rPr sz="3200" spc="-25" dirty="0">
                <a:latin typeface="Calibri"/>
                <a:cs typeface="Calibri"/>
              </a:rPr>
              <a:t>„fontos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emberek”):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spcBef>
                <a:spcPts val="35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ICS-n, </a:t>
            </a:r>
            <a:r>
              <a:rPr sz="2800" spc="-15" dirty="0">
                <a:latin typeface="Calibri"/>
                <a:cs typeface="Calibri"/>
              </a:rPr>
              <a:t>vagy </a:t>
            </a:r>
            <a:r>
              <a:rPr sz="2800" spc="-10" dirty="0">
                <a:latin typeface="Calibri"/>
                <a:cs typeface="Calibri"/>
              </a:rPr>
              <a:t>sajtóson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keresztül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30907" y="5656885"/>
            <a:ext cx="79171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400" b="1" spc="-5" dirty="0">
                <a:latin typeface="Calibri"/>
                <a:cs typeface="Calibri"/>
              </a:rPr>
              <a:t>FELEJTSÜK </a:t>
            </a:r>
            <a:r>
              <a:rPr sz="4400" b="1" dirty="0">
                <a:latin typeface="Calibri"/>
                <a:cs typeface="Calibri"/>
              </a:rPr>
              <a:t>EL A</a:t>
            </a:r>
            <a:r>
              <a:rPr sz="4400" b="1" spc="-20" dirty="0">
                <a:latin typeface="Calibri"/>
                <a:cs typeface="Calibri"/>
              </a:rPr>
              <a:t> </a:t>
            </a:r>
            <a:r>
              <a:rPr sz="4400" b="1" spc="-25" dirty="0">
                <a:latin typeface="Calibri"/>
                <a:cs typeface="Calibri"/>
              </a:rPr>
              <a:t>MOBILTELEFONT!!</a:t>
            </a:r>
            <a:endParaRPr sz="4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20624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206" y="272608"/>
            <a:ext cx="7979344" cy="55143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Kulcs</a:t>
            </a:r>
            <a:r>
              <a:rPr spc="-60" dirty="0"/>
              <a:t> </a:t>
            </a:r>
            <a:r>
              <a:rPr spc="-20" dirty="0"/>
              <a:t>üzenetek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10335" y="882854"/>
            <a:ext cx="8028305" cy="546163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55600" indent="-342900">
              <a:spcBef>
                <a:spcPts val="5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300" dirty="0">
                <a:latin typeface="Calibri"/>
                <a:cs typeface="Calibri"/>
              </a:rPr>
              <a:t>Más </a:t>
            </a:r>
            <a:r>
              <a:rPr sz="3300" spc="-10" dirty="0">
                <a:latin typeface="Calibri"/>
                <a:cs typeface="Calibri"/>
              </a:rPr>
              <a:t>ÜZEMMÓD </a:t>
            </a:r>
            <a:r>
              <a:rPr sz="2200" spc="-10" dirty="0">
                <a:latin typeface="Calibri"/>
                <a:cs typeface="Calibri"/>
              </a:rPr>
              <a:t>(valódi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tömeges=aránytalanság)</a:t>
            </a:r>
            <a:endParaRPr sz="2200">
              <a:latin typeface="Calibri"/>
              <a:cs typeface="Calibri"/>
            </a:endParaRPr>
          </a:p>
          <a:p>
            <a:pPr marL="469900">
              <a:spcBef>
                <a:spcPts val="385"/>
              </a:spcBef>
            </a:pPr>
            <a:r>
              <a:rPr sz="3000" spc="-5" dirty="0">
                <a:latin typeface="Calibri"/>
                <a:cs typeface="Calibri"/>
              </a:rPr>
              <a:t>Nincs: </a:t>
            </a:r>
            <a:r>
              <a:rPr sz="3000" spc="-15" dirty="0">
                <a:latin typeface="Calibri"/>
                <a:cs typeface="Calibri"/>
              </a:rPr>
              <a:t>betegellátás, </a:t>
            </a:r>
            <a:r>
              <a:rPr sz="3000" spc="-5" dirty="0">
                <a:latin typeface="Calibri"/>
                <a:cs typeface="Calibri"/>
              </a:rPr>
              <a:t>anamnézis, </a:t>
            </a:r>
            <a:r>
              <a:rPr sz="3000" spc="-20" dirty="0">
                <a:latin typeface="Calibri"/>
                <a:cs typeface="Calibri"/>
              </a:rPr>
              <a:t>státusz,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dekurzus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550"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300" dirty="0">
                <a:latin typeface="Calibri"/>
                <a:cs typeface="Calibri"/>
              </a:rPr>
              <a:t>KHP </a:t>
            </a:r>
            <a:r>
              <a:rPr sz="3300" spc="-10" dirty="0">
                <a:latin typeface="Calibri"/>
                <a:cs typeface="Calibri"/>
              </a:rPr>
              <a:t>csak „parancsol” </a:t>
            </a:r>
            <a:r>
              <a:rPr sz="2200" spc="-5" dirty="0">
                <a:latin typeface="Calibri"/>
                <a:cs typeface="Calibri"/>
              </a:rPr>
              <a:t>= </a:t>
            </a:r>
            <a:r>
              <a:rPr sz="2200" spc="-15" dirty="0">
                <a:latin typeface="Calibri"/>
                <a:cs typeface="Calibri"/>
              </a:rPr>
              <a:t>tiszta marad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kesztyűje</a:t>
            </a:r>
            <a:endParaRPr sz="2200">
              <a:latin typeface="Calibri"/>
              <a:cs typeface="Calibri"/>
            </a:endParaRPr>
          </a:p>
          <a:p>
            <a:pPr>
              <a:spcBef>
                <a:spcPts val="55"/>
              </a:spcBef>
              <a:buFont typeface="Arial"/>
              <a:buChar char="•"/>
            </a:pPr>
            <a:endParaRPr sz="3850"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300" spc="-20" dirty="0">
                <a:latin typeface="Calibri"/>
                <a:cs typeface="Calibri"/>
              </a:rPr>
              <a:t>KOMMUNIKÁCIÓ </a:t>
            </a:r>
            <a:r>
              <a:rPr sz="3300" spc="-15" dirty="0">
                <a:latin typeface="Calibri"/>
                <a:cs typeface="Calibri"/>
              </a:rPr>
              <a:t>(oldalra, </a:t>
            </a:r>
            <a:r>
              <a:rPr sz="3300" dirty="0">
                <a:latin typeface="Calibri"/>
                <a:cs typeface="Calibri"/>
              </a:rPr>
              <a:t>le és</a:t>
            </a:r>
            <a:r>
              <a:rPr sz="3300" spc="45" dirty="0">
                <a:latin typeface="Calibri"/>
                <a:cs typeface="Calibri"/>
              </a:rPr>
              <a:t> </a:t>
            </a:r>
            <a:r>
              <a:rPr sz="3300" spc="-25" dirty="0">
                <a:latin typeface="Calibri"/>
                <a:cs typeface="Calibri"/>
              </a:rPr>
              <a:t>fel)</a:t>
            </a:r>
            <a:endParaRPr sz="3300">
              <a:latin typeface="Calibri"/>
              <a:cs typeface="Calibri"/>
            </a:endParaRPr>
          </a:p>
          <a:p>
            <a:pPr>
              <a:spcBef>
                <a:spcPts val="50"/>
              </a:spcBef>
              <a:buFont typeface="Arial"/>
              <a:buChar char="•"/>
            </a:pPr>
            <a:endParaRPr sz="3850"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300" spc="-5" dirty="0">
                <a:latin typeface="Calibri"/>
                <a:cs typeface="Calibri"/>
              </a:rPr>
              <a:t>INFRASTRUKTÚRA!!</a:t>
            </a:r>
            <a:endParaRPr sz="3300">
              <a:latin typeface="Calibri"/>
              <a:cs typeface="Calibri"/>
            </a:endParaRPr>
          </a:p>
          <a:p>
            <a:pPr>
              <a:spcBef>
                <a:spcPts val="55"/>
              </a:spcBef>
              <a:buFont typeface="Arial"/>
              <a:buChar char="•"/>
            </a:pPr>
            <a:endParaRPr sz="3850"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300" spc="-20" dirty="0">
                <a:latin typeface="Calibri"/>
                <a:cs typeface="Calibri"/>
              </a:rPr>
              <a:t>Legfontosabb indikátor: </a:t>
            </a:r>
            <a:r>
              <a:rPr sz="3300" spc="-10" dirty="0">
                <a:latin typeface="Calibri"/>
                <a:cs typeface="Calibri"/>
              </a:rPr>
              <a:t>KIÜRÍTÉS</a:t>
            </a:r>
            <a:r>
              <a:rPr sz="3300" spc="9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IDEJE</a:t>
            </a:r>
            <a:endParaRPr sz="33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59622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2079690"/>
          </a:xfrm>
        </p:spPr>
        <p:txBody>
          <a:bodyPr/>
          <a:lstStyle/>
          <a:p>
            <a:r>
              <a:rPr lang="hu-HU" smtClean="0"/>
              <a:t>KÖSZÖNÖM A FIGYELMET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52</a:t>
            </a:fld>
            <a:endParaRPr lang="hu-HU"/>
          </a:p>
        </p:txBody>
      </p:sp>
      <p:pic>
        <p:nvPicPr>
          <p:cNvPr id="1026" name="Picture 2" descr="PowerPoint bemutató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577" y="2761455"/>
            <a:ext cx="5063280" cy="393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47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/>
          <p:cNvSpPr>
            <a:spLocks noChangeArrowheads="1"/>
          </p:cNvSpPr>
          <p:nvPr/>
        </p:nvSpPr>
        <p:spPr bwMode="auto">
          <a:xfrm>
            <a:off x="295102" y="398166"/>
            <a:ext cx="11633545" cy="94297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4000" dirty="0" smtClean="0">
                <a:latin typeface="+mn-lt"/>
              </a:rPr>
              <a:t>Kérdés</a:t>
            </a:r>
            <a:endParaRPr lang="ru-RU" altLang="hu-HU" sz="4000" dirty="0">
              <a:latin typeface="+mn-lt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263352" y="4869259"/>
            <a:ext cx="11665296" cy="8636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Válasz 4</a:t>
            </a:r>
            <a:endParaRPr lang="ru-RU" altLang="hu-H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263352" y="1842652"/>
            <a:ext cx="11665296" cy="8636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Válasz 1</a:t>
            </a:r>
            <a:endParaRPr lang="ru-RU" altLang="hu-H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263352" y="2850466"/>
            <a:ext cx="11665296" cy="8636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Válasz 2</a:t>
            </a:r>
            <a:endParaRPr lang="ru-RU" altLang="hu-H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295102" y="3855046"/>
            <a:ext cx="11665296" cy="8636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Válasz 3</a:t>
            </a:r>
            <a:endParaRPr lang="ru-RU" altLang="hu-H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948" y="6021288"/>
            <a:ext cx="647700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Szövegdoboz 7"/>
          <p:cNvSpPr txBox="1"/>
          <p:nvPr/>
        </p:nvSpPr>
        <p:spPr>
          <a:xfrm>
            <a:off x="2802221" y="1151643"/>
            <a:ext cx="665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Hibás válasz esetén eltűnik a négyzet! Jó válasz esetén tovább mehet!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95102" y="5883473"/>
            <a:ext cx="10231989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INFORMÁCIÓS SZÖVEGDOBOZ, SZERKESZTÉS UTÁN TÖRLENDŐ!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 SÉMÁBAN </a:t>
            </a:r>
            <a:r>
              <a:rPr lang="hu-HU" dirty="0">
                <a:solidFill>
                  <a:schemeClr val="bg1"/>
                </a:solidFill>
              </a:rPr>
              <a:t>1</a:t>
            </a:r>
            <a:r>
              <a:rPr lang="hu-HU" dirty="0" smtClean="0">
                <a:solidFill>
                  <a:schemeClr val="bg1"/>
                </a:solidFill>
              </a:rPr>
              <a:t>. VÁLASZ A HELYES. A SZÖVEGDOBOZOK ÁTHELYEZÉSÉVEL ÉRHETŐ EL, HOGY A HELYES VÁLASZ NE MINDIG UGYANABBAN A POZÍCIÓBAN LEGYEN. A DIA DUPLIKÁLHATÓ!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4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  <p:bldLst>
      <p:bldP spid="2054" grpId="0" animBg="1"/>
      <p:bldP spid="2056" grpId="0" animBg="1"/>
      <p:bldP spid="205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/>
          <p:cNvSpPr>
            <a:spLocks noChangeArrowheads="1"/>
          </p:cNvSpPr>
          <p:nvPr/>
        </p:nvSpPr>
        <p:spPr bwMode="auto">
          <a:xfrm>
            <a:off x="295102" y="398166"/>
            <a:ext cx="11633545" cy="94297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4000" dirty="0" smtClean="0">
                <a:latin typeface="+mn-lt"/>
              </a:rPr>
              <a:t>Kérdés</a:t>
            </a:r>
            <a:endParaRPr lang="ru-RU" altLang="hu-HU" sz="4000" dirty="0">
              <a:latin typeface="+mn-lt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263352" y="4869259"/>
            <a:ext cx="11665296" cy="8636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Válasz 4</a:t>
            </a:r>
            <a:endParaRPr lang="ru-RU" altLang="hu-H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263352" y="2847232"/>
            <a:ext cx="11665296" cy="8636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Válasz </a:t>
            </a:r>
            <a:r>
              <a:rPr lang="hu-HU" altLang="hu-HU" sz="24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ru-RU" altLang="hu-H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263352" y="1839418"/>
            <a:ext cx="11665296" cy="8636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Válasz 1</a:t>
            </a:r>
            <a:endParaRPr lang="ru-RU" altLang="hu-H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295102" y="3855046"/>
            <a:ext cx="11665296" cy="8636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Válasz 3</a:t>
            </a:r>
            <a:endParaRPr lang="ru-RU" altLang="hu-H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948" y="6021288"/>
            <a:ext cx="647700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Szövegdoboz 7"/>
          <p:cNvSpPr txBox="1"/>
          <p:nvPr/>
        </p:nvSpPr>
        <p:spPr>
          <a:xfrm>
            <a:off x="2802221" y="1151643"/>
            <a:ext cx="665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Hibás válasz esetén eltűnik a négyzet! Jó válasz esetén tovább mehet!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95102" y="5883473"/>
            <a:ext cx="10231989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INFORMÁCIÓS SZÖVEGDOBOZ, SZERKESZTÉS UTÁN TÖRLENDŐ!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 SÉMÁBAN 2. VÁLASZ A HELYES. A SZÖVEGDOBOZOK ÁTHELYEZÉSÉVEL ÉRHETŐ EL, HOGY A HELYES VÁLASZ NE MINDIG UGYANABBAN A POZÍCIÓBAN LEGYEN. A DIA DUPLIKÁLHATÓ!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7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  <p:bldLst>
      <p:bldP spid="2054" grpId="0" animBg="1"/>
      <p:bldP spid="2056" grpId="0" animBg="1"/>
      <p:bldP spid="205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/>
          <p:cNvSpPr>
            <a:spLocks noChangeArrowheads="1"/>
          </p:cNvSpPr>
          <p:nvPr/>
        </p:nvSpPr>
        <p:spPr bwMode="auto">
          <a:xfrm>
            <a:off x="295102" y="398166"/>
            <a:ext cx="11633545" cy="94297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4000" dirty="0" smtClean="0">
                <a:latin typeface="+mn-lt"/>
              </a:rPr>
              <a:t>Kérdés</a:t>
            </a:r>
            <a:endParaRPr lang="ru-RU" altLang="hu-HU" sz="4000" dirty="0">
              <a:latin typeface="+mn-lt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263352" y="4869259"/>
            <a:ext cx="11665296" cy="8636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Válasz 4</a:t>
            </a:r>
            <a:endParaRPr lang="ru-RU" altLang="hu-H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263352" y="3841440"/>
            <a:ext cx="11665296" cy="8636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smtClean="0">
                <a:solidFill>
                  <a:schemeClr val="bg1"/>
                </a:solidFill>
                <a:latin typeface="Arial Black" panose="020B0A04020102020204" pitchFamily="34" charset="0"/>
              </a:rPr>
              <a:t>Válasz </a:t>
            </a:r>
            <a:r>
              <a:rPr lang="hu-HU" altLang="hu-H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ru-RU" altLang="hu-H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263352" y="1839418"/>
            <a:ext cx="11665296" cy="8636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Válasz 1</a:t>
            </a:r>
            <a:endParaRPr lang="ru-RU" altLang="hu-H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295102" y="2813621"/>
            <a:ext cx="11665296" cy="8636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Válasz 2</a:t>
            </a:r>
            <a:endParaRPr lang="ru-RU" altLang="hu-H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948" y="6021288"/>
            <a:ext cx="647700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Szövegdoboz 7"/>
          <p:cNvSpPr txBox="1"/>
          <p:nvPr/>
        </p:nvSpPr>
        <p:spPr>
          <a:xfrm>
            <a:off x="2802221" y="1151643"/>
            <a:ext cx="665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Hibás válasz esetén eltűnik a négyzet! Jó válasz esetén tovább mehet!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95102" y="5883473"/>
            <a:ext cx="10231989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INFORMÁCIÓS SZÖVEGDOBOZ, SZERKESZTÉS UTÁN TÖRLENDŐ!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 SÉMÁBAN 3. VÁLASZ A HELYES. A SZÖVEGDOBOZOK ÁTHELYEZÉSÉVEL ÉRHETŐ EL, HOGY A HELYES VÁLASZ NE MINDIG UGYANABBAN A POZÍCIÓBAN LEGYEN. A DIA DUPLIKÁLHATÓ!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9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  <p:bldLst>
      <p:bldP spid="2054" grpId="0" animBg="1"/>
      <p:bldP spid="2056" grpId="0" animBg="1"/>
      <p:bldP spid="205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/>
          <p:cNvSpPr>
            <a:spLocks noChangeArrowheads="1"/>
          </p:cNvSpPr>
          <p:nvPr/>
        </p:nvSpPr>
        <p:spPr bwMode="auto">
          <a:xfrm>
            <a:off x="295102" y="398166"/>
            <a:ext cx="11633545" cy="94297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4000" dirty="0" smtClean="0">
                <a:latin typeface="+mn-lt"/>
              </a:rPr>
              <a:t>Kérdés</a:t>
            </a:r>
            <a:endParaRPr lang="ru-RU" altLang="hu-HU" sz="4000" dirty="0">
              <a:latin typeface="+mn-lt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263352" y="1700808"/>
            <a:ext cx="11665296" cy="8636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Válasz 1</a:t>
            </a:r>
            <a:endParaRPr lang="ru-RU" altLang="hu-H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263352" y="4937721"/>
            <a:ext cx="11665296" cy="8636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Válasz 4</a:t>
            </a:r>
            <a:endParaRPr lang="ru-RU" altLang="hu-H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263352" y="2762846"/>
            <a:ext cx="11665296" cy="8636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Válasz 2</a:t>
            </a:r>
            <a:endParaRPr lang="ru-RU" altLang="hu-H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295102" y="3855046"/>
            <a:ext cx="11665296" cy="8636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Válasz 3</a:t>
            </a:r>
            <a:endParaRPr lang="ru-RU" altLang="hu-H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948" y="6021288"/>
            <a:ext cx="647700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Szövegdoboz 7"/>
          <p:cNvSpPr txBox="1"/>
          <p:nvPr/>
        </p:nvSpPr>
        <p:spPr>
          <a:xfrm>
            <a:off x="2802221" y="1151643"/>
            <a:ext cx="665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Hibás válasz esetén eltűnik a négyzet! Jó válasz esetén tovább mehet!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95102" y="5883473"/>
            <a:ext cx="10231989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INFORMÁCIÓS SZÖVEGDOBOZ, SZERKESZTÉS UTÁN TÖRLENDŐ!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 SÉMÁBAN A </a:t>
            </a:r>
            <a:r>
              <a:rPr lang="hu-HU" dirty="0">
                <a:solidFill>
                  <a:schemeClr val="bg1"/>
                </a:solidFill>
              </a:rPr>
              <a:t>4</a:t>
            </a:r>
            <a:r>
              <a:rPr lang="hu-HU" dirty="0" smtClean="0">
                <a:solidFill>
                  <a:schemeClr val="bg1"/>
                </a:solidFill>
              </a:rPr>
              <a:t>. VÁLASZ A HELYES. A SZÖVEGDOBOZOK ÁTHELYEZÉSÉVEL ÉRHETŐ EL, HOGY A HELYES VÁLASZ NE MINDIG UGYANABBAN A POZÍCIÓBAN LEGYEN. A DIA DUPLIKÁLHATÓ!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3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  <p:bldLst>
      <p:bldP spid="2054" grpId="0" animBg="1"/>
      <p:bldP spid="2056" grpId="0" animBg="1"/>
      <p:bldP spid="205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Felhasznált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200" dirty="0" smtClean="0"/>
              <a:t>Példa:</a:t>
            </a:r>
          </a:p>
          <a:p>
            <a:pPr marL="269875" indent="-269875">
              <a:buFont typeface="+mj-lt"/>
              <a:buAutoNum type="arabicPeriod"/>
            </a:pPr>
            <a:r>
              <a:rPr lang="hu-HU" sz="1200" dirty="0" smtClean="0"/>
              <a:t>Oláh A, Betlehem J, </a:t>
            </a:r>
            <a:r>
              <a:rPr lang="hu-HU" sz="1200" dirty="0" err="1" smtClean="0"/>
              <a:t>Kriszbacher</a:t>
            </a:r>
            <a:r>
              <a:rPr lang="hu-HU" sz="1200" dirty="0" smtClean="0"/>
              <a:t> I, Boncz I, </a:t>
            </a:r>
            <a:r>
              <a:rPr lang="hu-HU" sz="1200" dirty="0" err="1" smtClean="0"/>
              <a:t>Bodis</a:t>
            </a:r>
            <a:r>
              <a:rPr lang="hu-HU" sz="1200" dirty="0" smtClean="0"/>
              <a:t> J. </a:t>
            </a:r>
            <a:r>
              <a:rPr lang="hu-HU" sz="1200" dirty="0" err="1" smtClean="0"/>
              <a:t>In</a:t>
            </a:r>
            <a:r>
              <a:rPr lang="hu-HU" sz="1200" dirty="0" smtClean="0"/>
              <a:t> </a:t>
            </a:r>
            <a:r>
              <a:rPr lang="hu-HU" sz="1200" dirty="0" err="1" smtClean="0"/>
              <a:t>response</a:t>
            </a:r>
            <a:r>
              <a:rPr lang="hu-HU" sz="1200" dirty="0" smtClean="0"/>
              <a:t> </a:t>
            </a:r>
            <a:r>
              <a:rPr lang="hu-HU" sz="1200" dirty="0" err="1" smtClean="0"/>
              <a:t>to</a:t>
            </a:r>
            <a:r>
              <a:rPr lang="hu-HU" sz="1200" dirty="0" smtClean="0"/>
              <a:t> T. </a:t>
            </a:r>
            <a:r>
              <a:rPr lang="hu-HU" sz="1200" dirty="0" err="1" smtClean="0"/>
              <a:t>Defloor</a:t>
            </a:r>
            <a:r>
              <a:rPr lang="hu-HU" sz="1200" dirty="0" smtClean="0"/>
              <a:t>, </a:t>
            </a:r>
            <a:r>
              <a:rPr lang="hu-HU" sz="1200" dirty="0" err="1" smtClean="0"/>
              <a:t>A.Van</a:t>
            </a:r>
            <a:r>
              <a:rPr lang="hu-HU" sz="1200" dirty="0" smtClean="0"/>
              <a:t> </a:t>
            </a:r>
            <a:r>
              <a:rPr lang="hu-HU" sz="1200" dirty="0" err="1" smtClean="0"/>
              <a:t>Hecke</a:t>
            </a:r>
            <a:r>
              <a:rPr lang="hu-HU" sz="1200" dirty="0" smtClean="0"/>
              <a:t>, S. </a:t>
            </a:r>
            <a:r>
              <a:rPr lang="hu-HU" sz="1200" dirty="0" err="1" smtClean="0"/>
              <a:t>Verhaeghe</a:t>
            </a:r>
            <a:r>
              <a:rPr lang="hu-HU" sz="1200" dirty="0" smtClean="0"/>
              <a:t>, M. </a:t>
            </a:r>
            <a:r>
              <a:rPr lang="hu-HU" sz="1200" dirty="0" err="1" smtClean="0"/>
              <a:t>Gobert</a:t>
            </a:r>
            <a:r>
              <a:rPr lang="hu-HU" sz="1200" dirty="0" smtClean="0"/>
              <a:t>, E. </a:t>
            </a:r>
            <a:r>
              <a:rPr lang="hu-HU" sz="1200" dirty="0" err="1" smtClean="0"/>
              <a:t>Darras</a:t>
            </a:r>
            <a:r>
              <a:rPr lang="hu-HU" sz="1200" dirty="0" smtClean="0"/>
              <a:t>, &amp; M. </a:t>
            </a:r>
            <a:r>
              <a:rPr lang="hu-HU" sz="1200" dirty="0" err="1" smtClean="0"/>
              <a:t>Grypdonck</a:t>
            </a:r>
            <a:r>
              <a:rPr lang="hu-HU" sz="1200" dirty="0" smtClean="0"/>
              <a:t> (2006) The </a:t>
            </a:r>
            <a:r>
              <a:rPr lang="hu-HU" sz="1200" dirty="0" err="1" smtClean="0"/>
              <a:t>clinical</a:t>
            </a:r>
            <a:r>
              <a:rPr lang="hu-HU" sz="1200" dirty="0" smtClean="0"/>
              <a:t> </a:t>
            </a:r>
            <a:r>
              <a:rPr lang="hu-HU" sz="1200" dirty="0" err="1" smtClean="0"/>
              <a:t>nursing</a:t>
            </a:r>
            <a:r>
              <a:rPr lang="hu-HU" sz="1200" dirty="0" smtClean="0"/>
              <a:t> </a:t>
            </a:r>
            <a:r>
              <a:rPr lang="hu-HU" sz="1200" dirty="0" err="1" smtClean="0"/>
              <a:t>competences</a:t>
            </a:r>
            <a:r>
              <a:rPr lang="hu-HU" sz="1200" dirty="0" smtClean="0"/>
              <a:t> and </a:t>
            </a:r>
            <a:r>
              <a:rPr lang="hu-HU" sz="1200" dirty="0" err="1" smtClean="0"/>
              <a:t>their</a:t>
            </a:r>
            <a:r>
              <a:rPr lang="hu-HU" sz="1200" dirty="0" smtClean="0"/>
              <a:t> </a:t>
            </a:r>
            <a:r>
              <a:rPr lang="hu-HU" sz="1200" dirty="0" err="1" smtClean="0"/>
              <a:t>complexity</a:t>
            </a:r>
            <a:r>
              <a:rPr lang="hu-HU" sz="1200" dirty="0" smtClean="0"/>
              <a:t> </a:t>
            </a:r>
            <a:r>
              <a:rPr lang="hu-HU" sz="1200" dirty="0" err="1" smtClean="0"/>
              <a:t>in</a:t>
            </a:r>
            <a:r>
              <a:rPr lang="hu-HU" sz="1200" dirty="0" smtClean="0"/>
              <a:t> </a:t>
            </a:r>
            <a:r>
              <a:rPr lang="hu-HU" sz="1200" dirty="0" err="1" smtClean="0"/>
              <a:t>Belgian</a:t>
            </a:r>
            <a:r>
              <a:rPr lang="hu-HU" sz="1200" dirty="0" smtClean="0"/>
              <a:t> </a:t>
            </a:r>
            <a:r>
              <a:rPr lang="hu-HU" sz="1200" dirty="0" err="1" smtClean="0"/>
              <a:t>general</a:t>
            </a:r>
            <a:r>
              <a:rPr lang="hu-HU" sz="1200" dirty="0" smtClean="0"/>
              <a:t> </a:t>
            </a:r>
            <a:r>
              <a:rPr lang="hu-HU" sz="1200" dirty="0" err="1" smtClean="0"/>
              <a:t>hospitals</a:t>
            </a:r>
            <a:r>
              <a:rPr lang="hu-HU" sz="1200" dirty="0" smtClean="0"/>
              <a:t>. </a:t>
            </a:r>
            <a:r>
              <a:rPr lang="hu-HU" sz="1200" dirty="0" err="1" smtClean="0"/>
              <a:t>Letter</a:t>
            </a:r>
            <a:r>
              <a:rPr lang="hu-HU" sz="1200" dirty="0" smtClean="0"/>
              <a:t>. J </a:t>
            </a:r>
            <a:r>
              <a:rPr lang="hu-HU" sz="1200" dirty="0" err="1" smtClean="0"/>
              <a:t>Adv</a:t>
            </a:r>
            <a:r>
              <a:rPr lang="hu-HU" sz="1200" dirty="0" smtClean="0"/>
              <a:t> </a:t>
            </a:r>
            <a:r>
              <a:rPr lang="hu-HU" sz="1200" dirty="0" err="1" smtClean="0"/>
              <a:t>Nurs</a:t>
            </a:r>
            <a:r>
              <a:rPr lang="hu-HU" sz="1200" dirty="0" smtClean="0"/>
              <a:t>, 2007, 58(3): 301-302. (</a:t>
            </a:r>
            <a:r>
              <a:rPr lang="hu-HU" sz="1200" dirty="0" err="1" smtClean="0"/>
              <a:t>Impact</a:t>
            </a:r>
            <a:r>
              <a:rPr lang="hu-HU" sz="1200" dirty="0" smtClean="0"/>
              <a:t> factor-2005: 0,912)</a:t>
            </a:r>
          </a:p>
          <a:p>
            <a:pPr marL="269875" indent="-269875">
              <a:buFont typeface="+mj-lt"/>
              <a:buAutoNum type="arabicPeriod"/>
            </a:pPr>
            <a:r>
              <a:rPr lang="hu-HU" sz="1200" dirty="0" err="1" smtClean="0"/>
              <a:t>Sebestyen</a:t>
            </a:r>
            <a:r>
              <a:rPr lang="hu-HU" sz="1200" dirty="0" smtClean="0"/>
              <a:t> A, Boncz I, </a:t>
            </a:r>
            <a:r>
              <a:rPr lang="hu-HU" sz="1200" dirty="0" err="1" smtClean="0"/>
              <a:t>Wiegand</a:t>
            </a:r>
            <a:r>
              <a:rPr lang="hu-HU" sz="1200" dirty="0" smtClean="0"/>
              <a:t> N, Farkas G, </a:t>
            </a:r>
            <a:r>
              <a:rPr lang="hu-HU" sz="1200" dirty="0" err="1" smtClean="0"/>
              <a:t>Nyarady</a:t>
            </a:r>
            <a:r>
              <a:rPr lang="hu-HU" sz="1200" dirty="0" smtClean="0"/>
              <a:t> J. </a:t>
            </a:r>
            <a:r>
              <a:rPr lang="hu-HU" sz="1200" dirty="0" err="1" smtClean="0"/>
              <a:t>Measuring</a:t>
            </a:r>
            <a:r>
              <a:rPr lang="hu-HU" sz="1200" dirty="0" smtClean="0"/>
              <a:t> </a:t>
            </a:r>
            <a:r>
              <a:rPr lang="hu-HU" sz="1200" dirty="0" err="1" smtClean="0"/>
              <a:t>quality</a:t>
            </a:r>
            <a:r>
              <a:rPr lang="hu-HU" sz="1200" dirty="0" smtClean="0"/>
              <a:t> of life </a:t>
            </a:r>
            <a:r>
              <a:rPr lang="hu-HU" sz="1200" dirty="0" err="1" smtClean="0"/>
              <a:t>after</a:t>
            </a:r>
            <a:r>
              <a:rPr lang="hu-HU" sz="1200" dirty="0" smtClean="0"/>
              <a:t> </a:t>
            </a:r>
            <a:r>
              <a:rPr lang="hu-HU" sz="1200" dirty="0" err="1" smtClean="0"/>
              <a:t>femoral</a:t>
            </a:r>
            <a:r>
              <a:rPr lang="hu-HU" sz="1200" dirty="0" smtClean="0"/>
              <a:t> </a:t>
            </a:r>
            <a:r>
              <a:rPr lang="hu-HU" sz="1200" dirty="0" err="1" smtClean="0"/>
              <a:t>neck</a:t>
            </a:r>
            <a:r>
              <a:rPr lang="hu-HU" sz="1200" dirty="0" smtClean="0"/>
              <a:t> </a:t>
            </a:r>
            <a:r>
              <a:rPr lang="hu-HU" sz="1200" dirty="0" err="1" smtClean="0"/>
              <a:t>fracture</a:t>
            </a:r>
            <a:r>
              <a:rPr lang="hu-HU" sz="1200" dirty="0" smtClean="0"/>
              <a:t> </a:t>
            </a:r>
            <a:r>
              <a:rPr lang="hu-HU" sz="1200" dirty="0" err="1" smtClean="0"/>
              <a:t>with</a:t>
            </a:r>
            <a:r>
              <a:rPr lang="hu-HU" sz="1200" dirty="0" smtClean="0"/>
              <a:t> EQ-5D. </a:t>
            </a:r>
            <a:r>
              <a:rPr lang="hu-HU" sz="1200" dirty="0" err="1" smtClean="0"/>
              <a:t>Eur</a:t>
            </a:r>
            <a:r>
              <a:rPr lang="hu-HU" sz="1200" dirty="0" smtClean="0"/>
              <a:t> J Trauma, 2006, 32(S1) 189.</a:t>
            </a:r>
            <a:endParaRPr lang="hu-HU" sz="12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26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Kötelező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200" dirty="0" smtClean="0"/>
              <a:t>Példa:</a:t>
            </a:r>
          </a:p>
          <a:p>
            <a:pPr marL="269875" indent="-269875">
              <a:buFont typeface="+mj-lt"/>
              <a:buAutoNum type="arabicPeriod"/>
            </a:pPr>
            <a:r>
              <a:rPr lang="hu-HU" sz="1200" dirty="0" smtClean="0"/>
              <a:t>Ács P. (2012): A rendszeres testmozgás népegészségügyi és gazdasági előnyei. A statisztika szürke eminenciása. Jubileumi tanulmánykötet Herman Sándor 60. születésnapja alkalmából (</a:t>
            </a:r>
            <a:r>
              <a:rPr lang="hu-HU" sz="1200" dirty="0" err="1" smtClean="0"/>
              <a:t>szerk</a:t>
            </a:r>
            <a:r>
              <a:rPr lang="hu-HU" sz="1200" dirty="0" smtClean="0"/>
              <a:t>: </a:t>
            </a:r>
            <a:r>
              <a:rPr lang="hu-HU" sz="1200" dirty="0" err="1" smtClean="0"/>
              <a:t>Rappai</a:t>
            </a:r>
            <a:r>
              <a:rPr lang="hu-HU" sz="1200" dirty="0" smtClean="0"/>
              <a:t> Gábor- </a:t>
            </a:r>
            <a:r>
              <a:rPr lang="hu-HU" sz="1200" dirty="0" err="1" smtClean="0"/>
              <a:t>Kehl</a:t>
            </a:r>
            <a:r>
              <a:rPr lang="hu-HU" sz="1200" dirty="0" smtClean="0"/>
              <a:t> Dániel). </a:t>
            </a:r>
            <a:r>
              <a:rPr lang="hu-HU" sz="1200" dirty="0" err="1" smtClean="0"/>
              <a:t>Carbocomp</a:t>
            </a:r>
            <a:r>
              <a:rPr lang="hu-HU" sz="1200" dirty="0" smtClean="0"/>
              <a:t> Nyomda. Pécs. 17-27. o. (ISBN: 978-963-642-491-6).</a:t>
            </a:r>
          </a:p>
          <a:p>
            <a:pPr marL="269875" indent="-269875">
              <a:buFont typeface="+mj-lt"/>
              <a:buAutoNum type="arabicPeriod"/>
            </a:pPr>
            <a:r>
              <a:rPr lang="hu-HU" sz="1200" dirty="0" smtClean="0"/>
              <a:t>Ács P. (2014): Sport és gazdaság. Kézirat. Megjelenés alatt. Pécsi Tudományegyetem Egészségtudományi Kar. Pécs</a:t>
            </a:r>
            <a:endParaRPr lang="hu-HU" sz="12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7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Tételsor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269875" indent="-269875">
              <a:buFont typeface="+mj-lt"/>
              <a:buAutoNum type="arabicPeriod"/>
            </a:pPr>
            <a:r>
              <a:rPr lang="hu-HU" sz="1200" dirty="0" smtClean="0"/>
              <a:t>Tétel megnevezése</a:t>
            </a:r>
          </a:p>
          <a:p>
            <a:pPr marL="269875" indent="-269875">
              <a:buFont typeface="+mj-lt"/>
              <a:buAutoNum type="arabicPeriod"/>
            </a:pPr>
            <a:r>
              <a:rPr lang="hu-HU" sz="1200" dirty="0" smtClean="0"/>
              <a:t>Tétel megnevezése</a:t>
            </a:r>
            <a:endParaRPr lang="hu-HU" sz="12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57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2830514" y="0"/>
            <a:ext cx="7979344" cy="866908"/>
          </a:xfrm>
          <a:noFill/>
        </p:spPr>
        <p:txBody>
          <a:bodyPr/>
          <a:lstStyle/>
          <a:p>
            <a:pPr eaLnBrk="1" hangingPunct="1"/>
            <a:r>
              <a:rPr lang="hu-HU" altLang="hu-HU" sz="4000" dirty="0"/>
              <a:t>FÖLDRENGÉS</a:t>
            </a:r>
          </a:p>
        </p:txBody>
      </p:sp>
      <p:sp>
        <p:nvSpPr>
          <p:cNvPr id="9219" name="Text Box 5"/>
          <p:cNvSpPr>
            <a:spLocks noGrp="1" noChangeArrowheads="1"/>
          </p:cNvSpPr>
          <p:nvPr>
            <p:ph type="body" idx="1"/>
          </p:nvPr>
        </p:nvSpPr>
        <p:spPr>
          <a:xfrm>
            <a:off x="1992313" y="1773238"/>
            <a:ext cx="8229600" cy="4525962"/>
          </a:xfrm>
          <a:noFill/>
        </p:spPr>
        <p:txBody>
          <a:bodyPr/>
          <a:lstStyle/>
          <a:p>
            <a:pPr eaLnBrk="1" hangingPunct="1"/>
            <a:r>
              <a:rPr lang="hu-HU" altLang="hu-HU" b="1" dirty="0" smtClean="0"/>
              <a:t>Hol? (népsűrűség)</a:t>
            </a:r>
          </a:p>
          <a:p>
            <a:pPr eaLnBrk="1" hangingPunct="1"/>
            <a:r>
              <a:rPr lang="hu-HU" altLang="hu-HU" b="1" dirty="0" smtClean="0"/>
              <a:t>Mikor? (Milyen napszakban?)</a:t>
            </a:r>
          </a:p>
          <a:p>
            <a:pPr eaLnBrk="1" hangingPunct="1"/>
            <a:r>
              <a:rPr lang="hu-HU" altLang="hu-HU" b="1" dirty="0" smtClean="0"/>
              <a:t>Milyen  településszerkezeten?</a:t>
            </a:r>
          </a:p>
          <a:p>
            <a:pPr eaLnBrk="1" hangingPunct="1">
              <a:buFontTx/>
              <a:buNone/>
            </a:pPr>
            <a:endParaRPr lang="hu-HU" altLang="hu-HU" b="1" dirty="0" smtClean="0"/>
          </a:p>
          <a:p>
            <a:pPr eaLnBrk="1" hangingPunct="1">
              <a:buFontTx/>
              <a:buNone/>
            </a:pPr>
            <a:r>
              <a:rPr lang="hu-HU" altLang="hu-HU" b="1" dirty="0" smtClean="0"/>
              <a:t>Következménye: nagyszámú sérülés, sok 			     halott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chemeClr val="accent1"/>
                </a:solidFill>
              </a:rPr>
              <a:t>                                   </a:t>
            </a:r>
            <a:r>
              <a:rPr lang="hu-HU" altLang="hu-HU" sz="4000" b="1" dirty="0" smtClean="0"/>
              <a:t>MI </a:t>
            </a:r>
            <a:r>
              <a:rPr lang="hu-HU" altLang="hu-HU" sz="4000" b="1" dirty="0"/>
              <a:t>VÁRHATÓ ?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4367213" y="1628775"/>
            <a:ext cx="35814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3200" b="1" dirty="0">
                <a:latin typeface="Times New Roman" panose="02020603050405020304" pitchFamily="18" charset="0"/>
              </a:rPr>
              <a:t>Traumás sérültek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3200" b="1" dirty="0">
                <a:latin typeface="Times New Roman" panose="02020603050405020304" pitchFamily="18" charset="0"/>
              </a:rPr>
              <a:t>Krónikus betegek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3200" b="1" dirty="0">
                <a:latin typeface="Times New Roman" panose="02020603050405020304" pitchFamily="18" charset="0"/>
              </a:rPr>
              <a:t>Fertőzések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3200" b="1" dirty="0">
                <a:latin typeface="Times New Roman" panose="02020603050405020304" pitchFamily="18" charset="0"/>
              </a:rPr>
              <a:t>Új megbetegedések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2135188" y="4652963"/>
            <a:ext cx="7848600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3200" b="1" dirty="0">
                <a:latin typeface="Times New Roman" panose="02020603050405020304" pitchFamily="18" charset="0"/>
              </a:rPr>
              <a:t> Idős és gyermek sérültek magas aránya ! </a:t>
            </a:r>
          </a:p>
          <a:p>
            <a:pPr algn="ctr" eaLnBrk="1" hangingPunct="1">
              <a:spcBef>
                <a:spcPct val="50000"/>
              </a:spcBef>
            </a:pPr>
            <a:r>
              <a:rPr lang="hu-HU" altLang="hu-HU" sz="3200" b="1" dirty="0">
                <a:latin typeface="Times New Roman" panose="02020603050405020304" pitchFamily="18" charset="0"/>
              </a:rPr>
              <a:t>Ellátó személyzet működési zavarai</a:t>
            </a:r>
          </a:p>
          <a:p>
            <a:pPr algn="ctr" eaLnBrk="1" hangingPunct="1">
              <a:spcBef>
                <a:spcPct val="50000"/>
              </a:spcBef>
            </a:pPr>
            <a:r>
              <a:rPr lang="hu-HU" altLang="hu-HU" sz="3200" b="1" dirty="0">
                <a:latin typeface="Times New Roman" panose="02020603050405020304" pitchFamily="18" charset="0"/>
              </a:rPr>
              <a:t>Sérült infrastruktúra miatti zavarok</a:t>
            </a:r>
            <a:endParaRPr lang="hu-HU" altLang="hu-HU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ÁRVÍZ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1783" y="1112537"/>
            <a:ext cx="9751767" cy="530515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25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4000" dirty="0"/>
              <a:t>MI VÁRHATÓ ?</a:t>
            </a:r>
          </a:p>
        </p:txBody>
      </p:sp>
      <p:sp>
        <p:nvSpPr>
          <p:cNvPr id="12291" name="Text Box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hu-HU" b="1" dirty="0" smtClean="0"/>
              <a:t>Nem olyan váratlan, nem olyan nagy egészségügyi veszteséget okozó, mint a földrengés, vagy vegyi, közlekedési katasztrófa</a:t>
            </a:r>
          </a:p>
          <a:p>
            <a:pPr eaLnBrk="1" hangingPunct="1"/>
            <a:r>
              <a:rPr lang="hu-HU" altLang="hu-HU" b="1" dirty="0" smtClean="0"/>
              <a:t>Részben fel lehet rá készülni</a:t>
            </a:r>
          </a:p>
          <a:p>
            <a:pPr eaLnBrk="1" hangingPunct="1"/>
            <a:r>
              <a:rPr lang="hu-HU" altLang="hu-HU" b="1" dirty="0" smtClean="0"/>
              <a:t>Elzárt területek</a:t>
            </a:r>
          </a:p>
          <a:p>
            <a:pPr eaLnBrk="1" hangingPunct="1"/>
            <a:r>
              <a:rPr lang="hu-HU" altLang="hu-HU" b="1" dirty="0" smtClean="0"/>
              <a:t>Krónikus és új megbetegedések</a:t>
            </a:r>
          </a:p>
          <a:p>
            <a:pPr eaLnBrk="1" hangingPunct="1"/>
            <a:r>
              <a:rPr lang="hu-HU" altLang="hu-HU" b="1" dirty="0" smtClean="0"/>
              <a:t>Fertőzések!</a:t>
            </a:r>
          </a:p>
        </p:txBody>
      </p:sp>
    </p:spTree>
    <p:extLst>
      <p:ext uri="{BB962C8B-B14F-4D97-AF65-F5344CB8AC3E}">
        <p14:creationId xmlns:p14="http://schemas.microsoft.com/office/powerpoint/2010/main" val="37169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2414</Words>
  <Application>Microsoft Office PowerPoint</Application>
  <PresentationFormat>Szélesvásznú</PresentationFormat>
  <Paragraphs>463</Paragraphs>
  <Slides>59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59</vt:i4>
      </vt:variant>
    </vt:vector>
  </HeadingPairs>
  <TitlesOfParts>
    <vt:vector size="65" baseType="lpstr">
      <vt:lpstr>Arial</vt:lpstr>
      <vt:lpstr>Arial Black</vt:lpstr>
      <vt:lpstr>Calibri</vt:lpstr>
      <vt:lpstr>Calibri Light</vt:lpstr>
      <vt:lpstr>Times New Roman</vt:lpstr>
      <vt:lpstr>Office-téma</vt:lpstr>
      <vt:lpstr>PowerPoint-bemutató</vt:lpstr>
      <vt:lpstr>PowerPoint-bemutató</vt:lpstr>
      <vt:lpstr>LÉNYEGE</vt:lpstr>
      <vt:lpstr>PowerPoint-bemutató</vt:lpstr>
      <vt:lpstr>TERMÉSZETI ÉS TECHNIKAI KATASZTRÓFÁK LEFOLYÁSÁNAK SZAKASZAI ÉS JELLEMZŐI</vt:lpstr>
      <vt:lpstr>FÖLDRENGÉS</vt:lpstr>
      <vt:lpstr>                                   MI VÁRHATÓ ?</vt:lpstr>
      <vt:lpstr>ÁRVÍZ</vt:lpstr>
      <vt:lpstr>MI VÁRHATÓ ?</vt:lpstr>
      <vt:lpstr>MI A TEENDŐ ?</vt:lpstr>
      <vt:lpstr>TERROR CSELEKMÉNY</vt:lpstr>
      <vt:lpstr>KÖZLEKEDÉSI KATASZTRÓFA</vt:lpstr>
      <vt:lpstr>VEGYI KATASZTRÓFÁK</vt:lpstr>
      <vt:lpstr>A KATASZTRÓFA ELHÁRÍTÁSÁNAK FÁZISAI</vt:lpstr>
      <vt:lpstr>FELKÉSZÜLÉS</vt:lpstr>
      <vt:lpstr>TERVEK AKTIVÁLÁSA</vt:lpstr>
      <vt:lpstr>MENTÉS</vt:lpstr>
      <vt:lpstr>HELYREÁLLÍTÁS</vt:lpstr>
      <vt:lpstr>A KATASZTRÓFA-ELLÁTÁS ALAPTÉTELEI</vt:lpstr>
      <vt:lpstr>A KATASZTRÓFA-ELLÁTÁS  ALAPTÉTELEI II.</vt:lpstr>
      <vt:lpstr>        A KATASZTRÓFA-EGÉSZSÉGÜGYI ELLÁTÁS „SZÍNTEREI”</vt:lpstr>
      <vt:lpstr>                   Mobil Katasztrófa Egység</vt:lpstr>
      <vt:lpstr>                   KÓRHÁZI KATASZTRÓFA-ELLÁTÁSI TERV</vt:lpstr>
      <vt:lpstr>A KÓRHÁZI STRUKTÚRA CÉLSZERŰ FORMÁI TÖMEGELLÁTÁS SORÁN</vt:lpstr>
      <vt:lpstr>A KÓRHÁZ FELADATAI</vt:lpstr>
      <vt:lpstr>A VEZETÉS TEENDŐI</vt:lpstr>
      <vt:lpstr>A kórházi struktúra (működés) célszerű formái tömegellátás során</vt:lpstr>
      <vt:lpstr>Tömeges események definíciója</vt:lpstr>
      <vt:lpstr>PowerPoint-bemutató</vt:lpstr>
      <vt:lpstr>Tömeges baleset</vt:lpstr>
      <vt:lpstr>T1: azonnali ellátás </vt:lpstr>
      <vt:lpstr>T2: sürgős transzport</vt:lpstr>
      <vt:lpstr>T3: „ABC stabil”</vt:lpstr>
      <vt:lpstr>PowerPoint-bemutató</vt:lpstr>
      <vt:lpstr>Az irányítás szerepe</vt:lpstr>
      <vt:lpstr>Az Irányítócsoportok szerepe</vt:lpstr>
      <vt:lpstr>Az irányítócsoportok szerepe.</vt:lpstr>
      <vt:lpstr>Az irányítócsoportok szerepe.</vt:lpstr>
      <vt:lpstr>Az irányítócsoportok szerepe.</vt:lpstr>
      <vt:lpstr>Az irányítócsoportok szerepe.</vt:lpstr>
      <vt:lpstr>Ahogy szoktuk…</vt:lpstr>
      <vt:lpstr>Közeledünk…első blikk METHANE</vt:lpstr>
      <vt:lpstr>METHANE (ismétlés-pontosítás)</vt:lpstr>
      <vt:lpstr>Tehát</vt:lpstr>
      <vt:lpstr>Ki legyen kárhelyparancsnok?</vt:lpstr>
      <vt:lpstr>Legyen a helikopter orvosa KHP?</vt:lpstr>
      <vt:lpstr>Ideális szerepek</vt:lpstr>
      <vt:lpstr>Ideális szerepek II.</vt:lpstr>
      <vt:lpstr>Kommunikáció I.</vt:lpstr>
      <vt:lpstr>Kommunikáció II.</vt:lpstr>
      <vt:lpstr>Kulcs üzenetek</vt:lpstr>
      <vt:lpstr>KÖSZÖNÖM A FIGYELMET</vt:lpstr>
      <vt:lpstr>PowerPoint-bemutató</vt:lpstr>
      <vt:lpstr>PowerPoint-bemutató</vt:lpstr>
      <vt:lpstr>PowerPoint-bemutató</vt:lpstr>
      <vt:lpstr>PowerPoint-bemutató</vt:lpstr>
      <vt:lpstr>Felhasznált irodalom</vt:lpstr>
      <vt:lpstr>Kötelező irodalom</vt:lpstr>
      <vt:lpstr>Tételsor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Tibor Németh</cp:lastModifiedBy>
  <cp:revision>24</cp:revision>
  <dcterms:created xsi:type="dcterms:W3CDTF">2020-03-12T12:44:42Z</dcterms:created>
  <dcterms:modified xsi:type="dcterms:W3CDTF">2020-07-15T08:17:55Z</dcterms:modified>
</cp:coreProperties>
</file>