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4" r:id="rId3"/>
    <p:sldId id="270" r:id="rId4"/>
    <p:sldId id="283" r:id="rId5"/>
    <p:sldId id="284" r:id="rId6"/>
    <p:sldId id="289" r:id="rId7"/>
    <p:sldId id="290" r:id="rId8"/>
    <p:sldId id="306" r:id="rId9"/>
    <p:sldId id="307" r:id="rId10"/>
    <p:sldId id="308" r:id="rId11"/>
    <p:sldId id="309" r:id="rId12"/>
    <p:sldId id="291" r:id="rId13"/>
    <p:sldId id="292" r:id="rId14"/>
    <p:sldId id="297" r:id="rId15"/>
    <p:sldId id="293" r:id="rId16"/>
    <p:sldId id="294" r:id="rId17"/>
    <p:sldId id="295" r:id="rId18"/>
    <p:sldId id="296" r:id="rId19"/>
    <p:sldId id="298" r:id="rId20"/>
    <p:sldId id="300" r:id="rId21"/>
    <p:sldId id="301" r:id="rId22"/>
    <p:sldId id="302" r:id="rId23"/>
    <p:sldId id="303" r:id="rId24"/>
    <p:sldId id="271" r:id="rId25"/>
    <p:sldId id="272" r:id="rId26"/>
    <p:sldId id="273" r:id="rId27"/>
    <p:sldId id="314" r:id="rId28"/>
    <p:sldId id="310" r:id="rId29"/>
    <p:sldId id="305" r:id="rId30"/>
    <p:sldId id="274" r:id="rId31"/>
    <p:sldId id="299" r:id="rId32"/>
    <p:sldId id="275" r:id="rId33"/>
    <p:sldId id="311" r:id="rId34"/>
    <p:sldId id="315" r:id="rId35"/>
    <p:sldId id="316" r:id="rId36"/>
    <p:sldId id="312" r:id="rId37"/>
    <p:sldId id="276" r:id="rId38"/>
    <p:sldId id="277" r:id="rId39"/>
    <p:sldId id="278" r:id="rId40"/>
    <p:sldId id="282" r:id="rId41"/>
    <p:sldId id="304" r:id="rId42"/>
    <p:sldId id="281" r:id="rId43"/>
    <p:sldId id="280" r:id="rId44"/>
    <p:sldId id="269" r:id="rId45"/>
    <p:sldId id="285" r:id="rId46"/>
    <p:sldId id="286" r:id="rId47"/>
    <p:sldId id="287" r:id="rId48"/>
    <p:sldId id="288" r:id="rId4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E4045-E7A5-48D9-A64F-2DB00F72C6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DAFA2DD-75ED-49DD-A349-661BD6E80F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Jogszabályi előírások</a:t>
          </a:r>
        </a:p>
      </dgm:t>
    </dgm:pt>
    <dgm:pt modelId="{F42BCBC5-90D1-4755-99D7-5A63E7F811AC}" type="parTrans" cxnId="{6F165268-1231-4B1A-A2B5-012D6F61CCC8}">
      <dgm:prSet/>
      <dgm:spPr/>
    </dgm:pt>
    <dgm:pt modelId="{A86CB47F-4BD1-4655-B064-ADEC1DEBDA19}" type="sibTrans" cxnId="{6F165268-1231-4B1A-A2B5-012D6F61CCC8}">
      <dgm:prSet/>
      <dgm:spPr/>
    </dgm:pt>
    <dgm:pt modelId="{E44457B2-0804-4E12-8CAD-4FCFC2D4AF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Alapító okirat</a:t>
          </a:r>
        </a:p>
      </dgm:t>
    </dgm:pt>
    <dgm:pt modelId="{C58AF343-4AB6-4542-871E-83D8E08A9BE0}" type="parTrans" cxnId="{B92AB82F-5A5A-420A-A62E-9B7536BA996B}">
      <dgm:prSet/>
      <dgm:spPr/>
    </dgm:pt>
    <dgm:pt modelId="{0EF09A22-28C6-4BA3-B62C-5CA798B1D002}" type="sibTrans" cxnId="{B92AB82F-5A5A-420A-A62E-9B7536BA996B}">
      <dgm:prSet/>
      <dgm:spPr/>
    </dgm:pt>
    <dgm:pt modelId="{B5F6BAF3-D86E-4E02-8863-2C96F78517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Szervezeti és Működési Szabályzat</a:t>
          </a:r>
          <a:r>
            <a:rPr kumimoji="0" lang="hu-HU" altLang="hu-H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</a:p>
      </dgm:t>
    </dgm:pt>
    <dgm:pt modelId="{3C83B5B1-56DD-4A93-B5BB-D98ACF319048}" type="parTrans" cxnId="{4C4B0A4A-29D8-45F5-93C0-FCA6A95DB655}">
      <dgm:prSet/>
      <dgm:spPr/>
    </dgm:pt>
    <dgm:pt modelId="{36A5A186-2E41-4C87-BDA5-46CF6BC76C2A}" type="sibTrans" cxnId="{4C4B0A4A-29D8-45F5-93C0-FCA6A95DB655}">
      <dgm:prSet/>
      <dgm:spPr/>
    </dgm:pt>
    <dgm:pt modelId="{0DCD42F0-ECC7-4CA7-8AE2-80D4B13620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Minőségügyi Kézikönyv</a:t>
          </a:r>
        </a:p>
      </dgm:t>
    </dgm:pt>
    <dgm:pt modelId="{0758C487-2944-4007-85CF-951EAA0289B5}" type="parTrans" cxnId="{65DB6BB7-6CD9-4DB4-BC7F-0CCDF56E89A4}">
      <dgm:prSet/>
      <dgm:spPr/>
    </dgm:pt>
    <dgm:pt modelId="{83C191D7-33F7-4EB1-B8BF-1C217600C410}" type="sibTrans" cxnId="{65DB6BB7-6CD9-4DB4-BC7F-0CCDF56E89A4}">
      <dgm:prSet/>
      <dgm:spPr/>
    </dgm:pt>
    <dgm:pt modelId="{B5844950-5EC1-4D09-8646-DE748A7A6D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Szabályzatok</a:t>
          </a:r>
        </a:p>
      </dgm:t>
    </dgm:pt>
    <dgm:pt modelId="{1356056B-761B-4D26-8B8A-E234895F7DEB}" type="parTrans" cxnId="{067EF882-32A3-4379-AF64-682EA6E4AF8C}">
      <dgm:prSet/>
      <dgm:spPr/>
    </dgm:pt>
    <dgm:pt modelId="{DE3DD966-A3C0-496D-B15D-77B9CECBAEBC}" type="sibTrans" cxnId="{067EF882-32A3-4379-AF64-682EA6E4AF8C}">
      <dgm:prSet/>
      <dgm:spPr/>
    </dgm:pt>
    <dgm:pt modelId="{FE284415-7EF7-49B4-8074-EE823B973D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Főigazgatói utasítások</a:t>
          </a:r>
        </a:p>
      </dgm:t>
    </dgm:pt>
    <dgm:pt modelId="{A71B82D4-8EA0-4D7F-830A-0A13A15D488C}" type="parTrans" cxnId="{287C871A-1E99-420C-B151-2D5A56F5654C}">
      <dgm:prSet/>
      <dgm:spPr/>
    </dgm:pt>
    <dgm:pt modelId="{1DB87493-0C69-4CA3-8595-E843E5366DFF}" type="sibTrans" cxnId="{287C871A-1E99-420C-B151-2D5A56F5654C}">
      <dgm:prSet/>
      <dgm:spPr/>
    </dgm:pt>
    <dgm:pt modelId="{9473CA9D-DEDD-4862-BD30-6729BFF9A947}" type="pres">
      <dgm:prSet presAssocID="{A24E4045-E7A5-48D9-A64F-2DB00F72C6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78DA4D-A97B-44F4-873A-0E545DDDB9F1}" type="pres">
      <dgm:prSet presAssocID="{9DAFA2DD-75ED-49DD-A349-661BD6E80F00}" presName="hierRoot1" presStyleCnt="0">
        <dgm:presLayoutVars>
          <dgm:hierBranch/>
        </dgm:presLayoutVars>
      </dgm:prSet>
      <dgm:spPr/>
    </dgm:pt>
    <dgm:pt modelId="{7067891E-E607-44EE-9F9B-D709CB7491E2}" type="pres">
      <dgm:prSet presAssocID="{9DAFA2DD-75ED-49DD-A349-661BD6E80F00}" presName="rootComposite1" presStyleCnt="0"/>
      <dgm:spPr/>
    </dgm:pt>
    <dgm:pt modelId="{A4847D1B-274F-42AC-9EA1-E64654953C1D}" type="pres">
      <dgm:prSet presAssocID="{9DAFA2DD-75ED-49DD-A349-661BD6E80F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CB93994-BF50-48AC-B58E-F843F903E8AF}" type="pres">
      <dgm:prSet presAssocID="{9DAFA2DD-75ED-49DD-A349-661BD6E80F00}" presName="rootConnector1" presStyleLbl="node1" presStyleIdx="0" presStyleCnt="0"/>
      <dgm:spPr/>
      <dgm:t>
        <a:bodyPr/>
        <a:lstStyle/>
        <a:p>
          <a:endParaRPr lang="hu-HU"/>
        </a:p>
      </dgm:t>
    </dgm:pt>
    <dgm:pt modelId="{1DFCA4A3-D69C-498A-9A67-5BE682A31ADB}" type="pres">
      <dgm:prSet presAssocID="{9DAFA2DD-75ED-49DD-A349-661BD6E80F00}" presName="hierChild2" presStyleCnt="0"/>
      <dgm:spPr/>
    </dgm:pt>
    <dgm:pt modelId="{F9AEE557-BFCD-4558-B0D6-51DB7B64EC02}" type="pres">
      <dgm:prSet presAssocID="{C58AF343-4AB6-4542-871E-83D8E08A9BE0}" presName="Name35" presStyleLbl="parChTrans1D2" presStyleIdx="0" presStyleCnt="1"/>
      <dgm:spPr/>
    </dgm:pt>
    <dgm:pt modelId="{B28F8264-34B7-4C5E-86C3-853D6FBA5A1B}" type="pres">
      <dgm:prSet presAssocID="{E44457B2-0804-4E12-8CAD-4FCFC2D4AF20}" presName="hierRoot2" presStyleCnt="0">
        <dgm:presLayoutVars>
          <dgm:hierBranch/>
        </dgm:presLayoutVars>
      </dgm:prSet>
      <dgm:spPr/>
    </dgm:pt>
    <dgm:pt modelId="{5EAFFB48-84BA-40FB-809E-A73A5B9FD277}" type="pres">
      <dgm:prSet presAssocID="{E44457B2-0804-4E12-8CAD-4FCFC2D4AF20}" presName="rootComposite" presStyleCnt="0"/>
      <dgm:spPr/>
    </dgm:pt>
    <dgm:pt modelId="{EAA2BCED-03E5-4063-BD17-AA3C41213BF3}" type="pres">
      <dgm:prSet presAssocID="{E44457B2-0804-4E12-8CAD-4FCFC2D4AF2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C1820BD-DDE1-4784-A66A-9C17006432D6}" type="pres">
      <dgm:prSet presAssocID="{E44457B2-0804-4E12-8CAD-4FCFC2D4AF20}" presName="rootConnector" presStyleLbl="node2" presStyleIdx="0" presStyleCnt="1"/>
      <dgm:spPr/>
      <dgm:t>
        <a:bodyPr/>
        <a:lstStyle/>
        <a:p>
          <a:endParaRPr lang="hu-HU"/>
        </a:p>
      </dgm:t>
    </dgm:pt>
    <dgm:pt modelId="{07FBB208-5F4C-4FD7-9094-2656F44D5606}" type="pres">
      <dgm:prSet presAssocID="{E44457B2-0804-4E12-8CAD-4FCFC2D4AF20}" presName="hierChild4" presStyleCnt="0"/>
      <dgm:spPr/>
    </dgm:pt>
    <dgm:pt modelId="{6E11E3AB-9D7E-483E-8C8B-516482312B54}" type="pres">
      <dgm:prSet presAssocID="{3C83B5B1-56DD-4A93-B5BB-D98ACF319048}" presName="Name35" presStyleLbl="parChTrans1D3" presStyleIdx="0" presStyleCnt="1"/>
      <dgm:spPr/>
    </dgm:pt>
    <dgm:pt modelId="{3568DCF4-3444-4C3D-85AA-15A0F8E711DC}" type="pres">
      <dgm:prSet presAssocID="{B5F6BAF3-D86E-4E02-8863-2C96F785173A}" presName="hierRoot2" presStyleCnt="0">
        <dgm:presLayoutVars>
          <dgm:hierBranch/>
        </dgm:presLayoutVars>
      </dgm:prSet>
      <dgm:spPr/>
    </dgm:pt>
    <dgm:pt modelId="{E65A057B-7141-4E49-888D-F06FF6B1C20C}" type="pres">
      <dgm:prSet presAssocID="{B5F6BAF3-D86E-4E02-8863-2C96F785173A}" presName="rootComposite" presStyleCnt="0"/>
      <dgm:spPr/>
    </dgm:pt>
    <dgm:pt modelId="{E66DF9BC-ECE5-471A-9EC6-047887FA88B2}" type="pres">
      <dgm:prSet presAssocID="{B5F6BAF3-D86E-4E02-8863-2C96F785173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1E857E1-E9AC-4501-83DE-B87C70FF4D8B}" type="pres">
      <dgm:prSet presAssocID="{B5F6BAF3-D86E-4E02-8863-2C96F785173A}" presName="rootConnector" presStyleLbl="node3" presStyleIdx="0" presStyleCnt="1"/>
      <dgm:spPr/>
      <dgm:t>
        <a:bodyPr/>
        <a:lstStyle/>
        <a:p>
          <a:endParaRPr lang="hu-HU"/>
        </a:p>
      </dgm:t>
    </dgm:pt>
    <dgm:pt modelId="{6C211519-2304-4102-814A-C41E45D560ED}" type="pres">
      <dgm:prSet presAssocID="{B5F6BAF3-D86E-4E02-8863-2C96F785173A}" presName="hierChild4" presStyleCnt="0"/>
      <dgm:spPr/>
    </dgm:pt>
    <dgm:pt modelId="{7A83A75C-BC99-43E0-8EE0-7959501AB228}" type="pres">
      <dgm:prSet presAssocID="{0758C487-2944-4007-85CF-951EAA0289B5}" presName="Name35" presStyleLbl="parChTrans1D4" presStyleIdx="0" presStyleCnt="3"/>
      <dgm:spPr/>
    </dgm:pt>
    <dgm:pt modelId="{FDBC0C45-D504-4AA2-9CF6-5445AB488662}" type="pres">
      <dgm:prSet presAssocID="{0DCD42F0-ECC7-4CA7-8AE2-80D4B1362026}" presName="hierRoot2" presStyleCnt="0">
        <dgm:presLayoutVars>
          <dgm:hierBranch/>
        </dgm:presLayoutVars>
      </dgm:prSet>
      <dgm:spPr/>
    </dgm:pt>
    <dgm:pt modelId="{0574431F-AC7F-43DF-BA68-34F239B0028D}" type="pres">
      <dgm:prSet presAssocID="{0DCD42F0-ECC7-4CA7-8AE2-80D4B1362026}" presName="rootComposite" presStyleCnt="0"/>
      <dgm:spPr/>
    </dgm:pt>
    <dgm:pt modelId="{518AE7C8-CA8E-4798-AC5D-C3BE0FA1370B}" type="pres">
      <dgm:prSet presAssocID="{0DCD42F0-ECC7-4CA7-8AE2-80D4B136202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18D2A8A-7B07-408E-A8F1-0A7C43B9AF7D}" type="pres">
      <dgm:prSet presAssocID="{0DCD42F0-ECC7-4CA7-8AE2-80D4B1362026}" presName="rootConnector" presStyleLbl="node4" presStyleIdx="0" presStyleCnt="3"/>
      <dgm:spPr/>
      <dgm:t>
        <a:bodyPr/>
        <a:lstStyle/>
        <a:p>
          <a:endParaRPr lang="hu-HU"/>
        </a:p>
      </dgm:t>
    </dgm:pt>
    <dgm:pt modelId="{14964C50-40C0-4D31-B614-8E825CDD84EA}" type="pres">
      <dgm:prSet presAssocID="{0DCD42F0-ECC7-4CA7-8AE2-80D4B1362026}" presName="hierChild4" presStyleCnt="0"/>
      <dgm:spPr/>
    </dgm:pt>
    <dgm:pt modelId="{9F229820-47B8-4A6D-A3AE-F4316DD44A8B}" type="pres">
      <dgm:prSet presAssocID="{1356056B-761B-4D26-8B8A-E234895F7DEB}" presName="Name35" presStyleLbl="parChTrans1D4" presStyleIdx="1" presStyleCnt="3"/>
      <dgm:spPr/>
    </dgm:pt>
    <dgm:pt modelId="{A461E0C7-3D51-416C-B3D0-324C31CB0662}" type="pres">
      <dgm:prSet presAssocID="{B5844950-5EC1-4D09-8646-DE748A7A6D7D}" presName="hierRoot2" presStyleCnt="0">
        <dgm:presLayoutVars>
          <dgm:hierBranch val="r"/>
        </dgm:presLayoutVars>
      </dgm:prSet>
      <dgm:spPr/>
    </dgm:pt>
    <dgm:pt modelId="{4B870ED1-3C66-4006-ACF3-5D1E2DAA5BB4}" type="pres">
      <dgm:prSet presAssocID="{B5844950-5EC1-4D09-8646-DE748A7A6D7D}" presName="rootComposite" presStyleCnt="0"/>
      <dgm:spPr/>
    </dgm:pt>
    <dgm:pt modelId="{57BB20BA-68ED-4A0C-B2C2-EDDF9BC1B26D}" type="pres">
      <dgm:prSet presAssocID="{B5844950-5EC1-4D09-8646-DE748A7A6D7D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652F262-43E4-4010-8CA2-7D1573F1547C}" type="pres">
      <dgm:prSet presAssocID="{B5844950-5EC1-4D09-8646-DE748A7A6D7D}" presName="rootConnector" presStyleLbl="node4" presStyleIdx="1" presStyleCnt="3"/>
      <dgm:spPr/>
      <dgm:t>
        <a:bodyPr/>
        <a:lstStyle/>
        <a:p>
          <a:endParaRPr lang="hu-HU"/>
        </a:p>
      </dgm:t>
    </dgm:pt>
    <dgm:pt modelId="{B4346228-2803-45F9-BE98-4867AAC39A3E}" type="pres">
      <dgm:prSet presAssocID="{B5844950-5EC1-4D09-8646-DE748A7A6D7D}" presName="hierChild4" presStyleCnt="0"/>
      <dgm:spPr/>
    </dgm:pt>
    <dgm:pt modelId="{23F9DA64-CF83-4435-8194-86A01296E291}" type="pres">
      <dgm:prSet presAssocID="{B5844950-5EC1-4D09-8646-DE748A7A6D7D}" presName="hierChild5" presStyleCnt="0"/>
      <dgm:spPr/>
    </dgm:pt>
    <dgm:pt modelId="{2B33C216-54A7-496C-95DB-DBF6BC3D0D8B}" type="pres">
      <dgm:prSet presAssocID="{A71B82D4-8EA0-4D7F-830A-0A13A15D488C}" presName="Name35" presStyleLbl="parChTrans1D4" presStyleIdx="2" presStyleCnt="3"/>
      <dgm:spPr/>
    </dgm:pt>
    <dgm:pt modelId="{E0F78804-A4CD-405F-BFC1-361B7B506F4B}" type="pres">
      <dgm:prSet presAssocID="{FE284415-7EF7-49B4-8074-EE823B973D3D}" presName="hierRoot2" presStyleCnt="0">
        <dgm:presLayoutVars>
          <dgm:hierBranch val="r"/>
        </dgm:presLayoutVars>
      </dgm:prSet>
      <dgm:spPr/>
    </dgm:pt>
    <dgm:pt modelId="{5B1570B3-A057-463B-96DE-DD2BE574E2FA}" type="pres">
      <dgm:prSet presAssocID="{FE284415-7EF7-49B4-8074-EE823B973D3D}" presName="rootComposite" presStyleCnt="0"/>
      <dgm:spPr/>
    </dgm:pt>
    <dgm:pt modelId="{FBEB738F-44F8-4C63-B0D2-7E3B0732C032}" type="pres">
      <dgm:prSet presAssocID="{FE284415-7EF7-49B4-8074-EE823B973D3D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71798A5-7204-4C02-9769-5612E789C49B}" type="pres">
      <dgm:prSet presAssocID="{FE284415-7EF7-49B4-8074-EE823B973D3D}" presName="rootConnector" presStyleLbl="node4" presStyleIdx="2" presStyleCnt="3"/>
      <dgm:spPr/>
      <dgm:t>
        <a:bodyPr/>
        <a:lstStyle/>
        <a:p>
          <a:endParaRPr lang="hu-HU"/>
        </a:p>
      </dgm:t>
    </dgm:pt>
    <dgm:pt modelId="{79BC7BC2-A216-407C-A513-A006F4EA31EB}" type="pres">
      <dgm:prSet presAssocID="{FE284415-7EF7-49B4-8074-EE823B973D3D}" presName="hierChild4" presStyleCnt="0"/>
      <dgm:spPr/>
    </dgm:pt>
    <dgm:pt modelId="{10BB51B9-4D9B-4566-99F9-F8BE7EF6AFA9}" type="pres">
      <dgm:prSet presAssocID="{FE284415-7EF7-49B4-8074-EE823B973D3D}" presName="hierChild5" presStyleCnt="0"/>
      <dgm:spPr/>
    </dgm:pt>
    <dgm:pt modelId="{5659EF3E-FB90-4C49-A9DD-4BAEFAD86883}" type="pres">
      <dgm:prSet presAssocID="{0DCD42F0-ECC7-4CA7-8AE2-80D4B1362026}" presName="hierChild5" presStyleCnt="0"/>
      <dgm:spPr/>
    </dgm:pt>
    <dgm:pt modelId="{8F59D49C-1D37-40C6-BCF2-903F44807681}" type="pres">
      <dgm:prSet presAssocID="{B5F6BAF3-D86E-4E02-8863-2C96F785173A}" presName="hierChild5" presStyleCnt="0"/>
      <dgm:spPr/>
    </dgm:pt>
    <dgm:pt modelId="{DB9A36C4-F3C6-4975-B0F6-F5F97BF0DFD1}" type="pres">
      <dgm:prSet presAssocID="{E44457B2-0804-4E12-8CAD-4FCFC2D4AF20}" presName="hierChild5" presStyleCnt="0"/>
      <dgm:spPr/>
    </dgm:pt>
    <dgm:pt modelId="{A4516B9A-BDEF-417B-B3BB-4E34D2BFB575}" type="pres">
      <dgm:prSet presAssocID="{9DAFA2DD-75ED-49DD-A349-661BD6E80F00}" presName="hierChild3" presStyleCnt="0"/>
      <dgm:spPr/>
    </dgm:pt>
  </dgm:ptLst>
  <dgm:cxnLst>
    <dgm:cxn modelId="{E7D9A841-6572-4DDC-8FFB-CC2BFB4CB1CD}" type="presOf" srcId="{9DAFA2DD-75ED-49DD-A349-661BD6E80F00}" destId="{A4847D1B-274F-42AC-9EA1-E64654953C1D}" srcOrd="0" destOrd="0" presId="urn:microsoft.com/office/officeart/2005/8/layout/orgChart1"/>
    <dgm:cxn modelId="{5D8C0918-50D0-42FC-A801-0104B0EA744B}" type="presOf" srcId="{E44457B2-0804-4E12-8CAD-4FCFC2D4AF20}" destId="{EAA2BCED-03E5-4063-BD17-AA3C41213BF3}" srcOrd="0" destOrd="0" presId="urn:microsoft.com/office/officeart/2005/8/layout/orgChart1"/>
    <dgm:cxn modelId="{DCC1EC1A-1C27-4DBA-95F3-B2F8218BC21A}" type="presOf" srcId="{1356056B-761B-4D26-8B8A-E234895F7DEB}" destId="{9F229820-47B8-4A6D-A3AE-F4316DD44A8B}" srcOrd="0" destOrd="0" presId="urn:microsoft.com/office/officeart/2005/8/layout/orgChart1"/>
    <dgm:cxn modelId="{B92AB82F-5A5A-420A-A62E-9B7536BA996B}" srcId="{9DAFA2DD-75ED-49DD-A349-661BD6E80F00}" destId="{E44457B2-0804-4E12-8CAD-4FCFC2D4AF20}" srcOrd="0" destOrd="0" parTransId="{C58AF343-4AB6-4542-871E-83D8E08A9BE0}" sibTransId="{0EF09A22-28C6-4BA3-B62C-5CA798B1D002}"/>
    <dgm:cxn modelId="{067EF882-32A3-4379-AF64-682EA6E4AF8C}" srcId="{0DCD42F0-ECC7-4CA7-8AE2-80D4B1362026}" destId="{B5844950-5EC1-4D09-8646-DE748A7A6D7D}" srcOrd="0" destOrd="0" parTransId="{1356056B-761B-4D26-8B8A-E234895F7DEB}" sibTransId="{DE3DD966-A3C0-496D-B15D-77B9CECBAEBC}"/>
    <dgm:cxn modelId="{4C4B0A4A-29D8-45F5-93C0-FCA6A95DB655}" srcId="{E44457B2-0804-4E12-8CAD-4FCFC2D4AF20}" destId="{B5F6BAF3-D86E-4E02-8863-2C96F785173A}" srcOrd="0" destOrd="0" parTransId="{3C83B5B1-56DD-4A93-B5BB-D98ACF319048}" sibTransId="{36A5A186-2E41-4C87-BDA5-46CF6BC76C2A}"/>
    <dgm:cxn modelId="{89EC5711-86CE-4A4D-9A25-5C728FF16D5F}" type="presOf" srcId="{9DAFA2DD-75ED-49DD-A349-661BD6E80F00}" destId="{7CB93994-BF50-48AC-B58E-F843F903E8AF}" srcOrd="1" destOrd="0" presId="urn:microsoft.com/office/officeart/2005/8/layout/orgChart1"/>
    <dgm:cxn modelId="{BF403FDD-C096-4176-8A5A-03162E4A6228}" type="presOf" srcId="{B5844950-5EC1-4D09-8646-DE748A7A6D7D}" destId="{57BB20BA-68ED-4A0C-B2C2-EDDF9BC1B26D}" srcOrd="0" destOrd="0" presId="urn:microsoft.com/office/officeart/2005/8/layout/orgChart1"/>
    <dgm:cxn modelId="{7E8D68F5-297A-448E-A679-4F46ADD8C602}" type="presOf" srcId="{A71B82D4-8EA0-4D7F-830A-0A13A15D488C}" destId="{2B33C216-54A7-496C-95DB-DBF6BC3D0D8B}" srcOrd="0" destOrd="0" presId="urn:microsoft.com/office/officeart/2005/8/layout/orgChart1"/>
    <dgm:cxn modelId="{6F165268-1231-4B1A-A2B5-012D6F61CCC8}" srcId="{A24E4045-E7A5-48D9-A64F-2DB00F72C617}" destId="{9DAFA2DD-75ED-49DD-A349-661BD6E80F00}" srcOrd="0" destOrd="0" parTransId="{F42BCBC5-90D1-4755-99D7-5A63E7F811AC}" sibTransId="{A86CB47F-4BD1-4655-B064-ADEC1DEBDA19}"/>
    <dgm:cxn modelId="{D13AD0BC-76C5-4376-A160-D23E57F87F53}" type="presOf" srcId="{B5F6BAF3-D86E-4E02-8863-2C96F785173A}" destId="{E66DF9BC-ECE5-471A-9EC6-047887FA88B2}" srcOrd="0" destOrd="0" presId="urn:microsoft.com/office/officeart/2005/8/layout/orgChart1"/>
    <dgm:cxn modelId="{37F4CDD1-205C-42DF-B116-47639CE554B7}" type="presOf" srcId="{FE284415-7EF7-49B4-8074-EE823B973D3D}" destId="{B71798A5-7204-4C02-9769-5612E789C49B}" srcOrd="1" destOrd="0" presId="urn:microsoft.com/office/officeart/2005/8/layout/orgChart1"/>
    <dgm:cxn modelId="{36C51D90-FF14-4FE7-A623-F1DCA05ABC62}" type="presOf" srcId="{3C83B5B1-56DD-4A93-B5BB-D98ACF319048}" destId="{6E11E3AB-9D7E-483E-8C8B-516482312B54}" srcOrd="0" destOrd="0" presId="urn:microsoft.com/office/officeart/2005/8/layout/orgChart1"/>
    <dgm:cxn modelId="{65DB6BB7-6CD9-4DB4-BC7F-0CCDF56E89A4}" srcId="{B5F6BAF3-D86E-4E02-8863-2C96F785173A}" destId="{0DCD42F0-ECC7-4CA7-8AE2-80D4B1362026}" srcOrd="0" destOrd="0" parTransId="{0758C487-2944-4007-85CF-951EAA0289B5}" sibTransId="{83C191D7-33F7-4EB1-B8BF-1C217600C410}"/>
    <dgm:cxn modelId="{F4A6BDA0-B24A-4779-8DDD-82408495CC59}" type="presOf" srcId="{0DCD42F0-ECC7-4CA7-8AE2-80D4B1362026}" destId="{118D2A8A-7B07-408E-A8F1-0A7C43B9AF7D}" srcOrd="1" destOrd="0" presId="urn:microsoft.com/office/officeart/2005/8/layout/orgChart1"/>
    <dgm:cxn modelId="{7A603573-90F4-467D-8C67-33E325AF5BE6}" type="presOf" srcId="{A24E4045-E7A5-48D9-A64F-2DB00F72C617}" destId="{9473CA9D-DEDD-4862-BD30-6729BFF9A947}" srcOrd="0" destOrd="0" presId="urn:microsoft.com/office/officeart/2005/8/layout/orgChart1"/>
    <dgm:cxn modelId="{BCA988C9-724D-4FCF-9793-8BC2379AC8C0}" type="presOf" srcId="{B5844950-5EC1-4D09-8646-DE748A7A6D7D}" destId="{9652F262-43E4-4010-8CA2-7D1573F1547C}" srcOrd="1" destOrd="0" presId="urn:microsoft.com/office/officeart/2005/8/layout/orgChart1"/>
    <dgm:cxn modelId="{B3E052DD-7EF7-4865-A042-17B33C1334FD}" type="presOf" srcId="{E44457B2-0804-4E12-8CAD-4FCFC2D4AF20}" destId="{7C1820BD-DDE1-4784-A66A-9C17006432D6}" srcOrd="1" destOrd="0" presId="urn:microsoft.com/office/officeart/2005/8/layout/orgChart1"/>
    <dgm:cxn modelId="{92DA6C90-C97D-489F-9197-E266D71317D8}" type="presOf" srcId="{B5F6BAF3-D86E-4E02-8863-2C96F785173A}" destId="{31E857E1-E9AC-4501-83DE-B87C70FF4D8B}" srcOrd="1" destOrd="0" presId="urn:microsoft.com/office/officeart/2005/8/layout/orgChart1"/>
    <dgm:cxn modelId="{0F767B66-4607-4308-9518-087C53D8B4EA}" type="presOf" srcId="{C58AF343-4AB6-4542-871E-83D8E08A9BE0}" destId="{F9AEE557-BFCD-4558-B0D6-51DB7B64EC02}" srcOrd="0" destOrd="0" presId="urn:microsoft.com/office/officeart/2005/8/layout/orgChart1"/>
    <dgm:cxn modelId="{1EE3BB51-5A4D-406F-B15D-1A698737A192}" type="presOf" srcId="{FE284415-7EF7-49B4-8074-EE823B973D3D}" destId="{FBEB738F-44F8-4C63-B0D2-7E3B0732C032}" srcOrd="0" destOrd="0" presId="urn:microsoft.com/office/officeart/2005/8/layout/orgChart1"/>
    <dgm:cxn modelId="{E1F38145-16CA-4CFD-A1D8-49BA621BFDCE}" type="presOf" srcId="{0758C487-2944-4007-85CF-951EAA0289B5}" destId="{7A83A75C-BC99-43E0-8EE0-7959501AB228}" srcOrd="0" destOrd="0" presId="urn:microsoft.com/office/officeart/2005/8/layout/orgChart1"/>
    <dgm:cxn modelId="{287C871A-1E99-420C-B151-2D5A56F5654C}" srcId="{0DCD42F0-ECC7-4CA7-8AE2-80D4B1362026}" destId="{FE284415-7EF7-49B4-8074-EE823B973D3D}" srcOrd="1" destOrd="0" parTransId="{A71B82D4-8EA0-4D7F-830A-0A13A15D488C}" sibTransId="{1DB87493-0C69-4CA3-8595-E843E5366DFF}"/>
    <dgm:cxn modelId="{444365C0-D170-46F6-AAD2-CD55F465C708}" type="presOf" srcId="{0DCD42F0-ECC7-4CA7-8AE2-80D4B1362026}" destId="{518AE7C8-CA8E-4798-AC5D-C3BE0FA1370B}" srcOrd="0" destOrd="0" presId="urn:microsoft.com/office/officeart/2005/8/layout/orgChart1"/>
    <dgm:cxn modelId="{A67375F3-0F9D-48CD-AE69-FACA95142327}" type="presParOf" srcId="{9473CA9D-DEDD-4862-BD30-6729BFF9A947}" destId="{9F78DA4D-A97B-44F4-873A-0E545DDDB9F1}" srcOrd="0" destOrd="0" presId="urn:microsoft.com/office/officeart/2005/8/layout/orgChart1"/>
    <dgm:cxn modelId="{884C6AA8-16B6-4CB1-A071-3E5F3DEB5872}" type="presParOf" srcId="{9F78DA4D-A97B-44F4-873A-0E545DDDB9F1}" destId="{7067891E-E607-44EE-9F9B-D709CB7491E2}" srcOrd="0" destOrd="0" presId="urn:microsoft.com/office/officeart/2005/8/layout/orgChart1"/>
    <dgm:cxn modelId="{067EBC83-4F19-48F7-98EA-37D6A71F2964}" type="presParOf" srcId="{7067891E-E607-44EE-9F9B-D709CB7491E2}" destId="{A4847D1B-274F-42AC-9EA1-E64654953C1D}" srcOrd="0" destOrd="0" presId="urn:microsoft.com/office/officeart/2005/8/layout/orgChart1"/>
    <dgm:cxn modelId="{D7A666F5-0D14-44BB-8AED-CACB9C7D9E4B}" type="presParOf" srcId="{7067891E-E607-44EE-9F9B-D709CB7491E2}" destId="{7CB93994-BF50-48AC-B58E-F843F903E8AF}" srcOrd="1" destOrd="0" presId="urn:microsoft.com/office/officeart/2005/8/layout/orgChart1"/>
    <dgm:cxn modelId="{FD6614E7-0578-47D5-B101-75B7E31059B9}" type="presParOf" srcId="{9F78DA4D-A97B-44F4-873A-0E545DDDB9F1}" destId="{1DFCA4A3-D69C-498A-9A67-5BE682A31ADB}" srcOrd="1" destOrd="0" presId="urn:microsoft.com/office/officeart/2005/8/layout/orgChart1"/>
    <dgm:cxn modelId="{89CEC9EC-4C35-400A-8312-A13A45F39482}" type="presParOf" srcId="{1DFCA4A3-D69C-498A-9A67-5BE682A31ADB}" destId="{F9AEE557-BFCD-4558-B0D6-51DB7B64EC02}" srcOrd="0" destOrd="0" presId="urn:microsoft.com/office/officeart/2005/8/layout/orgChart1"/>
    <dgm:cxn modelId="{52BA79F9-333D-4071-B9E6-13CC22B0F592}" type="presParOf" srcId="{1DFCA4A3-D69C-498A-9A67-5BE682A31ADB}" destId="{B28F8264-34B7-4C5E-86C3-853D6FBA5A1B}" srcOrd="1" destOrd="0" presId="urn:microsoft.com/office/officeart/2005/8/layout/orgChart1"/>
    <dgm:cxn modelId="{A0B8A4B6-E9E5-4E9F-B422-822CC4787278}" type="presParOf" srcId="{B28F8264-34B7-4C5E-86C3-853D6FBA5A1B}" destId="{5EAFFB48-84BA-40FB-809E-A73A5B9FD277}" srcOrd="0" destOrd="0" presId="urn:microsoft.com/office/officeart/2005/8/layout/orgChart1"/>
    <dgm:cxn modelId="{8C7FAA86-3392-4E50-8957-A9AA075A39BD}" type="presParOf" srcId="{5EAFFB48-84BA-40FB-809E-A73A5B9FD277}" destId="{EAA2BCED-03E5-4063-BD17-AA3C41213BF3}" srcOrd="0" destOrd="0" presId="urn:microsoft.com/office/officeart/2005/8/layout/orgChart1"/>
    <dgm:cxn modelId="{D8CC6FCC-787E-4E65-8D5A-70295131BEB3}" type="presParOf" srcId="{5EAFFB48-84BA-40FB-809E-A73A5B9FD277}" destId="{7C1820BD-DDE1-4784-A66A-9C17006432D6}" srcOrd="1" destOrd="0" presId="urn:microsoft.com/office/officeart/2005/8/layout/orgChart1"/>
    <dgm:cxn modelId="{100BAC7B-5649-4B34-889D-6ACE89AA82C3}" type="presParOf" srcId="{B28F8264-34B7-4C5E-86C3-853D6FBA5A1B}" destId="{07FBB208-5F4C-4FD7-9094-2656F44D5606}" srcOrd="1" destOrd="0" presId="urn:microsoft.com/office/officeart/2005/8/layout/orgChart1"/>
    <dgm:cxn modelId="{56906989-C7B4-4C8C-9EE5-F41AFFAD59D6}" type="presParOf" srcId="{07FBB208-5F4C-4FD7-9094-2656F44D5606}" destId="{6E11E3AB-9D7E-483E-8C8B-516482312B54}" srcOrd="0" destOrd="0" presId="urn:microsoft.com/office/officeart/2005/8/layout/orgChart1"/>
    <dgm:cxn modelId="{0292A189-708B-42DF-93DF-3773B45DC36C}" type="presParOf" srcId="{07FBB208-5F4C-4FD7-9094-2656F44D5606}" destId="{3568DCF4-3444-4C3D-85AA-15A0F8E711DC}" srcOrd="1" destOrd="0" presId="urn:microsoft.com/office/officeart/2005/8/layout/orgChart1"/>
    <dgm:cxn modelId="{15B6B492-72ED-449F-B42E-F7A1DA8AD980}" type="presParOf" srcId="{3568DCF4-3444-4C3D-85AA-15A0F8E711DC}" destId="{E65A057B-7141-4E49-888D-F06FF6B1C20C}" srcOrd="0" destOrd="0" presId="urn:microsoft.com/office/officeart/2005/8/layout/orgChart1"/>
    <dgm:cxn modelId="{9012570D-0D6B-4F19-8239-8D7CBB17DDE9}" type="presParOf" srcId="{E65A057B-7141-4E49-888D-F06FF6B1C20C}" destId="{E66DF9BC-ECE5-471A-9EC6-047887FA88B2}" srcOrd="0" destOrd="0" presId="urn:microsoft.com/office/officeart/2005/8/layout/orgChart1"/>
    <dgm:cxn modelId="{A46BA687-9B57-428E-B802-EB8DA32A0A99}" type="presParOf" srcId="{E65A057B-7141-4E49-888D-F06FF6B1C20C}" destId="{31E857E1-E9AC-4501-83DE-B87C70FF4D8B}" srcOrd="1" destOrd="0" presId="urn:microsoft.com/office/officeart/2005/8/layout/orgChart1"/>
    <dgm:cxn modelId="{6DD6354D-16E9-42B3-A0E2-DB34E720D408}" type="presParOf" srcId="{3568DCF4-3444-4C3D-85AA-15A0F8E711DC}" destId="{6C211519-2304-4102-814A-C41E45D560ED}" srcOrd="1" destOrd="0" presId="urn:microsoft.com/office/officeart/2005/8/layout/orgChart1"/>
    <dgm:cxn modelId="{A4C47035-EC71-448D-BF5E-357931E52C68}" type="presParOf" srcId="{6C211519-2304-4102-814A-C41E45D560ED}" destId="{7A83A75C-BC99-43E0-8EE0-7959501AB228}" srcOrd="0" destOrd="0" presId="urn:microsoft.com/office/officeart/2005/8/layout/orgChart1"/>
    <dgm:cxn modelId="{13CA2BE5-84B1-427F-8EC6-239313627761}" type="presParOf" srcId="{6C211519-2304-4102-814A-C41E45D560ED}" destId="{FDBC0C45-D504-4AA2-9CF6-5445AB488662}" srcOrd="1" destOrd="0" presId="urn:microsoft.com/office/officeart/2005/8/layout/orgChart1"/>
    <dgm:cxn modelId="{CB242C45-64AD-4AF7-9675-2CDD0E2B235A}" type="presParOf" srcId="{FDBC0C45-D504-4AA2-9CF6-5445AB488662}" destId="{0574431F-AC7F-43DF-BA68-34F239B0028D}" srcOrd="0" destOrd="0" presId="urn:microsoft.com/office/officeart/2005/8/layout/orgChart1"/>
    <dgm:cxn modelId="{ED6E247B-582E-4889-96AC-580F896EE961}" type="presParOf" srcId="{0574431F-AC7F-43DF-BA68-34F239B0028D}" destId="{518AE7C8-CA8E-4798-AC5D-C3BE0FA1370B}" srcOrd="0" destOrd="0" presId="urn:microsoft.com/office/officeart/2005/8/layout/orgChart1"/>
    <dgm:cxn modelId="{8764C9BC-1EEA-4A2F-9D06-AF62CA03444B}" type="presParOf" srcId="{0574431F-AC7F-43DF-BA68-34F239B0028D}" destId="{118D2A8A-7B07-408E-A8F1-0A7C43B9AF7D}" srcOrd="1" destOrd="0" presId="urn:microsoft.com/office/officeart/2005/8/layout/orgChart1"/>
    <dgm:cxn modelId="{115C0E59-18CD-4C66-8708-877E1A569479}" type="presParOf" srcId="{FDBC0C45-D504-4AA2-9CF6-5445AB488662}" destId="{14964C50-40C0-4D31-B614-8E825CDD84EA}" srcOrd="1" destOrd="0" presId="urn:microsoft.com/office/officeart/2005/8/layout/orgChart1"/>
    <dgm:cxn modelId="{8DB009EB-A041-4C28-9A04-23D3CBF20627}" type="presParOf" srcId="{14964C50-40C0-4D31-B614-8E825CDD84EA}" destId="{9F229820-47B8-4A6D-A3AE-F4316DD44A8B}" srcOrd="0" destOrd="0" presId="urn:microsoft.com/office/officeart/2005/8/layout/orgChart1"/>
    <dgm:cxn modelId="{CFCF4757-69F8-4EDE-A95B-22C1D736F306}" type="presParOf" srcId="{14964C50-40C0-4D31-B614-8E825CDD84EA}" destId="{A461E0C7-3D51-416C-B3D0-324C31CB0662}" srcOrd="1" destOrd="0" presId="urn:microsoft.com/office/officeart/2005/8/layout/orgChart1"/>
    <dgm:cxn modelId="{E0707062-C8FC-465F-9BDA-C7DBBE8E3C08}" type="presParOf" srcId="{A461E0C7-3D51-416C-B3D0-324C31CB0662}" destId="{4B870ED1-3C66-4006-ACF3-5D1E2DAA5BB4}" srcOrd="0" destOrd="0" presId="urn:microsoft.com/office/officeart/2005/8/layout/orgChart1"/>
    <dgm:cxn modelId="{BE6B4D75-5AE4-4952-A76A-3A1528724477}" type="presParOf" srcId="{4B870ED1-3C66-4006-ACF3-5D1E2DAA5BB4}" destId="{57BB20BA-68ED-4A0C-B2C2-EDDF9BC1B26D}" srcOrd="0" destOrd="0" presId="urn:microsoft.com/office/officeart/2005/8/layout/orgChart1"/>
    <dgm:cxn modelId="{B99A355D-DA02-4D22-8446-AB2C5551DF07}" type="presParOf" srcId="{4B870ED1-3C66-4006-ACF3-5D1E2DAA5BB4}" destId="{9652F262-43E4-4010-8CA2-7D1573F1547C}" srcOrd="1" destOrd="0" presId="urn:microsoft.com/office/officeart/2005/8/layout/orgChart1"/>
    <dgm:cxn modelId="{92D64CAA-0194-4529-9328-42369DD519C5}" type="presParOf" srcId="{A461E0C7-3D51-416C-B3D0-324C31CB0662}" destId="{B4346228-2803-45F9-BE98-4867AAC39A3E}" srcOrd="1" destOrd="0" presId="urn:microsoft.com/office/officeart/2005/8/layout/orgChart1"/>
    <dgm:cxn modelId="{DDE4177F-D033-4020-82DB-801C6A3E964A}" type="presParOf" srcId="{A461E0C7-3D51-416C-B3D0-324C31CB0662}" destId="{23F9DA64-CF83-4435-8194-86A01296E291}" srcOrd="2" destOrd="0" presId="urn:microsoft.com/office/officeart/2005/8/layout/orgChart1"/>
    <dgm:cxn modelId="{C6F54DA6-13E7-4E86-96E6-0085E03636FD}" type="presParOf" srcId="{14964C50-40C0-4D31-B614-8E825CDD84EA}" destId="{2B33C216-54A7-496C-95DB-DBF6BC3D0D8B}" srcOrd="2" destOrd="0" presId="urn:microsoft.com/office/officeart/2005/8/layout/orgChart1"/>
    <dgm:cxn modelId="{70CC1276-3286-4EC2-9E8E-AE62901937E5}" type="presParOf" srcId="{14964C50-40C0-4D31-B614-8E825CDD84EA}" destId="{E0F78804-A4CD-405F-BFC1-361B7B506F4B}" srcOrd="3" destOrd="0" presId="urn:microsoft.com/office/officeart/2005/8/layout/orgChart1"/>
    <dgm:cxn modelId="{E5F2A882-E3C3-4BD5-BE12-A5437986531E}" type="presParOf" srcId="{E0F78804-A4CD-405F-BFC1-361B7B506F4B}" destId="{5B1570B3-A057-463B-96DE-DD2BE574E2FA}" srcOrd="0" destOrd="0" presId="urn:microsoft.com/office/officeart/2005/8/layout/orgChart1"/>
    <dgm:cxn modelId="{A567485B-B844-4371-B66F-F420F9980DC1}" type="presParOf" srcId="{5B1570B3-A057-463B-96DE-DD2BE574E2FA}" destId="{FBEB738F-44F8-4C63-B0D2-7E3B0732C032}" srcOrd="0" destOrd="0" presId="urn:microsoft.com/office/officeart/2005/8/layout/orgChart1"/>
    <dgm:cxn modelId="{2453E38E-58F1-441E-A8CA-564B178AA30B}" type="presParOf" srcId="{5B1570B3-A057-463B-96DE-DD2BE574E2FA}" destId="{B71798A5-7204-4C02-9769-5612E789C49B}" srcOrd="1" destOrd="0" presId="urn:microsoft.com/office/officeart/2005/8/layout/orgChart1"/>
    <dgm:cxn modelId="{87C9E502-8EB6-45CB-AB2D-EF59F1C40446}" type="presParOf" srcId="{E0F78804-A4CD-405F-BFC1-361B7B506F4B}" destId="{79BC7BC2-A216-407C-A513-A006F4EA31EB}" srcOrd="1" destOrd="0" presId="urn:microsoft.com/office/officeart/2005/8/layout/orgChart1"/>
    <dgm:cxn modelId="{8799A493-8CA3-451F-AB36-B947C3810607}" type="presParOf" srcId="{E0F78804-A4CD-405F-BFC1-361B7B506F4B}" destId="{10BB51B9-4D9B-4566-99F9-F8BE7EF6AFA9}" srcOrd="2" destOrd="0" presId="urn:microsoft.com/office/officeart/2005/8/layout/orgChart1"/>
    <dgm:cxn modelId="{A19391D2-F41E-4F79-8F58-944F2CB37255}" type="presParOf" srcId="{FDBC0C45-D504-4AA2-9CF6-5445AB488662}" destId="{5659EF3E-FB90-4C49-A9DD-4BAEFAD86883}" srcOrd="2" destOrd="0" presId="urn:microsoft.com/office/officeart/2005/8/layout/orgChart1"/>
    <dgm:cxn modelId="{212949F5-91B7-4474-8E1B-A805FC47009D}" type="presParOf" srcId="{3568DCF4-3444-4C3D-85AA-15A0F8E711DC}" destId="{8F59D49C-1D37-40C6-BCF2-903F44807681}" srcOrd="2" destOrd="0" presId="urn:microsoft.com/office/officeart/2005/8/layout/orgChart1"/>
    <dgm:cxn modelId="{191342A6-DD84-479B-B5E4-5633294C596E}" type="presParOf" srcId="{B28F8264-34B7-4C5E-86C3-853D6FBA5A1B}" destId="{DB9A36C4-F3C6-4975-B0F6-F5F97BF0DFD1}" srcOrd="2" destOrd="0" presId="urn:microsoft.com/office/officeart/2005/8/layout/orgChart1"/>
    <dgm:cxn modelId="{35217A25-1EB5-44B3-90F0-ECC47B921C4F}" type="presParOf" srcId="{9F78DA4D-A97B-44F4-873A-0E545DDDB9F1}" destId="{A4516B9A-BDEF-417B-B3BB-4E34D2BFB5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3C216-54A7-496C-95DB-DBF6BC3D0D8B}">
      <dsp:nvSpPr>
        <dsp:cNvPr id="0" name=""/>
        <dsp:cNvSpPr/>
      </dsp:nvSpPr>
      <dsp:spPr>
        <a:xfrm>
          <a:off x="5766292" y="3982516"/>
          <a:ext cx="915588" cy="31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03"/>
              </a:lnTo>
              <a:lnTo>
                <a:pt x="915588" y="158903"/>
              </a:lnTo>
              <a:lnTo>
                <a:pt x="915588" y="317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29820-47B8-4A6D-A3AE-F4316DD44A8B}">
      <dsp:nvSpPr>
        <dsp:cNvPr id="0" name=""/>
        <dsp:cNvSpPr/>
      </dsp:nvSpPr>
      <dsp:spPr>
        <a:xfrm>
          <a:off x="4850703" y="3982516"/>
          <a:ext cx="915588" cy="317807"/>
        </a:xfrm>
        <a:custGeom>
          <a:avLst/>
          <a:gdLst/>
          <a:ahLst/>
          <a:cxnLst/>
          <a:rect l="0" t="0" r="0" b="0"/>
          <a:pathLst>
            <a:path>
              <a:moveTo>
                <a:pt x="915588" y="0"/>
              </a:moveTo>
              <a:lnTo>
                <a:pt x="915588" y="158903"/>
              </a:lnTo>
              <a:lnTo>
                <a:pt x="0" y="158903"/>
              </a:lnTo>
              <a:lnTo>
                <a:pt x="0" y="317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3A75C-BC99-43E0-8EE0-7959501AB228}">
      <dsp:nvSpPr>
        <dsp:cNvPr id="0" name=""/>
        <dsp:cNvSpPr/>
      </dsp:nvSpPr>
      <dsp:spPr>
        <a:xfrm>
          <a:off x="5720572" y="2908023"/>
          <a:ext cx="91440" cy="31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1E3AB-9D7E-483E-8C8B-516482312B54}">
      <dsp:nvSpPr>
        <dsp:cNvPr id="0" name=""/>
        <dsp:cNvSpPr/>
      </dsp:nvSpPr>
      <dsp:spPr>
        <a:xfrm>
          <a:off x="5720572" y="1833530"/>
          <a:ext cx="91440" cy="31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EE557-BFCD-4558-B0D6-51DB7B64EC02}">
      <dsp:nvSpPr>
        <dsp:cNvPr id="0" name=""/>
        <dsp:cNvSpPr/>
      </dsp:nvSpPr>
      <dsp:spPr>
        <a:xfrm>
          <a:off x="5720572" y="759037"/>
          <a:ext cx="91440" cy="31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47D1B-274F-42AC-9EA1-E64654953C1D}">
      <dsp:nvSpPr>
        <dsp:cNvPr id="0" name=""/>
        <dsp:cNvSpPr/>
      </dsp:nvSpPr>
      <dsp:spPr>
        <a:xfrm>
          <a:off x="5009607" y="2352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Jogszabályi előírások</a:t>
          </a:r>
        </a:p>
      </dsp:txBody>
      <dsp:txXfrm>
        <a:off x="5009607" y="2352"/>
        <a:ext cx="1513370" cy="756685"/>
      </dsp:txXfrm>
    </dsp:sp>
    <dsp:sp modelId="{EAA2BCED-03E5-4063-BD17-AA3C41213BF3}">
      <dsp:nvSpPr>
        <dsp:cNvPr id="0" name=""/>
        <dsp:cNvSpPr/>
      </dsp:nvSpPr>
      <dsp:spPr>
        <a:xfrm>
          <a:off x="5009607" y="1076845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Alapító okirat</a:t>
          </a:r>
        </a:p>
      </dsp:txBody>
      <dsp:txXfrm>
        <a:off x="5009607" y="1076845"/>
        <a:ext cx="1513370" cy="756685"/>
      </dsp:txXfrm>
    </dsp:sp>
    <dsp:sp modelId="{E66DF9BC-ECE5-471A-9EC6-047887FA88B2}">
      <dsp:nvSpPr>
        <dsp:cNvPr id="0" name=""/>
        <dsp:cNvSpPr/>
      </dsp:nvSpPr>
      <dsp:spPr>
        <a:xfrm>
          <a:off x="5009607" y="2151338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Szervezeti és Működési Szabályzat</a:t>
          </a:r>
          <a:r>
            <a:rPr kumimoji="0" lang="hu-HU" altLang="hu-H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 </a:t>
          </a:r>
        </a:p>
      </dsp:txBody>
      <dsp:txXfrm>
        <a:off x="5009607" y="2151338"/>
        <a:ext cx="1513370" cy="756685"/>
      </dsp:txXfrm>
    </dsp:sp>
    <dsp:sp modelId="{518AE7C8-CA8E-4798-AC5D-C3BE0FA1370B}">
      <dsp:nvSpPr>
        <dsp:cNvPr id="0" name=""/>
        <dsp:cNvSpPr/>
      </dsp:nvSpPr>
      <dsp:spPr>
        <a:xfrm>
          <a:off x="5009607" y="3225831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Minőségügyi Kézikönyv</a:t>
          </a:r>
        </a:p>
      </dsp:txBody>
      <dsp:txXfrm>
        <a:off x="5009607" y="3225831"/>
        <a:ext cx="1513370" cy="756685"/>
      </dsp:txXfrm>
    </dsp:sp>
    <dsp:sp modelId="{57BB20BA-68ED-4A0C-B2C2-EDDF9BC1B26D}">
      <dsp:nvSpPr>
        <dsp:cNvPr id="0" name=""/>
        <dsp:cNvSpPr/>
      </dsp:nvSpPr>
      <dsp:spPr>
        <a:xfrm>
          <a:off x="4094018" y="4300324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Szabályzatok</a:t>
          </a:r>
        </a:p>
      </dsp:txBody>
      <dsp:txXfrm>
        <a:off x="4094018" y="4300324"/>
        <a:ext cx="1513370" cy="756685"/>
      </dsp:txXfrm>
    </dsp:sp>
    <dsp:sp modelId="{FBEB738F-44F8-4C63-B0D2-7E3B0732C032}">
      <dsp:nvSpPr>
        <dsp:cNvPr id="0" name=""/>
        <dsp:cNvSpPr/>
      </dsp:nvSpPr>
      <dsp:spPr>
        <a:xfrm>
          <a:off x="5925196" y="4300324"/>
          <a:ext cx="1513370" cy="756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altLang="hu-HU" sz="1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Főigazgatói utasítások</a:t>
          </a:r>
        </a:p>
      </dsp:txBody>
      <dsp:txXfrm>
        <a:off x="5925196" y="4300324"/>
        <a:ext cx="1513370" cy="756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2020. 09. 22.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2020. 09. 22.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2020. 09. 22.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Mentésirányítás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Németh Tibor</a:t>
            </a:r>
          </a:p>
          <a:p>
            <a:endParaRPr lang="hu-HU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b="1" dirty="0"/>
              <a:t>A betegszállítás megrendelése: [1820 hívás + irányítószám ]</a:t>
            </a:r>
            <a:endParaRPr lang="hu-HU" sz="3200" dirty="0"/>
          </a:p>
          <a:p>
            <a:r>
              <a:rPr lang="hu-HU" sz="4000" b="1" dirty="0"/>
              <a:t>Sürgősség igénye szerint lehet:</a:t>
            </a:r>
            <a:endParaRPr lang="hu-HU" sz="4000" dirty="0"/>
          </a:p>
          <a:p>
            <a:pPr lvl="0"/>
            <a:r>
              <a:rPr lang="hu-HU" sz="4000" dirty="0"/>
              <a:t>6 órán belüli,</a:t>
            </a:r>
          </a:p>
          <a:p>
            <a:pPr lvl="0"/>
            <a:r>
              <a:rPr lang="hu-HU" sz="4000" dirty="0"/>
              <a:t>24 órán belüli, meghatározott időpontra kért, illetve tervezett időpontokban történő ismétlődő betegszállítás. </a:t>
            </a:r>
          </a:p>
          <a:p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08656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583301"/>
          </a:xfrm>
        </p:spPr>
        <p:txBody>
          <a:bodyPr>
            <a:normAutofit/>
          </a:bodyPr>
          <a:lstStyle/>
          <a:p>
            <a:r>
              <a:rPr lang="hu-HU" sz="3600" dirty="0"/>
              <a:t>A betegszállítás történhet: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103119"/>
            <a:ext cx="11608067" cy="4073843"/>
          </a:xfrm>
        </p:spPr>
        <p:txBody>
          <a:bodyPr>
            <a:normAutofit/>
          </a:bodyPr>
          <a:lstStyle/>
          <a:p>
            <a:pPr lvl="0"/>
            <a:r>
              <a:rPr lang="hu-HU" sz="4400" dirty="0"/>
              <a:t>egyedileg,</a:t>
            </a:r>
          </a:p>
          <a:p>
            <a:pPr lvl="0"/>
            <a:r>
              <a:rPr lang="hu-HU" sz="4400" dirty="0"/>
              <a:t>más beteggel együtt,</a:t>
            </a:r>
          </a:p>
          <a:p>
            <a:pPr lvl="0"/>
            <a:r>
              <a:rPr lang="hu-HU" sz="4400" dirty="0"/>
              <a:t>betegkísérő közreműködésével, ill. kísérő nélkül,</a:t>
            </a:r>
          </a:p>
          <a:p>
            <a:pPr lvl="0"/>
            <a:r>
              <a:rPr lang="hu-HU" sz="4400" dirty="0"/>
              <a:t>mentőkocsival,</a:t>
            </a:r>
          </a:p>
          <a:p>
            <a:pPr lvl="0"/>
            <a:r>
              <a:rPr lang="hu-HU" sz="4400" dirty="0"/>
              <a:t>fekvőbeteg- és ülőbeteg-szállító kocsival.</a:t>
            </a:r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4865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400" b="1" dirty="0"/>
              <a:t>Irányítócsoport</a:t>
            </a:r>
            <a:r>
              <a:rPr lang="hu-HU" sz="5400" dirty="0"/>
              <a:t>: az operatív mentőmunka során utasítási joggal bír. Az utasítás nem vitatható, és nem tagadható meg. Az Irányítócsoport-vezető az adott ICS szakmai és szolgálati vezetője.</a:t>
            </a:r>
          </a:p>
          <a:p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89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A </a:t>
            </a:r>
            <a:r>
              <a:rPr lang="hu-HU" sz="4000" b="1" dirty="0" smtClean="0"/>
              <a:t>mentésvezető.</a:t>
            </a:r>
            <a:r>
              <a:rPr lang="hu-HU" sz="4000" dirty="0"/>
              <a:t> </a:t>
            </a:r>
            <a:endParaRPr lang="hu-HU" sz="4000" dirty="0" smtClean="0"/>
          </a:p>
          <a:p>
            <a:endParaRPr lang="hu-HU" sz="4000" dirty="0"/>
          </a:p>
          <a:p>
            <a:pPr marL="0" indent="0">
              <a:buNone/>
            </a:pPr>
            <a:endParaRPr lang="hu-HU" sz="4000" dirty="0" smtClean="0"/>
          </a:p>
          <a:p>
            <a:pPr marL="0" indent="0">
              <a:buNone/>
            </a:pPr>
            <a:r>
              <a:rPr lang="hu-HU" sz="4000" dirty="0"/>
              <a:t>A</a:t>
            </a:r>
            <a:r>
              <a:rPr lang="hu-HU" sz="4000" dirty="0" smtClean="0"/>
              <a:t>z </a:t>
            </a:r>
            <a:r>
              <a:rPr lang="hu-HU" sz="4000" dirty="0"/>
              <a:t>adott ICS napi működéséért felelős </a:t>
            </a:r>
            <a:r>
              <a:rPr lang="hu-HU" sz="4000" dirty="0" smtClean="0"/>
              <a:t>mentésirányító.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43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/>
              <a:t>A mentésvezető felügyeli az Irányító Csoport  minden egyes tagjának munkáját.</a:t>
            </a:r>
          </a:p>
          <a:p>
            <a:r>
              <a:rPr lang="hu-HU" sz="4000" dirty="0"/>
              <a:t>Jelentési kötelezettség, pontosan időben.</a:t>
            </a:r>
          </a:p>
          <a:p>
            <a:r>
              <a:rPr lang="hu-HU" sz="4000" dirty="0"/>
              <a:t>Döntéseiért egy személyben felelős.</a:t>
            </a:r>
          </a:p>
          <a:p>
            <a:r>
              <a:rPr lang="hu-HU" sz="4000" dirty="0"/>
              <a:t>Konzultál az ICS vezetővel, KICS főorvossal.</a:t>
            </a:r>
          </a:p>
          <a:p>
            <a:r>
              <a:rPr lang="hu-HU" sz="4000" dirty="0"/>
              <a:t>A Regionális ill. megyei vezetőkkel.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44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4000" b="1" dirty="0"/>
              <a:t>Mentésirányító:</a:t>
            </a:r>
            <a:r>
              <a:rPr lang="hu-HU" sz="4000" dirty="0"/>
              <a:t> A mentésirányítói munkakörnek megfelelően a munkaállomás telekommunikációs eszköze a telefon, melynek segítségével a mentésirányító fogadja a segélyhívásokat. Papír alapú és digitális adatbázis, kérdezési és riasztási protokoll segíti a mentésirányítót a segélyhívás kezelésében. Az adminisztratív feladatok elvégzése - papír alapú vagy digitális - mentési adatlapon történik, melyen a bejelentést rögzítik.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46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Szolgálatvezető főorvos</a:t>
            </a:r>
            <a:r>
              <a:rPr lang="hu-HU" sz="4000" dirty="0"/>
              <a:t>: Mindenkor a mentésirányítás </a:t>
            </a:r>
            <a:r>
              <a:rPr lang="hu-HU" sz="4000" dirty="0" err="1"/>
              <a:t>supervisori</a:t>
            </a:r>
            <a:r>
              <a:rPr lang="hu-HU" sz="4000" dirty="0"/>
              <a:t> feladatait látja el országosan. A Főigazgató operatív helyetteseként a Szolgálatot érintő rendkívüli és egyéb eseményekkel kapcsolatos feladatokat is ellátja.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07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/>
              <a:t>Mentőhívások kezelése, mentőegységek riasztása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b="1" dirty="0"/>
              <a:t>P1</a:t>
            </a:r>
            <a:r>
              <a:rPr lang="hu-HU" dirty="0"/>
              <a:t>-es riasztás: </a:t>
            </a:r>
            <a:r>
              <a:rPr lang="hu-HU" b="1" dirty="0"/>
              <a:t>magas</a:t>
            </a:r>
            <a:r>
              <a:rPr lang="hu-HU" dirty="0"/>
              <a:t> időfaktorú folyamat.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b="1" dirty="0"/>
              <a:t>P2</a:t>
            </a:r>
            <a:r>
              <a:rPr lang="hu-HU" dirty="0"/>
              <a:t>-es riasztás: </a:t>
            </a:r>
            <a:r>
              <a:rPr lang="hu-HU" b="1" dirty="0"/>
              <a:t>közepes</a:t>
            </a:r>
            <a:r>
              <a:rPr lang="hu-HU" dirty="0"/>
              <a:t> időfaktorú folyamat.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b="1" dirty="0"/>
              <a:t>P3</a:t>
            </a:r>
            <a:r>
              <a:rPr lang="hu-HU" dirty="0"/>
              <a:t>-as riasztás: </a:t>
            </a:r>
            <a:r>
              <a:rPr lang="hu-HU" b="1" dirty="0"/>
              <a:t>alacsony</a:t>
            </a:r>
            <a:r>
              <a:rPr lang="hu-HU" dirty="0"/>
              <a:t> időfaktorú folyamat.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61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4400" dirty="0"/>
              <a:t>1, Riasztás I-II-III: idő, kapacitás és kompetencia függvényében</a:t>
            </a:r>
          </a:p>
          <a:p>
            <a:r>
              <a:rPr lang="hu-HU" sz="4400" dirty="0"/>
              <a:t>2, Intézkedések:</a:t>
            </a:r>
          </a:p>
          <a:p>
            <a:pPr lvl="0"/>
            <a:r>
              <a:rPr lang="hu-HU" sz="4400" dirty="0"/>
              <a:t>mentőegységek</a:t>
            </a:r>
          </a:p>
          <a:p>
            <a:pPr lvl="0"/>
            <a:r>
              <a:rPr lang="hu-HU" sz="4400" dirty="0"/>
              <a:t>mentőegységek visszajelentése</a:t>
            </a:r>
          </a:p>
          <a:p>
            <a:pPr lvl="0"/>
            <a:r>
              <a:rPr lang="hu-HU" sz="4400" dirty="0"/>
              <a:t>kórházak, egészségügyi intézmények</a:t>
            </a:r>
          </a:p>
          <a:p>
            <a:r>
              <a:rPr lang="hu-HU" sz="4400" dirty="0"/>
              <a:t>3, Tanácsadás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7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feladatfelvétel kommunikációs szabályai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szabályos hívásfogadás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dirty="0"/>
              <a:t>Kommunikációs hibák</a:t>
            </a:r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Kérdéstípusok </a:t>
            </a:r>
            <a:r>
              <a:rPr lang="hu-HU" b="1" dirty="0"/>
              <a:t>és </a:t>
            </a:r>
            <a:r>
              <a:rPr lang="hu-HU" b="1" dirty="0" smtClean="0"/>
              <a:t>használatuk-(nyílt, zárt).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b="1" dirty="0"/>
              <a:t>Konfliktuskezelő módszerek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25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mentésirányítás alap, és alrendszerei.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u-HU" sz="4000" i="1" dirty="0"/>
              <a:t>1997. évi CLIV. Törvény az egészségügyről</a:t>
            </a:r>
            <a:r>
              <a:rPr lang="hu-HU" sz="4000" dirty="0"/>
              <a:t>, </a:t>
            </a:r>
          </a:p>
          <a:p>
            <a:pPr lvl="1" algn="just"/>
            <a:r>
              <a:rPr lang="hu-HU" sz="4000" dirty="0"/>
              <a:t>94.§ (1): A mentés, az azonnali egészségügyi ellátásra szoruló betegnek feltalálási helyén, mentésre feljogosított szervezet által végzett sürgősségi ellátása, illetve az ehhez szükség szerint kapcsolódóan, legközelebbi egészségügyi szolgáltatóhoz történő szállítása, a szállítás közben végzett ellátása.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marR="657225" indent="-274320">
              <a:lnSpc>
                <a:spcPct val="100000"/>
              </a:lnSpc>
              <a:spcBef>
                <a:spcPts val="100"/>
              </a:spcBef>
            </a:pPr>
            <a:r>
              <a:rPr lang="hu-HU" sz="4000" i="1" spc="-175" dirty="0" smtClean="0">
                <a:cs typeface="Calibri"/>
              </a:rPr>
              <a:t> </a:t>
            </a:r>
            <a:r>
              <a:rPr lang="hu-HU" sz="4000" dirty="0" smtClean="0">
                <a:latin typeface="Franklin Gothic Medium"/>
                <a:cs typeface="Franklin Gothic Medium"/>
              </a:rPr>
              <a:t>Köszönés: </a:t>
            </a:r>
            <a:r>
              <a:rPr lang="hu-HU" sz="4000" spc="15" dirty="0">
                <a:latin typeface="Franklin Gothic Medium"/>
                <a:cs typeface="Franklin Gothic Medium"/>
              </a:rPr>
              <a:t>„Jó </a:t>
            </a:r>
            <a:r>
              <a:rPr lang="hu-HU" sz="4000" spc="-20" dirty="0">
                <a:latin typeface="Franklin Gothic Medium"/>
                <a:cs typeface="Franklin Gothic Medium"/>
              </a:rPr>
              <a:t>napot </a:t>
            </a:r>
            <a:r>
              <a:rPr lang="hu-HU" sz="4000" spc="-25" dirty="0">
                <a:latin typeface="Franklin Gothic Medium"/>
                <a:cs typeface="Franklin Gothic Medium"/>
              </a:rPr>
              <a:t>kívánok, </a:t>
            </a:r>
            <a:r>
              <a:rPr lang="hu-HU" sz="4000" spc="-10" dirty="0">
                <a:latin typeface="Franklin Gothic Medium"/>
                <a:cs typeface="Franklin Gothic Medium"/>
              </a:rPr>
              <a:t>Mentők,  </a:t>
            </a:r>
            <a:r>
              <a:rPr lang="hu-HU" sz="4000" spc="-5" dirty="0">
                <a:latin typeface="Franklin Gothic Medium"/>
                <a:cs typeface="Franklin Gothic Medium"/>
              </a:rPr>
              <a:t>Budapest. Miben</a:t>
            </a:r>
            <a:r>
              <a:rPr lang="hu-HU" sz="4000" spc="-85" dirty="0">
                <a:latin typeface="Franklin Gothic Medium"/>
                <a:cs typeface="Franklin Gothic Medium"/>
              </a:rPr>
              <a:t> </a:t>
            </a:r>
            <a:r>
              <a:rPr lang="hu-HU" sz="4000" spc="-20" dirty="0">
                <a:latin typeface="Franklin Gothic Medium"/>
                <a:cs typeface="Franklin Gothic Medium"/>
              </a:rPr>
              <a:t>segíthetek?”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hu-HU" sz="4000" i="1" spc="-175" dirty="0" smtClean="0">
                <a:cs typeface="Calibri"/>
              </a:rPr>
              <a:t>  </a:t>
            </a:r>
            <a:r>
              <a:rPr lang="hu-HU" sz="4000" spc="-5" dirty="0" smtClean="0">
                <a:latin typeface="Franklin Gothic Medium"/>
                <a:cs typeface="Franklin Gothic Medium"/>
              </a:rPr>
              <a:t>Elköszönés</a:t>
            </a:r>
            <a:r>
              <a:rPr lang="hu-HU" sz="4000" spc="-5" dirty="0">
                <a:latin typeface="Franklin Gothic Medium"/>
                <a:cs typeface="Franklin Gothic Medium"/>
              </a:rPr>
              <a:t>:</a:t>
            </a:r>
            <a:r>
              <a:rPr lang="hu-HU" sz="4000" spc="-204" dirty="0">
                <a:latin typeface="Franklin Gothic Medium"/>
                <a:cs typeface="Franklin Gothic Medium"/>
              </a:rPr>
              <a:t> </a:t>
            </a:r>
            <a:r>
              <a:rPr lang="hu-HU" sz="4000" spc="-15" dirty="0">
                <a:latin typeface="Franklin Gothic Medium"/>
                <a:cs typeface="Franklin Gothic Medium"/>
              </a:rPr>
              <a:t>„Viszonthallásra!”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hu-HU" sz="4000" i="1" spc="-175" dirty="0" smtClean="0">
                <a:cs typeface="Calibri"/>
              </a:rPr>
              <a:t>  </a:t>
            </a:r>
            <a:r>
              <a:rPr lang="hu-HU" sz="4000" spc="-165" dirty="0" smtClean="0">
                <a:latin typeface="Franklin Gothic Medium"/>
                <a:cs typeface="Franklin Gothic Medium"/>
              </a:rPr>
              <a:t>A </a:t>
            </a:r>
            <a:r>
              <a:rPr lang="hu-HU" sz="4000" spc="-50" dirty="0">
                <a:latin typeface="Franklin Gothic Medium"/>
                <a:cs typeface="Franklin Gothic Medium"/>
              </a:rPr>
              <a:t>kettő </a:t>
            </a:r>
            <a:r>
              <a:rPr lang="hu-HU" sz="4000" spc="-25" dirty="0">
                <a:latin typeface="Franklin Gothic Medium"/>
                <a:cs typeface="Franklin Gothic Medium"/>
              </a:rPr>
              <a:t>között:</a:t>
            </a:r>
            <a:r>
              <a:rPr lang="hu-HU" sz="4000" spc="-405" dirty="0">
                <a:latin typeface="Franklin Gothic Medium"/>
                <a:cs typeface="Franklin Gothic Medium"/>
              </a:rPr>
              <a:t> </a:t>
            </a:r>
            <a:r>
              <a:rPr lang="hu-HU" sz="4000" spc="-30" dirty="0">
                <a:latin typeface="Franklin Gothic Medium"/>
                <a:cs typeface="Franklin Gothic Medium"/>
              </a:rPr>
              <a:t>profizmus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lang="hu-HU" sz="4000" i="1" spc="-175" dirty="0" smtClean="0">
                <a:cs typeface="Calibri"/>
              </a:rPr>
              <a:t> </a:t>
            </a:r>
            <a:r>
              <a:rPr lang="hu-HU" sz="4000" spc="-165" dirty="0">
                <a:latin typeface="Franklin Gothic Medium"/>
                <a:cs typeface="Franklin Gothic Medium"/>
              </a:rPr>
              <a:t>A </a:t>
            </a:r>
            <a:r>
              <a:rPr lang="hu-HU" sz="4000" spc="-25" dirty="0">
                <a:latin typeface="Franklin Gothic Medium"/>
                <a:cs typeface="Franklin Gothic Medium"/>
              </a:rPr>
              <a:t>profi: </a:t>
            </a:r>
            <a:r>
              <a:rPr lang="hu-HU" sz="4000" spc="-10" dirty="0">
                <a:latin typeface="Franklin Gothic Medium"/>
                <a:cs typeface="Franklin Gothic Medium"/>
              </a:rPr>
              <a:t>udvarias, </a:t>
            </a:r>
            <a:r>
              <a:rPr lang="hu-HU" sz="4000" spc="-25" dirty="0">
                <a:latin typeface="Franklin Gothic Medium"/>
                <a:cs typeface="Franklin Gothic Medium"/>
              </a:rPr>
              <a:t>semleges, </a:t>
            </a:r>
            <a:r>
              <a:rPr lang="hu-HU" sz="4000" spc="10" dirty="0">
                <a:latin typeface="Franklin Gothic Medium"/>
                <a:cs typeface="Franklin Gothic Medium"/>
              </a:rPr>
              <a:t>ért </a:t>
            </a:r>
            <a:r>
              <a:rPr lang="hu-HU" sz="4000" spc="-5" dirty="0">
                <a:latin typeface="Franklin Gothic Medium"/>
                <a:cs typeface="Franklin Gothic Medium"/>
              </a:rPr>
              <a:t>ahhoz, </a:t>
            </a:r>
            <a:r>
              <a:rPr lang="hu-HU" sz="4000" spc="-60" dirty="0">
                <a:latin typeface="Franklin Gothic Medium"/>
                <a:cs typeface="Franklin Gothic Medium"/>
              </a:rPr>
              <a:t>amit  </a:t>
            </a:r>
            <a:r>
              <a:rPr lang="hu-HU" sz="4000" spc="-10" dirty="0">
                <a:latin typeface="Franklin Gothic Medium"/>
                <a:cs typeface="Franklin Gothic Medium"/>
              </a:rPr>
              <a:t>csinál, </a:t>
            </a:r>
            <a:r>
              <a:rPr lang="hu-HU" sz="4000" dirty="0" smtClean="0">
                <a:latin typeface="Franklin Gothic Medium"/>
                <a:cs typeface="Franklin Gothic Medium"/>
              </a:rPr>
              <a:t>és </a:t>
            </a:r>
            <a:r>
              <a:rPr lang="hu-HU" sz="4000" spc="-55" dirty="0">
                <a:latin typeface="Franklin Gothic Medium"/>
                <a:cs typeface="Franklin Gothic Medium"/>
              </a:rPr>
              <a:t>akkor </a:t>
            </a:r>
            <a:r>
              <a:rPr lang="hu-HU" sz="4000" spc="-10" dirty="0">
                <a:latin typeface="Franklin Gothic Medium"/>
                <a:cs typeface="Franklin Gothic Medium"/>
              </a:rPr>
              <a:t>is </a:t>
            </a:r>
            <a:r>
              <a:rPr lang="hu-HU" sz="4000" spc="-35" dirty="0">
                <a:latin typeface="Franklin Gothic Medium"/>
                <a:cs typeface="Franklin Gothic Medium"/>
              </a:rPr>
              <a:t>jól </a:t>
            </a:r>
            <a:r>
              <a:rPr lang="hu-HU" sz="4000" spc="-15" dirty="0">
                <a:latin typeface="Franklin Gothic Medium"/>
                <a:cs typeface="Franklin Gothic Medium"/>
              </a:rPr>
              <a:t>csinálja, </a:t>
            </a:r>
            <a:r>
              <a:rPr lang="hu-HU" sz="4000" spc="-60" dirty="0">
                <a:latin typeface="Franklin Gothic Medium"/>
                <a:cs typeface="Franklin Gothic Medium"/>
              </a:rPr>
              <a:t>amikor </a:t>
            </a:r>
            <a:r>
              <a:rPr lang="hu-HU" sz="4000" spc="-5" dirty="0">
                <a:latin typeface="Franklin Gothic Medium"/>
                <a:cs typeface="Franklin Gothic Medium"/>
              </a:rPr>
              <a:t>nincs  </a:t>
            </a:r>
            <a:r>
              <a:rPr lang="hu-HU" sz="4000" spc="-35" dirty="0">
                <a:latin typeface="Franklin Gothic Medium"/>
                <a:cs typeface="Franklin Gothic Medium"/>
              </a:rPr>
              <a:t>kedve </a:t>
            </a:r>
            <a:r>
              <a:rPr lang="hu-HU" sz="4000" spc="-5" dirty="0">
                <a:latin typeface="Franklin Gothic Medium"/>
                <a:cs typeface="Franklin Gothic Medium"/>
              </a:rPr>
              <a:t>hozzá. </a:t>
            </a:r>
            <a:r>
              <a:rPr lang="hu-HU" sz="4000" spc="15" dirty="0">
                <a:latin typeface="Franklin Gothic Medium"/>
                <a:cs typeface="Franklin Gothic Medium"/>
              </a:rPr>
              <a:t>Ez </a:t>
            </a:r>
            <a:r>
              <a:rPr lang="hu-HU" sz="4000" spc="-20" dirty="0">
                <a:latin typeface="Franklin Gothic Medium"/>
                <a:cs typeface="Franklin Gothic Medium"/>
              </a:rPr>
              <a:t>utóbbi </a:t>
            </a:r>
            <a:r>
              <a:rPr lang="hu-HU" sz="4000" spc="-50" dirty="0">
                <a:latin typeface="Franklin Gothic Medium"/>
                <a:cs typeface="Franklin Gothic Medium"/>
              </a:rPr>
              <a:t>nem </a:t>
            </a:r>
            <a:r>
              <a:rPr lang="hu-HU" sz="4000" spc="-25" dirty="0">
                <a:latin typeface="Franklin Gothic Medium"/>
                <a:cs typeface="Franklin Gothic Medium"/>
              </a:rPr>
              <a:t>érződik</a:t>
            </a:r>
            <a:r>
              <a:rPr lang="hu-HU" sz="4000" spc="30" dirty="0">
                <a:latin typeface="Franklin Gothic Medium"/>
                <a:cs typeface="Franklin Gothic Medium"/>
              </a:rPr>
              <a:t> </a:t>
            </a:r>
            <a:r>
              <a:rPr lang="hu-HU" sz="4000" spc="-20" dirty="0">
                <a:latin typeface="Franklin Gothic Medium"/>
                <a:cs typeface="Franklin Gothic Medium"/>
              </a:rPr>
              <a:t>rajta.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92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4620" marR="114300">
              <a:lnSpc>
                <a:spcPct val="100000"/>
              </a:lnSpc>
              <a:spcBef>
                <a:spcPts val="95"/>
              </a:spcBef>
            </a:pPr>
            <a:r>
              <a:rPr lang="hu-HU" spc="-15" dirty="0"/>
              <a:t>Alapszabályok-</a:t>
            </a:r>
            <a:br>
              <a:rPr lang="hu-HU" spc="-15" dirty="0"/>
            </a:br>
            <a:r>
              <a:rPr lang="hu-HU" b="0" spc="-25" dirty="0">
                <a:latin typeface="Constantia"/>
                <a:cs typeface="Constantia"/>
              </a:rPr>
              <a:t>Nem</a:t>
            </a:r>
            <a:r>
              <a:rPr lang="hu-HU" b="0" spc="-95" dirty="0">
                <a:latin typeface="Constantia"/>
                <a:cs typeface="Constantia"/>
              </a:rPr>
              <a:t> </a:t>
            </a:r>
            <a:r>
              <a:rPr lang="hu-HU" b="0" spc="-5" dirty="0">
                <a:latin typeface="Constantia"/>
                <a:cs typeface="Constantia"/>
              </a:rPr>
              <a:t>humorizálunk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020" marR="1515745" indent="-274320">
              <a:lnSpc>
                <a:spcPct val="100000"/>
              </a:lnSpc>
              <a:spcBef>
                <a:spcPts val="100"/>
              </a:spcBef>
            </a:pPr>
            <a:r>
              <a:rPr lang="hu-HU" sz="4000" spc="-30" dirty="0">
                <a:latin typeface="Franklin Gothic Medium"/>
                <a:cs typeface="Franklin Gothic Medium"/>
              </a:rPr>
              <a:t>Személyes </a:t>
            </a:r>
            <a:r>
              <a:rPr lang="hu-HU" sz="4000" spc="-35" dirty="0">
                <a:latin typeface="Franklin Gothic Medium"/>
                <a:cs typeface="Franklin Gothic Medium"/>
              </a:rPr>
              <a:t>dolgot </a:t>
            </a:r>
            <a:r>
              <a:rPr lang="hu-HU" sz="4000" spc="-50" dirty="0">
                <a:latin typeface="Franklin Gothic Medium"/>
                <a:cs typeface="Franklin Gothic Medium"/>
              </a:rPr>
              <a:t>nem </a:t>
            </a:r>
            <a:r>
              <a:rPr lang="hu-HU" sz="4000" spc="-10" dirty="0">
                <a:latin typeface="Franklin Gothic Medium"/>
                <a:cs typeface="Franklin Gothic Medium"/>
              </a:rPr>
              <a:t>viszünk </a:t>
            </a:r>
            <a:r>
              <a:rPr lang="hu-HU" sz="4000" spc="-30" dirty="0">
                <a:latin typeface="Franklin Gothic Medium"/>
                <a:cs typeface="Franklin Gothic Medium"/>
              </a:rPr>
              <a:t>a  </a:t>
            </a:r>
            <a:r>
              <a:rPr lang="hu-HU" sz="4000" spc="-15" dirty="0">
                <a:latin typeface="Franklin Gothic Medium"/>
                <a:cs typeface="Franklin Gothic Medium"/>
              </a:rPr>
              <a:t>beszélgetésbe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hu-HU"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hu-HU" sz="4000" spc="-45" dirty="0" smtClean="0">
                <a:latin typeface="Franklin Gothic Medium"/>
                <a:cs typeface="Franklin Gothic Medium"/>
              </a:rPr>
              <a:t>Nem </a:t>
            </a:r>
            <a:r>
              <a:rPr lang="hu-HU" sz="4000" spc="-25" dirty="0">
                <a:latin typeface="Franklin Gothic Medium"/>
                <a:cs typeface="Franklin Gothic Medium"/>
              </a:rPr>
              <a:t>humorizálunk. </a:t>
            </a:r>
            <a:endParaRPr lang="hu-HU" sz="4000" spc="-2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hu-HU" sz="4000" dirty="0" smtClean="0">
                <a:latin typeface="Franklin Gothic Medium"/>
                <a:cs typeface="Franklin Gothic Medium"/>
              </a:rPr>
              <a:t>Ne </a:t>
            </a:r>
            <a:r>
              <a:rPr lang="hu-HU" sz="4000" spc="-35" dirty="0">
                <a:latin typeface="Franklin Gothic Medium"/>
                <a:cs typeface="Franklin Gothic Medium"/>
              </a:rPr>
              <a:t>felejtsük</a:t>
            </a:r>
            <a:r>
              <a:rPr lang="hu-HU" sz="4000" spc="-170" dirty="0">
                <a:latin typeface="Franklin Gothic Medium"/>
                <a:cs typeface="Franklin Gothic Medium"/>
              </a:rPr>
              <a:t> </a:t>
            </a:r>
            <a:r>
              <a:rPr lang="hu-HU" sz="4000" spc="-10" dirty="0" err="1" smtClean="0">
                <a:latin typeface="Franklin Gothic Medium"/>
                <a:cs typeface="Franklin Gothic Medium"/>
              </a:rPr>
              <a:t>el,</a:t>
            </a:r>
            <a:r>
              <a:rPr lang="hu-HU" sz="4000" spc="-25" dirty="0" err="1" smtClean="0">
                <a:latin typeface="Franklin Gothic Medium"/>
                <a:cs typeface="Franklin Gothic Medium"/>
              </a:rPr>
              <a:t>segítséget</a:t>
            </a:r>
            <a:r>
              <a:rPr lang="hu-HU" sz="4000" spc="-25" dirty="0" smtClean="0">
                <a:latin typeface="Franklin Gothic Medium"/>
                <a:cs typeface="Franklin Gothic Medium"/>
              </a:rPr>
              <a:t> </a:t>
            </a:r>
            <a:r>
              <a:rPr lang="hu-HU" sz="4000" spc="-25" dirty="0">
                <a:latin typeface="Franklin Gothic Medium"/>
                <a:cs typeface="Franklin Gothic Medium"/>
              </a:rPr>
              <a:t>kérnek, </a:t>
            </a:r>
            <a:r>
              <a:rPr lang="hu-HU" sz="4000" spc="-15" dirty="0">
                <a:latin typeface="Franklin Gothic Medium"/>
                <a:cs typeface="Franklin Gothic Medium"/>
              </a:rPr>
              <a:t>vészhelyzetben </a:t>
            </a:r>
            <a:r>
              <a:rPr lang="hu-HU" sz="4000" spc="-10" dirty="0">
                <a:latin typeface="Franklin Gothic Medium"/>
                <a:cs typeface="Franklin Gothic Medium"/>
              </a:rPr>
              <a:t>az </a:t>
            </a:r>
            <a:r>
              <a:rPr lang="hu-HU" sz="4000" spc="-35" dirty="0">
                <a:latin typeface="Franklin Gothic Medium"/>
                <a:cs typeface="Franklin Gothic Medium"/>
              </a:rPr>
              <a:t>ember  </a:t>
            </a:r>
            <a:r>
              <a:rPr lang="hu-HU" sz="4000" spc="-55" dirty="0">
                <a:latin typeface="Franklin Gothic Medium"/>
                <a:cs typeface="Franklin Gothic Medium"/>
              </a:rPr>
              <a:t>nem </a:t>
            </a:r>
            <a:r>
              <a:rPr lang="hu-HU" sz="4000" spc="-25" dirty="0">
                <a:latin typeface="Franklin Gothic Medium"/>
                <a:cs typeface="Franklin Gothic Medium"/>
              </a:rPr>
              <a:t>vevő </a:t>
            </a:r>
            <a:r>
              <a:rPr lang="hu-HU" sz="4000" spc="-45" dirty="0">
                <a:latin typeface="Franklin Gothic Medium"/>
                <a:cs typeface="Franklin Gothic Medium"/>
              </a:rPr>
              <a:t>sem </a:t>
            </a:r>
            <a:r>
              <a:rPr lang="hu-HU" sz="4000" spc="-30" dirty="0">
                <a:latin typeface="Franklin Gothic Medium"/>
                <a:cs typeface="Franklin Gothic Medium"/>
              </a:rPr>
              <a:t>a </a:t>
            </a:r>
            <a:r>
              <a:rPr lang="hu-HU" sz="4000" spc="-20" dirty="0">
                <a:latin typeface="Franklin Gothic Medium"/>
                <a:cs typeface="Franklin Gothic Medium"/>
              </a:rPr>
              <a:t>cinizmusra, </a:t>
            </a:r>
            <a:r>
              <a:rPr lang="hu-HU" sz="4000" spc="-45" dirty="0">
                <a:latin typeface="Franklin Gothic Medium"/>
                <a:cs typeface="Franklin Gothic Medium"/>
              </a:rPr>
              <a:t>sem </a:t>
            </a:r>
            <a:r>
              <a:rPr lang="hu-HU" sz="4000" spc="-30" dirty="0">
                <a:latin typeface="Franklin Gothic Medium"/>
                <a:cs typeface="Franklin Gothic Medium"/>
              </a:rPr>
              <a:t>a </a:t>
            </a:r>
            <a:r>
              <a:rPr lang="hu-HU" sz="4000" spc="-60" dirty="0">
                <a:latin typeface="Franklin Gothic Medium"/>
                <a:cs typeface="Franklin Gothic Medium"/>
              </a:rPr>
              <a:t>fekete  </a:t>
            </a:r>
            <a:r>
              <a:rPr lang="hu-HU" sz="4000" spc="-30" dirty="0">
                <a:latin typeface="Franklin Gothic Medium"/>
                <a:cs typeface="Franklin Gothic Medium"/>
              </a:rPr>
              <a:t>humorra.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57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lang="pt-BR" spc="-20" dirty="0"/>
              <a:t>Alapszabályok</a:t>
            </a:r>
            <a:br>
              <a:rPr lang="pt-BR" spc="-20" dirty="0"/>
            </a:br>
            <a:r>
              <a:rPr lang="pt-BR" b="0" spc="-25" dirty="0">
                <a:latin typeface="Constantia"/>
                <a:cs typeface="Constantia"/>
              </a:rPr>
              <a:t>Nem </a:t>
            </a:r>
            <a:r>
              <a:rPr lang="pt-BR" b="0" spc="-5" dirty="0">
                <a:latin typeface="Constantia"/>
                <a:cs typeface="Constantia"/>
              </a:rPr>
              <a:t>oktatunk, nem</a:t>
            </a:r>
            <a:r>
              <a:rPr lang="pt-BR" b="0" spc="-229" dirty="0">
                <a:latin typeface="Constantia"/>
                <a:cs typeface="Constantia"/>
              </a:rPr>
              <a:t> </a:t>
            </a:r>
            <a:r>
              <a:rPr lang="pt-BR" b="0" spc="-15" dirty="0">
                <a:latin typeface="Constantia"/>
                <a:cs typeface="Constantia"/>
              </a:rPr>
              <a:t>nevelünk.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u-HU" sz="4000" spc="-2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Magyarországon </a:t>
            </a:r>
            <a:r>
              <a:rPr lang="hu-HU" sz="4000" spc="-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nincs</a:t>
            </a:r>
            <a:r>
              <a:rPr lang="hu-HU" sz="4000" spc="-15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 </a:t>
            </a:r>
            <a:r>
              <a:rPr lang="hu-HU" sz="4000" spc="-1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egészségnevelés,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287020" marR="5080">
              <a:lnSpc>
                <a:spcPct val="100000"/>
              </a:lnSpc>
            </a:pPr>
            <a:r>
              <a:rPr lang="hu-HU" sz="4000" spc="-50" dirty="0" smtClean="0">
                <a:solidFill>
                  <a:srgbClr val="222E4E"/>
                </a:solidFill>
                <a:latin typeface="Franklin Gothic Medium"/>
                <a:cs typeface="Franklin Gothic Medium"/>
              </a:rPr>
              <a:t>Minimális </a:t>
            </a:r>
            <a:r>
              <a:rPr lang="hu-HU" sz="4000" spc="-2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egészségtudattal </a:t>
            </a:r>
            <a:r>
              <a:rPr lang="hu-HU" sz="4000" spc="-2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rendelkeznek </a:t>
            </a:r>
            <a:r>
              <a:rPr lang="hu-HU" sz="4000" spc="-1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az  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emberek, </a:t>
            </a:r>
            <a:r>
              <a:rPr lang="hu-HU" sz="4000" spc="-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de </a:t>
            </a:r>
            <a:r>
              <a:rPr lang="hu-HU" sz="4000" spc="-4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nem 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a </a:t>
            </a:r>
            <a:r>
              <a:rPr lang="hu-HU" sz="4000" spc="-2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104 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a </a:t>
            </a:r>
            <a:r>
              <a:rPr lang="hu-HU" sz="4000" spc="-5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megfelelő </a:t>
            </a:r>
            <a:r>
              <a:rPr lang="hu-HU" sz="4000" spc="-2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hely 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a  </a:t>
            </a:r>
            <a:r>
              <a:rPr lang="hu-HU" sz="4000" spc="-1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nevelés</a:t>
            </a:r>
            <a:r>
              <a:rPr lang="hu-HU" sz="4000" spc="-4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 </a:t>
            </a:r>
            <a:r>
              <a:rPr lang="hu-HU" sz="4000" spc="-1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elkezdésére.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12700" marR="277495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hu-HU" sz="4000" i="1" spc="-175" dirty="0">
                <a:solidFill>
                  <a:srgbClr val="AA2B1E"/>
                </a:solidFill>
                <a:cs typeface="Calibri"/>
              </a:rPr>
              <a:t> </a:t>
            </a:r>
            <a:r>
              <a:rPr lang="hu-HU" sz="4000" i="1" spc="-175" dirty="0" smtClean="0">
                <a:solidFill>
                  <a:srgbClr val="AA2B1E"/>
                </a:solidFill>
                <a:cs typeface="Calibri"/>
              </a:rPr>
              <a:t>  </a:t>
            </a:r>
            <a:r>
              <a:rPr lang="hu-HU" sz="4000" spc="-30" dirty="0" smtClean="0">
                <a:solidFill>
                  <a:srgbClr val="222E4E"/>
                </a:solidFill>
                <a:latin typeface="Franklin Gothic Medium"/>
                <a:cs typeface="Franklin Gothic Medium"/>
              </a:rPr>
              <a:t>Törekedjünk 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a helyzet</a:t>
            </a:r>
            <a:r>
              <a:rPr lang="hu-HU" sz="4000" spc="2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 </a:t>
            </a:r>
            <a:r>
              <a:rPr lang="hu-HU" sz="4000" spc="-35" dirty="0">
                <a:solidFill>
                  <a:srgbClr val="222E4E"/>
                </a:solidFill>
                <a:latin typeface="Franklin Gothic Medium"/>
                <a:cs typeface="Franklin Gothic Medium"/>
              </a:rPr>
              <a:t>konfliktusmentes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pPr marL="58420" indent="0">
              <a:lnSpc>
                <a:spcPct val="100000"/>
              </a:lnSpc>
              <a:buNone/>
            </a:pPr>
            <a:r>
              <a:rPr lang="hu-HU" sz="4000" spc="-30" dirty="0" smtClean="0">
                <a:solidFill>
                  <a:srgbClr val="222E4E"/>
                </a:solidFill>
                <a:latin typeface="Franklin Gothic Medium"/>
                <a:cs typeface="Franklin Gothic Medium"/>
              </a:rPr>
              <a:t>  megoldására</a:t>
            </a:r>
            <a:r>
              <a:rPr lang="hu-HU" sz="4000" spc="-30" dirty="0">
                <a:solidFill>
                  <a:srgbClr val="222E4E"/>
                </a:solidFill>
                <a:latin typeface="Franklin Gothic Medium"/>
                <a:cs typeface="Franklin Gothic Medium"/>
              </a:rPr>
              <a:t>.</a:t>
            </a:r>
            <a:endParaRPr lang="hu-HU" sz="4000" dirty="0" smtClean="0">
              <a:latin typeface="Franklin Gothic Medium"/>
              <a:cs typeface="Franklin Gothic Medium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60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pc="-5" dirty="0"/>
              <a:t>Kommunikációs</a:t>
            </a:r>
            <a:r>
              <a:rPr lang="hu-HU" spc="-170" dirty="0"/>
              <a:t> </a:t>
            </a:r>
            <a:r>
              <a:rPr lang="hu-HU" spc="-5" dirty="0"/>
              <a:t>hibák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3070" indent="-274320">
              <a:spcBef>
                <a:spcPts val="9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433070" algn="l"/>
                <a:tab pos="433705" algn="l"/>
                <a:tab pos="4791710" algn="l"/>
              </a:tabLst>
            </a:pPr>
            <a:r>
              <a:rPr lang="hu-HU" spc="-15" dirty="0"/>
              <a:t>Unott hanglejtés,</a:t>
            </a:r>
            <a:r>
              <a:rPr lang="hu-HU" spc="-30" dirty="0"/>
              <a:t> </a:t>
            </a:r>
            <a:r>
              <a:rPr lang="hu-HU" spc="-25" dirty="0"/>
              <a:t>lekezelő</a:t>
            </a:r>
            <a:r>
              <a:rPr lang="hu-HU" spc="-15" dirty="0"/>
              <a:t> </a:t>
            </a:r>
            <a:r>
              <a:rPr lang="hu-HU" spc="-30" dirty="0"/>
              <a:t>hangnem	</a:t>
            </a:r>
            <a:r>
              <a:rPr lang="hu-HU" spc="-5" dirty="0"/>
              <a:t>–</a:t>
            </a:r>
          </a:p>
          <a:p>
            <a:pPr marL="432434">
              <a:lnSpc>
                <a:spcPct val="100000"/>
              </a:lnSpc>
            </a:pPr>
            <a:r>
              <a:rPr lang="hu-HU" spc="-30" dirty="0"/>
              <a:t>minden </a:t>
            </a:r>
            <a:r>
              <a:rPr lang="hu-HU" spc="-35" dirty="0"/>
              <a:t>érzelmet </a:t>
            </a:r>
            <a:r>
              <a:rPr lang="hu-HU" spc="-25" dirty="0"/>
              <a:t>lehet </a:t>
            </a:r>
            <a:r>
              <a:rPr lang="hu-HU" spc="-15" dirty="0"/>
              <a:t>érezni </a:t>
            </a:r>
            <a:r>
              <a:rPr lang="hu-HU" spc="-30" dirty="0"/>
              <a:t>a </a:t>
            </a:r>
            <a:r>
              <a:rPr lang="hu-HU" spc="-40" dirty="0"/>
              <a:t>telefon</a:t>
            </a:r>
            <a:r>
              <a:rPr lang="hu-HU" spc="220" dirty="0"/>
              <a:t> </a:t>
            </a:r>
            <a:r>
              <a:rPr lang="hu-HU" spc="-15" dirty="0"/>
              <a:t>túlsó</a:t>
            </a:r>
          </a:p>
          <a:p>
            <a:pPr marL="432434">
              <a:lnSpc>
                <a:spcPct val="100000"/>
              </a:lnSpc>
            </a:pPr>
            <a:r>
              <a:rPr lang="hu-HU" spc="-25" dirty="0"/>
              <a:t>végén</a:t>
            </a:r>
          </a:p>
          <a:p>
            <a:pPr marL="432434" marR="174625" indent="-274320">
              <a:spcBef>
                <a:spcPts val="530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lang="hu-HU" spc="-40" dirty="0"/>
              <a:t>Nem </a:t>
            </a:r>
            <a:r>
              <a:rPr lang="hu-HU" spc="-5" dirty="0"/>
              <a:t>érthető </a:t>
            </a:r>
            <a:r>
              <a:rPr lang="hu-HU" spc="10" dirty="0"/>
              <a:t>beszéd: </a:t>
            </a:r>
            <a:r>
              <a:rPr lang="hu-HU" spc="-25" dirty="0"/>
              <a:t>túl gyors, </a:t>
            </a:r>
            <a:r>
              <a:rPr lang="hu-HU" dirty="0" smtClean="0"/>
              <a:t>lassú, </a:t>
            </a:r>
            <a:r>
              <a:rPr lang="hu-HU" spc="-20" dirty="0"/>
              <a:t>halk,  </a:t>
            </a:r>
            <a:r>
              <a:rPr lang="hu-HU" spc="-25" dirty="0"/>
              <a:t>elharapja </a:t>
            </a:r>
            <a:r>
              <a:rPr lang="hu-HU" spc="-30" dirty="0"/>
              <a:t>a szavak végét </a:t>
            </a:r>
            <a:r>
              <a:rPr lang="hu-HU" spc="-5" dirty="0"/>
              <a:t>–</a:t>
            </a:r>
            <a:r>
              <a:rPr lang="hu-HU" spc="130" dirty="0"/>
              <a:t> </a:t>
            </a:r>
            <a:r>
              <a:rPr lang="hu-HU" spc="-15" dirty="0"/>
              <a:t>bosszantó</a:t>
            </a:r>
          </a:p>
          <a:p>
            <a:pPr marL="158750">
              <a:spcBef>
                <a:spcPts val="530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lang="hu-HU" spc="-20" dirty="0" smtClean="0"/>
              <a:t>   Egyszerre </a:t>
            </a:r>
            <a:r>
              <a:rPr lang="hu-HU" spc="-20" dirty="0"/>
              <a:t>több </a:t>
            </a:r>
            <a:r>
              <a:rPr lang="hu-HU" spc="-35" dirty="0"/>
              <a:t>emberrel</a:t>
            </a:r>
            <a:r>
              <a:rPr lang="hu-HU" spc="114" dirty="0"/>
              <a:t> </a:t>
            </a:r>
            <a:r>
              <a:rPr lang="hu-HU" spc="-50" dirty="0"/>
              <a:t>kommunikáció</a:t>
            </a:r>
          </a:p>
          <a:p>
            <a:pPr marL="158750">
              <a:spcBef>
                <a:spcPts val="530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lang="hu-HU" spc="-15" dirty="0" smtClean="0"/>
              <a:t>   Csámcsogás</a:t>
            </a:r>
            <a:r>
              <a:rPr lang="hu-HU" spc="-15" dirty="0"/>
              <a:t>,</a:t>
            </a:r>
            <a:r>
              <a:rPr lang="hu-HU" spc="-40" dirty="0"/>
              <a:t> </a:t>
            </a:r>
            <a:r>
              <a:rPr lang="hu-HU" dirty="0" smtClean="0"/>
              <a:t>szürcsölés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5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/>
              <a:t>MIR (Mentésirányítási Rendszer)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 Országos Mentőszolgálat mind a </a:t>
            </a:r>
            <a:r>
              <a:rPr lang="hu-HU" b="1" dirty="0"/>
              <a:t>20 irányítócsoport</a:t>
            </a:r>
            <a:r>
              <a:rPr lang="hu-HU" dirty="0"/>
              <a:t>jában (19 megyei irányítócsoport, illetve 1 Vészhelyzet Irányítóközpont), az Európai Uniós fejlesztés következtében, minden munkaállomás ugyanolyan szintű informatikai eszközökkel rendelkezik.</a:t>
            </a:r>
          </a:p>
          <a:p>
            <a:pPr algn="just"/>
            <a:r>
              <a:rPr lang="hu-HU" dirty="0"/>
              <a:t>A MIR </a:t>
            </a:r>
            <a:r>
              <a:rPr lang="hu-HU" b="1" dirty="0"/>
              <a:t>munkaállomás</a:t>
            </a:r>
            <a:r>
              <a:rPr lang="hu-HU" dirty="0"/>
              <a:t> a funkciójának megfelelő PC-vel, 3 darab monitorral, illetve a hozzá tartozó perifériás eszközökkel (billentyűzet, egér) van felszerelve. A PC-n fut a </a:t>
            </a:r>
            <a:r>
              <a:rPr lang="hu-HU" b="1" dirty="0"/>
              <a:t>MIR három alkalmazása</a:t>
            </a:r>
            <a:r>
              <a:rPr lang="hu-HU" dirty="0"/>
              <a:t>: CAROL (hívásfogadó program), CAD (mentésirányítói felület), GIS (A CAD-</a:t>
            </a:r>
            <a:r>
              <a:rPr lang="hu-HU" dirty="0" err="1"/>
              <a:t>hez</a:t>
            </a:r>
            <a:r>
              <a:rPr lang="hu-HU" dirty="0"/>
              <a:t> kapcsolódó térképi alkalmazás). Az előbb említett alkalmazások részletes bemutatása külön alfejezetben található. A három monitor a különböző programok optimális megjelenítésére szolgál.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50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09" y="871830"/>
            <a:ext cx="9725641" cy="559005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16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CAROL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5" name="Tartalom helye 4" descr="D:\Oktatás 2\5.5 képzés új\képek\CARO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20" y="1231900"/>
            <a:ext cx="5847672" cy="4945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95500" y="47625"/>
          <a:ext cx="8696325" cy="5000625"/>
          <a:chOff x="2095500" y="47625"/>
          <a:chExt cx="8696325" cy="5000625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1" y="635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5608"/>
      </p:ext>
    </p:extLst>
  </p:cSld>
  <p:clrMapOvr>
    <a:masterClrMapping/>
  </p:clrMapOvr>
  <p:transition spd="med" advClick="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CAROL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71154" y="1280160"/>
            <a:ext cx="89132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dirty="0"/>
              <a:t>A CAROL fogadja a 104-es hívásokat, a 112 (ESR) rendszerből átadott (vagy konferenciába vont) hívásokat, különböző megyei ügyeleti hívásokat, őrzött szállításhoz kapcsolódó hívásokat és a közvetlenül bekapcsolt hívásokat, majd kiosztja a rendszerbe bejelentkezett operátorok (mentésirányítók és mentésvezetők) között.</a:t>
            </a:r>
          </a:p>
        </p:txBody>
      </p:sp>
    </p:spTree>
    <p:extLst>
      <p:ext uri="{BB962C8B-B14F-4D97-AF65-F5344CB8AC3E}">
        <p14:creationId xmlns:p14="http://schemas.microsoft.com/office/powerpoint/2010/main" val="344255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Bejelentkezés</a:t>
            </a:r>
          </a:p>
          <a:p>
            <a:r>
              <a:rPr lang="hu-HU" dirty="0" smtClean="0"/>
              <a:t>Készenlét</a:t>
            </a:r>
          </a:p>
          <a:p>
            <a:r>
              <a:rPr lang="hu-HU" dirty="0" smtClean="0"/>
              <a:t>Nem elérhető</a:t>
            </a:r>
          </a:p>
          <a:p>
            <a:r>
              <a:rPr lang="hu-HU" dirty="0" smtClean="0"/>
              <a:t>Hívás indítás</a:t>
            </a:r>
          </a:p>
          <a:p>
            <a:r>
              <a:rPr lang="hu-HU" dirty="0" smtClean="0"/>
              <a:t>Utómunka</a:t>
            </a:r>
          </a:p>
          <a:p>
            <a:r>
              <a:rPr lang="hu-HU" dirty="0" smtClean="0"/>
              <a:t>Telefonkönyv</a:t>
            </a:r>
          </a:p>
          <a:p>
            <a:r>
              <a:rPr lang="hu-HU" dirty="0" smtClean="0"/>
              <a:t>Előzmények</a:t>
            </a:r>
          </a:p>
          <a:p>
            <a:r>
              <a:rPr lang="hu-HU" dirty="0" smtClean="0"/>
              <a:t>Statisztikák</a:t>
            </a:r>
          </a:p>
          <a:p>
            <a:r>
              <a:rPr lang="hu-HU" dirty="0" smtClean="0"/>
              <a:t>Kijelentkezés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9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hu-HU" sz="3600" i="1" dirty="0"/>
              <a:t>322/2006. (XII.23.) Korm. rend. az Országos Mentőszolgálatról</a:t>
            </a:r>
            <a:r>
              <a:rPr lang="hu-HU" sz="3600" dirty="0"/>
              <a:t>: az </a:t>
            </a:r>
            <a:r>
              <a:rPr lang="hu-HU" sz="3600" dirty="0" smtClean="0"/>
              <a:t>OMSZ </a:t>
            </a:r>
            <a:r>
              <a:rPr lang="hu-HU" sz="3600" dirty="0"/>
              <a:t>önállóan gazdálkodó, költségvetési szerv, melyet a főigazgató vezet. A Mentőszolgálat működése az ország egész területére kiterjed.</a:t>
            </a:r>
          </a:p>
          <a:p>
            <a:pPr lvl="0" algn="just"/>
            <a:endParaRPr lang="hu-HU" sz="3600" dirty="0"/>
          </a:p>
          <a:p>
            <a:pPr algn="just"/>
            <a:r>
              <a:rPr lang="hu-HU" sz="3600" i="1" dirty="0"/>
              <a:t>5/2006. (II. 7.) EüM rend. a mentésről</a:t>
            </a:r>
            <a:r>
              <a:rPr lang="hu-HU" sz="3600" dirty="0"/>
              <a:t>: A mentés igénybevételéhez való jog a Magyar Köztársaság területén mindenkit megillet. </a:t>
            </a:r>
          </a:p>
          <a:p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73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5" name="Tartalom helye 4" descr="D:\Oktatás 2\5.5 képzés új\képek\GI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162594"/>
            <a:ext cx="9026433" cy="555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489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4800" dirty="0"/>
          </a:p>
          <a:p>
            <a:r>
              <a:rPr lang="hu-HU" sz="4800" dirty="0" smtClean="0"/>
              <a:t>Követés </a:t>
            </a:r>
          </a:p>
          <a:p>
            <a:r>
              <a:rPr lang="hu-HU" sz="4800" dirty="0" smtClean="0"/>
              <a:t>Cím keresés</a:t>
            </a:r>
          </a:p>
          <a:p>
            <a:r>
              <a:rPr lang="hu-HU" sz="4800" dirty="0" smtClean="0"/>
              <a:t>Felület megosztása</a:t>
            </a:r>
          </a:p>
          <a:p>
            <a:r>
              <a:rPr lang="hu-HU" sz="4800" dirty="0" smtClean="0"/>
              <a:t>Más ICS járművek</a:t>
            </a:r>
          </a:p>
          <a:p>
            <a:r>
              <a:rPr lang="hu-HU" sz="4800" dirty="0" err="1" smtClean="0"/>
              <a:t>Kordináták</a:t>
            </a:r>
            <a:endParaRPr lang="hu-HU" sz="4800" dirty="0" smtClean="0"/>
          </a:p>
          <a:p>
            <a:r>
              <a:rPr lang="hu-HU" sz="4800" dirty="0" smtClean="0"/>
              <a:t>POI-k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92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CAD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1231900"/>
            <a:ext cx="10391847" cy="588735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477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CED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Bejelentkezés</a:t>
            </a:r>
          </a:p>
          <a:p>
            <a:r>
              <a:rPr lang="hu-HU" dirty="0" smtClean="0"/>
              <a:t>Adatlapok, mentés-szállítás.</a:t>
            </a:r>
          </a:p>
          <a:p>
            <a:r>
              <a:rPr lang="hu-HU" dirty="0" smtClean="0"/>
              <a:t>Visszakeresés</a:t>
            </a:r>
          </a:p>
          <a:p>
            <a:r>
              <a:rPr lang="hu-HU" dirty="0" smtClean="0"/>
              <a:t>Feladatok követése</a:t>
            </a:r>
          </a:p>
          <a:p>
            <a:r>
              <a:rPr lang="hu-HU" dirty="0" smtClean="0"/>
              <a:t>Más iránytócsoportok, átadás, átvétel.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Kikérdezési protokoll.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58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95500" y="47625"/>
          <a:ext cx="8696325" cy="5000625"/>
          <a:chOff x="2095500" y="47625"/>
          <a:chExt cx="8696325" cy="5000625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08" y="900665"/>
            <a:ext cx="8642897" cy="6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97709"/>
      </p:ext>
    </p:extLst>
  </p:cSld>
  <p:clrMapOvr>
    <a:masterClrMapping/>
  </p:clrMapOvr>
  <p:transition spd="med" advClick="0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95500" y="47625"/>
          <a:ext cx="8696325" cy="5000625"/>
          <a:chOff x="2095500" y="47625"/>
          <a:chExt cx="8696325" cy="5000625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9" y="0"/>
            <a:ext cx="8085909" cy="62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0142"/>
      </p:ext>
    </p:extLst>
  </p:cSld>
  <p:clrMapOvr>
    <a:masterClrMapping/>
  </p:clrMapOvr>
  <p:transition spd="med" advClick="0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1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EDR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u-HU" sz="4000" b="1" dirty="0"/>
              <a:t>Csoporthívás</a:t>
            </a:r>
            <a:r>
              <a:rPr lang="hu-HU" sz="4000" dirty="0"/>
              <a:t> (egy előre definiált forgalmi csoporton belüli közvetlen kommunikáció).</a:t>
            </a:r>
          </a:p>
          <a:p>
            <a:pPr lvl="0"/>
            <a:r>
              <a:rPr lang="hu-HU" sz="4000" b="1" dirty="0"/>
              <a:t>Körözvényhívás</a:t>
            </a:r>
            <a:r>
              <a:rPr lang="hu-HU" sz="4000" dirty="0"/>
              <a:t> - a csoporthívás speciális formája (az OMSZ nem használja).</a:t>
            </a:r>
          </a:p>
          <a:p>
            <a:pPr lvl="0"/>
            <a:r>
              <a:rPr lang="hu-HU" sz="4000" b="1" dirty="0"/>
              <a:t>Egyéni hívás</a:t>
            </a:r>
            <a:r>
              <a:rPr lang="hu-HU" sz="4000" dirty="0"/>
              <a:t> - két készülék közötti közvetlen kapcsolat, félduplex módon.</a:t>
            </a:r>
          </a:p>
          <a:p>
            <a:pPr lvl="0"/>
            <a:r>
              <a:rPr lang="hu-HU" sz="4000" b="1" dirty="0"/>
              <a:t>Telefonkapcsolat</a:t>
            </a:r>
            <a:r>
              <a:rPr lang="hu-HU" sz="4000" dirty="0"/>
              <a:t> - az EDR-</a:t>
            </a:r>
            <a:r>
              <a:rPr lang="hu-HU" sz="4000" dirty="0" err="1"/>
              <a:t>ből</a:t>
            </a:r>
            <a:r>
              <a:rPr lang="hu-HU" sz="4000" dirty="0"/>
              <a:t>/be a közcélú hálózatok előfizetőinek elérése, duplex módon (az OMSZ nem használja).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310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b="1" dirty="0"/>
              <a:t>Adatszolgáltatások</a:t>
            </a:r>
            <a:endParaRPr lang="hu-HU" sz="4000" dirty="0"/>
          </a:p>
          <a:p>
            <a:pPr lvl="0"/>
            <a:r>
              <a:rPr lang="hu-HU" sz="4000" b="1" dirty="0"/>
              <a:t>SDS üzene</a:t>
            </a:r>
            <a:r>
              <a:rPr lang="hu-HU" sz="4000" dirty="0"/>
              <a:t>t - </a:t>
            </a:r>
            <a:r>
              <a:rPr lang="hu-HU" sz="4000" dirty="0" err="1"/>
              <a:t>max</a:t>
            </a:r>
            <a:r>
              <a:rPr lang="hu-HU" sz="4000" dirty="0"/>
              <a:t>. 160 karakter hosszú (rövid adat) szabad üzenet</a:t>
            </a:r>
          </a:p>
          <a:p>
            <a:pPr lvl="0"/>
            <a:r>
              <a:rPr lang="hu-HU" sz="4000" b="1" dirty="0"/>
              <a:t>Státuszüzenet</a:t>
            </a:r>
            <a:r>
              <a:rPr lang="hu-HU" sz="4000" dirty="0"/>
              <a:t> - előre definiált </a:t>
            </a:r>
          </a:p>
          <a:p>
            <a:pPr lvl="0"/>
            <a:r>
              <a:rPr lang="hu-HU" sz="4000" b="1" dirty="0"/>
              <a:t>Csomagkapcsolt</a:t>
            </a:r>
            <a:r>
              <a:rPr lang="hu-HU" sz="4000" dirty="0"/>
              <a:t> (IP) </a:t>
            </a:r>
            <a:r>
              <a:rPr lang="hu-HU" sz="4000" dirty="0" smtClean="0"/>
              <a:t>adatátvitel</a:t>
            </a:r>
            <a:endParaRPr lang="hu-HU" sz="4000" dirty="0"/>
          </a:p>
          <a:p>
            <a:pPr lvl="0"/>
            <a:r>
              <a:rPr lang="hu-HU" sz="4000" b="1" dirty="0"/>
              <a:t>AVL</a:t>
            </a:r>
            <a:r>
              <a:rPr lang="hu-HU" sz="4000" dirty="0"/>
              <a:t> - automatikus helymeghatározó rendszer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332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Üzemmódok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b="1" dirty="0"/>
              <a:t>Hálózati üzemmód</a:t>
            </a:r>
            <a:r>
              <a:rPr lang="hu-HU" dirty="0"/>
              <a:t> - TMO - a rendszerszolgáltatás, a rendszer alap üzemmódja.</a:t>
            </a:r>
          </a:p>
          <a:p>
            <a:pPr lvl="0"/>
            <a:r>
              <a:rPr lang="hu-HU" b="1" dirty="0"/>
              <a:t>Sziget üzemmód</a:t>
            </a:r>
            <a:r>
              <a:rPr lang="hu-HU" dirty="0"/>
              <a:t> - FALLBACK - rendszerszolgáltatás, ha egy bázisállomás leszakad a rendszerről, akkor annak környezetében nyújt összeköttetési lehetőséget, a körzetében lévő állomások egymás közötti forgalmazását biztosítja.</a:t>
            </a:r>
          </a:p>
          <a:p>
            <a:r>
              <a:rPr lang="hu-HU" b="1" dirty="0"/>
              <a:t>Közvetlen üzemmód</a:t>
            </a:r>
            <a:r>
              <a:rPr lang="hu-HU" dirty="0"/>
              <a:t> - DMO - terminálszolgáltatás, a hálózat igénybevétele nélküli szolgáltatás, a lefedetlen területeken egymás közötti közvetlen kapcsolat.</a:t>
            </a:r>
          </a:p>
          <a:p>
            <a:pPr lvl="0"/>
            <a:r>
              <a:rPr lang="hu-HU" b="1" dirty="0"/>
              <a:t>Átjátszó üzemmód</a:t>
            </a:r>
            <a:r>
              <a:rPr lang="hu-HU" dirty="0"/>
              <a:t> - DMO </a:t>
            </a:r>
            <a:r>
              <a:rPr lang="hu-HU" dirty="0" err="1"/>
              <a:t>Repeater</a:t>
            </a:r>
            <a:r>
              <a:rPr lang="hu-HU" dirty="0"/>
              <a:t> - terminálszolgáltatás, olyan mobilrádió, mely képes átjátszóként is üzemelni.</a:t>
            </a:r>
          </a:p>
          <a:p>
            <a:pPr lvl="0"/>
            <a:r>
              <a:rPr lang="hu-HU" b="1" dirty="0"/>
              <a:t>Átjáró üzemmó</a:t>
            </a:r>
            <a:r>
              <a:rPr lang="hu-HU" dirty="0"/>
              <a:t>d - DMO </a:t>
            </a:r>
            <a:r>
              <a:rPr lang="hu-HU" dirty="0" err="1"/>
              <a:t>Gateway</a:t>
            </a:r>
            <a:r>
              <a:rPr lang="hu-HU" dirty="0"/>
              <a:t> - olyan mobilrádió, amely az ellátott terület kiterjesztését teszi lehetővé: a hálózat határán az ellátatlan területek felé biztosít kapcsolatot: TMO és DMO közötti átjárás.</a:t>
            </a:r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48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 alapfeltételei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6" name="Diagram 5"/>
          <p:cNvGraphicFramePr/>
          <p:nvPr/>
        </p:nvGraphicFramePr>
        <p:xfrm>
          <a:off x="296863" y="1303570"/>
          <a:ext cx="11532585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AVL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Minden irányítócsoportban a mentésirányítás és </a:t>
            </a:r>
            <a:r>
              <a:rPr lang="hu-HU" sz="4400" dirty="0" err="1"/>
              <a:t>betegszállítás</a:t>
            </a:r>
            <a:r>
              <a:rPr lang="hu-HU" sz="4400" dirty="0"/>
              <a:t>-irányítás támogatására üzemel egy térképes (grafikus) terminál, amely a mentőegységek utoljára elküldött jelzésének megfelelő állapotát, mozgását, útvonalát jeleníti meg.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011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AVL terminál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b="1" dirty="0" smtClean="0"/>
              <a:t>Címkeresés</a:t>
            </a:r>
            <a:endParaRPr lang="hu-HU" sz="4000" dirty="0"/>
          </a:p>
          <a:p>
            <a:r>
              <a:rPr lang="hu-HU" sz="4000" b="1" dirty="0"/>
              <a:t>Jármű követése</a:t>
            </a:r>
            <a:endParaRPr lang="hu-HU" sz="4000" dirty="0"/>
          </a:p>
          <a:p>
            <a:r>
              <a:rPr lang="hu-HU" sz="4000" b="1" dirty="0"/>
              <a:t>Dinamikus objektumok (POI) megjelenítése</a:t>
            </a:r>
            <a:endParaRPr lang="hu-HU" sz="4000" dirty="0"/>
          </a:p>
          <a:p>
            <a:r>
              <a:rPr lang="hu-HU" sz="4000" b="1" dirty="0"/>
              <a:t>Útvonalvizsgálat</a:t>
            </a:r>
            <a:endParaRPr lang="hu-HU" sz="4000" dirty="0"/>
          </a:p>
          <a:p>
            <a:r>
              <a:rPr lang="hu-HU" sz="4000" b="1" dirty="0"/>
              <a:t>Körzetvizsgálat</a:t>
            </a:r>
            <a:endParaRPr lang="hu-HU" sz="40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155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981778"/>
            <a:ext cx="9111686" cy="5739697"/>
          </a:xfrm>
        </p:spPr>
      </p:pic>
    </p:spTree>
    <p:extLst>
      <p:ext uri="{BB962C8B-B14F-4D97-AF65-F5344CB8AC3E}">
        <p14:creationId xmlns:p14="http://schemas.microsoft.com/office/powerpoint/2010/main" val="305324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AVL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48" y="1231900"/>
            <a:ext cx="6593417" cy="49450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70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A MENTŐK, A RENDŐRSÉG, A KATASZTRÓFAVÉDELEM EGYETLEN SZÁMON ELÉRHETŐK: 112. </a:t>
            </a:r>
          </a:p>
          <a:p>
            <a:pPr marL="0" indent="0">
              <a:buNone/>
            </a:pPr>
            <a:endParaRPr lang="hu-HU" sz="4000" dirty="0"/>
          </a:p>
          <a:p>
            <a:pPr marL="0" indent="0">
              <a:buNone/>
            </a:pPr>
            <a:r>
              <a:rPr lang="hu-HU" sz="4000" dirty="0"/>
              <a:t>[ESR: Egységes segélyhívó Rendszer] 1991.</a:t>
            </a:r>
          </a:p>
          <a:p>
            <a:endParaRPr lang="hu-HU" sz="4000" dirty="0"/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347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112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274" y="1231900"/>
            <a:ext cx="10065276" cy="546500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308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Társszervek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42269"/>
            <a:ext cx="9581950" cy="516228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874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Társszervek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59" y="1254034"/>
            <a:ext cx="11085911" cy="529045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239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Társszervek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Elérhetőségek</a:t>
            </a:r>
          </a:p>
          <a:p>
            <a:pPr marL="0" indent="0">
              <a:buNone/>
            </a:pPr>
            <a:r>
              <a:rPr lang="hu-HU" sz="4400" dirty="0" smtClean="0"/>
              <a:t>-Rádió</a:t>
            </a:r>
          </a:p>
          <a:p>
            <a:pPr marL="0" indent="0">
              <a:buNone/>
            </a:pPr>
            <a:r>
              <a:rPr lang="hu-HU" sz="4400" dirty="0" smtClean="0"/>
              <a:t>-Telefon</a:t>
            </a:r>
          </a:p>
          <a:p>
            <a:pPr marL="0" indent="0">
              <a:buNone/>
            </a:pPr>
            <a:r>
              <a:rPr lang="hu-HU" sz="4400" dirty="0" smtClean="0"/>
              <a:t>Konferencia beszélgetés.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23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dirty="0">
                <a:solidFill>
                  <a:srgbClr val="66CCFF"/>
                </a:solidFill>
              </a:rPr>
              <a:t>AZ OMSZ KIEGÉSZÍTŐ TEVÉKENYSÉGEI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altLang="hu-HU" sz="4000" u="sng" dirty="0"/>
              <a:t>Orvosi ügyelet</a:t>
            </a:r>
          </a:p>
          <a:p>
            <a:r>
              <a:rPr lang="hu-HU" altLang="hu-HU" sz="4000" u="sng" dirty="0"/>
              <a:t>Térítésköteles, és szakkíséretet nem igénylő </a:t>
            </a:r>
            <a:r>
              <a:rPr lang="hu-HU" altLang="hu-HU" sz="4000" u="sng" dirty="0" err="1"/>
              <a:t>betegszállítás</a:t>
            </a:r>
            <a:endParaRPr lang="hu-HU" altLang="hu-HU" sz="4000" u="sng" dirty="0"/>
          </a:p>
          <a:p>
            <a:r>
              <a:rPr lang="hu-HU" altLang="hu-HU" sz="4000" u="sng" dirty="0"/>
              <a:t>Rendezvények egészségügyi biztosítása</a:t>
            </a:r>
          </a:p>
          <a:p>
            <a:r>
              <a:rPr lang="hu-HU" altLang="hu-HU" sz="4000" u="sng" dirty="0"/>
              <a:t>Szakirányú kutatás, tanácsadás</a:t>
            </a:r>
          </a:p>
          <a:p>
            <a:r>
              <a:rPr lang="hu-HU" altLang="hu-HU" sz="4000" u="sng" dirty="0" err="1"/>
              <a:t>Oxyológiai</a:t>
            </a:r>
            <a:r>
              <a:rPr lang="hu-HU" altLang="hu-HU" sz="4000" u="sng" dirty="0"/>
              <a:t> és sürgősségi képzés, elsősegélynyújtás oktatása</a:t>
            </a:r>
          </a:p>
          <a:p>
            <a:r>
              <a:rPr lang="hu-HU" altLang="hu-HU" sz="4000" u="sng" dirty="0"/>
              <a:t>Orvosi </a:t>
            </a:r>
            <a:r>
              <a:rPr lang="hu-HU" altLang="hu-HU" sz="4000" u="sng" dirty="0" err="1"/>
              <a:t>assistance</a:t>
            </a:r>
            <a:r>
              <a:rPr lang="hu-HU" altLang="hu-HU" sz="4000" u="sng" dirty="0"/>
              <a:t> (</a:t>
            </a:r>
            <a:r>
              <a:rPr lang="hu-HU" altLang="hu-HU" sz="4000" u="sng" dirty="0" err="1"/>
              <a:t>eü</a:t>
            </a:r>
            <a:r>
              <a:rPr lang="hu-HU" altLang="hu-HU" sz="4000" u="sng" dirty="0"/>
              <a:t>. Információ) ellátása</a:t>
            </a:r>
          </a:p>
          <a:p>
            <a:endParaRPr lang="hu-HU" sz="4000" u="sng" dirty="0">
              <a:solidFill>
                <a:srgbClr val="FFFF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55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25673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Mentés</a:t>
            </a:r>
            <a:br>
              <a:rPr lang="hu-HU" sz="3600" dirty="0"/>
            </a:br>
            <a:r>
              <a:rPr lang="hu-HU" sz="3600" dirty="0"/>
              <a:t>(indokoltságáról a 322/2006.(XII.23) Kormány rendelet rendelkezik)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737359"/>
            <a:ext cx="11608067" cy="4439603"/>
          </a:xfrm>
        </p:spPr>
        <p:txBody>
          <a:bodyPr/>
          <a:lstStyle/>
          <a:p>
            <a:pPr lvl="0"/>
            <a:r>
              <a:rPr lang="hu-HU" sz="3200" dirty="0"/>
              <a:t>életveszély (gyanú), heveny, akut tünetekkel járó megbetegedés</a:t>
            </a:r>
          </a:p>
          <a:p>
            <a:pPr lvl="0"/>
            <a:r>
              <a:rPr lang="hu-HU" sz="3200" dirty="0"/>
              <a:t>személyi sérüléssel járó baleset, tömeges baleset, katasztrófa</a:t>
            </a:r>
          </a:p>
          <a:p>
            <a:pPr lvl="0"/>
            <a:r>
              <a:rPr lang="hu-HU" sz="3200" dirty="0"/>
              <a:t>csak orvosi beavatkozással csillapítható, heveny fájdalom</a:t>
            </a:r>
          </a:p>
          <a:p>
            <a:pPr lvl="0"/>
            <a:r>
              <a:rPr lang="hu-HU" sz="3200" dirty="0"/>
              <a:t>pszichiátriai beteg közvetlen veszélyeztető magatartást tanúsítása</a:t>
            </a:r>
          </a:p>
          <a:p>
            <a:pPr lvl="0"/>
            <a:r>
              <a:rPr lang="hu-HU" sz="3200" dirty="0"/>
              <a:t>szülő nő, illetve újszülött/koraszülött első egészségügyi szakellátása</a:t>
            </a:r>
          </a:p>
          <a:p>
            <a:pPr lvl="0"/>
            <a:r>
              <a:rPr lang="hu-HU" sz="3200" dirty="0"/>
              <a:t>helyszíni viszonyok függvényében segélykocsi biztosítása</a:t>
            </a:r>
          </a:p>
          <a:p>
            <a:pPr lvl="0"/>
            <a:r>
              <a:rPr lang="hu-HU" sz="3200" dirty="0"/>
              <a:t>Földi és légi mentési feladatok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4000" dirty="0"/>
              <a:t>Mentésirányítási rendszer működtetése</a:t>
            </a:r>
          </a:p>
          <a:p>
            <a:pPr lvl="0"/>
            <a:r>
              <a:rPr lang="hu-HU" sz="4000" dirty="0"/>
              <a:t>Legközelebbi gyógyintézetbe szállítás</a:t>
            </a:r>
          </a:p>
          <a:p>
            <a:pPr lvl="0"/>
            <a:r>
              <a:rPr lang="hu-HU" sz="4000" dirty="0"/>
              <a:t>Egészségügyi biztosítás, mozgóőrség, rendezvénybiztosítás</a:t>
            </a:r>
          </a:p>
          <a:p>
            <a:pPr lvl="0"/>
            <a:r>
              <a:rPr lang="hu-HU" sz="4000" dirty="0"/>
              <a:t>Szabad kapacitása terhére - </a:t>
            </a:r>
            <a:r>
              <a:rPr lang="hu-HU" sz="4000" dirty="0" err="1"/>
              <a:t>betegszállítás</a:t>
            </a:r>
            <a:endParaRPr lang="hu-HU" sz="4000" dirty="0"/>
          </a:p>
          <a:p>
            <a:pPr lvl="0"/>
            <a:r>
              <a:rPr lang="hu-HU" sz="4000" dirty="0"/>
              <a:t>Központi orvosi ügyeleti feladatok ellátásában is közreműködhet</a:t>
            </a:r>
          </a:p>
          <a:p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20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949061"/>
          </a:xfrm>
        </p:spPr>
        <p:txBody>
          <a:bodyPr>
            <a:noAutofit/>
          </a:bodyPr>
          <a:lstStyle/>
          <a:p>
            <a:r>
              <a:rPr lang="hu-HU" sz="4000" dirty="0"/>
              <a:t>A mentés a sürgősség igénye szerint lehet</a:t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455817"/>
            <a:ext cx="11608067" cy="3721146"/>
          </a:xfrm>
        </p:spPr>
        <p:txBody>
          <a:bodyPr/>
          <a:lstStyle/>
          <a:p>
            <a:pPr lvl="0"/>
            <a:r>
              <a:rPr lang="hu-HU" sz="4400" dirty="0"/>
              <a:t>azonnali</a:t>
            </a:r>
            <a:r>
              <a:rPr lang="hu-HU" sz="4400" dirty="0" smtClean="0"/>
              <a:t>,</a:t>
            </a:r>
          </a:p>
          <a:p>
            <a:pPr marL="0" indent="0">
              <a:buNone/>
            </a:pPr>
            <a:endParaRPr lang="hu-HU" sz="4400" dirty="0"/>
          </a:p>
          <a:p>
            <a:pPr lvl="0"/>
            <a:r>
              <a:rPr lang="hu-HU" sz="4400" dirty="0"/>
              <a:t>2 órán belüli</a:t>
            </a:r>
            <a:r>
              <a:rPr lang="hu-HU" sz="4400" dirty="0" smtClean="0"/>
              <a:t>,</a:t>
            </a:r>
          </a:p>
          <a:p>
            <a:pPr marL="0" indent="0">
              <a:buNone/>
            </a:pPr>
            <a:endParaRPr lang="hu-HU" sz="4400" dirty="0"/>
          </a:p>
          <a:p>
            <a:pPr lvl="0"/>
            <a:r>
              <a:rPr lang="hu-HU" sz="4400" dirty="0"/>
              <a:t>mentési készenlétet igénylő őrzött szállítás.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8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Betegszállítás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betegszállítás célja, hogy </a:t>
            </a:r>
            <a:r>
              <a:rPr lang="hu-HU" b="1" dirty="0"/>
              <a:t>az orvos rendelése alapján </a:t>
            </a:r>
            <a:r>
              <a:rPr lang="hu-HU" dirty="0"/>
              <a:t>biztosítsa az egészségügyi ellátáshoz való hozzáférést abban az esetben, ha az egészségügyi ellátás elérhetősége másként nem biztosítható, így különösen, ha a beteg</a:t>
            </a:r>
          </a:p>
          <a:p>
            <a:r>
              <a:rPr lang="hu-HU" dirty="0"/>
              <a:t>a) csak speciális testhelyzetben szállítható; </a:t>
            </a:r>
          </a:p>
          <a:p>
            <a:r>
              <a:rPr lang="hu-HU" dirty="0"/>
              <a:t>b) betegsége miatt szállítása közben felügyeletet igényel;</a:t>
            </a:r>
          </a:p>
          <a:p>
            <a:r>
              <a:rPr lang="hu-HU" dirty="0"/>
              <a:t>c) mozgásában korlátozott, járóképtelen vagy egészségi állapota kizárja a szokványos közlekedési eszközök használatát,</a:t>
            </a:r>
          </a:p>
          <a:p>
            <a:r>
              <a:rPr lang="hu-HU" dirty="0"/>
              <a:t>d) fertőzésveszély vagy kóros magatartása miatt közforgalmú járművet nem vehet igénybe;</a:t>
            </a:r>
          </a:p>
          <a:p>
            <a:r>
              <a:rPr lang="hu-HU" dirty="0"/>
              <a:t>e) ellátásának eredményességét a szokványos közlekedési eszközök igénybevételéből eredő késedelem vagy más tényező veszélyeztetné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81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1397</Words>
  <Application>Microsoft Office PowerPoint</Application>
  <PresentationFormat>Szélesvásznú</PresentationFormat>
  <Paragraphs>219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Constantia</vt:lpstr>
      <vt:lpstr>Franklin Gothic Medium</vt:lpstr>
      <vt:lpstr>Times New Roman</vt:lpstr>
      <vt:lpstr>Office-téma</vt:lpstr>
      <vt:lpstr>PowerPoint-bemutató</vt:lpstr>
      <vt:lpstr>A mentésirányítás alap, és alrendszerei.</vt:lpstr>
      <vt:lpstr>PowerPoint-bemutató</vt:lpstr>
      <vt:lpstr>Működés alapfeltételei</vt:lpstr>
      <vt:lpstr>AZ OMSZ KIEGÉSZÍTŐ TEVÉKENYSÉGEI</vt:lpstr>
      <vt:lpstr>Mentés (indokoltságáról a 322/2006.(XII.23) Kormány rendelet rendelkezik)</vt:lpstr>
      <vt:lpstr>PowerPoint-bemutató</vt:lpstr>
      <vt:lpstr>A mentés a sürgősség igénye szerint lehet </vt:lpstr>
      <vt:lpstr>Betegszállítás </vt:lpstr>
      <vt:lpstr>PowerPoint-bemutató</vt:lpstr>
      <vt:lpstr>A betegszállítás történhet: </vt:lpstr>
      <vt:lpstr>PowerPoint-bemutató</vt:lpstr>
      <vt:lpstr>PowerPoint-bemutató</vt:lpstr>
      <vt:lpstr>PowerPoint-bemutató</vt:lpstr>
      <vt:lpstr>PowerPoint-bemutató</vt:lpstr>
      <vt:lpstr>PowerPoint-bemutató</vt:lpstr>
      <vt:lpstr>Mentőhívások kezelése, mentőegységek riasztása </vt:lpstr>
      <vt:lpstr>PowerPoint-bemutató</vt:lpstr>
      <vt:lpstr>A feladatfelvétel kommunikációs szabályai</vt:lpstr>
      <vt:lpstr>Alapszabályok</vt:lpstr>
      <vt:lpstr>Alapszabályok- Nem humorizálunk</vt:lpstr>
      <vt:lpstr>Alapszabályok Nem oktatunk, nem nevelünk.</vt:lpstr>
      <vt:lpstr>Kommunikációs hibák</vt:lpstr>
      <vt:lpstr>MIR (Mentésirányítási Rendszer) </vt:lpstr>
      <vt:lpstr>PowerPoint-bemutató</vt:lpstr>
      <vt:lpstr>CAROL</vt:lpstr>
      <vt:lpstr>PowerPoint-bemutató</vt:lpstr>
      <vt:lpstr>CAROL</vt:lpstr>
      <vt:lpstr>CAROL</vt:lpstr>
      <vt:lpstr>GIS</vt:lpstr>
      <vt:lpstr>GIS</vt:lpstr>
      <vt:lpstr>CAD</vt:lpstr>
      <vt:lpstr>CED </vt:lpstr>
      <vt:lpstr>PowerPoint-bemutató</vt:lpstr>
      <vt:lpstr>PowerPoint-bemutató</vt:lpstr>
      <vt:lpstr>PowerPoint-bemutató</vt:lpstr>
      <vt:lpstr>EDR</vt:lpstr>
      <vt:lpstr>PowerPoint-bemutató</vt:lpstr>
      <vt:lpstr>PowerPoint-bemutató</vt:lpstr>
      <vt:lpstr>AVL</vt:lpstr>
      <vt:lpstr>AVL terminál </vt:lpstr>
      <vt:lpstr>PowerPoint-bemutató</vt:lpstr>
      <vt:lpstr>AVL</vt:lpstr>
      <vt:lpstr>PowerPoint-bemutató</vt:lpstr>
      <vt:lpstr>112</vt:lpstr>
      <vt:lpstr>Társszervek</vt:lpstr>
      <vt:lpstr>Társszervek</vt:lpstr>
      <vt:lpstr>Társszervek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Tibor Németh</cp:lastModifiedBy>
  <cp:revision>32</cp:revision>
  <dcterms:created xsi:type="dcterms:W3CDTF">2020-03-12T12:44:42Z</dcterms:created>
  <dcterms:modified xsi:type="dcterms:W3CDTF">2020-09-22T18:31:06Z</dcterms:modified>
</cp:coreProperties>
</file>