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E9F6"/>
    <a:srgbClr val="D0F5B5"/>
    <a:srgbClr val="CDD9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0C82300-6C2B-4E60-BD36-6651A0DCAE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890810BF-F081-4B16-9C48-EA9783B933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4DA2A482-6C39-49AD-A90B-FEA15C03B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88018-0839-4142-AEE2-C49F7DED9A9B}" type="datetimeFigureOut">
              <a:rPr lang="hu-HU" smtClean="0"/>
              <a:t>2020. 10. 31.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BC3E8684-70FD-4D73-A6AF-604AEB290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83D7C3FE-009B-4278-83D1-D9D1522EA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6B3ED-F492-4535-A076-992C8A3D505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64576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C50259A-1398-448A-91DC-CD6E12473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9AA5A633-BEA8-4738-B953-A808FA6C47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36E4D5AE-B5E7-4F06-8775-0204E89E1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88018-0839-4142-AEE2-C49F7DED9A9B}" type="datetimeFigureOut">
              <a:rPr lang="hu-HU" smtClean="0"/>
              <a:t>2020. 10. 31.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B192B507-7409-4197-909D-5807AB24C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E4AD7815-5FA1-4621-94A2-8626E8F47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6B3ED-F492-4535-A076-992C8A3D505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34906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E811CA84-41BD-43D7-8A97-D488081937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516EE881-88D2-49C3-B325-D3D64A07FC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BFE2444F-1757-4EE4-B773-5108C1AC76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88018-0839-4142-AEE2-C49F7DED9A9B}" type="datetimeFigureOut">
              <a:rPr lang="hu-HU" smtClean="0"/>
              <a:t>2020. 10. 31.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4CE8B808-C081-4E66-B1DE-F2798E1B1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DE3097AE-6825-40F0-B2D4-8A890B742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6B3ED-F492-4535-A076-992C8A3D505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18559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E76396E-B2A5-4EFC-8278-B268DCEA0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D858C79-3B4E-458D-842A-3348114A8E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8755B4D2-317E-42CF-96A2-727634A1E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88018-0839-4142-AEE2-C49F7DED9A9B}" type="datetimeFigureOut">
              <a:rPr lang="hu-HU" smtClean="0"/>
              <a:t>2020. 10. 31.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F830376C-63BD-4F7D-8F01-61A228E1A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621855B8-9234-470F-A379-53A682C12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6B3ED-F492-4535-A076-992C8A3D505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65870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B326DD5-5485-48C3-9E24-0DA23ECE2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D4B6C768-8A94-4DEA-ACE8-E12A21D545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A561C38A-F624-4009-8460-3286ABAA0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88018-0839-4142-AEE2-C49F7DED9A9B}" type="datetimeFigureOut">
              <a:rPr lang="hu-HU" smtClean="0"/>
              <a:t>2020. 10. 31.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9DABDFAE-E509-462B-A507-4E70A5D0D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F8E60C5A-F663-439F-AFC4-3F5B56922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6B3ED-F492-4535-A076-992C8A3D505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59584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47BF1A7-3D6A-4840-B379-DC479CF6D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369A453-4A8D-41CB-BD1F-DFB83811B5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E1C96A9F-508F-456D-8DE8-E81B86D39D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0D930E41-C0F9-47CC-B3E9-49946AA56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88018-0839-4142-AEE2-C49F7DED9A9B}" type="datetimeFigureOut">
              <a:rPr lang="hu-HU" smtClean="0"/>
              <a:t>2020. 10. 31.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829834AB-A334-4FE8-8C75-0BD90B2FE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69BBBEA9-FD4F-4400-993A-6B72286D1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6B3ED-F492-4535-A076-992C8A3D505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06886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2F926C5-2CD5-4C7B-A0CD-DA2580B1FA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7F32B7FF-268C-47E8-9763-A22BF59DF5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27199624-76FF-48BA-8CF5-0991AC4482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B8F5F92F-5332-451D-B363-50D4F65790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6A9BC0FA-FAD9-41FD-88BA-FAA9BB2B2D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AA58BE10-0703-4DCA-B09F-54162C99F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88018-0839-4142-AEE2-C49F7DED9A9B}" type="datetimeFigureOut">
              <a:rPr lang="hu-HU" smtClean="0"/>
              <a:t>2020. 10. 31.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A387572D-1E5C-427E-A3C5-1CB8BA1AE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54CECE26-6057-460B-9C48-3B08ADC5A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6B3ED-F492-4535-A076-992C8A3D505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95554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E1525D5-7401-431D-BAFB-1A20B8CF7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4389FD31-9E9B-478D-AC56-1DA4828F9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88018-0839-4142-AEE2-C49F7DED9A9B}" type="datetimeFigureOut">
              <a:rPr lang="hu-HU" smtClean="0"/>
              <a:t>2020. 10. 31.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5B7211AC-1382-4AEC-8FE4-2A08A52C87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86F45B5D-54BE-40B6-ABE9-465928C3A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6B3ED-F492-4535-A076-992C8A3D505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65712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92DCE596-AC6C-4D55-A001-896399DCB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88018-0839-4142-AEE2-C49F7DED9A9B}" type="datetimeFigureOut">
              <a:rPr lang="hu-HU" smtClean="0"/>
              <a:t>2020. 10. 31.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AC5AD066-8258-4890-8199-D6C1631C3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990C5C4C-B531-45E5-8F70-E08973B2E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6B3ED-F492-4535-A076-992C8A3D505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22454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E476320-1B4C-4188-A947-E65DC6390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4B90541A-C85F-4D50-865E-FF42A50D82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63EA81A-0913-46FF-81D6-0E20F7248B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EA8938E3-4B6D-4E88-BDEE-EB42C2470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88018-0839-4142-AEE2-C49F7DED9A9B}" type="datetimeFigureOut">
              <a:rPr lang="hu-HU" smtClean="0"/>
              <a:t>2020. 10. 31.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36479AC0-BDDF-4B9D-A905-DE07E4A18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F527E9D1-2BEA-4FC2-87FA-B5771C573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6B3ED-F492-4535-A076-992C8A3D505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80229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0F6F145-B1D8-4847-920D-2BC045763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CBB5C851-60EB-4C7C-823C-23BFFB0B76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A249704E-6787-49FB-81F8-E9A8DB2F54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C54D344C-C827-4E09-8DAB-83E8EFCCA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88018-0839-4142-AEE2-C49F7DED9A9B}" type="datetimeFigureOut">
              <a:rPr lang="hu-HU" smtClean="0"/>
              <a:t>2020. 10. 31.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3A95B3D1-6722-4347-83F4-83CE938FA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5AD86E14-3DED-46DD-8F85-B65AF0FAD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6B3ED-F492-4535-A076-992C8A3D505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04312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24000">
              <a:srgbClr val="E2E9F6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87827B81-0B5E-4326-BCE9-EAC9491DE7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668C3D87-A99E-4B8A-9215-4C8930F8C7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584C9B7D-FB07-4E3A-8A94-5574245E4B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588018-0839-4142-AEE2-C49F7DED9A9B}" type="datetimeFigureOut">
              <a:rPr lang="hu-HU" smtClean="0"/>
              <a:t>2020. 10. 31.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A24DBAFF-A353-4BDF-8547-835220619A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D7A326F5-0B6F-429B-9250-2314888074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6B3ED-F492-4535-A076-992C8A3D505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55174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>
            <a:extLst>
              <a:ext uri="{FF2B5EF4-FFF2-40B4-BE49-F238E27FC236}">
                <a16:creationId xmlns:a16="http://schemas.microsoft.com/office/drawing/2014/main" id="{30331DA5-A3F3-43F3-B7C7-B4EA1EB4F8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77824"/>
            <a:ext cx="4276724" cy="850901"/>
          </a:xfrm>
        </p:spPr>
        <p:txBody>
          <a:bodyPr>
            <a:noAutofit/>
          </a:bodyPr>
          <a:lstStyle/>
          <a:p>
            <a:r>
              <a:rPr lang="hu-HU" sz="2800" b="1" dirty="0"/>
              <a:t>Bejelentés: Mellkasi fájdalom</a:t>
            </a:r>
          </a:p>
        </p:txBody>
      </p:sp>
      <p:sp>
        <p:nvSpPr>
          <p:cNvPr id="5" name="Tartalom helye 4">
            <a:extLst>
              <a:ext uri="{FF2B5EF4-FFF2-40B4-BE49-F238E27FC236}">
                <a16:creationId xmlns:a16="http://schemas.microsoft.com/office/drawing/2014/main" id="{09998DF6-A4B9-40D3-98FB-FB3CFC3F50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1" y="1666875"/>
            <a:ext cx="5181600" cy="4510088"/>
          </a:xfrm>
        </p:spPr>
        <p:txBody>
          <a:bodyPr>
            <a:normAutofit fontScale="92500" lnSpcReduction="10000"/>
          </a:bodyPr>
          <a:lstStyle/>
          <a:p>
            <a:r>
              <a:rPr lang="hu-HU" sz="2000" dirty="0"/>
              <a:t>56 éves férfi, mentőhívás előtt 10-20 perce jelentkező mellkasi nyomó jellegű fájdalom</a:t>
            </a:r>
          </a:p>
          <a:p>
            <a:pPr>
              <a:lnSpc>
                <a:spcPct val="200000"/>
              </a:lnSpc>
            </a:pPr>
            <a:r>
              <a:rPr lang="hu-HU" sz="2000" dirty="0"/>
              <a:t>Anamnézis: HT, DM, ISZB</a:t>
            </a:r>
          </a:p>
          <a:p>
            <a:pPr>
              <a:lnSpc>
                <a:spcPct val="200000"/>
              </a:lnSpc>
            </a:pPr>
            <a:r>
              <a:rPr lang="hu-HU" sz="2000" dirty="0"/>
              <a:t>ABCDE: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hu-HU" sz="1600" dirty="0"/>
              <a:t>Átjárható </a:t>
            </a:r>
            <a:r>
              <a:rPr lang="hu-HU" sz="1600" dirty="0" err="1"/>
              <a:t>légút</a:t>
            </a:r>
            <a:r>
              <a:rPr lang="hu-HU" sz="1600" dirty="0"/>
              <a:t>, elzáródás veszélye nem áll fenn.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hu-HU" sz="1600" dirty="0"/>
              <a:t> LF: 19/min, SpO</a:t>
            </a:r>
            <a:r>
              <a:rPr lang="hu-HU" sz="1100" dirty="0"/>
              <a:t>2</a:t>
            </a:r>
            <a:r>
              <a:rPr lang="hu-HU" sz="1600" dirty="0"/>
              <a:t>: 96%, </a:t>
            </a:r>
            <a:r>
              <a:rPr lang="hu-HU" sz="1600" dirty="0" err="1"/>
              <a:t>mko</a:t>
            </a:r>
            <a:r>
              <a:rPr lang="hu-HU" sz="1600" dirty="0"/>
              <a:t>. tiszta légzési hang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hu-HU" sz="1600" dirty="0"/>
              <a:t>P: 110/min, RR: 160/100 Hgmm</a:t>
            </a:r>
          </a:p>
          <a:p>
            <a:pPr marL="457200" lvl="1" indent="0">
              <a:buNone/>
            </a:pPr>
            <a:r>
              <a:rPr lang="hu-HU" sz="1600" dirty="0"/>
              <a:t>     Bőr: sápadt, hűvös, verejtékes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hu-HU" sz="1600" dirty="0"/>
              <a:t>GCS: 4-6-5, VC: 8,6 </a:t>
            </a:r>
            <a:r>
              <a:rPr lang="hu-HU" sz="1600" dirty="0" err="1"/>
              <a:t>mmol</a:t>
            </a:r>
            <a:r>
              <a:rPr lang="hu-HU" sz="1600" dirty="0"/>
              <a:t>/l</a:t>
            </a:r>
            <a:endParaRPr lang="hu-HU" sz="11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hu-HU" sz="1600" dirty="0"/>
              <a:t>EKG: 110/min sinus ritmus, ST-eltérés nincs</a:t>
            </a:r>
          </a:p>
          <a:p>
            <a:pPr marL="457200" lvl="1" indent="0">
              <a:buNone/>
            </a:pPr>
            <a:r>
              <a:rPr lang="hu-HU" sz="1600" dirty="0"/>
              <a:t>     CAVE: nincs</a:t>
            </a:r>
          </a:p>
          <a:p>
            <a:pPr marL="0" indent="0">
              <a:buNone/>
            </a:pPr>
            <a:endParaRPr lang="hu-HU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artalom helye 5">
                <a:extLst>
                  <a:ext uri="{FF2B5EF4-FFF2-40B4-BE49-F238E27FC236}">
                    <a16:creationId xmlns:a16="http://schemas.microsoft.com/office/drawing/2014/main" id="{8ED34F70-A885-4B51-8AB4-EE85CE459736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>
              <a:xfrm>
                <a:off x="6172200" y="1666875"/>
                <a:ext cx="5181600" cy="4510088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hu-HU" b="1" dirty="0"/>
                  <a:t>Ellátás:</a:t>
                </a:r>
              </a:p>
              <a:p>
                <a:pPr marL="0" indent="0">
                  <a:lnSpc>
                    <a:spcPct val="160000"/>
                  </a:lnSpc>
                  <a:buNone/>
                </a:pPr>
                <a:r>
                  <a:rPr lang="hu-HU" sz="2400" dirty="0"/>
                  <a:t>Laikus: </a:t>
                </a:r>
              </a:p>
              <a:p>
                <a:r>
                  <a:rPr lang="hu-HU" sz="1800" dirty="0"/>
                  <a:t>2exp. </a:t>
                </a:r>
                <a:r>
                  <a:rPr lang="hu-HU" sz="1800" dirty="0" err="1"/>
                  <a:t>Nitrolingual</a:t>
                </a:r>
                <a:r>
                  <a:rPr lang="hu-HU" sz="1800" dirty="0"/>
                  <a:t> (hozzátartozó) </a:t>
                </a:r>
              </a:p>
              <a:p>
                <a:pPr marL="0" indent="0">
                  <a:buNone/>
                </a:pPr>
                <a:endParaRPr lang="hu-HU" sz="2400" dirty="0"/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hu-HU" sz="2400" dirty="0"/>
                  <a:t>Mentőegység:</a:t>
                </a:r>
              </a:p>
              <a:p>
                <a:r>
                  <a:rPr lang="hu-HU" sz="1800" dirty="0"/>
                  <a:t>Helyszínen:</a:t>
                </a:r>
              </a:p>
              <a:p>
                <a:pPr lvl="1">
                  <a:buFont typeface="Courier New" panose="02070309020205020404" pitchFamily="49" charset="0"/>
                  <a:buChar char="o"/>
                </a:pPr>
                <a:r>
                  <a:rPr lang="hu-HU" sz="1600" dirty="0"/>
                  <a:t>18G </a:t>
                </a:r>
                <a:r>
                  <a:rPr lang="hu-HU" sz="1600" dirty="0" err="1"/>
                  <a:t>kanül</a:t>
                </a:r>
                <a:endParaRPr lang="hu-HU" sz="1600" dirty="0"/>
              </a:p>
              <a:p>
                <a:pPr lvl="1">
                  <a:buFont typeface="Courier New" panose="02070309020205020404" pitchFamily="49" charset="0"/>
                  <a:buChar char="o"/>
                </a:pPr>
                <a:r>
                  <a:rPr lang="hu-HU" sz="1600" dirty="0" err="1"/>
                  <a:t>Nitro-Pohl</a:t>
                </a:r>
                <a:r>
                  <a:rPr lang="hu-HU" sz="1600" dirty="0"/>
                  <a:t>: 4mg/h, MO: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hu-HU" sz="16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hu-HU" sz="1600" b="0" i="0" smtClean="0">
                            <a:latin typeface="Cambria Math" panose="02040503050406030204" pitchFamily="18" charset="0"/>
                          </a:rPr>
                          <m:t>6</m:t>
                        </m:r>
                      </m:e>
                    </m:nary>
                  </m:oMath>
                </a14:m>
                <a:r>
                  <a:rPr lang="hu-HU" sz="1600" dirty="0"/>
                  <a:t>mg iv.</a:t>
                </a:r>
              </a:p>
              <a:p>
                <a:pPr lvl="1">
                  <a:buFont typeface="Courier New" panose="02070309020205020404" pitchFamily="49" charset="0"/>
                  <a:buChar char="o"/>
                </a:pPr>
                <a:r>
                  <a:rPr lang="hu-HU" sz="1600" dirty="0"/>
                  <a:t>SpO</a:t>
                </a:r>
                <a:r>
                  <a:rPr lang="hu-HU" sz="1200" dirty="0"/>
                  <a:t>2</a:t>
                </a:r>
                <a:r>
                  <a:rPr lang="hu-HU" sz="1600" dirty="0"/>
                  <a:t>, RR, EKG monitor.</a:t>
                </a:r>
              </a:p>
              <a:p>
                <a:pPr marL="457200" lvl="1" indent="0">
                  <a:buNone/>
                </a:pPr>
                <a:endParaRPr lang="hu-HU" sz="1600" dirty="0"/>
              </a:p>
              <a:p>
                <a:r>
                  <a:rPr lang="hu-HU" sz="2000" dirty="0"/>
                  <a:t>Szállítás:</a:t>
                </a:r>
              </a:p>
              <a:p>
                <a:pPr lvl="1">
                  <a:buFont typeface="Courier New" panose="02070309020205020404" pitchFamily="49" charset="0"/>
                  <a:buChar char="o"/>
                </a:pPr>
                <a:r>
                  <a:rPr lang="hu-HU" sz="1600" dirty="0"/>
                  <a:t>Kontroll EKG: Nincs változás </a:t>
                </a:r>
                <a:r>
                  <a:rPr lang="hu-HU" sz="1600" i="1" dirty="0"/>
                  <a:t>(Betegút iránya miatt)</a:t>
                </a:r>
              </a:p>
              <a:p>
                <a:pPr marL="457200" lvl="1" indent="0">
                  <a:buNone/>
                </a:pPr>
                <a:endParaRPr lang="hu-HU" sz="1600" dirty="0"/>
              </a:p>
              <a:p>
                <a:pPr lvl="1">
                  <a:buFont typeface="Courier New" panose="02070309020205020404" pitchFamily="49" charset="0"/>
                  <a:buChar char="o"/>
                </a:pPr>
                <a:endParaRPr lang="hu-HU" sz="1600" dirty="0"/>
              </a:p>
              <a:p>
                <a:pPr marL="0" indent="0">
                  <a:buNone/>
                </a:pPr>
                <a:endParaRPr lang="hu-HU" sz="2000" dirty="0"/>
              </a:p>
            </p:txBody>
          </p:sp>
        </mc:Choice>
        <mc:Fallback xmlns="">
          <p:sp>
            <p:nvSpPr>
              <p:cNvPr id="6" name="Tartalom helye 5">
                <a:extLst>
                  <a:ext uri="{FF2B5EF4-FFF2-40B4-BE49-F238E27FC236}">
                    <a16:creationId xmlns:a16="http://schemas.microsoft.com/office/drawing/2014/main" id="{8ED34F70-A885-4B51-8AB4-EE85CE45973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6172200" y="1666875"/>
                <a:ext cx="5181600" cy="4510088"/>
              </a:xfrm>
              <a:blipFill>
                <a:blip r:embed="rId2"/>
                <a:stretch>
                  <a:fillRect l="-2118" t="-2703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32485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8AAF29E-B671-4E7A-96F7-DBB46A4492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315575" cy="654050"/>
          </a:xfrm>
        </p:spPr>
        <p:txBody>
          <a:bodyPr>
            <a:normAutofit/>
          </a:bodyPr>
          <a:lstStyle/>
          <a:p>
            <a:r>
              <a:rPr lang="hu-HU" sz="3200" b="1" dirty="0"/>
              <a:t>Szállítás alatt: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4B98E8E-4832-4130-AF98-8F58E953A9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314450"/>
            <a:ext cx="5781675" cy="5048250"/>
          </a:xfrm>
        </p:spPr>
        <p:txBody>
          <a:bodyPr>
            <a:normAutofit/>
          </a:bodyPr>
          <a:lstStyle/>
          <a:p>
            <a:r>
              <a:rPr lang="hu-HU" sz="2400" dirty="0"/>
              <a:t>Monitor:</a:t>
            </a:r>
          </a:p>
          <a:p>
            <a:pPr marL="0" indent="0">
              <a:buNone/>
            </a:pPr>
            <a:r>
              <a:rPr lang="hu-HU" sz="2400" dirty="0"/>
              <a:t>    </a:t>
            </a:r>
            <a:r>
              <a:rPr lang="hu-HU" sz="2000" dirty="0"/>
              <a:t>VF	     200J 	       PEA	         CPR (10-15s)</a:t>
            </a:r>
          </a:p>
          <a:p>
            <a:pPr marL="0" indent="0">
              <a:buNone/>
            </a:pPr>
            <a:endParaRPr lang="hu-HU" sz="2400" dirty="0"/>
          </a:p>
          <a:p>
            <a:r>
              <a:rPr lang="hu-HU" sz="2400" dirty="0"/>
              <a:t>Paraméterek: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hu-HU" sz="1800" dirty="0"/>
              <a:t>SpO2: 94% </a:t>
            </a:r>
            <a:r>
              <a:rPr lang="hu-HU" sz="1800" i="1" dirty="0"/>
              <a:t>(O2 :2l/min)</a:t>
            </a:r>
            <a:r>
              <a:rPr lang="hu-HU" sz="1800" dirty="0"/>
              <a:t>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hu-HU" sz="1800" dirty="0"/>
              <a:t>P:106/min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hu-HU" sz="1800" dirty="0"/>
              <a:t>RR: 140/80 Hgmm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hu-HU" sz="1800" dirty="0"/>
              <a:t>GSC: 4-6-5</a:t>
            </a:r>
          </a:p>
          <a:p>
            <a:pPr marL="0" indent="0">
              <a:buNone/>
            </a:pPr>
            <a:endParaRPr lang="hu-HU" sz="2400" i="1" dirty="0"/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7008ACC2-B071-4E3F-A37C-8B484BFEEC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24625" y="1314450"/>
            <a:ext cx="4829174" cy="4862513"/>
          </a:xfrm>
        </p:spPr>
        <p:txBody>
          <a:bodyPr/>
          <a:lstStyle/>
          <a:p>
            <a:r>
              <a:rPr lang="hu-HU" sz="2400" dirty="0"/>
              <a:t>EKG:</a:t>
            </a:r>
          </a:p>
          <a:p>
            <a:pPr marL="0" indent="0">
              <a:buNone/>
            </a:pPr>
            <a:r>
              <a:rPr lang="hu-HU" sz="2000" dirty="0"/>
              <a:t>     106/min sinus ritmus, ST-</a:t>
            </a:r>
            <a:r>
              <a:rPr lang="hu-HU" sz="2000" dirty="0" err="1"/>
              <a:t>depr</a:t>
            </a:r>
            <a:r>
              <a:rPr lang="hu-HU" sz="2000" dirty="0"/>
              <a:t>.: V</a:t>
            </a:r>
            <a:r>
              <a:rPr lang="hu-HU" sz="1600" dirty="0"/>
              <a:t>1</a:t>
            </a:r>
            <a:r>
              <a:rPr lang="hu-HU" sz="2000" dirty="0"/>
              <a:t> – V</a:t>
            </a:r>
            <a:r>
              <a:rPr lang="hu-HU" sz="1600" dirty="0"/>
              <a:t>3</a:t>
            </a:r>
          </a:p>
          <a:p>
            <a:pPr marL="0" indent="0">
              <a:buNone/>
            </a:pPr>
            <a:endParaRPr lang="hu-HU" sz="2400" dirty="0"/>
          </a:p>
          <a:p>
            <a:r>
              <a:rPr lang="hu-HU" sz="2400" dirty="0"/>
              <a:t>PCI-</a:t>
            </a:r>
            <a:r>
              <a:rPr lang="hu-HU" sz="2400" dirty="0" err="1"/>
              <a:t>nek</a:t>
            </a:r>
            <a:r>
              <a:rPr lang="hu-HU" sz="2400" dirty="0"/>
              <a:t> referálva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hu-HU" sz="1800" dirty="0"/>
              <a:t>ASA: 250mg </a:t>
            </a:r>
            <a:r>
              <a:rPr lang="hu-HU" sz="1800" dirty="0" err="1"/>
              <a:t>po</a:t>
            </a:r>
            <a:r>
              <a:rPr lang="hu-HU" sz="1800" dirty="0"/>
              <a:t>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hu-HU" sz="1800" dirty="0" err="1"/>
              <a:t>Clopidogrel</a:t>
            </a:r>
            <a:r>
              <a:rPr lang="hu-HU" sz="1800" dirty="0"/>
              <a:t>: 600mg </a:t>
            </a:r>
            <a:r>
              <a:rPr lang="hu-HU" sz="1800" dirty="0" err="1"/>
              <a:t>po</a:t>
            </a:r>
            <a:r>
              <a:rPr lang="hu-HU" sz="1800" dirty="0"/>
              <a:t>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hu-HU" sz="1800" dirty="0" err="1"/>
              <a:t>Heparin</a:t>
            </a:r>
            <a:r>
              <a:rPr lang="hu-HU" sz="1800" dirty="0"/>
              <a:t>: 5000NE iv.</a:t>
            </a:r>
          </a:p>
          <a:p>
            <a:pPr marL="0" indent="0">
              <a:buNone/>
            </a:pPr>
            <a:endParaRPr lang="hu-HU" dirty="0"/>
          </a:p>
        </p:txBody>
      </p:sp>
      <p:sp>
        <p:nvSpPr>
          <p:cNvPr id="5" name="Nyíl: jobbra mutató 4">
            <a:extLst>
              <a:ext uri="{FF2B5EF4-FFF2-40B4-BE49-F238E27FC236}">
                <a16:creationId xmlns:a16="http://schemas.microsoft.com/office/drawing/2014/main" id="{BC070E2C-D2C3-43E5-A3BD-9A68F1DEBD8C}"/>
              </a:ext>
            </a:extLst>
          </p:cNvPr>
          <p:cNvSpPr/>
          <p:nvPr/>
        </p:nvSpPr>
        <p:spPr>
          <a:xfrm>
            <a:off x="1581151" y="1946912"/>
            <a:ext cx="45720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Nyíl: jobbra mutató 9">
            <a:extLst>
              <a:ext uri="{FF2B5EF4-FFF2-40B4-BE49-F238E27FC236}">
                <a16:creationId xmlns:a16="http://schemas.microsoft.com/office/drawing/2014/main" id="{BC78EACD-9389-45C8-B1B1-0A61AB21E2D1}"/>
              </a:ext>
            </a:extLst>
          </p:cNvPr>
          <p:cNvSpPr/>
          <p:nvPr/>
        </p:nvSpPr>
        <p:spPr>
          <a:xfrm>
            <a:off x="2647951" y="1941196"/>
            <a:ext cx="45720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Nyíl: jobbra mutató 11">
            <a:extLst>
              <a:ext uri="{FF2B5EF4-FFF2-40B4-BE49-F238E27FC236}">
                <a16:creationId xmlns:a16="http://schemas.microsoft.com/office/drawing/2014/main" id="{DA62843F-6567-4DBC-BDC8-436BCE834BA4}"/>
              </a:ext>
            </a:extLst>
          </p:cNvPr>
          <p:cNvSpPr/>
          <p:nvPr/>
        </p:nvSpPr>
        <p:spPr>
          <a:xfrm>
            <a:off x="3629026" y="1960246"/>
            <a:ext cx="45720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14" name="Kép 13">
            <a:extLst>
              <a:ext uri="{FF2B5EF4-FFF2-40B4-BE49-F238E27FC236}">
                <a16:creationId xmlns:a16="http://schemas.microsoft.com/office/drawing/2014/main" id="{E8F73A0A-BE80-4B53-9908-F58BEC3CD3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475" y="5328786"/>
            <a:ext cx="10296525" cy="1329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0873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39180A6-DC0C-433B-B4E1-E034A3B0B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6"/>
            <a:ext cx="1771650" cy="768350"/>
          </a:xfrm>
        </p:spPr>
        <p:txBody>
          <a:bodyPr>
            <a:normAutofit/>
          </a:bodyPr>
          <a:lstStyle/>
          <a:p>
            <a:r>
              <a:rPr lang="hu-HU" sz="3200" b="1" dirty="0"/>
              <a:t>Átadás: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44712C5-2AFD-4425-BC29-1E360B5A05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657350"/>
            <a:ext cx="9753601" cy="4519613"/>
          </a:xfrm>
        </p:spPr>
        <p:txBody>
          <a:bodyPr>
            <a:normAutofit/>
          </a:bodyPr>
          <a:lstStyle/>
          <a:p>
            <a:r>
              <a:rPr lang="hu-HU" sz="2400" dirty="0"/>
              <a:t>Beteg legközelebbi PCI laborba szállítva.</a:t>
            </a:r>
          </a:p>
          <a:p>
            <a:endParaRPr lang="hu-HU" sz="2400" dirty="0"/>
          </a:p>
          <a:p>
            <a:r>
              <a:rPr lang="hu-HU" sz="2400" dirty="0"/>
              <a:t>Paraméterek: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hu-HU" sz="1800" dirty="0"/>
              <a:t>SpO2: 96% </a:t>
            </a:r>
            <a:r>
              <a:rPr lang="hu-HU" sz="1800" i="1" dirty="0"/>
              <a:t>(O2 :2l/min)</a:t>
            </a:r>
            <a:r>
              <a:rPr lang="hu-HU" sz="1800" dirty="0"/>
              <a:t>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hu-HU" sz="1800" dirty="0"/>
              <a:t>P:103/min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hu-HU" sz="1800" dirty="0"/>
              <a:t>RR: 135/81 Hgmm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hu-HU" sz="1800" dirty="0"/>
              <a:t>GSC: 4-6-5</a:t>
            </a:r>
          </a:p>
          <a:p>
            <a:pPr marL="0" indent="0">
              <a:buNone/>
            </a:pPr>
            <a:r>
              <a:rPr lang="hu-HU" sz="2400" dirty="0"/>
              <a:t> </a:t>
            </a: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274BF48D-A144-4415-A81E-2DBBE91CEE13}"/>
              </a:ext>
            </a:extLst>
          </p:cNvPr>
          <p:cNvSpPr txBox="1"/>
          <p:nvPr/>
        </p:nvSpPr>
        <p:spPr>
          <a:xfrm>
            <a:off x="981075" y="6400800"/>
            <a:ext cx="5114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i="1" dirty="0"/>
              <a:t>Készítette: Nárai Kristóf</a:t>
            </a:r>
          </a:p>
        </p:txBody>
      </p:sp>
    </p:spTree>
    <p:extLst>
      <p:ext uri="{BB962C8B-B14F-4D97-AF65-F5344CB8AC3E}">
        <p14:creationId xmlns:p14="http://schemas.microsoft.com/office/powerpoint/2010/main" val="2722329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253</Words>
  <Application>Microsoft Office PowerPoint</Application>
  <PresentationFormat>Szélesvásznú</PresentationFormat>
  <Paragraphs>50</Paragraphs>
  <Slides>3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Courier New</vt:lpstr>
      <vt:lpstr>Office-téma</vt:lpstr>
      <vt:lpstr>Bejelentés: Mellkasi fájdalom</vt:lpstr>
      <vt:lpstr>Szállítás alatt:</vt:lpstr>
      <vt:lpstr>Átadás: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Bejelentés: Mellkasi fájdalom</dc:title>
  <dc:creator>NK</dc:creator>
  <cp:lastModifiedBy>Horváth Nóra</cp:lastModifiedBy>
  <cp:revision>12</cp:revision>
  <dcterms:created xsi:type="dcterms:W3CDTF">2020-10-31T14:30:15Z</dcterms:created>
  <dcterms:modified xsi:type="dcterms:W3CDTF">2020-10-31T17:09:24Z</dcterms:modified>
</cp:coreProperties>
</file>