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47.xml" ContentType="application/vnd.openxmlformats-officedocument.presentationml.slide+xml"/>
  <Override PartName="/ppt/slides/slide46.xml" ContentType="application/vnd.openxmlformats-officedocument.presentationml.slide+xml"/>
  <Override PartName="/ppt/slides/slide45.xml" ContentType="application/vnd.openxmlformats-officedocument.presentationml.slide+xml"/>
  <Override PartName="/ppt/slides/slide44.xml" ContentType="application/vnd.openxmlformats-officedocument.presentationml.slide+xml"/>
  <Override PartName="/ppt/slides/slide43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8.xml" ContentType="application/vnd.openxmlformats-officedocument.presentationml.slide+xml"/>
  <Override PartName="/ppt/slides/slide57.xml" ContentType="application/vnd.openxmlformats-officedocument.presentationml.slide+xml"/>
  <Override PartName="/ppt/slides/slide56.xml" ContentType="application/vnd.openxmlformats-officedocument.presentationml.slide+xml"/>
  <Override PartName="/ppt/slides/slide55.xml" ContentType="application/vnd.openxmlformats-officedocument.presentationml.slide+xml"/>
  <Override PartName="/ppt/slides/slide54.xml" ContentType="application/vnd.openxmlformats-officedocument.presentationml.slide+xml"/>
  <Override PartName="/ppt/slides/slide53.xml" ContentType="application/vnd.openxmlformats-officedocument.presentationml.slide+xml"/>
  <Override PartName="/ppt/slides/slide52.xml" ContentType="application/vnd.openxmlformats-officedocument.presentationml.slide+xml"/>
  <Override PartName="/ppt/slides/slide51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14.xml" ContentType="application/vnd.openxmlformats-officedocument.presentationml.slide+xml"/>
  <Override PartName="/ppt/slides/slide59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6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80.xml" ContentType="application/vnd.openxmlformats-officedocument.presentationml.slide+xml"/>
  <Override PartName="/ppt/slides/slide79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8.xml" ContentType="application/vnd.openxmlformats-officedocument.presentationml.slide+xml"/>
  <Override PartName="/ppt/slides/slide11.xml" ContentType="application/vnd.openxmlformats-officedocument.presentationml.slide+xml"/>
  <Override PartName="/ppt/slides/slide76.xml" ContentType="application/vnd.openxmlformats-officedocument.presentationml.slide+xml"/>
  <Override PartName="/ppt/slides/slide67.xml" ContentType="application/vnd.openxmlformats-officedocument.presentationml.slide+xml"/>
  <Override PartName="/ppt/slides/slide66.xml" ContentType="application/vnd.openxmlformats-officedocument.presentationml.slide+xml"/>
  <Override PartName="/ppt/slides/slide65.xml" ContentType="application/vnd.openxmlformats-officedocument.presentationml.slide+xml"/>
  <Override PartName="/ppt/slides/slide64.xml" ContentType="application/vnd.openxmlformats-officedocument.presentationml.slide+xml"/>
  <Override PartName="/ppt/slides/slide77.xml" ContentType="application/vnd.openxmlformats-officedocument.presentationml.slide+xml"/>
  <Override PartName="/ppt/slides/slide62.xml" ContentType="application/vnd.openxmlformats-officedocument.presentationml.slide+xml"/>
  <Override PartName="/ppt/slides/slide68.xml" ContentType="application/vnd.openxmlformats-officedocument.presentationml.slide+xml"/>
  <Override PartName="/ppt/slides/slide63.xml" ContentType="application/vnd.openxmlformats-officedocument.presentationml.slide+xml"/>
  <Override PartName="/ppt/slides/slide70.xml" ContentType="application/vnd.openxmlformats-officedocument.presentationml.slide+xml"/>
  <Override PartName="/ppt/slides/slide75.xml" ContentType="application/vnd.openxmlformats-officedocument.presentationml.slide+xml"/>
  <Override PartName="/ppt/slides/slide74.xml" ContentType="application/vnd.openxmlformats-officedocument.presentationml.slide+xml"/>
  <Override PartName="/ppt/slides/slide69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2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1" r:id="rId16"/>
    <p:sldId id="282" r:id="rId17"/>
    <p:sldId id="299" r:id="rId18"/>
    <p:sldId id="300" r:id="rId19"/>
    <p:sldId id="298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59" r:id="rId32"/>
    <p:sldId id="361" r:id="rId33"/>
    <p:sldId id="360" r:id="rId34"/>
    <p:sldId id="315" r:id="rId35"/>
    <p:sldId id="316" r:id="rId36"/>
    <p:sldId id="317" r:id="rId37"/>
    <p:sldId id="312" r:id="rId38"/>
    <p:sldId id="318" r:id="rId39"/>
    <p:sldId id="319" r:id="rId40"/>
    <p:sldId id="320" r:id="rId41"/>
    <p:sldId id="321" r:id="rId42"/>
    <p:sldId id="322" r:id="rId43"/>
    <p:sldId id="323" r:id="rId44"/>
    <p:sldId id="324" r:id="rId45"/>
    <p:sldId id="326" r:id="rId46"/>
    <p:sldId id="327" r:id="rId47"/>
    <p:sldId id="325" r:id="rId48"/>
    <p:sldId id="328" r:id="rId49"/>
    <p:sldId id="329" r:id="rId50"/>
    <p:sldId id="330" r:id="rId51"/>
    <p:sldId id="332" r:id="rId52"/>
    <p:sldId id="333" r:id="rId53"/>
    <p:sldId id="334" r:id="rId54"/>
    <p:sldId id="331" r:id="rId55"/>
    <p:sldId id="335" r:id="rId56"/>
    <p:sldId id="336" r:id="rId57"/>
    <p:sldId id="338" r:id="rId58"/>
    <p:sldId id="337" r:id="rId59"/>
    <p:sldId id="339" r:id="rId60"/>
    <p:sldId id="340" r:id="rId61"/>
    <p:sldId id="341" r:id="rId62"/>
    <p:sldId id="342" r:id="rId63"/>
    <p:sldId id="313" r:id="rId64"/>
    <p:sldId id="343" r:id="rId65"/>
    <p:sldId id="344" r:id="rId66"/>
    <p:sldId id="345" r:id="rId67"/>
    <p:sldId id="346" r:id="rId68"/>
    <p:sldId id="347" r:id="rId69"/>
    <p:sldId id="349" r:id="rId70"/>
    <p:sldId id="348" r:id="rId71"/>
    <p:sldId id="350" r:id="rId72"/>
    <p:sldId id="351" r:id="rId73"/>
    <p:sldId id="352" r:id="rId74"/>
    <p:sldId id="353" r:id="rId75"/>
    <p:sldId id="354" r:id="rId76"/>
    <p:sldId id="355" r:id="rId77"/>
    <p:sldId id="356" r:id="rId78"/>
    <p:sldId id="357" r:id="rId79"/>
    <p:sldId id="358" r:id="rId80"/>
    <p:sldId id="261" r:id="rId8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5C62"/>
    <a:srgbClr val="00ACC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viewProps" Target="viewProps.xml"/><Relationship Id="rId89" Type="http://schemas.openxmlformats.org/officeDocument/2006/relationships/customXml" Target="../customXml/item3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88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customXml" Target="../customXml/item1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22015-F8CB-4432-BDF1-FD841B82CDD5}" type="datetimeFigureOut">
              <a:rPr lang="hu-HU" smtClean="0"/>
              <a:t>2019.03.18.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5EBF0-9763-48E7-9521-644447FD98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6852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1952-35A2-49D2-A34E-F8B3E8670C84}" type="datetime1">
              <a:rPr lang="hu-HU" smtClean="0"/>
              <a:t>2019.03.18.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3965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9565D-5CA2-4C1D-98DF-97F674E2407F}" type="datetime1">
              <a:rPr lang="hu-HU" smtClean="0"/>
              <a:t>2019.03.18.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139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47"/>
            <a:ext cx="27432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47"/>
            <a:ext cx="80264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8A2E-6C0B-49DF-B9F3-760E22C3CA1A}" type="datetime1">
              <a:rPr lang="hu-HU" smtClean="0"/>
              <a:t>2019.03.18.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5189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8D45-E4B1-4A2D-817E-FD31E2637B30}" type="datetime1">
              <a:rPr lang="hu-HU" smtClean="0"/>
              <a:t>2019.03.18.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362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C762-F35C-4CB0-8633-07B75B1C2EB1}" type="datetime1">
              <a:rPr lang="hu-HU" smtClean="0"/>
              <a:t>2019.03.18.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6143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4E12-27D6-4249-B8F5-090C495D4A70}" type="datetime1">
              <a:rPr lang="hu-HU" smtClean="0"/>
              <a:t>2019.03.18.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4616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CA0C-787F-4F1E-80AE-B0212968F488}" type="datetime1">
              <a:rPr lang="hu-HU" smtClean="0"/>
              <a:t>2019.03.18.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9217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89358-B731-41BD-BA6E-D747E6ADA6C6}" type="datetime1">
              <a:rPr lang="hu-HU" smtClean="0"/>
              <a:t>2019.03.18.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3477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C4D29-5EC7-4956-A39B-57B61FAED519}" type="datetime1">
              <a:rPr lang="hu-HU" smtClean="0"/>
              <a:t>2019.03.18.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61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9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B1E7-F8A5-4258-A363-8E956A5B56AF}" type="datetime1">
              <a:rPr lang="hu-HU" smtClean="0"/>
              <a:t>2019.03.18.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9236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84F2B-772A-43EC-9CD9-F9879927AFC1}" type="datetime1">
              <a:rPr lang="hu-HU" smtClean="0"/>
              <a:t>2019.03.18.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014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31FEA-F932-4028-A35C-CB96EAF1ECEC}" type="datetime1">
              <a:rPr lang="hu-HU" smtClean="0"/>
              <a:t>2019.03.18.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/>
              <a:t>Dr.Kiss Tibor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362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56" t="42500" r="19062" b="10555"/>
          <a:stretch/>
        </p:blipFill>
        <p:spPr bwMode="auto">
          <a:xfrm>
            <a:off x="10028925" y="180000"/>
            <a:ext cx="1726250" cy="944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Egyenes összekötő 4"/>
          <p:cNvCxnSpPr/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ím 3">
            <a:extLst>
              <a:ext uri="{FF2B5EF4-FFF2-40B4-BE49-F238E27FC236}">
                <a16:creationId xmlns:a16="http://schemas.microsoft.com/office/drawing/2014/main" id="{E02FF8FC-80FF-4ED5-955A-1B2827305B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altLang="hu-HU" sz="45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Halottakkal kapcsolatos eljárások</a:t>
            </a:r>
            <a:endParaRPr lang="hu-HU" sz="4500" dirty="0">
              <a:solidFill>
                <a:schemeClr val="bg1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CA79DAD-B1B6-46B0-B392-E2FDB9B19B0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4606763"/>
            <a:ext cx="6400800" cy="828303"/>
          </a:xfrm>
        </p:spPr>
        <p:txBody>
          <a:bodyPr/>
          <a:lstStyle/>
          <a:p>
            <a:r>
              <a:rPr lang="hu-HU" altLang="hu-HU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Dr. Kiss Tibor</a:t>
            </a:r>
          </a:p>
          <a:p>
            <a:endParaRPr lang="en-US" altLang="hu-HU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37068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FCEE65C7-81D8-442A-BDEA-95FB02456F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5208" y="652065"/>
            <a:ext cx="8229600" cy="1143000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Molekuláris halál</a:t>
            </a:r>
            <a:endParaRPr lang="en-US" altLang="hu-HU" sz="3000" b="1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703C28B-9714-48EC-81DA-73083E3D3E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65208" y="2006202"/>
            <a:ext cx="8435696" cy="3480198"/>
          </a:xfrm>
        </p:spPr>
        <p:txBody>
          <a:bodyPr/>
          <a:lstStyle/>
          <a:p>
            <a:pPr marL="0" indent="4763">
              <a:buFont typeface="Wingdings" panose="05000000000000000000" pitchFamily="2" charset="2"/>
              <a:buNone/>
            </a:pPr>
            <a:endParaRPr lang="hu-HU" altLang="hu-HU" dirty="0">
              <a:latin typeface="Georgia" panose="02040502050405020303" pitchFamily="18" charset="0"/>
            </a:endParaRPr>
          </a:p>
          <a:p>
            <a:pPr marL="0" indent="4763">
              <a:buFont typeface="Wingdings" panose="05000000000000000000" pitchFamily="2" charset="2"/>
              <a:buNone/>
            </a:pPr>
            <a:endParaRPr lang="hu-HU" altLang="hu-HU" dirty="0">
              <a:latin typeface="Georgia" panose="02040502050405020303" pitchFamily="18" charset="0"/>
            </a:endParaRPr>
          </a:p>
          <a:p>
            <a:pPr marL="0" indent="4763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egyes szervek, szövetek sejtjei irreverzibilis károsodásának bekövetkeztét jelenti.</a:t>
            </a:r>
            <a:endParaRPr lang="en-US" altLang="hu-HU" sz="28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88430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959B1B53-5393-441C-80E8-EC61CCC7C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04898"/>
            <a:ext cx="10972800" cy="1143000"/>
          </a:xfrm>
        </p:spPr>
        <p:txBody>
          <a:bodyPr>
            <a:normAutofit/>
          </a:bodyPr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akkor állapítható meg, ha az alábbi két állapot közül az egyik fennáll: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FC0B74C-D364-4DFC-84A4-601EEB718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53195"/>
            <a:ext cx="10972800" cy="4012361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légzési – keringési szervek működésének, vagy</a:t>
            </a:r>
          </a:p>
          <a:p>
            <a:endParaRPr lang="hu-HU" sz="28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agy – beleértve az agytörzset is – működésének teljes és visszafordíthatatlan megszűnése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11524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4E205B3E-B21D-4941-9316-84AE5C516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20551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agyhalál megállapítása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96D7E79-A6CF-436E-8B6E-C8DE1F9D5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2037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új egészségügyi törvény agyhalál alatt az agy – beleértve az agytörzset is – működésének teljes és visszafordíthatatlan megszűnését érti.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(1997. 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Eü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Törv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., 216.§ b.)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405685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A0A2A81B-ED87-428D-A0E0-365D159B1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68291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gyanú jelei: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AE46262-1D8E-4363-AA1B-ADB89F197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2037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bőr elsápadása (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pallormortis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és a bőr 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elasztivitásának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csökkenése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Okuláris jelek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izomzat tónusának elsődleges csökkenése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vérkeringés leállása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légzés leállása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4229743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296290D7-78A8-4379-BD9A-8F0D6E469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52064"/>
            <a:ext cx="10972800" cy="1295487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biztos jelei: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AE1BA7E-9BA8-4228-8125-05A97071B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47552"/>
            <a:ext cx="10972800" cy="4738255"/>
          </a:xfrm>
        </p:spPr>
        <p:txBody>
          <a:bodyPr>
            <a:normAutofit/>
          </a:bodyPr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Korai hulla jelenségek: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Süllyedéses hullafoltok (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livores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mortuales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Beivódásos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hullafoltok (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livores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eximbitione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Hullamerevség (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rigor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mortis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Holttest lehűlése (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algor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mortis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Libabőr (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cutis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anserina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Hullai önemésztődés (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autodiqestio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postmortalis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Hullai véralvadék (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emvor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postmortalis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858702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5B25417E-216A-46AA-819D-8090DFDB7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71526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biztos jelei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0BF21DC-0696-4799-B2EC-CB1F4EBA7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2037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Késői hullajelenségek: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Rothadás (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putrificatio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Hulla viaszos átalakulása (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adipocere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Hullai kiszáradás (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exsiccatio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postmortalis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Mumifikáció</a:t>
            </a:r>
            <a:endParaRPr lang="hu-HU" sz="28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Felázás (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maceratio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254611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62435F8C-252D-45E0-91DA-735AE5CCF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2771" y="652064"/>
            <a:ext cx="10207579" cy="1143000"/>
          </a:xfrm>
        </p:spPr>
        <p:txBody>
          <a:bodyPr>
            <a:normAutofit/>
          </a:bodyPr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leggyakrabban előforduló légyfajták fejlődése </a:t>
            </a:r>
            <a:r>
              <a:rPr lang="hu-HU" sz="30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Schranz</a:t>
            </a:r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után</a:t>
            </a:r>
          </a:p>
        </p:txBody>
      </p:sp>
      <p:graphicFrame>
        <p:nvGraphicFramePr>
          <p:cNvPr id="6" name="Group 120">
            <a:extLst>
              <a:ext uri="{FF2B5EF4-FFF2-40B4-BE49-F238E27FC236}">
                <a16:creationId xmlns:a16="http://schemas.microsoft.com/office/drawing/2014/main" id="{DD0484F6-AA65-4545-8C56-EBCAA61834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395117"/>
              </p:ext>
            </p:extLst>
          </p:nvPr>
        </p:nvGraphicFramePr>
        <p:xfrm>
          <a:off x="1765208" y="1593211"/>
          <a:ext cx="8229600" cy="5248596"/>
        </p:xfrm>
        <a:graphic>
          <a:graphicData uri="http://schemas.openxmlformats.org/drawingml/2006/table">
            <a:tbl>
              <a:tblPr/>
              <a:tblGrid>
                <a:gridCol w="1646238">
                  <a:extLst>
                    <a:ext uri="{9D8B030D-6E8A-4147-A177-3AD203B41FA5}">
                      <a16:colId xmlns:a16="http://schemas.microsoft.com/office/drawing/2014/main" val="3990344463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321288958"/>
                    </a:ext>
                  </a:extLst>
                </a:gridCol>
                <a:gridCol w="1644650">
                  <a:extLst>
                    <a:ext uri="{9D8B030D-6E8A-4147-A177-3AD203B41FA5}">
                      <a16:colId xmlns:a16="http://schemas.microsoft.com/office/drawing/2014/main" val="1984754832"/>
                    </a:ext>
                  </a:extLst>
                </a:gridCol>
                <a:gridCol w="1646238">
                  <a:extLst>
                    <a:ext uri="{9D8B030D-6E8A-4147-A177-3AD203B41FA5}">
                      <a16:colId xmlns:a16="http://schemas.microsoft.com/office/drawing/2014/main" val="4051329175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1814952428"/>
                    </a:ext>
                  </a:extLst>
                </a:gridCol>
              </a:tblGrid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hu-HU" altLang="hu-H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Házi légy petéje kikel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10-12 óra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Dongólégy petéje kikel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12-16 óra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Smaragdlégy petéje kikel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12-16 óra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Húslégy petéje azonnal mozog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(</a:t>
                      </a:r>
                      <a:r>
                        <a:rPr kumimoji="0" lang="hu-HU" altLang="hu-H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vivipara</a:t>
                      </a: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4166079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2. Nap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3-4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3-4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5092311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3. Nap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2-3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5-6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2-3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5-6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525773"/>
                  </a:ext>
                </a:extLst>
              </a:tr>
              <a:tr h="288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4. Nap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4-5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7-8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3-4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7-9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3528746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5. Nap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6-7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10-12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5-6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10-12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5993253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6. Nap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7-8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13-14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7-8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13-14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6965822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7. Nap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8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Báboz</a:t>
                      </a:r>
                      <a:endParaRPr kumimoji="0" lang="hu-HU" altLang="hu-H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8-9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15-16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5489872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8. Nap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Báboz</a:t>
                      </a:r>
                      <a:endParaRPr kumimoji="0" lang="hu-HU" altLang="hu-H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Báb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9-10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Báboz</a:t>
                      </a:r>
                      <a:endParaRPr kumimoji="0" lang="hu-HU" altLang="hu-H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16-18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062577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9. Nap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Báb, 5-6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Báb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Báb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6-7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19-20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859979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10. Nap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Báb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Báb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Báb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Báboz</a:t>
                      </a:r>
                      <a:endParaRPr kumimoji="0" lang="hu-HU" altLang="hu-H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6925117"/>
                  </a:ext>
                </a:extLst>
              </a:tr>
              <a:tr h="288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12. Nap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Báb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Báb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Báb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Báb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10-12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480430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14. Nap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Kirepül 7-8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Kirepül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12-13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Kirepül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7-9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Báb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3151750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16. Nap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hu-HU" altLang="hu-H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hu-HU" altLang="hu-H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hu-HU" altLang="hu-H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Báb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283493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18. Nap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hu-HU" altLang="hu-H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hu-HU" altLang="hu-H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hu-HU" altLang="hu-H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Kirepül 16-18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6746166"/>
                  </a:ext>
                </a:extLst>
              </a:tr>
            </a:tbl>
          </a:graphicData>
        </a:graphic>
      </p:graphicFrame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621149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9B35BF8F-99C3-4A76-BB5C-28CC1DD89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1184886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idejének véleményezése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512C37C-C306-41AA-8FEF-C1A0F0CE5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2823365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tényének megállapításán túlmenően a vizsgáló orvosnak kötelessége nyilatkozni minden esetben arra is, hogy a halál a feltalálás előtt mennyi idővel állhatott be.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3986677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A836C29A-D3B2-45C8-ADDE-ED5FAA0F2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15220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idejének véleményezése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5EFE54-3FFC-46AE-A5DF-A1064D1E8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787739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idejének pontos meghatározása az esetek túlnyomó részében nem lehetséges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megközelítő véleményezéshez a halotton észlelhető elváltozásokon túl elengedhetetlen a körülmények vizsgálata is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053768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F9BE5E44-FC27-42DD-B5BD-3F466B9A1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652064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hullafoltok kialakulásának ideje órában</a:t>
            </a:r>
          </a:p>
        </p:txBody>
      </p:sp>
      <p:graphicFrame>
        <p:nvGraphicFramePr>
          <p:cNvPr id="7" name="Group 72">
            <a:extLst>
              <a:ext uri="{FF2B5EF4-FFF2-40B4-BE49-F238E27FC236}">
                <a16:creationId xmlns:a16="http://schemas.microsoft.com/office/drawing/2014/main" id="{771B4DD0-FFA0-4537-A136-BBB958205A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270393"/>
              </p:ext>
            </p:extLst>
          </p:nvPr>
        </p:nvGraphicFramePr>
        <p:xfrm>
          <a:off x="1854993" y="1524972"/>
          <a:ext cx="8482013" cy="5242560"/>
        </p:xfrm>
        <a:graphic>
          <a:graphicData uri="http://schemas.openxmlformats.org/drawingml/2006/table">
            <a:tbl>
              <a:tblPr/>
              <a:tblGrid>
                <a:gridCol w="5122863">
                  <a:extLst>
                    <a:ext uri="{9D8B030D-6E8A-4147-A177-3AD203B41FA5}">
                      <a16:colId xmlns:a16="http://schemas.microsoft.com/office/drawing/2014/main" val="123295111"/>
                    </a:ext>
                  </a:extLst>
                </a:gridCol>
                <a:gridCol w="1630362">
                  <a:extLst>
                    <a:ext uri="{9D8B030D-6E8A-4147-A177-3AD203B41FA5}">
                      <a16:colId xmlns:a16="http://schemas.microsoft.com/office/drawing/2014/main" val="869897794"/>
                    </a:ext>
                  </a:extLst>
                </a:gridCol>
                <a:gridCol w="1728788">
                  <a:extLst>
                    <a:ext uri="{9D8B030D-6E8A-4147-A177-3AD203B41FA5}">
                      <a16:colId xmlns:a16="http://schemas.microsoft.com/office/drawing/2014/main" val="412124079"/>
                    </a:ext>
                  </a:extLst>
                </a:gridCol>
              </a:tblGrid>
              <a:tr h="4811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Hullafoltok jellege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minimum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maximum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355718"/>
                  </a:ext>
                </a:extLst>
              </a:tr>
              <a:tr h="806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Süllyedéses hullafoltok kezdete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1/4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3679734"/>
                  </a:ext>
                </a:extLst>
              </a:tr>
              <a:tr h="798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Összefolyó hullafoltok megjelenése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3/4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2657683"/>
                  </a:ext>
                </a:extLst>
              </a:tr>
              <a:tr h="790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Intenzív, nagy kiterjedésű hullafoltok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12-18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7519308"/>
                  </a:ext>
                </a:extLst>
              </a:tr>
              <a:tr h="782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Teljesen elnyomható hullafoltok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5276351"/>
                  </a:ext>
                </a:extLst>
              </a:tr>
              <a:tr h="846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Testhelyzettől függően „vándorló” hullafoltok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7401952"/>
                  </a:ext>
                </a:extLst>
              </a:tr>
            </a:tbl>
          </a:graphicData>
        </a:graphic>
      </p:graphicFrame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785558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0A00B6E6-2E40-4C33-AB78-968ED20EA7FB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C3EA6FA8-BDE8-4432-90FD-5EC7E5E907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B9294760-7ED5-416C-AF24-C8AF63B9354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864447" y="1517032"/>
            <a:ext cx="7958137" cy="985838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Halottakkal kapcsolatos eljárások</a:t>
            </a:r>
            <a:endParaRPr lang="en-US" altLang="hu-HU" sz="3000" b="1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2DC997D-3A77-4011-893D-91EE0E62EA1F}"/>
              </a:ext>
            </a:extLst>
          </p:cNvPr>
          <p:cNvSpPr txBox="1">
            <a:spLocks noChangeArrowheads="1"/>
          </p:cNvSpPr>
          <p:nvPr/>
        </p:nvSpPr>
        <p:spPr>
          <a:xfrm>
            <a:off x="1865432" y="1796989"/>
            <a:ext cx="8424863" cy="453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ctr">
              <a:buFont typeface="Wingdings" panose="05000000000000000000" pitchFamily="2" charset="2"/>
              <a:buNone/>
            </a:pPr>
            <a:endParaRPr lang="hu-HU" altLang="hu-HU" sz="2800" dirty="0">
              <a:latin typeface="Georgia" panose="02040502050405020303" pitchFamily="18" charset="0"/>
            </a:endParaRPr>
          </a:p>
          <a:p>
            <a:pPr marL="609600" indent="-609600" algn="ctr">
              <a:buFont typeface="Wingdings" panose="05000000000000000000" pitchFamily="2" charset="2"/>
              <a:buNone/>
            </a:pPr>
            <a:endParaRPr lang="hu-HU" altLang="hu-HU" sz="2800" dirty="0">
              <a:latin typeface="Georgia" panose="02040502050405020303" pitchFamily="18" charset="0"/>
            </a:endParaRPr>
          </a:p>
          <a:p>
            <a:pPr marL="609600" indent="-609600" algn="ctr">
              <a:buFont typeface="Wingdings" panose="05000000000000000000" pitchFamily="2" charset="2"/>
              <a:buNone/>
            </a:pPr>
            <a:endParaRPr lang="hu-HU" altLang="hu-HU" sz="2800" dirty="0">
              <a:latin typeface="Georgia" panose="02040502050405020303" pitchFamily="18" charset="0"/>
            </a:endParaRPr>
          </a:p>
          <a:p>
            <a:pPr marL="609600" indent="-609600" algn="ctr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fogalma</a:t>
            </a:r>
            <a:endParaRPr lang="en-US" altLang="hu-HU" sz="28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3660484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D3A09913-1506-47AE-B22D-B7DB9C90B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82378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Harántizmok ingerelhetősége órában</a:t>
            </a:r>
          </a:p>
        </p:txBody>
      </p:sp>
      <p:graphicFrame>
        <p:nvGraphicFramePr>
          <p:cNvPr id="6" name="Group 48">
            <a:extLst>
              <a:ext uri="{FF2B5EF4-FFF2-40B4-BE49-F238E27FC236}">
                <a16:creationId xmlns:a16="http://schemas.microsoft.com/office/drawing/2014/main" id="{D6B2136E-43A3-435E-82F6-BFB2DCC138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175244"/>
              </p:ext>
            </p:extLst>
          </p:nvPr>
        </p:nvGraphicFramePr>
        <p:xfrm>
          <a:off x="1981200" y="1695203"/>
          <a:ext cx="8229600" cy="4572319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127346263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64504195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80448817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125604017"/>
                    </a:ext>
                  </a:extLst>
                </a:gridCol>
              </a:tblGrid>
              <a:tr h="90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Ingerelt terület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Erős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Közepes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Gyenge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296248"/>
                  </a:ext>
                </a:extLst>
              </a:tr>
              <a:tr h="90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hu-HU" altLang="hu-HU" sz="2800" b="0" i="0" u="none" strike="noStrike" cap="none" normalizeH="0" baseline="0">
                        <a:ln>
                          <a:noFill/>
                        </a:ln>
                        <a:solidFill>
                          <a:srgbClr val="00B0F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            Izomrángás kiváltható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553167"/>
                  </a:ext>
                </a:extLst>
              </a:tr>
              <a:tr h="908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Szemhéj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 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6956231"/>
                  </a:ext>
                </a:extLst>
              </a:tr>
              <a:tr h="90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Száj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 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089579"/>
                  </a:ext>
                </a:extLst>
              </a:tr>
              <a:tr h="90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kéz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 ½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5 ½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29404"/>
                  </a:ext>
                </a:extLst>
              </a:tr>
            </a:tbl>
          </a:graphicData>
        </a:graphic>
      </p:graphicFrame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40272555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67BD142C-B619-4607-8C7D-C32D63720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52064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Hullamerevség kialakulása órában</a:t>
            </a:r>
          </a:p>
        </p:txBody>
      </p:sp>
      <p:graphicFrame>
        <p:nvGraphicFramePr>
          <p:cNvPr id="6" name="Group 37">
            <a:extLst>
              <a:ext uri="{FF2B5EF4-FFF2-40B4-BE49-F238E27FC236}">
                <a16:creationId xmlns:a16="http://schemas.microsoft.com/office/drawing/2014/main" id="{D6CEEEB3-C766-42EC-9899-BB7E7DF56C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995554"/>
              </p:ext>
            </p:extLst>
          </p:nvPr>
        </p:nvGraphicFramePr>
        <p:xfrm>
          <a:off x="1981200" y="1623951"/>
          <a:ext cx="8229600" cy="491236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92482572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77405217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084345520"/>
                    </a:ext>
                  </a:extLst>
                </a:gridCol>
              </a:tblGrid>
              <a:tr h="755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Hullamerevség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Minimum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Maximum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4468975"/>
                  </a:ext>
                </a:extLst>
              </a:tr>
              <a:tr h="755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Kezdődő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1229601"/>
                  </a:ext>
                </a:extLst>
              </a:tr>
              <a:tr h="755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Legyőzés után újra kialakul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593884"/>
                  </a:ext>
                </a:extLst>
              </a:tr>
              <a:tr h="755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Teljes kifejlődik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7658400"/>
                  </a:ext>
                </a:extLst>
              </a:tr>
              <a:tr h="755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Fennállás időtartama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672275"/>
                  </a:ext>
                </a:extLst>
              </a:tr>
              <a:tr h="755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Teljes oldódás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394526"/>
                  </a:ext>
                </a:extLst>
              </a:tr>
            </a:tbl>
          </a:graphicData>
        </a:graphic>
      </p:graphicFrame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9455112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C972044-7BD9-4E0D-96D1-FAC55021E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82378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Pupillareakciók kiválthatósága órában</a:t>
            </a:r>
          </a:p>
        </p:txBody>
      </p:sp>
      <p:graphicFrame>
        <p:nvGraphicFramePr>
          <p:cNvPr id="6" name="Group 31">
            <a:extLst>
              <a:ext uri="{FF2B5EF4-FFF2-40B4-BE49-F238E27FC236}">
                <a16:creationId xmlns:a16="http://schemas.microsoft.com/office/drawing/2014/main" id="{B2805F5F-C413-402B-AD2C-B3A3CB9929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4119663"/>
              </p:ext>
            </p:extLst>
          </p:nvPr>
        </p:nvGraphicFramePr>
        <p:xfrm>
          <a:off x="1981200" y="1795065"/>
          <a:ext cx="8229600" cy="453390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3197095727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80617693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12608669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403600121"/>
                    </a:ext>
                  </a:extLst>
                </a:gridCol>
              </a:tblGrid>
              <a:tr h="1133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Alkalmazott szer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mydriasis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 myosis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Kettős reakció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1091168"/>
                  </a:ext>
                </a:extLst>
              </a:tr>
              <a:tr h="1133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Atropin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8-18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567513"/>
                  </a:ext>
                </a:extLst>
              </a:tr>
              <a:tr h="1133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Pilocarpin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14-20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5962667"/>
                  </a:ext>
                </a:extLst>
              </a:tr>
              <a:tr h="1133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Atropin + pilocarpin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3-10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0102880"/>
                  </a:ext>
                </a:extLst>
              </a:tr>
            </a:tbl>
          </a:graphicData>
        </a:graphic>
      </p:graphicFrame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535295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E1C6F332-107D-4888-8559-D0AC7DE7D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1023711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halottvizsgálat szabályai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7657C44-0E51-4082-81CC-C1146A5C7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2538357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1997. évi CLIV. Törvény 216-222. § (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Eü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Tv.)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351/2013. (X.4.) Korm. rendelet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282/2007. (X.26.) Korm. rendelet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1999. évi XLIII. Törvény (temetőkről, temetésről szóló tv!)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145/1999. (X.I.) Kormány rendelet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9016168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A02A3107-D64E-4714-B5AC-2EFA5E340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20217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halott vizsgálat jelentősége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FA32818-BE58-467D-AA0A-1357F7362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97733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Közigazgatási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Közegészségügyi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Halálok statisztikai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Kriminalisztikai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3453114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691E474-EE13-4BEE-B338-6464AE9C8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53638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halott vizsgálat menete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62424A6-3B02-429D-960A-FEFD04547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02731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Holttest és környezete alapos megszemlélése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Ruházat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Lemeztelenített holttest gondos vizsgálata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3909722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B2C27D42-D488-464B-9B73-20D084C74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53962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halott vizsgálat menete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3AB739-B052-4287-A5F9-A014F6161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41473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Lelet: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Holttest állapota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 hőmérséklete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Hullafoltok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Merevség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Rothadás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Szennyezettség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Ismeretlen holttest ismertető jelei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905862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772BCED7-CB8F-408B-AC66-A76180B53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halott vizsgálat menete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6A208AB-80B3-4AEF-9F04-1E37025A5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2621484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Vélemény: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Halál ideje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Feltehető oka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Halál körülményei (idegenkezűség, önkezűség)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4148392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0941016A-6BED-4B93-9663-24ED67601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halott vizsgálat menete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74E2A90-FA0C-4F3F-B597-729B35476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85858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Sérülések leírása: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Fix anatómiai ponthoz való behatárolása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Sérülés nagysága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Sérülés 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idősültsége</a:t>
            </a:r>
            <a:endParaRPr lang="hu-HU" sz="28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Sérülés jellege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0375655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BB8912F9-5C62-439F-8B3E-8DD075C4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3676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halott vizsgálat elvégzésének ideje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00CD866-2B3D-4B8A-A633-576B69E8D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68985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Mielőbb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Értesüléstől számított 4 órán belül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Eü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hu-HU" sz="280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Intézményben), 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közterületen 2 órán belül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956875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07CA0ED7-623A-477D-8370-C8E9F3C968C8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90BF0EF7-9FBC-4746-B88B-FBAD4953E3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4051390F-6CC3-4141-95F9-202DD977D324}"/>
              </a:ext>
            </a:extLst>
          </p:cNvPr>
          <p:cNvSpPr txBox="1">
            <a:spLocks noChangeArrowheads="1"/>
          </p:cNvSpPr>
          <p:nvPr/>
        </p:nvSpPr>
        <p:spPr>
          <a:xfrm>
            <a:off x="1765208" y="1747528"/>
            <a:ext cx="8229600" cy="453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„… a halál az agyvelői és a gerincvelői idegrendszer végső és teljes bénulása, melynek következtében a légzési és a szívverés minden élettani működése a minimumra száll le és rövid idő alatt teljesen megszűnik.”</a:t>
            </a:r>
          </a:p>
          <a:p>
            <a:pPr marL="609600" indent="-609600" algn="r">
              <a:buFont typeface="Wingdings" panose="05000000000000000000" pitchFamily="2" charset="2"/>
              <a:buNone/>
            </a:pPr>
            <a:r>
              <a:rPr lang="hu-HU" alt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Genersich</a:t>
            </a:r>
            <a:endParaRPr lang="hu-HU" altLang="hu-HU" sz="28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86056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5267EF8C-EF0B-46D3-9150-1A2595244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Halál okok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8AF9765-EF9B-4540-83C6-0A5BD9FC6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2037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Természetes halál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Hirtelen halál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 természetes halál (Eü.Tv.218.§.(1.))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(jogi kategória, mely azokat a haláleseteket foglalja egybe, amelyekben a bekövetkezés körülményei, módja, 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esetenként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halál okának bizonytalansága, 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stb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 hivatalos vizsgálatot tesz szükségessé.)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9192025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D07F8E7B-9592-4D78-AFFF-741305342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 Természetes okú halál fajai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E4F227D-184A-402A-ABBF-9D4601D7C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90545"/>
            <a:ext cx="10972800" cy="4013859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tekintetében bűncselekményre utaló adat merül fel, </a:t>
            </a:r>
          </a:p>
          <a:p>
            <a:pPr marL="0" indent="0">
              <a:buNone/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vagy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rendkívüli halál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8023731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D200EE0B-DF5D-46CC-B289-4A6E14B1B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979720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nem természetes halál esetei</a:t>
            </a:r>
          </a:p>
        </p:txBody>
      </p:sp>
      <p:grpSp>
        <p:nvGrpSpPr>
          <p:cNvPr id="8" name="Tartalom helye 5"/>
          <p:cNvGrpSpPr>
            <a:grpSpLocks/>
          </p:cNvGrpSpPr>
          <p:nvPr/>
        </p:nvGrpSpPr>
        <p:grpSpPr bwMode="auto">
          <a:xfrm>
            <a:off x="881121" y="1986185"/>
            <a:ext cx="9928167" cy="4104755"/>
            <a:chOff x="272" y="151"/>
            <a:chExt cx="1872" cy="2448"/>
          </a:xfrm>
        </p:grpSpPr>
        <p:cxnSp>
          <p:nvCxnSpPr>
            <p:cNvPr id="1028" name="_s1028"/>
            <p:cNvCxnSpPr>
              <a:cxnSpLocks noChangeShapeType="1"/>
              <a:stCxn id="15" idx="3"/>
              <a:endCxn id="11" idx="2"/>
            </p:cNvCxnSpPr>
            <p:nvPr/>
          </p:nvCxnSpPr>
          <p:spPr bwMode="auto">
            <a:xfrm flipV="1">
              <a:off x="1568" y="871"/>
              <a:ext cx="144" cy="158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/>
            <p:cNvCxnSpPr>
              <a:cxnSpLocks noChangeShapeType="1"/>
              <a:stCxn id="14" idx="3"/>
              <a:endCxn id="11" idx="2"/>
            </p:cNvCxnSpPr>
            <p:nvPr/>
          </p:nvCxnSpPr>
          <p:spPr bwMode="auto">
            <a:xfrm flipV="1">
              <a:off x="1568" y="871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/>
            <p:cNvCxnSpPr>
              <a:cxnSpLocks noChangeShapeType="1"/>
              <a:stCxn id="13" idx="3"/>
              <a:endCxn id="11" idx="2"/>
            </p:cNvCxnSpPr>
            <p:nvPr/>
          </p:nvCxnSpPr>
          <p:spPr bwMode="auto">
            <a:xfrm flipV="1">
              <a:off x="1568" y="871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" name="_s1031"/>
            <p:cNvCxnSpPr>
              <a:cxnSpLocks noChangeShapeType="1"/>
              <a:stCxn id="12" idx="3"/>
              <a:endCxn id="11" idx="2"/>
            </p:cNvCxnSpPr>
            <p:nvPr/>
          </p:nvCxnSpPr>
          <p:spPr bwMode="auto">
            <a:xfrm flipV="1">
              <a:off x="1568" y="871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2" name="_s1032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5400000" flipH="1">
              <a:off x="1388" y="259"/>
              <a:ext cx="144" cy="504"/>
            </a:xfrm>
            <a:prstGeom prst="bentConnector3">
              <a:avLst>
                <a:gd name="adj1" fmla="val 3333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3" name="_s1033"/>
            <p:cNvCxnSpPr>
              <a:cxnSpLocks noChangeShapeType="1"/>
              <a:stCxn id="10" idx="0"/>
              <a:endCxn id="9" idx="2"/>
            </p:cNvCxnSpPr>
            <p:nvPr/>
          </p:nvCxnSpPr>
          <p:spPr bwMode="auto">
            <a:xfrm rot="16200000">
              <a:off x="884" y="259"/>
              <a:ext cx="144" cy="504"/>
            </a:xfrm>
            <a:prstGeom prst="bentConnector3">
              <a:avLst>
                <a:gd name="adj1" fmla="val 3333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_s1034"/>
            <p:cNvSpPr>
              <a:spLocks noChangeArrowheads="1"/>
            </p:cNvSpPr>
            <p:nvPr/>
          </p:nvSpPr>
          <p:spPr bwMode="auto">
            <a:xfrm>
              <a:off x="776" y="15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hu-HU" sz="2000" dirty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Nem természetes halál</a:t>
              </a:r>
            </a:p>
          </p:txBody>
        </p:sp>
        <p:sp>
          <p:nvSpPr>
            <p:cNvPr id="10" name="_s1035"/>
            <p:cNvSpPr>
              <a:spLocks noChangeArrowheads="1"/>
            </p:cNvSpPr>
            <p:nvPr/>
          </p:nvSpPr>
          <p:spPr bwMode="auto">
            <a:xfrm>
              <a:off x="272" y="58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hu-HU" sz="1600" dirty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Bűncselekmény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hu-HU" sz="1600" dirty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218.§ (1) a,</a:t>
              </a:r>
            </a:p>
          </p:txBody>
        </p:sp>
        <p:sp>
          <p:nvSpPr>
            <p:cNvPr id="11" name="_s1036"/>
            <p:cNvSpPr>
              <a:spLocks noChangeArrowheads="1"/>
            </p:cNvSpPr>
            <p:nvPr/>
          </p:nvSpPr>
          <p:spPr bwMode="auto">
            <a:xfrm>
              <a:off x="1280" y="58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hu-HU" sz="1600" dirty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Rendkívüli halál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hu-HU" sz="1600" dirty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218.§ (1) b,</a:t>
              </a:r>
            </a:p>
          </p:txBody>
        </p:sp>
        <p:sp>
          <p:nvSpPr>
            <p:cNvPr id="12" name="_s1037"/>
            <p:cNvSpPr>
              <a:spLocks noChangeArrowheads="1"/>
            </p:cNvSpPr>
            <p:nvPr/>
          </p:nvSpPr>
          <p:spPr bwMode="auto">
            <a:xfrm>
              <a:off x="704" y="101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hu-HU" sz="1600" dirty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Baleset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hu-HU" sz="1600" dirty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218.§ (1) </a:t>
              </a:r>
              <a:r>
                <a:rPr lang="hu-HU" sz="1600" dirty="0" err="1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ba</a:t>
              </a:r>
              <a:r>
                <a:rPr lang="hu-HU" sz="1600" dirty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,</a:t>
              </a:r>
            </a:p>
          </p:txBody>
        </p:sp>
        <p:sp>
          <p:nvSpPr>
            <p:cNvPr id="13" name="_s1038"/>
            <p:cNvSpPr>
              <a:spLocks noChangeArrowheads="1"/>
            </p:cNvSpPr>
            <p:nvPr/>
          </p:nvSpPr>
          <p:spPr bwMode="auto">
            <a:xfrm>
              <a:off x="704" y="144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hu-HU" sz="1600" dirty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Öngyilkosság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hu-HU" sz="1600" dirty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218.§ (1) </a:t>
              </a:r>
              <a:r>
                <a:rPr lang="hu-HU" sz="1600" dirty="0" err="1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bb</a:t>
              </a:r>
              <a:r>
                <a:rPr lang="hu-HU" sz="1600" dirty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,</a:t>
              </a:r>
            </a:p>
          </p:txBody>
        </p:sp>
        <p:sp>
          <p:nvSpPr>
            <p:cNvPr id="14" name="_s1039"/>
            <p:cNvSpPr>
              <a:spLocks noChangeArrowheads="1"/>
            </p:cNvSpPr>
            <p:nvPr/>
          </p:nvSpPr>
          <p:spPr bwMode="auto">
            <a:xfrm>
              <a:off x="704" y="187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hu-HU" sz="1600" dirty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Ismeretlen körülmények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hu-HU" sz="1600" dirty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218.§ (1) </a:t>
              </a:r>
              <a:r>
                <a:rPr lang="hu-HU" sz="1600" dirty="0" err="1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bc</a:t>
              </a:r>
              <a:r>
                <a:rPr lang="hu-HU" sz="1600" dirty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,</a:t>
              </a:r>
            </a:p>
          </p:txBody>
        </p:sp>
        <p:sp>
          <p:nvSpPr>
            <p:cNvPr id="15" name="_s1040"/>
            <p:cNvSpPr>
              <a:spLocks noChangeArrowheads="1"/>
            </p:cNvSpPr>
            <p:nvPr/>
          </p:nvSpPr>
          <p:spPr bwMode="auto">
            <a:xfrm>
              <a:off x="704" y="231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R="0" lvl="0" indent="0"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hu-HU" sz="1600" dirty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Fogvatartott halála</a:t>
              </a:r>
            </a:p>
            <a:p>
              <a:pPr marR="0" lvl="0" indent="0"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hu-HU" sz="1600" dirty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218.§ (1) </a:t>
              </a:r>
              <a:r>
                <a:rPr lang="hu-HU" sz="1600" dirty="0" err="1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bd</a:t>
              </a:r>
              <a:r>
                <a:rPr lang="hu-HU" sz="1600" dirty="0">
                  <a:solidFill>
                    <a:srgbClr val="00B0F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,</a:t>
              </a:r>
            </a:p>
          </p:txBody>
        </p:sp>
      </p:grpSp>
      <p:sp>
        <p:nvSpPr>
          <p:cNvPr id="7" name="Téglalap 6"/>
          <p:cNvSpPr/>
          <p:nvPr/>
        </p:nvSpPr>
        <p:spPr>
          <a:xfrm>
            <a:off x="1780280" y="6135068"/>
            <a:ext cx="81298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altLang="hu-HU" sz="16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Ismeretlen személy halála, a személyazonosság megállapításáig 218.§ (2)</a:t>
            </a:r>
          </a:p>
        </p:txBody>
      </p:sp>
      <p:sp>
        <p:nvSpPr>
          <p:cNvPr id="16" name="Élőláb helye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err="1"/>
              <a:t>Dr.Kiss</a:t>
            </a:r>
            <a:r>
              <a:rPr lang="hu-HU" dirty="0"/>
              <a:t> Tibor</a:t>
            </a:r>
          </a:p>
        </p:txBody>
      </p:sp>
    </p:spTree>
    <p:extLst>
      <p:ext uri="{BB962C8B-B14F-4D97-AF65-F5344CB8AC3E}">
        <p14:creationId xmlns:p14="http://schemas.microsoft.com/office/powerpoint/2010/main" val="35650562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D07F8E7B-9592-4D78-AFFF-741305342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Rendkívüli halál esetei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E4F227D-184A-402A-ABBF-9D4601D7C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2190792"/>
            <a:ext cx="10972800" cy="4013859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halált baleset okozta, vagy a körülmények arra utalnak,</a:t>
            </a:r>
          </a:p>
          <a:p>
            <a:endParaRPr lang="hu-HU" sz="28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halált öngyilkosság okozta, vagy a körülmények arra utalnak,</a:t>
            </a:r>
          </a:p>
          <a:p>
            <a:endParaRPr lang="hu-HU" sz="28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bekövetkezésének előzményei, körülményei ismeretlenek és nem állnak rendelkezésre olyan adatok, amelyekből megalapozottan következtetni lehet a halál természetes okból történő bekövetkeztére,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625017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02A8A205-25BA-464A-9ABF-0956F2452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20512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Rendkívüli halál fajai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D62F0C-0597-4ABB-B535-F7ED678CE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858991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Fogvatartott személy halt meg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elhunyt személyazonossága ismeretlen</a:t>
            </a:r>
          </a:p>
          <a:p>
            <a:pPr algn="just"/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bekövetkezésének előzményei, körülményei ismeretlenek és nem állnak rendelkezésre olyan adatok, amelyekből megalapozottan következtetni lehet a halál természetes okból történő bekövetkeztére,(tisztázatlan haláleset)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0168454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D200EE0B-DF5D-46CC-B289-4A6E14B1B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979720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nem természetes halál esetei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BA4E9A6-AA87-4703-A1E2-EBE9379D2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22720"/>
            <a:ext cx="10972800" cy="4525963"/>
          </a:xfrm>
        </p:spPr>
        <p:txBody>
          <a:bodyPr>
            <a:normAutofit fontScale="92500" lnSpcReduction="10000"/>
          </a:bodyPr>
          <a:lstStyle/>
          <a:p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Erőszakos halál</a:t>
            </a:r>
          </a:p>
          <a:p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Bűncselekmény okozta halál</a:t>
            </a:r>
          </a:p>
          <a:p>
            <a:pPr marL="0" indent="0">
              <a:buNone/>
            </a:pPr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- emberölés</a:t>
            </a:r>
          </a:p>
          <a:p>
            <a:pPr marL="0" indent="0">
              <a:buNone/>
            </a:pPr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- halált okozó testi sértés</a:t>
            </a:r>
          </a:p>
          <a:p>
            <a:pPr marL="0" indent="0">
              <a:buNone/>
            </a:pPr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- magzatelhajtás</a:t>
            </a:r>
          </a:p>
          <a:p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Baleset okozta halál</a:t>
            </a:r>
          </a:p>
          <a:p>
            <a:pPr marL="0" indent="0">
              <a:buNone/>
            </a:pPr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- közlekedési baleset okozta halál</a:t>
            </a:r>
          </a:p>
          <a:p>
            <a:pPr marL="0" indent="0">
              <a:buNone/>
            </a:pPr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- közterületi vagy háztartási baleset okozta halál</a:t>
            </a:r>
          </a:p>
          <a:p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Öngyilkosság okozta halál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5720450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80B15E0C-B90E-4BCD-8F7C-402CCB0C0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Eljárás nem természetes halál esetén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B50A30B-1F58-409A-878E-7D68858A3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2763988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a helyszíni halottvizsgálatot végző orvos vagy a helyszínre kiérkező általános rendőrségi feladatok ellátására létrehozott szerv nem természetes halálra utaló körülményt észlel, erről köteles értesíteni a hatáskörrel rendelkező szervet.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38059395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370AAEEF-6191-46AE-BD9A-CD373E1E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Eljárás nem természetes halál esetén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42E8EFD-C45F-42A7-BB1B-2F6359B4D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92736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hatóság intézkedik: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boncolás elrendeléséről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holttestnek a halál bekövetkezése helyéről történő elszállításról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4852103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E6BBB2DE-E026-474B-BC89-38659528C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Eljárás rendkívüli halál esetén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3198666-204D-439E-9178-CAEDF5D30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14606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halott vizsgálatot végző orvos feladata: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Részt vesz a szemlén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szemle jegyzőkönyv orvosi részét kitölti, aláírja és orvosi bélyegzője lenyomatával látja el</a:t>
            </a:r>
          </a:p>
          <a:p>
            <a:pPr marL="0" indent="0">
              <a:buNone/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ha a hatóság erre felkéri.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5881121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A0A0D65D-5890-4E69-91D7-C355A55B3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boncolás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2A6BDE1-70A6-4995-81C7-AF518C38A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716487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Anatómiai boncolás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Kórboncolás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Hatósági boncolás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Igazságügyi orvosszakértői boncolás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441850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0A00B6E6-2E40-4C33-AB78-968ED20EA7FB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C3EA6FA8-BDE8-4432-90FD-5EC7E5E907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A5BAB093-966B-4C2A-8C99-0E3EFFA2C9F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65208" y="1268227"/>
            <a:ext cx="8229600" cy="1143000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</a:t>
            </a:r>
            <a:r>
              <a:rPr lang="hu-HU" altLang="hu-HU" sz="30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élveszületés</a:t>
            </a:r>
            <a:r>
              <a:rPr lang="hu-HU" alt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 </a:t>
            </a:r>
            <a:r>
              <a:rPr lang="hu-HU" altLang="hu-HU" sz="30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perinatális</a:t>
            </a:r>
            <a:r>
              <a:rPr lang="hu-HU" alt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halál és a halva születés fogalma</a:t>
            </a:r>
            <a:endParaRPr lang="en-US" altLang="hu-HU" sz="3000" b="1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0A64B80-B4D3-47A8-96FC-B529445497A9}"/>
              </a:ext>
            </a:extLst>
          </p:cNvPr>
          <p:cNvSpPr txBox="1">
            <a:spLocks noChangeArrowheads="1"/>
          </p:cNvSpPr>
          <p:nvPr/>
        </p:nvSpPr>
        <p:spPr>
          <a:xfrm>
            <a:off x="1765208" y="2286207"/>
            <a:ext cx="8229600" cy="30576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3000" dirty="0">
              <a:latin typeface="Georgia" panose="02040502050405020303" pitchFamily="18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3000" dirty="0">
              <a:latin typeface="Georgia" panose="02040502050405020303" pitchFamily="18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Élveszületés</a:t>
            </a: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a fogantatástól eltelt időtartamtól függetlenül, ha a gyermek az anya testétől történt elválasztása után az életnek bármilyen jelét adta.</a:t>
            </a: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44458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904AE36-BA5C-4FB1-8998-8CAECB7FB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89037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boncolás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6BA3990-71DC-4E33-89D7-0ACC3E129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2037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Anatómiai boncolás:</a:t>
            </a:r>
          </a:p>
          <a:p>
            <a:pPr marL="0" indent="0">
              <a:buNone/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orvos és egyéb egészségügyi szakképzés során szükség van arra, hogy a hallgatók az anatómiai ismeretek elsajátítása céljából boncolást végezzenek, illetve bizonyos beavatkozásokat (pl. centralis véna punkció, 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intubálás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halotton gyakoroljanak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9897394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AC6C7370-C75D-4AA9-9D78-46FB14214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89966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boncolás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B14E248-8680-4C9A-A797-C83E78D0C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870866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Kórbonctani vizsgálat – kórboncolás:</a:t>
            </a:r>
          </a:p>
          <a:p>
            <a:pPr marL="0" indent="0">
              <a:buNone/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bekövetkezését megelőzően kialakult valamennyi kóros állapot részletes vizsgálata és a betegség megállapítása</a:t>
            </a:r>
          </a:p>
          <a:p>
            <a:pPr marL="0" indent="0">
              <a:buNone/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népesség megbetegedési és halálozási okainak feltárása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8864056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DCC36E82-57DD-41DD-A1E4-C1110A05F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62848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boncolás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A310A2A-321D-46FB-9E16-35904BD1E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05848"/>
            <a:ext cx="109728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kórboncolástól el lehet tekinteni, ha:</a:t>
            </a:r>
          </a:p>
          <a:p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halott vizsgálat során megállapítást nyert, hogy a halál természetes eredetű, és</a:t>
            </a:r>
          </a:p>
          <a:p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Halál oka egyértelműen megállapítható, és</a:t>
            </a:r>
          </a:p>
          <a:p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kórbonctani vizsgálattól további lényeges megállapítás nem várható, és</a:t>
            </a:r>
          </a:p>
          <a:p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Fekvőbeteg-gyógyintézetben elhunyt esetében a kezelőorvos és a patológus szakorvos fekvőbeteg-gyógyintézeten kívül elhunyt esetében a kezelőorvos a kórbonctani vizsgálatot nem tartja szükségesnek.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5085660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19D04B1-D829-48FF-8ACF-952C08EB3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1071526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boncolás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E40654A-1640-4DE0-82CE-24272D687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2372102"/>
            <a:ext cx="10972800" cy="448589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kórboncolástól nem lehet eltekinteni:</a:t>
            </a:r>
          </a:p>
          <a:p>
            <a:pPr>
              <a:lnSpc>
                <a:spcPct val="110000"/>
              </a:lnSpc>
            </a:pPr>
            <a:r>
              <a:rPr lang="hu-HU" sz="30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Perinatalis</a:t>
            </a:r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halál esetén</a:t>
            </a:r>
          </a:p>
          <a:p>
            <a:pPr>
              <a:lnSpc>
                <a:spcPct val="110000"/>
              </a:lnSpc>
            </a:pPr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elhunyt szervátültetés </a:t>
            </a:r>
            <a:r>
              <a:rPr lang="hu-HU" sz="30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donora</a:t>
            </a:r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vagy recipiense volt</a:t>
            </a:r>
          </a:p>
          <a:p>
            <a:pPr>
              <a:lnSpc>
                <a:spcPct val="110000"/>
              </a:lnSpc>
            </a:pPr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elhunyt foglalkozási eredetű betegségben szenvedett, és annak gyanúja merül fel, és a halál oka ezzel van összefüggésben</a:t>
            </a:r>
          </a:p>
          <a:p>
            <a:pPr>
              <a:lnSpc>
                <a:spcPct val="110000"/>
              </a:lnSpc>
            </a:pPr>
            <a:r>
              <a:rPr 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elhunyt szervezetébe újra felhasználható nagy értékű műszert vagy eszközt ültettek be (az nem az elhunyt tulajdonát képezi)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39409164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843D86F9-47DB-49FF-AE47-A3F018100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08341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boncolás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9BE4A08-23DD-447D-99FC-7DB25EAA5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73982"/>
            <a:ext cx="10972800" cy="4525963"/>
          </a:xfrm>
        </p:spPr>
        <p:txBody>
          <a:bodyPr/>
          <a:lstStyle/>
          <a:p>
            <a:pPr marL="0" lvl="0" indent="0">
              <a:lnSpc>
                <a:spcPct val="110000"/>
              </a:lnSpc>
              <a:buNone/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kórboncolástól nem lehet eltekinteni:</a:t>
            </a:r>
          </a:p>
          <a:p>
            <a:pPr lvl="0">
              <a:lnSpc>
                <a:spcPct val="110000"/>
              </a:lnSpc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elhunyt életében kérte vagy közeli hozzátartozója halála után kérte a kórbonctani vizsgálatot</a:t>
            </a:r>
          </a:p>
          <a:p>
            <a:pPr lvl="0">
              <a:lnSpc>
                <a:spcPct val="110000"/>
              </a:lnSpc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esetnek tudományos vagy oktatási jelentősége van</a:t>
            </a:r>
          </a:p>
          <a:p>
            <a:pPr lvl="0">
              <a:lnSpc>
                <a:spcPct val="110000"/>
              </a:lnSpc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elhunytat hamvasztani kívánják</a:t>
            </a:r>
          </a:p>
          <a:p>
            <a:pPr marL="0" lvl="0" indent="0">
              <a:lnSpc>
                <a:spcPct val="110000"/>
              </a:lnSpc>
              <a:buNone/>
            </a:pPr>
            <a:endParaRPr lang="hu-HU" sz="23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0915673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D681C734-3998-462A-8DF4-D6F9E60D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boncolás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21DC386-8188-49B5-8DB0-D88F128D5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2037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Hatósági boncolás: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Célja a bűncselekmény vagy más erőszak orvosszakértői bizonyítása vagy kizárása, a haláleset körülményeinek és a halálesettel kapcsolatos felelősség kérdéseinek tisztázása, véleményezése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orvosszakértő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végzi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5562626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D8B8DD0E-D2D2-4026-8283-565E56536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boncolás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ACD12E8-CBE8-4770-BED0-D74EA00C4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51110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Igazságügyi orvosszakértői boncolás:</a:t>
            </a:r>
          </a:p>
          <a:p>
            <a:pPr>
              <a:buFont typeface="Verdana" panose="020B0604030504040204" pitchFamily="34" charset="0"/>
              <a:buChar char="−"/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a rendkívüli halál körében bűncselekmény gyanúja merül fel, a hatóság a holttest igazságügyi orvosszakértői boncolását rendeli el</a:t>
            </a:r>
          </a:p>
          <a:p>
            <a:pPr>
              <a:buFont typeface="Verdana" panose="020B0604030504040204" pitchFamily="34" charset="0"/>
              <a:buChar char="−"/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igazságügyi orvosszakértő végzi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807315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DB4B834D-6EAD-4927-AAD2-7FD6C19F5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68291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boncolás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8079968-4768-4AF2-BCB0-B382088DB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2037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Hatósági boncolás jegyzőkönyve: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cím: 	- hatósági boncolás jegyzőkönyve</a:t>
            </a:r>
          </a:p>
          <a:p>
            <a:pPr marL="0" indent="0">
              <a:buNone/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- igazságügyi orvosszakértői boncolás</a:t>
            </a:r>
          </a:p>
          <a:p>
            <a:pPr marL="0" indent="0">
              <a:buNone/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   jegyzőkönyve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felzet: tartalmazza a halottra vonatkozó adatokat, a boncolás helyét és időpontját, a boncolást elrendelő hatóság megnevezését, az elrendelés számát, a jelenlévők nevét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41127311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AFCBB091-5FEF-4516-B6DD-2E6787DC5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71526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boncolás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998B57-1375-49EB-9E54-8AF46EB6D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2037"/>
            <a:ext cx="10972800" cy="4525963"/>
          </a:xfrm>
        </p:spPr>
        <p:txBody>
          <a:bodyPr/>
          <a:lstStyle/>
          <a:p>
            <a:pPr lvl="0" fontAlgn="base">
              <a:spcAft>
                <a:spcPct val="0"/>
              </a:spcAft>
              <a:buClr>
                <a:srgbClr val="00ACCD"/>
              </a:buClr>
              <a:buFont typeface="Verdana" panose="020B0604030504040204" pitchFamily="34" charset="0"/>
              <a:buChar char="−"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leleti rész: </a:t>
            </a:r>
            <a:r>
              <a:rPr lang="hu-HU" alt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külvizsgálat</a:t>
            </a: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- részletes leírás</a:t>
            </a:r>
          </a:p>
          <a:p>
            <a:pPr marL="539750" lvl="0" indent="-539750" fontAlgn="base">
              <a:spcAft>
                <a:spcPct val="0"/>
              </a:spcAft>
              <a:buClr>
                <a:srgbClr val="9999FF"/>
              </a:buClr>
              <a:buNone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	       - ruházat</a:t>
            </a:r>
          </a:p>
          <a:p>
            <a:pPr marL="539750" lvl="0" indent="-539750" fontAlgn="base">
              <a:spcAft>
                <a:spcPct val="0"/>
              </a:spcAft>
              <a:buClr>
                <a:srgbClr val="9999FF"/>
              </a:buClr>
              <a:buNone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    </a:t>
            </a:r>
            <a:r>
              <a:rPr lang="hu-HU" alt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belvizsgálat</a:t>
            </a: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- sérülések</a:t>
            </a:r>
          </a:p>
          <a:p>
            <a:pPr marL="539750" lvl="0" indent="-539750" fontAlgn="base">
              <a:spcAft>
                <a:spcPct val="0"/>
              </a:spcAft>
              <a:buClr>
                <a:srgbClr val="9999FF"/>
              </a:buClr>
              <a:buNone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	       - </a:t>
            </a:r>
            <a:r>
              <a:rPr lang="hu-HU" alt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tesüregek</a:t>
            </a:r>
            <a:endParaRPr lang="hu-HU" altLang="hu-HU" sz="28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fontAlgn="base">
              <a:spcAft>
                <a:spcPct val="0"/>
              </a:spcAft>
              <a:buClr>
                <a:srgbClr val="00ACCD"/>
              </a:buClr>
              <a:buFont typeface="Verdana" panose="020B0604030504040204" pitchFamily="34" charset="0"/>
              <a:buChar char="−"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vélemény: - előzményi adatok összefoglalója</a:t>
            </a:r>
          </a:p>
          <a:p>
            <a:pPr marL="539750" lvl="0" indent="-539750" fontAlgn="base">
              <a:spcAft>
                <a:spcPct val="0"/>
              </a:spcAft>
              <a:buClr>
                <a:srgbClr val="9999FF"/>
              </a:buClr>
              <a:buNone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    - a leletből, a laboratóriumi vizsgálatokból</a:t>
            </a:r>
          </a:p>
          <a:p>
            <a:pPr marL="539750" lvl="0" indent="-539750" fontAlgn="base">
              <a:spcAft>
                <a:spcPct val="0"/>
              </a:spcAft>
              <a:buClr>
                <a:srgbClr val="9999FF"/>
              </a:buClr>
              <a:buNone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      levont következtetések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45870891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98828DA7-F515-43BE-A785-4BC091B2E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Kihantolás (exhumálás)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8EC4022-BE80-4D31-B277-994145D26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57110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Kihantolásra kerül: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eltemetés után felmerült erőszakos halál – bűncselekmény alapos gyanúja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előzőleg felboncolt és eltemetett holttest újbóli megvizsgálása miatt (boncolás hiányosságai, téves megállapítás korrigálása, kiegészítő vizsgálatok)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91320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07CA0ED7-623A-477D-8370-C8E9F3C968C8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90BF0EF7-9FBC-4746-B88B-FBAD4953E3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73CE8EF9-8D30-4459-99E8-904DC14A6F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5208" y="883397"/>
            <a:ext cx="8229600" cy="1143000"/>
          </a:xfrm>
        </p:spPr>
        <p:txBody>
          <a:bodyPr>
            <a:normAutofit/>
          </a:bodyPr>
          <a:lstStyle/>
          <a:p>
            <a:r>
              <a:rPr lang="hu-HU" altLang="hu-HU" sz="3000" b="1" i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Vetélés</a:t>
            </a:r>
            <a:endParaRPr lang="en-US" altLang="hu-HU" sz="3000" b="1" i="1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4241C1B-3869-4FE1-86CD-A4883B4FB0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65208" y="2257728"/>
            <a:ext cx="8229600" cy="3644308"/>
          </a:xfrm>
        </p:spPr>
        <p:txBody>
          <a:bodyPr>
            <a:normAutofit/>
          </a:bodyPr>
          <a:lstStyle/>
          <a:p>
            <a:pPr algn="just"/>
            <a:r>
              <a:rPr lang="hu-HU" altLang="hu-HU" sz="24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Korai, illetve középidős magzati halál</a:t>
            </a:r>
          </a:p>
          <a:p>
            <a:pPr algn="just">
              <a:buFont typeface="Wingdings" panose="05000000000000000000" pitchFamily="2" charset="2"/>
              <a:buNone/>
            </a:pPr>
            <a:endParaRPr lang="hu-HU" altLang="hu-HU" sz="24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hu-HU" altLang="hu-HU" sz="24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hu-HU" altLang="hu-HU" sz="24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Vetélés: 	- a magzat 24 hétig, vagy annál rövidebb ideig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hu-HU" altLang="hu-HU" sz="24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 volt az anya méhében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hu-HU" altLang="hu-HU" sz="24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- testtömege az 500 g-ot nem éri el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hu-HU" altLang="hu-HU" sz="24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- testhossza a 30 cm-t nem éri el</a:t>
            </a:r>
            <a:endParaRPr lang="en-US" altLang="hu-HU" sz="24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320334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A0D24993-93AA-4099-93B1-031A04DB4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Vitális jelentések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18A0503-45DC-4669-8207-0BB583C94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2037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folyamat amelynek végállomása a biológiai halál, melyet általában megelőz a haldoklás (agónia) és az azt követő klinikai halál.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6390661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B5B11AF2-28DB-4EB8-90B4-C829D0079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89037"/>
            <a:ext cx="10972800" cy="1143000"/>
          </a:xfrm>
        </p:spPr>
        <p:txBody>
          <a:bodyPr>
            <a:normAutofit/>
          </a:bodyPr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Vitális jelentések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A20D32B-355B-4A47-9CE7-3156BF3BE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2037"/>
            <a:ext cx="10972800" cy="4525963"/>
          </a:xfrm>
        </p:spPr>
        <p:txBody>
          <a:bodyPr/>
          <a:lstStyle/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Vitális jelek: azok az alapvető életműködés fennállását bizonyító folyamatok, amelyek ugyan nem irányulnak a károsodás elhárítására, de </a:t>
            </a:r>
            <a:r>
              <a:rPr 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jelzik</a:t>
            </a:r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szervezet passzív tovább működését</a:t>
            </a:r>
          </a:p>
          <a:p>
            <a:r>
              <a:rPr 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Vitális reakciók: az élőszövetek, sejtek különböző külső behatásokra biológiai folyamatokra adott szervezeti válasz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943692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8B31416A-4CAA-4012-BC7E-93D31C2F7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99244"/>
            <a:ext cx="10972800" cy="1143000"/>
          </a:xfrm>
        </p:spPr>
        <p:txBody>
          <a:bodyPr>
            <a:normAutofit/>
          </a:bodyPr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Vitális jelentések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7B31F23-30E4-49E8-9F11-2D11414CA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2037"/>
            <a:ext cx="10972800" cy="4525963"/>
          </a:xfrm>
        </p:spPr>
        <p:txBody>
          <a:bodyPr>
            <a:normAutofit/>
          </a:bodyPr>
          <a:lstStyle/>
          <a:p>
            <a:pPr marL="544513" indent="-544513" algn="just">
              <a:lnSpc>
                <a:spcPct val="80000"/>
              </a:lnSpc>
              <a:buFontTx/>
              <a:buChar char="-"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Keringés vitális jelenségei:</a:t>
            </a:r>
          </a:p>
          <a:p>
            <a:pPr marL="1444625" lvl="1" indent="-552450" algn="just">
              <a:lnSpc>
                <a:spcPct val="80000"/>
              </a:lnSpc>
              <a:buFontTx/>
              <a:buChar char="•"/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külső vagy belső vérzés</a:t>
            </a:r>
          </a:p>
          <a:p>
            <a:pPr marL="1444625" lvl="1" indent="-552450" algn="just">
              <a:lnSpc>
                <a:spcPct val="80000"/>
              </a:lnSpc>
              <a:buFontTx/>
              <a:buChar char="•"/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nyirokkeringésen keresztül vérzés</a:t>
            </a:r>
          </a:p>
          <a:p>
            <a:pPr marL="544513" indent="-544513" algn="just">
              <a:lnSpc>
                <a:spcPct val="80000"/>
              </a:lnSpc>
              <a:buFontTx/>
              <a:buChar char="-"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Légzés vitális jelenségei:</a:t>
            </a:r>
          </a:p>
          <a:p>
            <a:pPr marL="1444625" lvl="1" indent="-552450" algn="just">
              <a:lnSpc>
                <a:spcPct val="80000"/>
              </a:lnSpc>
              <a:buFontTx/>
              <a:buChar char="•"/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vérbelehelés</a:t>
            </a:r>
          </a:p>
          <a:p>
            <a:pPr marL="1444625" lvl="1" indent="-552450" algn="just">
              <a:lnSpc>
                <a:spcPct val="80000"/>
              </a:lnSpc>
              <a:buFontTx/>
              <a:buChar char="•"/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füstbelégzés</a:t>
            </a:r>
          </a:p>
          <a:p>
            <a:pPr marL="544513" indent="-544513" algn="just">
              <a:lnSpc>
                <a:spcPct val="80000"/>
              </a:lnSpc>
              <a:buFontTx/>
              <a:buChar char="-"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Emésztőrendszer vitális jelenségei:</a:t>
            </a:r>
          </a:p>
          <a:p>
            <a:pPr marL="1444625" lvl="1" indent="-552450" algn="just">
              <a:lnSpc>
                <a:spcPct val="80000"/>
              </a:lnSpc>
              <a:buFontTx/>
              <a:buChar char="•"/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vérnyelés</a:t>
            </a:r>
          </a:p>
          <a:p>
            <a:pPr marL="1444625" lvl="1" indent="-552450" algn="just">
              <a:lnSpc>
                <a:spcPct val="80000"/>
              </a:lnSpc>
              <a:buFontTx/>
              <a:buChar char="•"/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újszülöttek levegő nyelése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6952860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DB313C18-9E6C-4AE7-B33B-225C0E313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Vitális jelentések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F459C7E-049E-491D-9F12-A2001B245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2550232"/>
            <a:ext cx="10972800" cy="4525963"/>
          </a:xfrm>
        </p:spPr>
        <p:txBody>
          <a:bodyPr/>
          <a:lstStyle/>
          <a:p>
            <a:pPr marL="544513" indent="-544513" algn="just">
              <a:lnSpc>
                <a:spcPct val="80000"/>
              </a:lnSpc>
              <a:buFontTx/>
              <a:buChar char="-"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Embóliák mint vitális jelenségek:</a:t>
            </a:r>
          </a:p>
          <a:p>
            <a:pPr marL="1444625" lvl="1" indent="-552450" algn="just">
              <a:lnSpc>
                <a:spcPct val="80000"/>
              </a:lnSpc>
              <a:buFontTx/>
              <a:buChar char="•"/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Légembólia</a:t>
            </a:r>
          </a:p>
          <a:p>
            <a:pPr marL="1444625" lvl="1" indent="-552450" algn="just">
              <a:lnSpc>
                <a:spcPct val="80000"/>
              </a:lnSpc>
              <a:buFontTx/>
              <a:buChar char="•"/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Zsírembólia</a:t>
            </a:r>
          </a:p>
          <a:p>
            <a:pPr marL="1444625" lvl="1" indent="-552450" algn="just">
              <a:lnSpc>
                <a:spcPct val="80000"/>
              </a:lnSpc>
              <a:buFontTx/>
              <a:buChar char="•"/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Sejtembólia</a:t>
            </a:r>
          </a:p>
          <a:p>
            <a:pPr marL="1444625" lvl="1" indent="-552450" algn="just">
              <a:lnSpc>
                <a:spcPct val="80000"/>
              </a:lnSpc>
              <a:buFontTx/>
              <a:buChar char="•"/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Magzatvíz embólia</a:t>
            </a:r>
          </a:p>
          <a:p>
            <a:pPr marL="1444625" lvl="1" indent="-552450" algn="just">
              <a:lnSpc>
                <a:spcPct val="80000"/>
              </a:lnSpc>
              <a:buFontTx/>
              <a:buChar char="•"/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Gázembólia</a:t>
            </a:r>
          </a:p>
          <a:p>
            <a:pPr marL="1444625" lvl="1" indent="-552450" algn="just">
              <a:lnSpc>
                <a:spcPct val="80000"/>
              </a:lnSpc>
              <a:buFontTx/>
              <a:buChar char="•"/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Idegentest embólia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300408545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B8C10622-0BAB-4EC3-BAEC-78C8E664D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08342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Vitális reakciók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8C34837-D62B-4FF8-B2B7-EF804647B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73983"/>
            <a:ext cx="10972800" cy="4525963"/>
          </a:xfrm>
        </p:spPr>
        <p:txBody>
          <a:bodyPr/>
          <a:lstStyle/>
          <a:p>
            <a:pPr marL="712788" indent="-625475" algn="just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Sérülést követő enzimhisztokémiai elváltozások:</a:t>
            </a:r>
          </a:p>
          <a:p>
            <a:pPr marL="712788" indent="-625475" algn="just">
              <a:buFontTx/>
              <a:buChar char="-"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DNS és RNS szaporulat</a:t>
            </a:r>
          </a:p>
          <a:p>
            <a:pPr marL="712788" indent="-625475" algn="just">
              <a:buFontTx/>
              <a:buChar char="-"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Hisztamin felszaporodás</a:t>
            </a:r>
          </a:p>
          <a:p>
            <a:pPr marL="712788" indent="-625475" algn="just">
              <a:buFontTx/>
              <a:buChar char="-"/>
            </a:pPr>
            <a:r>
              <a:rPr lang="hu-HU" alt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Reparációs</a:t>
            </a: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folyamat megindulása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36406754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31E26F3-9A3F-4234-8D94-0EE259D27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>
            <a:normAutofit/>
          </a:bodyPr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3821B1D-635B-4061-8539-6886ADDBA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740237"/>
            <a:ext cx="10972800" cy="4525963"/>
          </a:xfrm>
        </p:spPr>
        <p:txBody>
          <a:bodyPr/>
          <a:lstStyle/>
          <a:p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Értelmező rendelkezések:</a:t>
            </a:r>
          </a:p>
          <a:p>
            <a:pPr lvl="1"/>
            <a:r>
              <a:rPr lang="hu-HU" altLang="hu-HU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Epikrízis</a:t>
            </a:r>
            <a:endParaRPr lang="hu-HU" altLang="hu-HU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Haláleset helye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okát megállapító orvos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Halottszemle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Halott vizsgálat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Temető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9138036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DF99052D-7520-4211-9770-02690BE45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A3214CD-5858-4703-B5E7-BFE2B0152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2786024"/>
            <a:ext cx="10972800" cy="2826772"/>
          </a:xfrm>
        </p:spPr>
        <p:txBody>
          <a:bodyPr/>
          <a:lstStyle/>
          <a:p>
            <a:r>
              <a:rPr lang="hu-HU" alt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Epikrízis</a:t>
            </a: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Az elhunyt egészségügyi dokumentációinak és a kóresetnek a kórtörténet alapján történő írásbeli összefoglalása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40183617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44443E6B-0994-434D-BAFB-B60D68771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4D26466-A2B7-453B-B688-C39BE8483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50232"/>
            <a:ext cx="10972800" cy="4525963"/>
          </a:xfrm>
        </p:spPr>
        <p:txBody>
          <a:bodyPr/>
          <a:lstStyle/>
          <a:p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Haláleset helye: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holtest megtalálásának helye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Járművön történt haláleset esetén a holtest járműről történt leemelésének helye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05398487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44065C5F-A76D-4202-9F60-DA86AA40E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3EF2DD1-A0D9-427E-BF63-B76C14907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2362986"/>
            <a:ext cx="10972800" cy="4525963"/>
          </a:xfrm>
        </p:spPr>
        <p:txBody>
          <a:bodyPr/>
          <a:lstStyle/>
          <a:p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okát megállapító orvos: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a halottvizsgálatot végző orvos aki a halál okát megállapítja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33984438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FD17FAB9-AC85-4D55-9415-FC96E0F62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5F56E49-39C2-4F21-8638-47F065E35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90855"/>
            <a:ext cx="10972800" cy="4525963"/>
          </a:xfrm>
        </p:spPr>
        <p:txBody>
          <a:bodyPr/>
          <a:lstStyle/>
          <a:p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Halottszemle: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haláleset helyén vagy a holtest helyén lefolytatott a holtest külső vizsgálata.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holtesten lévő ruházat vizsgálata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holtesten és az azon lévő ruházatban található dolgok vizsgálata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3454068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E13FF16F-4C1C-4DE9-A1EC-8E8FECF0A3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5208" y="1071526"/>
            <a:ext cx="8229600" cy="1143000"/>
          </a:xfrm>
        </p:spPr>
        <p:txBody>
          <a:bodyPr>
            <a:normAutofit/>
          </a:bodyPr>
          <a:lstStyle/>
          <a:p>
            <a:r>
              <a:rPr lang="hu-HU" altLang="hu-HU" sz="3000" b="1" i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hu-HU" altLang="hu-HU" sz="3000" b="1" i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perinatalis</a:t>
            </a:r>
            <a:r>
              <a:rPr lang="hu-HU" altLang="hu-HU" sz="3000" b="1" i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halál.</a:t>
            </a:r>
            <a:r>
              <a:rPr lang="en-US" altLang="hu-HU" sz="30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67D84DB-1921-4483-AA36-F747B7CAAC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44583" y="2665375"/>
            <a:ext cx="7929562" cy="3782925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Halva születés (késői magzati halálozás)</a:t>
            </a:r>
          </a:p>
          <a:p>
            <a:pPr>
              <a:buFontTx/>
              <a:buNone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- halál a méhen belüli terhesség 24. </a:t>
            </a:r>
          </a:p>
          <a:p>
            <a:pPr>
              <a:buFontTx/>
              <a:buNone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  hete után következett be</a:t>
            </a:r>
          </a:p>
          <a:p>
            <a:pPr>
              <a:buFontTx/>
              <a:buNone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- </a:t>
            </a:r>
            <a:r>
              <a:rPr lang="hu-HU" alt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testömege</a:t>
            </a: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az 500 g-ot eléri, ill.</a:t>
            </a:r>
          </a:p>
          <a:p>
            <a:pPr>
              <a:buFontTx/>
              <a:buNone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  meghaladja</a:t>
            </a:r>
          </a:p>
          <a:p>
            <a:pPr>
              <a:buFontTx/>
              <a:buNone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- testhossza a 30 cm-t eléri, ill.	</a:t>
            </a:r>
          </a:p>
          <a:p>
            <a:pPr>
              <a:buFontTx/>
              <a:buNone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  meghaladja</a:t>
            </a: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315766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F9E65A9C-AA37-434E-A64D-69D32FE52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9CF2948-8130-440E-ACD5-B84E87146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2037"/>
            <a:ext cx="10972800" cy="4525963"/>
          </a:xfrm>
        </p:spPr>
        <p:txBody>
          <a:bodyPr/>
          <a:lstStyle/>
          <a:p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Halottvizsgálat: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tényének megállapítása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idejének megállapítása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halottszemle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Kórbonctani vizsgálat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hatósági boncolás, eredményének megállapításai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igazságügyi orvos szakértői boncolás, eredményének megállapításai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31901880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7162C104-0630-4652-A5AE-7AA2281BD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FC5D6CD-656B-41EC-9322-4061CC4C6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85858"/>
            <a:ext cx="10972800" cy="4525963"/>
          </a:xfrm>
        </p:spPr>
        <p:txBody>
          <a:bodyPr/>
          <a:lstStyle/>
          <a:p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Temető: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temetőkről és a temetkezésről szóló törvény alapján temetőnek minősülő hely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352149794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E206366-27F9-419B-A47E-3A8B917D4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8A082BF-689E-475F-B1FD-E3F24A060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38357"/>
            <a:ext cx="10972800" cy="4525963"/>
          </a:xfrm>
        </p:spPr>
        <p:txBody>
          <a:bodyPr/>
          <a:lstStyle/>
          <a:p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helyszíni halott vizsgálatra vonatkozó általános szabályok: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Szakmai szabályok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Hatékonyság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Gazdaságosság elve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98252627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476466BA-2774-44B9-95A1-C204B5812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F452B82-FEE1-4903-90A1-44CD3789B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78980"/>
            <a:ext cx="10972800" cy="4525963"/>
          </a:xfrm>
        </p:spPr>
        <p:txBody>
          <a:bodyPr/>
          <a:lstStyle/>
          <a:p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Rendkívüli halállal kapcsolatos hatósági eljárás: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Általános rendelkezések:</a:t>
            </a:r>
          </a:p>
          <a:p>
            <a:pPr lvl="2"/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Hatáskör</a:t>
            </a:r>
          </a:p>
          <a:p>
            <a:pPr lvl="2"/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Alkalmazott szabály - </a:t>
            </a:r>
            <a:r>
              <a:rPr lang="hu-HU" alt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Ákr</a:t>
            </a: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lvl="2"/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Ügyfél fogalma</a:t>
            </a:r>
          </a:p>
          <a:p>
            <a:pPr lvl="2"/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Külföldi rendkívüli halála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331491226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BC368795-3DA4-475F-8A0F-109A33EAA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A9E550B-889B-4125-93CF-A4ACD9AC9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14606"/>
            <a:ext cx="10972800" cy="4525963"/>
          </a:xfrm>
        </p:spPr>
        <p:txBody>
          <a:bodyPr/>
          <a:lstStyle/>
          <a:p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Előzetes vizsgálat: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rendkívüli halál törvényi feltételeinek fennállása nem egyértelmű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426277029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FB184452-7576-4B5D-B9B5-4C8C07B97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70A5F8E-66E4-465D-B80E-B914BC40B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69543"/>
            <a:ext cx="10972800" cy="4525963"/>
          </a:xfrm>
        </p:spPr>
        <p:txBody>
          <a:bodyPr/>
          <a:lstStyle/>
          <a:p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előzetes vizsgálat során tett intézkedések: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Szemle tartása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Egészségügyi adatok beszerzése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346015055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53BAC697-CB2F-4BBC-82BE-BBD64EC6A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4B48FA8-E38C-4839-AC9B-8CC672CAE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09608"/>
            <a:ext cx="10972800" cy="4525963"/>
          </a:xfrm>
        </p:spPr>
        <p:txBody>
          <a:bodyPr/>
          <a:lstStyle/>
          <a:p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Halottvizsgálati szaktanácsadó lehet: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Igazságügyi orvos szakértő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Hatóság alkalmazásában álló igazságügyi orvostan szakorvos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Halott vizsgálati szaktanácsadói névjegyzékben szereplő személy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49602477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541C1C61-5017-4E92-A1FE-2DBC5B784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42B5979-746C-4DAC-BF7E-376685D55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2393690"/>
            <a:ext cx="10972800" cy="443245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halottvizsgálati szaktanácsadó tevékenysége a szemle során:</a:t>
            </a:r>
          </a:p>
          <a:p>
            <a:pPr lvl="1">
              <a:lnSpc>
                <a:spcPct val="90000"/>
              </a:lnSpc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Állást foglal a halál módjára, idejére és </a:t>
            </a:r>
            <a:r>
              <a:rPr lang="hu-HU" altLang="hu-HU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feltehető okára</a:t>
            </a:r>
          </a:p>
          <a:p>
            <a:pPr lvl="1">
              <a:lnSpc>
                <a:spcPct val="90000"/>
              </a:lnSpc>
            </a:pPr>
            <a:endParaRPr lang="hu-HU" altLang="hu-HU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Megvizsgálja a holtest állapotát és megállapítja a halál bekövetkeztének időpontját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79551945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08F4D64B-855F-4A88-8923-1253E171F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68291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94F1A93-6365-4610-BA56-2A070ECC9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2037"/>
            <a:ext cx="10972800" cy="4525963"/>
          </a:xfr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halottvizsgálati szaktanácsadó tevékenysége a szemle során:</a:t>
            </a:r>
          </a:p>
          <a:p>
            <a:pPr lvl="1">
              <a:lnSpc>
                <a:spcPct val="90000"/>
              </a:lnSpc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Dokumentálja a holtesten lévő sérüléseket</a:t>
            </a:r>
          </a:p>
          <a:p>
            <a:pPr lvl="1">
              <a:lnSpc>
                <a:spcPct val="90000"/>
              </a:lnSpc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Segítséget nyújt a holtesten és annak környezetében lévő nyomok, anyag maradványok felkutatásában, biztosításában</a:t>
            </a:r>
          </a:p>
          <a:p>
            <a:pPr lvl="1">
              <a:lnSpc>
                <a:spcPct val="90000"/>
              </a:lnSpc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Segítséget nyújt a nyomok és anyagmaradványok kiválasztásában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57634836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23C5BCC-03FA-4273-B97D-9680767AF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08341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338C4EA-87C7-45CC-9C4E-9CF769858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73982"/>
            <a:ext cx="109728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halottvizsgálati szaktanácsadó tevékenysége a szemle során:</a:t>
            </a:r>
          </a:p>
          <a:p>
            <a:pPr lvl="1">
              <a:lnSpc>
                <a:spcPct val="80000"/>
              </a:lnSpc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Vizsgálja hogy a helyszínen vagy a holtest környezetében talált tárgyak, anyagok a sérülések vagy a halál előidézésére alkalmasak lehettek-e</a:t>
            </a:r>
          </a:p>
          <a:p>
            <a:pPr lvl="1">
              <a:lnSpc>
                <a:spcPct val="80000"/>
              </a:lnSpc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Vizsgálja, hogy a holtest helyzetét változatták-e</a:t>
            </a:r>
          </a:p>
          <a:p>
            <a:pPr lvl="1">
              <a:lnSpc>
                <a:spcPct val="80000"/>
              </a:lnSpc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Ismeretlen holtest esetén az egyedi sajátosságok rögzítése</a:t>
            </a:r>
          </a:p>
          <a:p>
            <a:pPr lvl="1">
              <a:lnSpc>
                <a:spcPct val="80000"/>
              </a:lnSpc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Felügyeli a holtest helyszínről való elszállítását</a:t>
            </a:r>
          </a:p>
          <a:p>
            <a:pPr lvl="1">
              <a:lnSpc>
                <a:spcPct val="80000"/>
              </a:lnSpc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Kitölti a halott vizsgálati bizonyítvány megfelelő részét</a:t>
            </a:r>
          </a:p>
          <a:p>
            <a:pPr lvl="1">
              <a:lnSpc>
                <a:spcPct val="80000"/>
              </a:lnSpc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Indokolt esetben a holtestből vér – és vizelet mintát vesz, azt a hatóságnak átadja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4053175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8AD957CF-72F1-416E-A14C-FDE1E55E06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5208" y="880011"/>
            <a:ext cx="8229600" cy="1143000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hu-HU" altLang="hu-HU" sz="30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perinatalis</a:t>
            </a:r>
            <a:r>
              <a:rPr lang="hu-HU" alt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halál</a:t>
            </a:r>
            <a:endParaRPr lang="en-US" altLang="hu-HU" sz="3000" b="1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76AD094-5F90-4E81-AED1-5DC0015973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65208" y="2753262"/>
            <a:ext cx="8229600" cy="2756890"/>
          </a:xfrm>
        </p:spPr>
        <p:txBody>
          <a:bodyPr>
            <a:normAutofit fontScale="92500"/>
          </a:bodyPr>
          <a:lstStyle/>
          <a:p>
            <a:pPr algn="just"/>
            <a:endParaRPr lang="hu-HU" altLang="hu-HU" sz="2400" dirty="0">
              <a:latin typeface="Georgia" panose="02040502050405020303" pitchFamily="18" charset="0"/>
            </a:endParaRPr>
          </a:p>
          <a:p>
            <a:pPr algn="just"/>
            <a:endParaRPr lang="hu-HU" altLang="hu-HU" sz="2400" dirty="0">
              <a:latin typeface="Georgia" panose="02040502050405020303" pitchFamily="18" charset="0"/>
            </a:endParaRPr>
          </a:p>
          <a:p>
            <a:pPr algn="just"/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születést rövid időn belül követő halálozás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- 168 órán belül következik be, függetlenül az újszülött hosszától, és tömegétől</a:t>
            </a: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78981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F6B143D-C643-4774-8FE1-9F24CBB0D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71526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1043CED-95E6-40C3-AF1A-8981A08D1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2037"/>
            <a:ext cx="10972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hatóság tevékenysége az előzetes vizsgálat során:</a:t>
            </a:r>
          </a:p>
          <a:p>
            <a:pPr lvl="1">
              <a:lnSpc>
                <a:spcPct val="90000"/>
              </a:lnSpc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Jegyzőkönyv felvétele, mely a </a:t>
            </a:r>
            <a:r>
              <a:rPr lang="hu-HU" altLang="hu-HU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Ket</a:t>
            </a: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.-ben előírtakon kívül tartalmazza:</a:t>
            </a:r>
          </a:p>
          <a:p>
            <a:pPr lvl="2">
              <a:lnSpc>
                <a:spcPct val="90000"/>
              </a:lnSpc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Halottvizsgálati szaktanácsadó feljegyzését, véleményét</a:t>
            </a:r>
          </a:p>
          <a:p>
            <a:pPr lvl="2">
              <a:lnSpc>
                <a:spcPct val="90000"/>
              </a:lnSpc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orvosi vizsgálat leletét, a hullajelenségek és a sérülések részletezését</a:t>
            </a:r>
          </a:p>
          <a:p>
            <a:pPr lvl="2">
              <a:lnSpc>
                <a:spcPct val="90000"/>
              </a:lnSpc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időpontját, módját, megállapítható okát</a:t>
            </a:r>
          </a:p>
          <a:p>
            <a:pPr lvl="2">
              <a:lnSpc>
                <a:spcPct val="90000"/>
              </a:lnSpc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soron kívüli hatósági vagy igazságügyi boncolásra vonatkozó javaslatot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379953161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0F7846B1-D88F-41A0-B203-08447E9F2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CACE215-F60E-4315-B982-B3C7F83A9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38356"/>
            <a:ext cx="10972800" cy="4525963"/>
          </a:xfrm>
        </p:spPr>
        <p:txBody>
          <a:bodyPr/>
          <a:lstStyle/>
          <a:p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előzetes vizsgálat lefolytatásának következményei: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Rendkívüli halál feltételei nem állnak fenn – rendkívüli halállal kapcsolatos eljárás megszüntetésre kerül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Rendkívüli halál feltételei esetén – rendkívüli halállal kapcsolatos eljárásra intézkedés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Bűncselekményre utaló adatok felmerülése esetén – rendkívüli halállal kapcsolatos eljárás megszüntetése, a büntető eljárásra jogosult szerv értesítése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73793662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E260097C-8F71-475A-9F94-AE63AD79B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2C39AE4-06CD-47EB-BAB3-E9B811D27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97733"/>
            <a:ext cx="10972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Hatósági boncolás:</a:t>
            </a:r>
          </a:p>
          <a:p>
            <a:pPr lvl="1">
              <a:lnSpc>
                <a:spcPct val="90000"/>
              </a:lnSpc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boncolás elrendelésről számító öt munkanapon belül el kell végezni</a:t>
            </a:r>
          </a:p>
          <a:p>
            <a:pPr lvl="1">
              <a:lnSpc>
                <a:spcPct val="90000"/>
              </a:lnSpc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Kórház, fekvőbeteg ellátó intézmény a kapacitástól függően a boncoló helyiséget köteles biztosítani</a:t>
            </a:r>
          </a:p>
          <a:p>
            <a:pPr lvl="1">
              <a:lnSpc>
                <a:spcPct val="90000"/>
              </a:lnSpc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boncoláson résztvevők körét a hatóság állapítja meg</a:t>
            </a:r>
          </a:p>
          <a:p>
            <a:pPr lvl="1">
              <a:lnSpc>
                <a:spcPct val="90000"/>
              </a:lnSpc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boncolás során fénykép és videó felvételt kell készíteni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366218281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2E76A6EA-04E7-4832-80A6-0488C347D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B3217D3-3B01-4E15-ADDD-C2085DBAD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19603"/>
            <a:ext cx="10972800" cy="4525963"/>
          </a:xfrm>
        </p:spPr>
        <p:txBody>
          <a:bodyPr/>
          <a:lstStyle/>
          <a:p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Hatósági eljárás befejezése: </a:t>
            </a:r>
            <a:r>
              <a:rPr lang="hu-HU" altLang="hu-HU" sz="2800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Ákr</a:t>
            </a: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eljárás szabályai szerint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40270309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815A5660-615B-4EBE-AE29-62DEC116F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86671DE-CD5F-4965-81CE-41C0492D2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2443354"/>
            <a:ext cx="10972800" cy="4525963"/>
          </a:xfrm>
        </p:spPr>
        <p:txBody>
          <a:bodyPr/>
          <a:lstStyle/>
          <a:p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Igazságügyi orvos szakértői boncolás: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Soron kívüliség kivételével a boncolás elrendelésétől számított három napon belül kell elvégezni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38226615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F4267A4D-B90E-452C-BDB3-904867BB6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AD14896-5E66-4406-BA57-185B60725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2680860"/>
            <a:ext cx="10972800" cy="4525963"/>
          </a:xfrm>
        </p:spPr>
        <p:txBody>
          <a:bodyPr/>
          <a:lstStyle/>
          <a:p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Korbonctani vizsgálat kezdeményezésére jogosult: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Helyszíni halottvizsgálatot végző orvos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elhunyt kezelőorvosa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Halottvizsgálati szaktanácsadó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Hatóság által kirendelt szakértő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408711952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80779473-B051-44CF-84FE-C63CE97B6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D9F1E24-889F-498B-B6D4-BBA51926B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10167"/>
            <a:ext cx="10972800" cy="4525963"/>
          </a:xfrm>
        </p:spPr>
        <p:txBody>
          <a:bodyPr/>
          <a:lstStyle/>
          <a:p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Korbonctani vizsgálat lefolytatása: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Elvégzésének ideje – az </a:t>
            </a:r>
            <a:r>
              <a:rPr lang="hu-HU" altLang="hu-HU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epikrízis</a:t>
            </a: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beérkezésétől számított három munkanapon belül</a:t>
            </a:r>
          </a:p>
          <a:p>
            <a:pPr lvl="1"/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Boncolás időpontjáról értesítendő személyek:</a:t>
            </a:r>
          </a:p>
          <a:p>
            <a:pPr lvl="2"/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Korboncolást kérő orvos</a:t>
            </a:r>
          </a:p>
          <a:p>
            <a:pPr lvl="2"/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Műtétet végző, szülést vezető orvos</a:t>
            </a:r>
          </a:p>
          <a:p>
            <a:pPr lvl="2"/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Kezelőorvos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8436157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D1B43368-1DEC-47BB-8680-28AA83B8E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54EFE22-DC9D-4DF2-9CB5-85B4F6AEC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62107"/>
            <a:ext cx="10972800" cy="375556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Holtest szállítása, átmeneti tárolása és az ehhez kapcsolódó költségek:</a:t>
            </a:r>
          </a:p>
          <a:p>
            <a:pPr lvl="1">
              <a:lnSpc>
                <a:spcPct val="80000"/>
              </a:lnSpc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a halottvizsgálat alapján egyértelműen természetes módon következett be – elhunyt eltemettetésére köteles személy intézkedik ill. a költségek őt terhelik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71958204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F1EFC5E5-EEA2-4C6F-83AA-2FB429CE3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7545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351/2013. (X.4.) Korm. Rendelet miatti új elemek: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DA6BD3-1AF0-4A95-BCE5-A49C396FF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90855"/>
            <a:ext cx="109728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Holtest szállítása, átmeneti tárolása és az ehhez kapcsolódó költségek:</a:t>
            </a:r>
          </a:p>
          <a:p>
            <a:pPr lvl="1">
              <a:lnSpc>
                <a:spcPct val="80000"/>
              </a:lnSpc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halál a halottvizsgálat alapján egyértelműen természetes módon következett be, de korboncolás szükséges – halott vizsgálati orvos gondoskodik a korbonctani vizsgálat helyére történő szállításról, költségeket OEP finanszírozza</a:t>
            </a:r>
          </a:p>
          <a:p>
            <a:pPr lvl="1">
              <a:lnSpc>
                <a:spcPct val="80000"/>
              </a:lnSpc>
            </a:pPr>
            <a:r>
              <a:rPr lang="hu-HU" altLang="hu-HU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Rendkívüli halál, bűncselekmény esetén hatóság intézkedik, dokumentációk kiadásáig a költségek őt terhelik</a:t>
            </a:r>
          </a:p>
          <a:p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91550753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70661358-57D0-44D5-A3E6-BA602D163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5" y="1199509"/>
            <a:ext cx="8008523" cy="5676575"/>
          </a:xfrm>
          <a:prstGeom prst="rect">
            <a:avLst/>
          </a:prstGeom>
        </p:spPr>
      </p:pic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32993426-8D45-45A1-99FD-8D1AF0E75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600101"/>
            <a:ext cx="10972800" cy="1143000"/>
          </a:xfrm>
        </p:spPr>
        <p:txBody>
          <a:bodyPr/>
          <a:lstStyle/>
          <a:p>
            <a:r>
              <a:rPr 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halottvizsgálati bizonyítvány</a:t>
            </a: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1752459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F24C5CF9-97AC-4485-AD0C-BC6F02E5AA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5208" y="1071526"/>
            <a:ext cx="8229600" cy="1143000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szomatikus halál</a:t>
            </a:r>
            <a:endParaRPr lang="en-US" altLang="hu-HU" sz="3000" b="1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A75E7F1-C605-406C-925A-A10AECE899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296" y="2786027"/>
            <a:ext cx="8229600" cy="308038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None/>
            </a:pPr>
            <a:endParaRPr lang="hu-HU" altLang="hu-HU" dirty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hu-HU" altLang="hu-HU" dirty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szervezet egészének, mint organizmusnak a visszafordíthatatlan működés leállását jelenti – az agy működés leáll.</a:t>
            </a:r>
            <a:endParaRPr lang="en-US" altLang="hu-HU" sz="28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70003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2866137"/>
            <a:ext cx="9144000" cy="784830"/>
          </a:xfrm>
        </p:spPr>
        <p:txBody>
          <a:bodyPr>
            <a:spAutoFit/>
          </a:bodyPr>
          <a:lstStyle/>
          <a:p>
            <a:r>
              <a:rPr lang="hu-HU" sz="45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Köszönöm a figyelmet!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56" t="42500" r="19062" b="10555"/>
          <a:stretch/>
        </p:blipFill>
        <p:spPr bwMode="auto">
          <a:xfrm>
            <a:off x="5232875" y="5466375"/>
            <a:ext cx="1726250" cy="944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>
            <a:endCxn id="1028" idx="1"/>
          </p:cNvCxnSpPr>
          <p:nvPr/>
        </p:nvCxnSpPr>
        <p:spPr>
          <a:xfrm>
            <a:off x="0" y="5938440"/>
            <a:ext cx="523287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>
            <a:off x="6959134" y="5938440"/>
            <a:ext cx="523286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157429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>
            <a:extLst>
              <a:ext uri="{FF2B5EF4-FFF2-40B4-BE49-F238E27FC236}">
                <a16:creationId xmlns:a16="http://schemas.microsoft.com/office/drawing/2014/main" id="{E1EEFC60-05C7-434D-B66B-5BB5DA1D8722}"/>
              </a:ext>
            </a:extLst>
          </p:cNvPr>
          <p:cNvCxnSpPr>
            <a:endCxn id="5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0EE1D321-C982-4E9C-840C-E433FAFE5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99E3378F-DFEB-4744-90CF-447D0C452B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5208" y="880280"/>
            <a:ext cx="8229600" cy="1143000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Álhalál</a:t>
            </a:r>
            <a:endParaRPr lang="en-US" altLang="hu-HU" sz="3000" b="1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692C21B-E99C-4B7D-ADB3-C6D7E9E9F3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65208" y="2205843"/>
            <a:ext cx="8229600" cy="3636818"/>
          </a:xfrm>
        </p:spPr>
        <p:txBody>
          <a:bodyPr>
            <a:normAutofit/>
          </a:bodyPr>
          <a:lstStyle/>
          <a:p>
            <a:pPr marL="631825" indent="-631825">
              <a:buFont typeface="Wingdings" panose="05000000000000000000" pitchFamily="2" charset="2"/>
              <a:buNone/>
            </a:pPr>
            <a:endParaRPr lang="hu-HU" altLang="hu-HU" dirty="0">
              <a:latin typeface="Georgia" panose="02040502050405020303" pitchFamily="18" charset="0"/>
            </a:endParaRPr>
          </a:p>
          <a:p>
            <a:pPr marL="631825" indent="-631825">
              <a:buFont typeface="Wingdings" panose="05000000000000000000" pitchFamily="2" charset="2"/>
              <a:buNone/>
            </a:pPr>
            <a:endParaRPr lang="hu-HU" altLang="hu-HU" dirty="0">
              <a:latin typeface="Georgia" panose="02040502050405020303" pitchFamily="18" charset="0"/>
            </a:endParaRPr>
          </a:p>
          <a:p>
            <a:pPr marL="631825" indent="-631825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életfunkciók olyan minimális fennállását jelenti, amely a külső szemlélőt vagy felületes vizsgálót megtévesztve a tényleges halál beálltának illúzióját kelti.</a:t>
            </a:r>
          </a:p>
          <a:p>
            <a:pPr marL="631825" indent="-631825">
              <a:buFont typeface="Wingdings" panose="05000000000000000000" pitchFamily="2" charset="2"/>
              <a:buNone/>
            </a:pPr>
            <a:endParaRPr lang="hu-HU" altLang="hu-HU" dirty="0">
              <a:solidFill>
                <a:srgbClr val="66FFFF"/>
              </a:solidFill>
              <a:latin typeface="Georgia" panose="02040502050405020303" pitchFamily="18" charset="0"/>
            </a:endParaRPr>
          </a:p>
          <a:p>
            <a:pPr marL="631825" indent="-631825">
              <a:buFont typeface="Wingdings" panose="05000000000000000000" pitchFamily="2" charset="2"/>
              <a:buNone/>
            </a:pPr>
            <a:endParaRPr lang="hu-HU" altLang="hu-HU" b="1" dirty="0">
              <a:solidFill>
                <a:srgbClr val="66FFFF"/>
              </a:solidFill>
              <a:latin typeface="Georgia" panose="02040502050405020303" pitchFamily="18" charset="0"/>
            </a:endParaRP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Dr.Kiss Tibor</a:t>
            </a:r>
          </a:p>
        </p:txBody>
      </p:sp>
    </p:spTree>
    <p:extLst>
      <p:ext uri="{BB962C8B-B14F-4D97-AF65-F5344CB8AC3E}">
        <p14:creationId xmlns:p14="http://schemas.microsoft.com/office/powerpoint/2010/main" val="223478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929DE78B229B46B7FDE5DBB9C9AC55" ma:contentTypeVersion="0" ma:contentTypeDescription="Create a new document." ma:contentTypeScope="" ma:versionID="e75f772fa1f90be04b714fa291b5aae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E0B7C3-988A-4713-9159-A6C0B9717484}"/>
</file>

<file path=customXml/itemProps2.xml><?xml version="1.0" encoding="utf-8"?>
<ds:datastoreItem xmlns:ds="http://schemas.openxmlformats.org/officeDocument/2006/customXml" ds:itemID="{504521C9-DB56-46F0-A87B-F7D751E39724}"/>
</file>

<file path=customXml/itemProps3.xml><?xml version="1.0" encoding="utf-8"?>
<ds:datastoreItem xmlns:ds="http://schemas.openxmlformats.org/officeDocument/2006/customXml" ds:itemID="{00DBE073-4F32-4D6F-BC52-FFD1F7DEC246}"/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2952</Words>
  <Application>Microsoft Office PowerPoint</Application>
  <PresentationFormat>Szélesvásznú</PresentationFormat>
  <Paragraphs>603</Paragraphs>
  <Slides>80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80</vt:i4>
      </vt:variant>
    </vt:vector>
  </HeadingPairs>
  <TitlesOfParts>
    <vt:vector size="86" baseType="lpstr">
      <vt:lpstr>Arial</vt:lpstr>
      <vt:lpstr>Calibri</vt:lpstr>
      <vt:lpstr>Georgia</vt:lpstr>
      <vt:lpstr>Verdana</vt:lpstr>
      <vt:lpstr>Wingdings</vt:lpstr>
      <vt:lpstr>Office-téma</vt:lpstr>
      <vt:lpstr>Halottakkal kapcsolatos eljárások</vt:lpstr>
      <vt:lpstr>Halottakkal kapcsolatos eljárások</vt:lpstr>
      <vt:lpstr>PowerPoint-bemutató</vt:lpstr>
      <vt:lpstr>Az élveszületés, a perinatális halál és a halva születés fogalma</vt:lpstr>
      <vt:lpstr>Vetélés</vt:lpstr>
      <vt:lpstr>A perinatalis halál. </vt:lpstr>
      <vt:lpstr>A perinatalis halál</vt:lpstr>
      <vt:lpstr>A szomatikus halál</vt:lpstr>
      <vt:lpstr>Álhalál</vt:lpstr>
      <vt:lpstr>Molekuláris halál</vt:lpstr>
      <vt:lpstr>A halál akkor állapítható meg, ha az alábbi két állapot közül az egyik fennáll:</vt:lpstr>
      <vt:lpstr>Az agyhalál megállapítása</vt:lpstr>
      <vt:lpstr>A halál gyanú jelei:</vt:lpstr>
      <vt:lpstr>A halál biztos jelei:</vt:lpstr>
      <vt:lpstr>A halál biztos jelei</vt:lpstr>
      <vt:lpstr>A leggyakrabban előforduló légyfajták fejlődése Schranz után</vt:lpstr>
      <vt:lpstr>A halál idejének véleményezése</vt:lpstr>
      <vt:lpstr>A halál idejének véleményezése</vt:lpstr>
      <vt:lpstr>A hullafoltok kialakulásának ideje órában</vt:lpstr>
      <vt:lpstr>Harántizmok ingerelhetősége órában</vt:lpstr>
      <vt:lpstr>Hullamerevség kialakulása órában</vt:lpstr>
      <vt:lpstr>Pupillareakciók kiválthatósága órában</vt:lpstr>
      <vt:lpstr>A halottvizsgálat szabályai</vt:lpstr>
      <vt:lpstr>A halott vizsgálat jelentősége</vt:lpstr>
      <vt:lpstr>A halott vizsgálat menete</vt:lpstr>
      <vt:lpstr>A halott vizsgálat menete</vt:lpstr>
      <vt:lpstr>A halott vizsgálat menete</vt:lpstr>
      <vt:lpstr>A halott vizsgálat menete</vt:lpstr>
      <vt:lpstr>A halott vizsgálat elvégzésének ideje</vt:lpstr>
      <vt:lpstr>Halál okok</vt:lpstr>
      <vt:lpstr>Nem Természetes okú halál fajai</vt:lpstr>
      <vt:lpstr>A nem természetes halál esetei</vt:lpstr>
      <vt:lpstr>Rendkívüli halál esetei</vt:lpstr>
      <vt:lpstr>Rendkívüli halál fajai</vt:lpstr>
      <vt:lpstr>A nem természetes halál esetei</vt:lpstr>
      <vt:lpstr>Eljárás nem természetes halál esetén</vt:lpstr>
      <vt:lpstr>Eljárás nem természetes halál esetén</vt:lpstr>
      <vt:lpstr>Eljárás rendkívüli halál esetén</vt:lpstr>
      <vt:lpstr>A boncolás</vt:lpstr>
      <vt:lpstr>A boncolás</vt:lpstr>
      <vt:lpstr>A boncolás</vt:lpstr>
      <vt:lpstr>A boncolás</vt:lpstr>
      <vt:lpstr>A boncolás</vt:lpstr>
      <vt:lpstr>A boncolás</vt:lpstr>
      <vt:lpstr>A boncolás</vt:lpstr>
      <vt:lpstr>A boncolás</vt:lpstr>
      <vt:lpstr>A boncolás</vt:lpstr>
      <vt:lpstr>A boncolás</vt:lpstr>
      <vt:lpstr>Kihantolás (exhumálás)</vt:lpstr>
      <vt:lpstr>Vitális jelentések</vt:lpstr>
      <vt:lpstr>Vitális jelentések</vt:lpstr>
      <vt:lpstr>Vitális jelentések</vt:lpstr>
      <vt:lpstr>Vitális jelentések</vt:lpstr>
      <vt:lpstr>Vitális reakciók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351/2013. (X.4.) Korm. Rendelet miatti új elemek:</vt:lpstr>
      <vt:lpstr>A halottvizsgálati bizonyítvány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Sivák Emőke Judit</dc:creator>
  <cp:lastModifiedBy>Kiss Tibor</cp:lastModifiedBy>
  <cp:revision>92</cp:revision>
  <dcterms:created xsi:type="dcterms:W3CDTF">2017-06-15T13:21:46Z</dcterms:created>
  <dcterms:modified xsi:type="dcterms:W3CDTF">2019-03-18T17:03:00Z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0x01010011929DE78B229B46B7FDE5DBB9C9AC55</vt:lpwstr>
  </property>
</Properties>
</file>