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4.xml" ContentType="application/vnd.openxmlformats-officedocument.presentationml.slide+xml"/>
  <Override PartName="/ppt/slides/slide44.xml" ContentType="application/vnd.openxmlformats-officedocument.presentationml.slide+xml"/>
  <Override PartName="/ppt/slides/slide4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50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66" r:id="rId3"/>
    <p:sldId id="269" r:id="rId4"/>
    <p:sldId id="270" r:id="rId5"/>
    <p:sldId id="271" r:id="rId6"/>
    <p:sldId id="272" r:id="rId7"/>
    <p:sldId id="273" r:id="rId8"/>
    <p:sldId id="268" r:id="rId9"/>
    <p:sldId id="279" r:id="rId10"/>
    <p:sldId id="280" r:id="rId11"/>
    <p:sldId id="281" r:id="rId12"/>
    <p:sldId id="274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302" r:id="rId28"/>
    <p:sldId id="303" r:id="rId29"/>
    <p:sldId id="304" r:id="rId30"/>
    <p:sldId id="305" r:id="rId31"/>
    <p:sldId id="299" r:id="rId32"/>
    <p:sldId id="300" r:id="rId33"/>
    <p:sldId id="275" r:id="rId34"/>
    <p:sldId id="306" r:id="rId35"/>
    <p:sldId id="307" r:id="rId36"/>
    <p:sldId id="308" r:id="rId37"/>
    <p:sldId id="316" r:id="rId38"/>
    <p:sldId id="317" r:id="rId39"/>
    <p:sldId id="319" r:id="rId40"/>
    <p:sldId id="320" r:id="rId41"/>
    <p:sldId id="321" r:id="rId42"/>
    <p:sldId id="322" r:id="rId43"/>
    <p:sldId id="323" r:id="rId44"/>
    <p:sldId id="324" r:id="rId45"/>
    <p:sldId id="325" r:id="rId46"/>
    <p:sldId id="326" r:id="rId47"/>
    <p:sldId id="328" r:id="rId48"/>
    <p:sldId id="277" r:id="rId49"/>
    <p:sldId id="278" r:id="rId50"/>
    <p:sldId id="261" r:id="rId5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0D5D7A95-E976-404B-806B-AEAF4AF32D8E}">
          <p14:sldIdLst>
            <p14:sldId id="256"/>
            <p14:sldId id="266"/>
            <p14:sldId id="269"/>
            <p14:sldId id="270"/>
            <p14:sldId id="271"/>
            <p14:sldId id="272"/>
            <p14:sldId id="273"/>
            <p14:sldId id="268"/>
            <p14:sldId id="279"/>
            <p14:sldId id="280"/>
            <p14:sldId id="281"/>
            <p14:sldId id="274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302"/>
            <p14:sldId id="303"/>
            <p14:sldId id="304"/>
            <p14:sldId id="305"/>
            <p14:sldId id="299"/>
            <p14:sldId id="300"/>
            <p14:sldId id="275"/>
            <p14:sldId id="306"/>
            <p14:sldId id="307"/>
            <p14:sldId id="308"/>
            <p14:sldId id="316"/>
            <p14:sldId id="317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8"/>
            <p14:sldId id="277"/>
            <p14:sldId id="278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5C62"/>
    <a:srgbClr val="00ACC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openxmlformats.org/officeDocument/2006/relationships/customXml" Target="../customXml/item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6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E89DB-7C3C-4A28-B17A-FF7D414C020B}" type="datetimeFigureOut">
              <a:rPr lang="hu-HU" smtClean="0"/>
              <a:t>2018.02.13.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C1EFD-EE2B-4D15-BCDF-D4B6CF8165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650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BD90-AF45-419E-95C5-DB38D21C4D44}" type="datetime1">
              <a:rPr lang="hu-HU" smtClean="0"/>
              <a:t>2018.02.13.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396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C426E-9BA2-41F4-9101-0DDB6F8687AD}" type="datetime1">
              <a:rPr lang="hu-HU" smtClean="0"/>
              <a:t>2018.02.13.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139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172F-722B-44CF-8FD0-9D2624415002}" type="datetime1">
              <a:rPr lang="hu-HU" smtClean="0"/>
              <a:t>2018.02.13.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518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A599F-AF82-4191-B55E-D627A604B287}" type="datetime1">
              <a:rPr lang="hu-HU" smtClean="0"/>
              <a:t>2018.02.13.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362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FCF8-35E6-4116-893C-B346933DFC33}" type="datetime1">
              <a:rPr lang="hu-HU" smtClean="0"/>
              <a:t>2018.02.13.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614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D2476-5595-4CF1-9819-FE80DF80A688}" type="datetime1">
              <a:rPr lang="hu-HU" smtClean="0"/>
              <a:t>2018.02.13.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461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9AA6-94D2-4F75-B2BE-0A0B42065957}" type="datetime1">
              <a:rPr lang="hu-HU" smtClean="0"/>
              <a:t>2018.02.13.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921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EAEC-4B94-44CA-AC60-B2361DF7A5C7}" type="datetime1">
              <a:rPr lang="hu-HU" smtClean="0"/>
              <a:t>2018.02.13.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347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05EF-1320-47FC-9D55-3E3C7E8E8887}" type="datetime1">
              <a:rPr lang="hu-HU" smtClean="0"/>
              <a:t>2018.02.13.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61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DC8A-7C7C-4CDD-801C-40FF7B06F23B}" type="datetime1">
              <a:rPr lang="hu-HU" smtClean="0"/>
              <a:t>2018.02.13.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23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EB42-B307-40B3-9797-4DC073728BA7}" type="datetime1">
              <a:rPr lang="hu-HU" smtClean="0"/>
              <a:t>2018.02.13.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014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2A5A9-5369-4188-843E-ECCC5634D572}" type="datetime1">
              <a:rPr lang="hu-HU" smtClean="0"/>
              <a:t>2018.02.13.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Dr. Kiss Tibor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D8D6-5283-447E-AFB0-7CAFE6F699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362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866137"/>
            <a:ext cx="9144000" cy="784830"/>
          </a:xfrm>
        </p:spPr>
        <p:txBody>
          <a:bodyPr>
            <a:spAutoFit/>
          </a:bodyPr>
          <a:lstStyle/>
          <a:p>
            <a:r>
              <a:rPr lang="hu-HU" altLang="hu-HU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Igazságügyi Pszichiátria</a:t>
            </a:r>
            <a:endParaRPr lang="hu-HU" sz="45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6" t="42500" r="19062" b="10555"/>
          <a:stretch/>
        </p:blipFill>
        <p:spPr bwMode="auto">
          <a:xfrm>
            <a:off x="10028925" y="180000"/>
            <a:ext cx="1726250" cy="944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Egyenes összekötő 4"/>
          <p:cNvCxnSpPr/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zövegdoboz 2">
            <a:extLst>
              <a:ext uri="{FF2B5EF4-FFF2-40B4-BE49-F238E27FC236}">
                <a16:creationId xmlns:a16="http://schemas.microsoft.com/office/drawing/2014/main" id="{38E112D3-C92E-4DBD-9680-E878FA70CB26}"/>
              </a:ext>
            </a:extLst>
          </p:cNvPr>
          <p:cNvSpPr txBox="1"/>
          <p:nvPr/>
        </p:nvSpPr>
        <p:spPr>
          <a:xfrm>
            <a:off x="2987040" y="4065563"/>
            <a:ext cx="6217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altLang="hu-HU" sz="3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ISZKI Szombathelyi Intézet</a:t>
            </a:r>
          </a:p>
          <a:p>
            <a:endParaRPr lang="hu-HU" dirty="0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F31D4EE-59C9-45D7-874A-385B34D0C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70680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06FC4F16-2815-4CBE-9EE9-8FE347FB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formája a szakvéleménynek?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8321FE0-B6B1-401D-BC1F-910404601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9" y="1600206"/>
            <a:ext cx="11676184" cy="4525963"/>
          </a:xfrm>
        </p:spPr>
        <p:txBody>
          <a:bodyPr>
            <a:noAutofit/>
          </a:bodyPr>
          <a:lstStyle/>
          <a:p>
            <a:pPr marL="0" indent="476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hatóság rendelkezésétől függ.</a:t>
            </a:r>
          </a:p>
          <a:p>
            <a:pPr marL="0" indent="4763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476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igazságügyi pszichiáter szakértő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szóban előadhatja 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szakvéleményt (pl. tárgyaláson). </a:t>
            </a:r>
          </a:p>
          <a:p>
            <a:pPr marL="0" indent="476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kérdéseket kap ezzel kapcsolatban, azokra válaszol.</a:t>
            </a:r>
          </a:p>
          <a:p>
            <a:pPr marL="0" indent="4763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4763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Írásban előterjesztheti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ekkor a szakvélemény elnevezése:</a:t>
            </a:r>
          </a:p>
          <a:p>
            <a:pPr marL="0" indent="4763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4763">
              <a:lnSpc>
                <a:spcPct val="90000"/>
              </a:lnSpc>
              <a:buSzPct val="70000"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„Igazságügyi pszichiáter szakértői lelet és vélemény”</a:t>
            </a:r>
          </a:p>
          <a:p>
            <a:pPr marL="0" indent="4763">
              <a:lnSpc>
                <a:spcPct val="90000"/>
              </a:lnSpc>
              <a:buSzPct val="70000"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„Igazságügyi pszichiáter szakértői vélemény”</a:t>
            </a:r>
          </a:p>
          <a:p>
            <a:pPr marL="0" indent="4763">
              <a:lnSpc>
                <a:spcPct val="90000"/>
              </a:lnSpc>
              <a:buSzPct val="70000"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„Igazságügyi orvosszakértői lelet és vélemény” stb.</a:t>
            </a: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700358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06FC4F16-2815-4CBE-9EE9-8FE347FB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450049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Szabad-e változtatni a szakvéleményen?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8321FE0-B6B1-401D-BC1F-910404601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02200"/>
            <a:ext cx="10972800" cy="3823969"/>
          </a:xfrm>
        </p:spPr>
        <p:txBody>
          <a:bodyPr/>
          <a:lstStyle/>
          <a:p>
            <a:pPr marL="719138" indent="-631825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indokolt,</a:t>
            </a:r>
          </a:p>
          <a:p>
            <a:pPr marL="719138" indent="-631825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631825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(pl. olyan objektív adat merül fel, amely nem volt ismeretes a szakértő előtt a vélemény elkészítésekor, és amely a vélemény lényegi megállapításait érintik)</a:t>
            </a:r>
          </a:p>
          <a:p>
            <a:pPr marL="719138" indent="-631825"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631825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akkor kell is változtatni.</a:t>
            </a:r>
            <a:endParaRPr lang="en-US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87380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945523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Mikor van szükség igazságügyi pszichiáter szakértőre polgári ügyben?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38694"/>
            <a:ext cx="10972800" cy="3387475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perben jelentős tény vagy egyéb körülmény megállapításához olyan különleges szakértelem szükséges, amellyel a bíróság nem rendelkezik.</a:t>
            </a:r>
            <a:endParaRPr lang="en-US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07674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665483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Mikor van szükség igazságügyi pszichiáter szakértőre büntető ügyben?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5" y="2250830"/>
            <a:ext cx="11662117" cy="4607169"/>
          </a:xfrm>
        </p:spPr>
        <p:txBody>
          <a:bodyPr>
            <a:normAutofit fontScale="92500" lnSpcReduction="10000"/>
          </a:bodyPr>
          <a:lstStyle/>
          <a:p>
            <a:pPr marL="804863" indent="-80486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bizonyítandó tény megállapításához vagy megítéléséhez különleges szakértelem szükséges.</a:t>
            </a:r>
          </a:p>
          <a:p>
            <a:pPr marL="804863" indent="-804863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4863" indent="-80486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szakértő igénybevétele </a:t>
            </a: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kötelező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804863" indent="-804863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4863" indent="-80486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a.)	ha az eldöntendő kérdés tárgya kóros elmeállapot (elmebetegség, gyengeelméjűség, tudatzavar, elbutulás, személyiségzavar stb., ill.</a:t>
            </a:r>
          </a:p>
          <a:p>
            <a:pPr marL="804863" indent="-804863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4863" indent="-80486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	kényszergyógykezelés vagy kényszergyógyítás. Ha a perben jelentős tény vagy egyéb körülmény megállapításához olyan különleges szakértelem szükséges, amellyel a bíróság nem rendelkezik.</a:t>
            </a:r>
            <a:endParaRPr lang="en-US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822417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945531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igazságügyi pszichiáter szakértő igénybevétele hogyan történik?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38694"/>
            <a:ext cx="10972800" cy="3387475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szakértő megbízást kap, vagy kirendelik. Feladatát meghatározzák, a vizsgálandó szakkérdést megadják.</a:t>
            </a:r>
            <a:endParaRPr lang="en-US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562568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067465"/>
          </a:xfrm>
        </p:spPr>
        <p:txBody>
          <a:bodyPr/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megbízás?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02200"/>
            <a:ext cx="10972800" cy="3823969"/>
          </a:xfrm>
        </p:spPr>
        <p:txBody>
          <a:bodyPr/>
          <a:lstStyle/>
          <a:p>
            <a:pPr marL="544513" indent="-544513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nem hatóságtól kap szakértői feladatot az igazságügyi pszichiáter szakértő, akkor megbízásról beszélünk.</a:t>
            </a:r>
          </a:p>
          <a:p>
            <a:pPr marL="544513" indent="-544513"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4513" indent="-544513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megbízás visszautasítható (nincs ún. „szakértői kényszer”), bizonyos esetekben (pl. az igazságügyi szakértői kamara etikai kódexét ill. jogszabályokat) vissza kell utasítani a megbízást</a:t>
            </a: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4230278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297655"/>
          </a:xfrm>
        </p:spPr>
        <p:txBody>
          <a:bodyPr/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kirendelés?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12817"/>
            <a:ext cx="10972800" cy="3713352"/>
          </a:xfrm>
        </p:spPr>
        <p:txBody>
          <a:bodyPr/>
          <a:lstStyle/>
          <a:p>
            <a:pPr marL="544513" indent="-544513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szakértő valamely hatóságtól (bíróság, ügyészség, rendőrség, stb.) kap szakértői feladatot, kirendelésről beszélünk.</a:t>
            </a:r>
          </a:p>
          <a:p>
            <a:pPr marL="544513" indent="-544513"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4513" indent="-544513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Kirendelés esetén a szakértő köteles közreműködni és szakvéleményt adni. (ún. „szakértői kényszer”)</a:t>
            </a:r>
            <a:endParaRPr lang="en-US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705800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735848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 közöljön haladéktalanul az igazságügyi pszichiáter szakértő a kirendelővel?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2293"/>
            <a:ext cx="10972800" cy="3784062"/>
          </a:xfrm>
        </p:spPr>
        <p:txBody>
          <a:bodyPr/>
          <a:lstStyle/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Azt, hogy </a:t>
            </a: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a.)	személyére nézve kizáró ok áll fenn,</a:t>
            </a:r>
          </a:p>
          <a:p>
            <a:pPr marL="719138" indent="-719138">
              <a:lnSpc>
                <a:spcPct val="90000"/>
              </a:lnSpc>
              <a:tabLst>
                <a:tab pos="719138" algn="l"/>
              </a:tabLst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	a szakkérdés nem tartozik a szakismeretei körébe,</a:t>
            </a:r>
          </a:p>
          <a:p>
            <a:pPr marL="719138" indent="-719138">
              <a:lnSpc>
                <a:spcPct val="90000"/>
              </a:lnSpc>
              <a:tabLst>
                <a:tab pos="719138" algn="l"/>
              </a:tabLst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c.)	tevékenysége ellátásában fontos ok akadályozza</a:t>
            </a:r>
            <a:b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(feltételek hiányoznak).</a:t>
            </a:r>
            <a:endParaRPr lang="en-US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550433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793131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Polgári ügyben mikor nem járhat el szakértőként az igazságügyi pszichiáter szakértő?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2292"/>
            <a:ext cx="10972800" cy="4285707"/>
          </a:xfrm>
        </p:spPr>
        <p:txBody>
          <a:bodyPr>
            <a:normAutofit fontScale="92500" lnSpcReduction="10000"/>
          </a:bodyPr>
          <a:lstStyle/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a.)	Ha fél, vagy féllel együtt jogosított/kötelezett személy;</a:t>
            </a: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30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	ha a per tárgyát a maga részére követeli,</a:t>
            </a: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c.)	akinek jogaira/kötelezettségeire a per eredménye kihatással lehet.</a:t>
            </a: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d.)	Ha az a.), </a:t>
            </a:r>
            <a:r>
              <a:rPr lang="hu-HU" altLang="hu-HU" sz="30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c.) pont alá eső személy (volt) képviselője, aki az ügyben eljárt, vagy hozzátartozója, ill. volt házastársa.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834933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679563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Büntető ügyben mikor nem járhat el szakértőként az igazságügyi pszichiáter szakértő?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77444"/>
            <a:ext cx="10972800" cy="4480555"/>
          </a:xfrm>
        </p:spPr>
        <p:txBody>
          <a:bodyPr>
            <a:normAutofit fontScale="92500" lnSpcReduction="10000"/>
          </a:bodyPr>
          <a:lstStyle/>
          <a:p>
            <a:pPr marL="719138" indent="-719138" algn="just"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a.)	Ha az ügyben terhelt vagy védő, ha sértett, feljelentő vagy ezek képviselője, ill. hozzátartozója;</a:t>
            </a:r>
          </a:p>
          <a:p>
            <a:pPr marL="719138" indent="-719138" algn="just">
              <a:buFont typeface="Wingdings" panose="05000000000000000000" pitchFamily="2" charset="2"/>
              <a:buNone/>
              <a:tabLst>
                <a:tab pos="719138" algn="l"/>
              </a:tabLst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 algn="just"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30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	ha nem várható tőle az ügy elfogulatlan megítélése;</a:t>
            </a:r>
            <a:r>
              <a:rPr lang="en-US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 algn="just">
              <a:buFont typeface="Wingdings" panose="05000000000000000000" pitchFamily="2" charset="2"/>
              <a:buNone/>
              <a:tabLst>
                <a:tab pos="719138" algn="l"/>
              </a:tabLst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 algn="just"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c.)	ha szakértői intézmény vezetője, és az intézmény vezetőjére áll fenn az a.) pont; </a:t>
            </a:r>
          </a:p>
          <a:p>
            <a:pPr marL="719138" indent="-719138" algn="just">
              <a:buFont typeface="Wingdings" panose="05000000000000000000" pitchFamily="2" charset="2"/>
              <a:buNone/>
              <a:tabLst>
                <a:tab pos="719138" algn="l"/>
              </a:tabLst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 algn="just">
              <a:buFont typeface="Wingdings" panose="05000000000000000000" pitchFamily="2" charset="2"/>
              <a:buNone/>
              <a:tabLst>
                <a:tab pos="719138" algn="l"/>
              </a:tabLst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d.)	szakvélemény felülvizsgálatánál az, aki a véleményt adta.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419763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21CFF43-D58D-472D-B0F3-9A3D0BB08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450039"/>
          </a:xfrm>
        </p:spPr>
        <p:txBody>
          <a:bodyPr/>
          <a:lstStyle/>
          <a:p>
            <a:r>
              <a:rPr 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 lehet igazságügyi pszichiáter szakértő?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C8DA8ED-2334-4A36-920D-A35A248D5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64900"/>
            <a:ext cx="10972800" cy="3861269"/>
          </a:xfrm>
        </p:spPr>
        <p:txBody>
          <a:bodyPr/>
          <a:lstStyle/>
          <a:p>
            <a:pPr marL="609600" indent="-609600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Az, aki </a:t>
            </a:r>
          </a:p>
          <a:p>
            <a:pPr marL="609600" indent="-609600"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bizonyítandó tény (az elmeállapot milyensége) megállapításához vagy megítéléséhez szükséges különleges szakértelemmel rendelkezik, és </a:t>
            </a:r>
          </a:p>
          <a:p>
            <a:pPr marL="609600" indent="-609600"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szakértők névjegyzékében szerepel.</a:t>
            </a:r>
          </a:p>
          <a:p>
            <a:endParaRPr lang="hu-HU" dirty="0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578F5E5-0343-46D2-A05B-89F48A0A6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4078170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665505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teendő, ha orvosi feljegyzésekre van szükség a vélemény kialakításához?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38694"/>
            <a:ext cx="10972800" cy="3387475"/>
          </a:xfrm>
        </p:spPr>
        <p:txBody>
          <a:bodyPr>
            <a:normAutofit lnSpcReduction="10000"/>
          </a:bodyPr>
          <a:lstStyle/>
          <a:p>
            <a:pPr marL="544513" indent="-544513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kirendelés melléklete a hatóság által előzetesen beszerzett orvosi anyag (kórrajz, ambuláns lap, kezelési karton stb.), amelyet a szakértő rendelkezésére bocsát.</a:t>
            </a:r>
          </a:p>
          <a:p>
            <a:pPr marL="544513" indent="-544513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4513" indent="-544513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4513" indent="-544513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az orvosi feljegyzések utólagos beszerzése szükséges, akkor a szakértő erről tájékoztatja a kirendelőt, amely gondoskodik az orvosi dokumentumokról.</a:t>
            </a:r>
            <a:endParaRPr lang="en-US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1431126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3256350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Elutasíthatja-e a kezelőorvos a hatóságnak azt a kérését, hogy adja át tanulmányozásra a betegről készített feljegyzéseket?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20172"/>
            <a:ext cx="10972800" cy="3136187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Nem. Jogszabály kötelezi, hogy átadja a hatóságnak (bíróság, ügyészség stb.) a kért adatokat.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409738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552957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orvosi feljegyzések mely adataira kíváncsi az igazságügyi pszichiáter szakértő?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7" y="2236768"/>
            <a:ext cx="11676185" cy="4621232"/>
          </a:xfrm>
        </p:spPr>
        <p:txBody>
          <a:bodyPr>
            <a:normAutofit fontScale="92500" lnSpcReduction="10000"/>
          </a:bodyPr>
          <a:lstStyle/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Mindre, amiből a vizsgálandó személy elmeállapotára tud következtetni,</a:t>
            </a:r>
          </a:p>
          <a:p>
            <a:pPr marL="719138" indent="-719138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 indent="-719138">
              <a:lnSpc>
                <a:spcPct val="90000"/>
              </a:lnSpc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kezelésbe vétel körülményei. </a:t>
            </a:r>
            <a:r>
              <a:rPr lang="hu-HU" altLang="hu-HU" sz="3000" b="1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Heteroanamnézis</a:t>
            </a: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719138" indent="-719138">
              <a:lnSpc>
                <a:spcPct val="90000"/>
              </a:lnSpc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Lelki vizsgálati lelet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legyen tárgyilagos és a szakma kifejezéseit helyesen használva készüljön.</a:t>
            </a:r>
          </a:p>
          <a:p>
            <a:pPr marL="719138" indent="-719138">
              <a:lnSpc>
                <a:spcPct val="90000"/>
              </a:lnSpc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Kórlefolyás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állapotváltozás jelei; a kórállapotra utaló tünetek; magatartási/viselkedési megnyilvánulások; kontaktus képesség; alkalmazkodási készségre utaló jelzések; kapcsolattartás, stb.</a:t>
            </a:r>
          </a:p>
          <a:p>
            <a:pPr marL="719138" indent="-719138">
              <a:lnSpc>
                <a:spcPct val="90000"/>
              </a:lnSpc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Kórösszefoglalás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Milyen állapotban van a személy, amikor elbocsátják?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248201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749905"/>
          </a:xfrm>
        </p:spPr>
        <p:txBody>
          <a:bodyPr>
            <a:normAutofit/>
          </a:bodyPr>
          <a:lstStyle/>
          <a:p>
            <a:r>
              <a:rPr lang="hu-HU" altLang="hu-HU" sz="29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hatóság (vagy más) milyen orvosi felvilágosítást kérhet, amely az igazságügyi </a:t>
            </a:r>
            <a:r>
              <a:rPr lang="hu-HU" altLang="hu-HU" sz="2900" b="1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pszicháter</a:t>
            </a:r>
            <a:r>
              <a:rPr lang="hu-HU" altLang="hu-HU" sz="29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szakértő munkáját közvetlenül érinteni fogja?</a:t>
            </a:r>
            <a:endParaRPr lang="hu-HU" sz="29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72293"/>
            <a:ext cx="12192000" cy="428570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  <a:tabLst>
                <a:tab pos="8164513" algn="l"/>
              </a:tabLst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a.)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Gondnokság alá helyezés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iránt akarnak pert indítani:</a:t>
            </a:r>
            <a:b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Milyen a személy belátási képessége? </a:t>
            </a:r>
            <a:b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(Figyelem: A szakértő a belátási képességről nyilatkozik, a cselek-vőképességről pedig a bíróság ítélkezik.)</a:t>
            </a:r>
            <a:b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válasz arra vonatkozzon, hogy a pszichiátriai betegség milyen ha-tással van a személy életvezetésére, mindennapi ügyei intézésére, mennyire befolyásolja az önállóságát, életvezetését.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  <a:tabLst>
                <a:tab pos="8164513" algn="l"/>
              </a:tabLst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  <a:tabLst>
                <a:tab pos="8164513" algn="l"/>
              </a:tabLst>
            </a:pP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Szerződéskötés, végrendelkezés 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előtt: </a:t>
            </a:r>
            <a:b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Alkalmas-e arra, hogy szerződést kössön, végrendelkezzen?</a:t>
            </a:r>
            <a:b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Válasz: „Pszichiátriai betegségben nem szenved” vagy „Pszichiátriai betegségben szenved (utalás a betegség lényegére)”. </a:t>
            </a:r>
            <a:b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 probléma az, hogy milyen a vizsgált személy belátási képessége; ezért a feladat megoldása szakértőre tartozik.)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4289338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7"/>
            <a:ext cx="12192000" cy="2665511"/>
          </a:xfrm>
        </p:spPr>
        <p:txBody>
          <a:bodyPr>
            <a:normAutofit/>
          </a:bodyPr>
          <a:lstStyle/>
          <a:p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hatóság (vagy más) milyen orvosi felvilágosítást kérhet, amely az igazságügyi </a:t>
            </a:r>
            <a:r>
              <a:rPr lang="hu-HU" altLang="hu-HU" sz="2800" b="1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pszicháter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szakértő munkáját közvetlenül érinteni fogja?</a:t>
            </a:r>
            <a:endParaRPr lang="hu-HU" sz="28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35236"/>
            <a:ext cx="12192000" cy="452276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Wingdings" panose="05000000000000000000" pitchFamily="2" charset="2"/>
              <a:buNone/>
            </a:pP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c.)	</a:t>
            </a:r>
            <a:r>
              <a:rPr lang="hu-HU" altLang="hu-HU" sz="31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Gyermekelhelyezés</a:t>
            </a: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 kapcsolatos perekben: </a:t>
            </a:r>
            <a:b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Alkalmas-e a szülő gyereknevelésre?</a:t>
            </a:r>
            <a:b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Válasz: „Pszichiátriai betegségben nem szenved” vagy „Pszichiátriai betegségben szenved (utalás a betegség lényegére)”. (A probléma az, hogy ha van pszichiátriai betegsége, akkor az a gyermeknevelésben befolyásolhatja, esetleg a gyerekek testi, lelki, szellemi fejlődésére veszélyt jelenthet, stb.)</a:t>
            </a:r>
          </a:p>
          <a:p>
            <a:pPr marL="457200" indent="-457200">
              <a:buFont typeface="Wingdings" panose="05000000000000000000" pitchFamily="2" charset="2"/>
              <a:buNone/>
            </a:pPr>
            <a:endParaRPr lang="hu-HU" altLang="hu-HU" sz="31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Font typeface="Wingdings" panose="05000000000000000000" pitchFamily="2" charset="2"/>
              <a:buNone/>
            </a:pP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d.)</a:t>
            </a:r>
            <a:r>
              <a:rPr lang="hu-HU" altLang="hu-HU" sz="31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bűncselekmény terheltjével</a:t>
            </a: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kapcsolatban: </a:t>
            </a:r>
            <a:b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Milyen elmeállapotban lehetett a cselekmény elkövetésekor? Az általa szedett gyógyszerek, drog, alkohol stb. milyen hatást válthattak  ki nála a cselekménykor?</a:t>
            </a:r>
            <a:b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választ el kell hárítani (a válasz szakértői feladat).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22495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2707714"/>
          </a:xfrm>
        </p:spPr>
        <p:txBody>
          <a:bodyPr>
            <a:normAutofit/>
          </a:bodyPr>
          <a:lstStyle/>
          <a:p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hatóság (vagy más) milyen orvosi felvilágosítást kérhet, amely az igazságügyi </a:t>
            </a:r>
            <a:r>
              <a:rPr lang="hu-HU" altLang="hu-HU" sz="2800" b="1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pszicháter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szakértő munkáját közvetlenül érinteni fogja?</a:t>
            </a:r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35236"/>
            <a:ext cx="12192000" cy="4522763"/>
          </a:xfrm>
        </p:spPr>
        <p:txBody>
          <a:bodyPr>
            <a:normAutofit/>
          </a:bodyPr>
          <a:lstStyle/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e.)	A terhelt </a:t>
            </a:r>
            <a:r>
              <a:rPr lang="hu-HU" altLang="hu-HU" sz="26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fogva tartás</a:t>
            </a: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ával kapcsolatban: </a:t>
            </a:r>
            <a:b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Milyen a börtöntűrő képessége?</a:t>
            </a:r>
            <a:b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választ el kell hárítani (nincs ilyen képesség).</a:t>
            </a:r>
          </a:p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6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f.)	A terhelt </a:t>
            </a:r>
            <a:r>
              <a:rPr lang="hu-HU" altLang="hu-HU" sz="26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fogva tartás</a:t>
            </a: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ával kapcsolatban: </a:t>
            </a:r>
            <a:b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Milyen hatással van rá a </a:t>
            </a:r>
            <a:r>
              <a:rPr lang="hu-HU" altLang="hu-HU" sz="26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fogvatartás</a:t>
            </a: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b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választ el kell hárítani (a válasz szakértői feladat).</a:t>
            </a:r>
          </a:p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6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Valamennyi említett lehetőség esetén célszerű utalni arra, hogy a kérdés eldöntése igazságügyi pszichiáter szakértő feladata.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154607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7"/>
            <a:ext cx="12192000" cy="2552963"/>
          </a:xfrm>
        </p:spPr>
        <p:txBody>
          <a:bodyPr>
            <a:normAutofit/>
          </a:bodyPr>
          <a:lstStyle/>
          <a:p>
            <a:r>
              <a:rPr lang="hu-HU" altLang="hu-HU" sz="29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Gondnokság alá helyezési ügyben milyen szakkérdést kaphat az igazságügyi pszichiáter szakértő?</a:t>
            </a:r>
            <a:endParaRPr lang="hu-HU" sz="29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36763"/>
            <a:ext cx="12192000" cy="462123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Milyen a vizsgálandó személy </a:t>
            </a:r>
            <a:r>
              <a:rPr lang="hu-HU" altLang="hu-HU" sz="31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ügyei viteléhez szükséges belátási képessége?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1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vizsgálat arra irányul, hogy szenved-e valamilyen pszichiátriai betegségben, kóros állapotban a személy. Ha igen, akkor annak milyen megnyilvánulásai észlelhetők laikus által, és mik a szakember által megállapítható kóros jelenségek.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1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Mérlegelni, hogy az állandó jelen lévő vagy </a:t>
            </a:r>
            <a:r>
              <a:rPr lang="hu-HU" altLang="hu-HU" sz="31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periódikusan</a:t>
            </a:r>
            <a:r>
              <a:rPr lang="hu-HU" altLang="hu-HU" sz="31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megjelenő kóros lelki jelenségek milyen hatást gyakorolnak a személy önállóságára, környezetével való kapcsolatára, a mindennapi életben való (hétköznapi mértékkel mért, szokványos) részvételére. El kell dönteni, hogy váratlanul kialakuló, vagy a megszokottól eltérő helyzetben vajon mennyire lenne képes dönteni. Mérlegelni kell, hogy milyen mértékű külső segítséget igényel az állapota miatt.</a:t>
            </a:r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911008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959531"/>
          </a:xfrm>
        </p:spPr>
        <p:txBody>
          <a:bodyPr>
            <a:normAutofit/>
          </a:bodyPr>
          <a:lstStyle/>
          <a:p>
            <a:r>
              <a:rPr lang="hu-HU" altLang="hu-HU" sz="29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Végrendelkezéssel/szerződéssel kapcsolatban milyen szakkérdésre kell felelnie az igazságügyi pszichiáter szakértőnek?</a:t>
            </a:r>
            <a:endParaRPr lang="hu-HU" sz="29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72293"/>
            <a:ext cx="12192000" cy="428570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Milyen lehetett a végrendelkező/szerződést kötő személy ügyei viteléhez szükséges belátási képessége a jognyilatkozat tételekor?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6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szakértői vélemény iratok alapján (ritkán a személy vizsgálata alapján) készül, és a személy jognyilatkozat tétele idején lehetséges belátási képességére vonatkozik.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Vagyis feltételezzük azt, hogy ha megvizsgálhattuk volna és </a:t>
            </a:r>
            <a:r>
              <a:rPr lang="hu-HU" altLang="hu-HU" sz="26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feltehettük</a:t>
            </a: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volna az ilyenkor legfontosabb kérdéseket, pl. miért akar és miről akar végrendelkezni, miért éppen azok javára, akiket megjelöl stb.),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6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 állapíthattunk volna meg.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4671885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485729"/>
          </a:xfrm>
        </p:spPr>
        <p:txBody>
          <a:bodyPr>
            <a:normAutofit/>
          </a:bodyPr>
          <a:lstStyle/>
          <a:p>
            <a:r>
              <a:rPr lang="hu-HU" altLang="hu-HU" sz="29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helyzet akkor, ha a kérdés az örökhagyó végrendelkező képességére vonatkozik?</a:t>
            </a:r>
            <a:endParaRPr lang="hu-HU" sz="29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64898"/>
            <a:ext cx="12192000" cy="459310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Ennek megválaszolása nem igazságügyi pszichiáter szakértői, hanem orvosszakértői feladat.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végrendelkezéssel kapcsolatos képességet nem szabad összetéveszteni a belátási képességgel.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Arra vonatkozik a kérdés, hogy az örökhagyó egészségi állapota, képességeinek, adottságainak összessége érvényesülhetett-e a jognyilatkozat tételekor.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Vagyis: Tudott-e beszélni, olvasni, írni, nem volt-e bénult 	  vagy eszméletlen stb.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1411152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541995"/>
          </a:xfrm>
        </p:spPr>
        <p:txBody>
          <a:bodyPr>
            <a:normAutofit/>
          </a:bodyPr>
          <a:lstStyle/>
          <a:p>
            <a:r>
              <a:rPr lang="hu-HU" altLang="hu-HU" sz="29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Elmeosztályon végezhet-e vizsgálatot az igazságügyi pszichiáter szakértő?</a:t>
            </a:r>
            <a:endParaRPr lang="hu-HU" sz="29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21168"/>
            <a:ext cx="10972800" cy="4536831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Természetesen sor kerülhet szakértői vizsgálatra pszichiátriai intézetben, büntető ügyben és polgári ügyben egyaránt.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Büntető ügyben elrendelhetik olyan személy szakértői vizsgálatát, akit az eljárás idejében elmeosztályon kezelnek, mert pl. a cselekményt követően azonnal beszállították.</a:t>
            </a:r>
            <a:b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Előfordulhat az is, hogy a terhelt elmeállapotának megfigyelése zajlik éppen az elmeosztályon.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Polgári ügyben leggyakoribb az, amikor ún. „nemperes” eljárásban végez igazságügyi pszichiáter szakértői vizsgálatot az osztályon.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122023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BAC0B0DF-3E37-4C62-B9BC-99B921C5F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651442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 jogosult igazságügyi pszichiáter szakértői tevékenység ellátására?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97933C7-C7A8-4634-9F8E-B97F1BE08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419643"/>
            <a:ext cx="11901268" cy="4438356"/>
          </a:xfrm>
        </p:spPr>
        <p:txBody>
          <a:bodyPr>
            <a:normAutofit fontScale="55000" lnSpcReduction="20000"/>
          </a:bodyPr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hu-HU" altLang="hu-HU" sz="47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Az, aki megfelel az alábbi feltételeknek: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hu-HU" altLang="hu-HU" sz="47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hu-HU" altLang="hu-HU" sz="47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orvosok országos nyilvántartásában szerepel,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hu-HU" altLang="hu-HU" sz="47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hu-HU" altLang="hu-HU" sz="47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Tagja a Magyar Orvosi Kamarának,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hu-HU" altLang="hu-HU" sz="47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hu-HU" altLang="hu-HU" sz="47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szakterületének megfelelő felsőfokú képesítéssel (orvosi egyetem, pszichiátriai szakvizsga, esetleg igazságügyi elmeorvostan szakvizsga) rendelkezik,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hu-HU" altLang="hu-HU" sz="47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 startAt="4"/>
            </a:pPr>
            <a:r>
              <a:rPr lang="hu-HU" altLang="hu-HU" sz="47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Legalább ötéves szakmai gyakorlata van,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694E4C1D-9FDF-43BC-8651-C6FC3CBD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5847457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3154349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feladata az igazságügyi pszichiáter szakértőnek pszichiátriai osztályra felvett, és ott kezelt betegekkel kapcsolatban?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94786"/>
            <a:ext cx="10972800" cy="3863214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szakértői vizsgálat és az orvosi feljegyzések (beutalás, felvételt megelőző események leírása, felvételi vizsgálati lelet, kórlefolyás, állapotváltozás stb.) tanulmányozása alapján arról kell nyilatkoznia, hogy a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sürgős szükséggel történt felvétel 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és az intézeti kezelésbe vétel indokolt volt-e.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0075917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138179"/>
          </a:xfrm>
        </p:spPr>
        <p:txBody>
          <a:bodyPr/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Mikor indokolt a sürgős felvétel?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7" y="2194560"/>
            <a:ext cx="11938783" cy="4506854"/>
          </a:xfrm>
        </p:spPr>
        <p:txBody>
          <a:bodyPr>
            <a:normAutofit fontScale="92500" lnSpcReduction="10000"/>
          </a:bodyPr>
          <a:lstStyle/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Akkor mondjuk ki, hogy indokolt volt,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1.)	ha a beteg az elmeállapotának heveny zavara következtében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2.)	a saját vagy mások életére, testi épségére, ill. a környezetére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3.)	közvetlen és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4.)	súlyos veszélyt jelent, és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5.)	a veszélyhelyzet csak azonnali pszichiátriai intézeti gyógykezelésbe vétellel hárítható el.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(Az ilyen beteg ember intézetbe szállítása érdekében a rendőrség közreműködése is igénybe vehető.)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42810357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7107B7C-1787-4C1F-8C80-06ECAB15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651431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 ellenőrzi azt, hogy indokolt-e hosszú időn át a pszichiátriai osztályon tartani valakit?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37ABE8E-0E53-4B61-AD7D-2EDB21861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72293"/>
            <a:ext cx="12192000" cy="4285706"/>
          </a:xfrm>
        </p:spPr>
        <p:txBody>
          <a:bodyPr/>
          <a:lstStyle/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bíróság a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kötelező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pszichiátriai intézetben végzett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gyógykezelés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szükségességét </a:t>
            </a: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időszakonként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–igazságügyi pszichiáter szakértő bevonásával, nemperes eljárásban-felülvizsgálja.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szakértő feladata ilyenkor az, hogy a beteg megvizsgálása és a kórtörténet tanulmányozása alapján megállapítsa: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kezelést indokló pszichiátriai betegség fennáll-e, és</a:t>
            </a:r>
          </a:p>
          <a:p>
            <a:pPr marL="457200" indent="-45720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jelent-e veszélyt a betegre ill. környezetére.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7857984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EB07BBE-B843-43FA-9510-FBE96BBA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436097"/>
            <a:ext cx="12192000" cy="4262500"/>
          </a:xfrm>
        </p:spPr>
        <p:txBody>
          <a:bodyPr>
            <a:normAutofit/>
          </a:bodyPr>
          <a:lstStyle/>
          <a:p>
            <a:r>
              <a:rPr lang="hu-HU" altLang="hu-HU" sz="29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nincs az osztályon a beteg, de a pszichiátriai gondozó orvosa megvizsgálta őt, és állapota miatt osztályos kezelést szükségesnek tartja, akkor mi a teendő?</a:t>
            </a:r>
            <a:endParaRPr lang="hu-HU" sz="29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DC2178E-FCC1-4CBC-9BAB-D48ECEDD7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24694"/>
            <a:ext cx="12192000" cy="4133306"/>
          </a:xfrm>
        </p:spPr>
        <p:txBody>
          <a:bodyPr>
            <a:normAutofit fontScale="92500" lnSpcReduction="10000"/>
          </a:bodyPr>
          <a:lstStyle/>
          <a:p>
            <a:pPr marL="631825" indent="-631825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területileg illetékes bíróság igazságügyi pszichiáter szakértőt rendel ki, akinek az a dolga, hogy a vizsgálatot elvégezze, és nyilatkozzon:</a:t>
            </a:r>
          </a:p>
          <a:p>
            <a:pPr marL="631825" indent="-631825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azt állapítja meg, hogy a beteg</a:t>
            </a:r>
          </a:p>
          <a:p>
            <a:pPr marL="631825" indent="-631825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1.)	kóros elmeállapota következtében</a:t>
            </a:r>
          </a:p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2.)	a saját vagy mások életét, testi épségét, ill. a környezetét</a:t>
            </a:r>
          </a:p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3.)	súlyosan veszélyeztető állapotban van,</a:t>
            </a:r>
          </a:p>
          <a:p>
            <a:pPr marL="631825" indent="-631825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bíróság elrendeli a beteg kötelező intézeti gyógykezelését.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886907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EB07BBE-B843-43FA-9510-FBE96BBA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89" y="274637"/>
            <a:ext cx="11573022" cy="2552959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Miért van ilyen vizsgálatra és bírósági eljárásra szükség?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DC2178E-FCC1-4CBC-9BAB-D48ECEDD7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2236762"/>
            <a:ext cx="11483981" cy="4621237"/>
          </a:xfrm>
        </p:spPr>
        <p:txBody>
          <a:bodyPr>
            <a:normAutofit fontScale="92500"/>
          </a:bodyPr>
          <a:lstStyle/>
          <a:p>
            <a:pPr marL="892175" indent="-892175">
              <a:buFont typeface="Wingdings" panose="05000000000000000000" pitchFamily="2" charset="2"/>
              <a:buNone/>
              <a:tabLst>
                <a:tab pos="892175" algn="l"/>
              </a:tabLst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Azért, mert az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1993. évi XXXI. törvény 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szerint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„mindenkinek joga van a szabadságra és a személyi biztonságra”.</a:t>
            </a:r>
          </a:p>
          <a:p>
            <a:pPr marL="892175" indent="-892175">
              <a:buFont typeface="Wingdings" panose="05000000000000000000" pitchFamily="2" charset="2"/>
              <a:buNone/>
              <a:tabLst>
                <a:tab pos="892175" algn="l"/>
              </a:tabLst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2175" indent="-892175">
              <a:buFont typeface="Wingdings" panose="05000000000000000000" pitchFamily="2" charset="2"/>
              <a:buNone/>
              <a:tabLst>
                <a:tab pos="892175" algn="l"/>
              </a:tabLst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Szabadságától senkit sem lehet megfosztani, kivéve az alábbi esetekben és a törvényben meghatározott eljárás útján:</a:t>
            </a:r>
          </a:p>
          <a:p>
            <a:pPr marL="892175" indent="-892175">
              <a:buFont typeface="Wingdings" panose="05000000000000000000" pitchFamily="2" charset="2"/>
              <a:buNone/>
              <a:tabLst>
                <a:tab pos="892175" algn="l"/>
              </a:tabLst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2175" indent="-892175">
              <a:buFont typeface="Wingdings" panose="05000000000000000000" pitchFamily="2" charset="2"/>
              <a:buNone/>
              <a:tabLst>
                <a:tab pos="892175" algn="l"/>
              </a:tabLst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…e.)	törvényes őrizetbe vétel fertőző betegségek terjedésének megakadályozása céljából, valamint elmebetegek, alkoholisták, kábítószer-élvezők vagy csavargók őrizetbe vétele…”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1455762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EB07BBE-B843-43FA-9510-FBE96BBA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313539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dolga gyerekelhelyezési perekben az igazságügyi pszichiáter szakértőnek?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DC2178E-FCC1-4CBC-9BAB-D48ECEDD7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24226"/>
            <a:ext cx="12192000" cy="4951824"/>
          </a:xfrm>
        </p:spPr>
        <p:txBody>
          <a:bodyPr>
            <a:normAutofit fontScale="92500" lnSpcReduction="10000"/>
          </a:bodyPr>
          <a:lstStyle/>
          <a:p>
            <a:pPr marL="544513" indent="-54451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Az, hogy igazságügyi orvos szakértői véleményt adjon arról, hogy a megvizsgált szülő </a:t>
            </a:r>
          </a:p>
          <a:p>
            <a:pPr marL="544513" indent="-544513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4513" indent="-54451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a.)	 szenved-e olyan pszichiátriai betegségben, amely a gyermeknevelésre alkalmatlanná teszi,</a:t>
            </a:r>
          </a:p>
          <a:p>
            <a:pPr marL="544513" indent="-544513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4513" indent="-54451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	ez a betegsége a nevelésre bízott gyerek testi, lelki és szellemi fejlődését veszélyezteti-e.</a:t>
            </a:r>
          </a:p>
          <a:p>
            <a:pPr marL="544513" indent="-544513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4513" indent="-544513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Pl. 	a szülő </a:t>
            </a: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oligophren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súlyos elmebeteg, elbutult, súlyos személyiség-torzulása van stb. Mindezek megállapításához gyakran a kezelése során keletkezett orvosi feljegyzések nyújtanak nagy segítséget: Konfliktusok a szülők között, viszonyulás a gyerekhez, önállóság stb. Az igazságügyi orvos szakértői vizsgálat általában a pszichológusi vizsgálatot egészíti ki.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14791156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EB07BBE-B843-43FA-9510-FBE96BBA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3154362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Kártérítési perekben kirendelésre vagy megbízás alapján végzett szakértői vizsgálat mire irányuljon?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DC2178E-FCC1-4CBC-9BAB-D48ECEDD7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41674"/>
            <a:ext cx="10972800" cy="4016326"/>
          </a:xfrm>
        </p:spPr>
        <p:txBody>
          <a:bodyPr/>
          <a:lstStyle/>
          <a:p>
            <a:pPr marL="539750" indent="-539750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kiderül a feladat megfogalmazásából.</a:t>
            </a:r>
          </a:p>
          <a:p>
            <a:pPr marL="539750" indent="-539750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39750" indent="-539750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Általában az a kérdés, hogy</a:t>
            </a:r>
          </a:p>
          <a:p>
            <a:pPr marL="539750" indent="-539750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megállapítható-e a vizsgálandó személynél az általa állított pszichiátriai betegség, kóros állapot, lelki sérülés;</a:t>
            </a:r>
          </a:p>
          <a:p>
            <a:pPr marL="539750" indent="-539750" algn="just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oki összefüggésbe hozható-e azzal a traumával, amelyre hivatkozik.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9518293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609235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teendő, ha kóros elmeállapotot észlelünk olyannál, akinek jogosítványa van?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78966"/>
            <a:ext cx="10972800" cy="4442517"/>
          </a:xfrm>
        </p:spPr>
        <p:txBody>
          <a:bodyPr>
            <a:normAutofit/>
          </a:bodyPr>
          <a:lstStyle/>
          <a:p>
            <a:pPr marL="631825" indent="-631825"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Minden orvosnak kezdeményeznie kell a soron kívüli egészségi alkalmassági vizsgálatot, ha az általa vizsgált személynél</a:t>
            </a:r>
          </a:p>
          <a:p>
            <a:pPr marL="631825" indent="-631825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9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elmebetegséget</a:t>
            </a:r>
          </a:p>
          <a:p>
            <a:pPr marL="631825" indent="-631825">
              <a:lnSpc>
                <a:spcPct val="9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elmebetegség maradványállapotát,</a:t>
            </a:r>
          </a:p>
          <a:p>
            <a:pPr marL="631825" indent="-631825">
              <a:lnSpc>
                <a:spcPct val="9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tudatzavart,</a:t>
            </a:r>
          </a:p>
          <a:p>
            <a:pPr marL="631825" indent="-631825">
              <a:lnSpc>
                <a:spcPct val="9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epilepsziás tünetet,</a:t>
            </a:r>
          </a:p>
          <a:p>
            <a:pPr marL="631825" indent="-631825">
              <a:lnSpc>
                <a:spcPct val="9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kábítószer- ill. alkohol-függőséget állapított meg</a:t>
            </a:r>
            <a:r>
              <a:rPr lang="hu-HU" altLang="hu-HU" dirty="0">
                <a:latin typeface="Georgia" panose="02040502050405020303" pitchFamily="18" charset="0"/>
              </a:rPr>
              <a:t>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4123719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749905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helyzet, ha lőfegyver megszerzésével és tartásával kapcsolatos vizsgálatot és orvosi véleményezést illetően?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72293"/>
            <a:ext cx="12192000" cy="4285706"/>
          </a:xfrm>
        </p:spPr>
        <p:txBody>
          <a:bodyPr>
            <a:normAutofit lnSpcReduction="10000"/>
          </a:bodyPr>
          <a:lstStyle/>
          <a:p>
            <a:pPr marL="892175" indent="-5445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 igazságügyi pszichiáter szakértői feladat. Az első fokon a vizsgálatot a háziorvos/üzemorvos végzi.</a:t>
            </a:r>
          </a:p>
          <a:p>
            <a:pPr marL="892175" indent="-544513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2175" indent="-5445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Tudni kell viszont, hogy külön mérlegelés nélkül kizáró egészségi okok a következők:</a:t>
            </a:r>
          </a:p>
          <a:p>
            <a:pPr marL="892175" indent="-544513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46250" lvl="1" indent="-674688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1.)	Eszméletvesztéssel, ill. agyi oxigénhiánnyal járó kórkép</a:t>
            </a:r>
          </a:p>
          <a:p>
            <a:pPr marL="1746250" lvl="1" indent="-674688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2.)	Veleszületett vagy szerzett mentális károsodás</a:t>
            </a:r>
          </a:p>
          <a:p>
            <a:pPr marL="1746250" lvl="1" indent="-674688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3.)	Alkoholizmus, narkománia</a:t>
            </a:r>
          </a:p>
          <a:p>
            <a:pPr marL="1746250" lvl="1" indent="-674688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4.)	Személyiségzavarok</a:t>
            </a:r>
          </a:p>
          <a:p>
            <a:pPr marL="1746250" lvl="1" indent="-674688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5.)	Elmebetegség bármely formája</a:t>
            </a:r>
            <a:endParaRPr lang="hu-HU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6985181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138180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Miért szükséges büntető ügyekben a terhelt igazságügyi pszichiáter szakértői vizsgálata?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80491"/>
            <a:ext cx="12191999" cy="4677507"/>
          </a:xfrm>
        </p:spPr>
        <p:txBody>
          <a:bodyPr>
            <a:normAutofit/>
          </a:bodyPr>
          <a:lstStyle/>
          <a:p>
            <a:pPr marL="979488" indent="-717550">
              <a:lnSpc>
                <a:spcPct val="80000"/>
              </a:lnSpc>
              <a:buFont typeface="Wingdings" panose="05000000000000000000" pitchFamily="2" charset="2"/>
              <a:buNone/>
              <a:tabLst>
                <a:tab pos="892175" algn="l"/>
              </a:tabLst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Azért, mert a </a:t>
            </a:r>
            <a:r>
              <a:rPr lang="hu-HU" altLang="hu-HU" sz="26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2012. évi C. törvény 17. §-</a:t>
            </a:r>
            <a:r>
              <a:rPr lang="hu-HU" altLang="hu-HU" sz="26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ában</a:t>
            </a: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az áll, hogy</a:t>
            </a:r>
          </a:p>
          <a:p>
            <a:pPr marL="979488" indent="-717550">
              <a:lnSpc>
                <a:spcPct val="80000"/>
              </a:lnSpc>
              <a:buFont typeface="Wingdings" panose="05000000000000000000" pitchFamily="2" charset="2"/>
              <a:buNone/>
              <a:tabLst>
                <a:tab pos="892175" algn="l"/>
              </a:tabLst>
            </a:pPr>
            <a:endParaRPr lang="hu-HU" altLang="hu-HU" sz="26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79488" indent="-717550" algn="just">
              <a:lnSpc>
                <a:spcPct val="80000"/>
              </a:lnSpc>
              <a:buFont typeface="Wingdings" panose="05000000000000000000" pitchFamily="2" charset="2"/>
              <a:buNone/>
              <a:tabLst>
                <a:tab pos="892175" algn="l"/>
              </a:tabLst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 	</a:t>
            </a:r>
            <a:r>
              <a:rPr lang="hu-HU" altLang="hu-HU" sz="26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„nem büntethető, aki a cselekményt az elmeműködés olyan kóros állapotában </a:t>
            </a: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így különösen elmebetegségben, gyenge-elméjűségben,  szellemi 	leépülésben, tudatzavarban, vagy személyiségzavarban- </a:t>
            </a:r>
            <a:r>
              <a:rPr lang="hu-HU" altLang="hu-HU" sz="26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követi el, amely képtelenné 	teszi a cselekmény következményeinek felismerésére 	vagy arra, hogy e felismerésének megfelelően  cselekedjék.</a:t>
            </a:r>
          </a:p>
          <a:p>
            <a:pPr marL="979488" indent="-717550" algn="just">
              <a:lnSpc>
                <a:spcPct val="80000"/>
              </a:lnSpc>
              <a:buFont typeface="Wingdings" panose="05000000000000000000" pitchFamily="2" charset="2"/>
              <a:buNone/>
              <a:tabLst>
                <a:tab pos="892175" algn="l"/>
              </a:tabLst>
            </a:pPr>
            <a:endParaRPr lang="hu-HU" altLang="hu-HU" sz="26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79488" indent="-717550">
              <a:lnSpc>
                <a:spcPct val="80000"/>
              </a:lnSpc>
              <a:buFont typeface="Wingdings" panose="05000000000000000000" pitchFamily="2" charset="2"/>
              <a:buNone/>
              <a:tabLst>
                <a:tab pos="892175" algn="l"/>
              </a:tabLst>
            </a:pPr>
            <a:r>
              <a:rPr lang="hu-HU" altLang="hu-HU" sz="26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		A büntetés korlátlanul enyhíthető, ha az 	elmeműködés kóros állapota az elkövetőt korlátozza 	a cselekmény következményeinek felismerésében 	vagy abban, hogy e felismerésének megfelelően cselekedjék.”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57946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3612024-7DE2-444C-8D50-E6610BFA5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763955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 jogosult igazságügyi pszichiáter szakértői tevékenység ellátására?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F095677-A02E-4706-8759-1E6891B76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2293"/>
            <a:ext cx="10972800" cy="4285706"/>
          </a:xfrm>
        </p:spPr>
        <p:txBody>
          <a:bodyPr>
            <a:normAutofit fontScale="92500" lnSpcReduction="20000"/>
          </a:bodyPr>
          <a:lstStyle/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 startAt="5"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bizonyítandó tény megállapításához vagy megítéléséhez különleges szakértelemmel rendelkezik,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 startAt="6"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Büntetlen előéletű,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 startAt="7"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igazságügy-miniszter a szakértők hivatalos névjegyzékébe felvette,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 startAt="8"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Tagja a Magyar Igazságügyi Szakértői Kamarának,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 startAt="8"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 startAt="8"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Szakértői esküt tett.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5F40051E-3631-43C8-A80A-38AD45D57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4338917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7"/>
            <a:ext cx="12192000" cy="2793119"/>
          </a:xfrm>
        </p:spPr>
        <p:txBody>
          <a:bodyPr>
            <a:normAutofit/>
          </a:bodyPr>
          <a:lstStyle/>
          <a:p>
            <a:r>
              <a:rPr lang="hu-HU" altLang="hu-HU" sz="26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Hogyan lehet azt megállapítani, hogy az elmeműködés kóros állapota  milyen hatással volt az elkövetés pillanatában a személy döntéseire?</a:t>
            </a:r>
            <a:endParaRPr lang="hu-HU" sz="26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61846"/>
            <a:ext cx="12192000" cy="439615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Első lépésként azt kell megállapítani, hogy a </a:t>
            </a:r>
            <a:r>
              <a:rPr lang="hu-HU" altLang="hu-HU" sz="34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vizsgálatkor szenved-e </a:t>
            </a: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elmeműködés kóros állapotában a személy.</a:t>
            </a:r>
          </a:p>
          <a:p>
            <a:pPr>
              <a:lnSpc>
                <a:spcPct val="80000"/>
              </a:lnSpc>
            </a:pP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Utána azt, hogy </a:t>
            </a:r>
            <a:r>
              <a:rPr lang="hu-HU" altLang="hu-HU" sz="34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cselekménykor fennállott-e </a:t>
            </a: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nála az elmeműködés ugyanaz vagy más kóros állapota.</a:t>
            </a:r>
          </a:p>
          <a:p>
            <a:pPr>
              <a:lnSpc>
                <a:spcPct val="80000"/>
              </a:lnSpc>
            </a:pP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Ismételten rekonstruálni kell </a:t>
            </a:r>
            <a:r>
              <a:rPr lang="hu-HU" altLang="hu-HU" sz="34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feltáró beszélgetéssel </a:t>
            </a: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cselekményt megelőző eseményeket, a cselekményt és a cselekmény utáni eseményeket.</a:t>
            </a:r>
          </a:p>
          <a:p>
            <a:pPr>
              <a:lnSpc>
                <a:spcPct val="80000"/>
              </a:lnSpc>
            </a:pP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akkori késztetéseit, szándékait, ismereteit, </a:t>
            </a:r>
            <a:r>
              <a:rPr lang="hu-HU" altLang="hu-HU" sz="34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emléknyom</a:t>
            </a: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ait fel kell idéztetni vele.</a:t>
            </a:r>
          </a:p>
          <a:p>
            <a:pPr>
              <a:lnSpc>
                <a:spcPct val="80000"/>
              </a:lnSpc>
            </a:pP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Értelmeztetni, </a:t>
            </a:r>
            <a:r>
              <a:rPr lang="hu-HU" altLang="hu-HU" sz="3400" b="1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minősíttetni</a:t>
            </a: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kell vele a cselekményt.</a:t>
            </a:r>
          </a:p>
          <a:p>
            <a:pPr>
              <a:lnSpc>
                <a:spcPct val="80000"/>
              </a:lnSpc>
            </a:pPr>
            <a:r>
              <a:rPr lang="hu-HU" altLang="hu-HU" sz="34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Össze kell </a:t>
            </a:r>
            <a:r>
              <a:rPr lang="hu-HU" altLang="hu-HU" sz="3400" b="1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hasonlíttatni</a:t>
            </a:r>
            <a:r>
              <a:rPr lang="hu-HU" altLang="hu-HU" sz="34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vele az akkori (az általa vétlen akkori), döntését befolyásoló tényezőket azokkal, amelyek a vizsgálatkor alakítják a véleményét.</a:t>
            </a:r>
          </a:p>
          <a:p>
            <a:pPr>
              <a:lnSpc>
                <a:spcPct val="80000"/>
              </a:lnSpc>
            </a:pP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igazságügyi pszichiáter szakértőnek törekednie kell arra, hogy megtalálja az   </a:t>
            </a:r>
            <a:r>
              <a:rPr lang="hu-HU" altLang="hu-HU" sz="34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egyensúly</a:t>
            </a:r>
            <a:r>
              <a:rPr lang="hu-HU" altLang="hu-HU" sz="34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 a beleélés és a tárgyilagos kívülmaradás között, hogy értelmezni tudja a vizsgált személy lehetséges cselekménykori elmeállapotát, lelki mozgatóit és a cselekményt.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4425239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450045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</a:t>
            </a:r>
            <a:r>
              <a:rPr lang="hu-HU" altLang="hu-HU" sz="3000" b="1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ittasságot</a:t>
            </a: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vagy a kábítószer-bódulatot enyhítő körülménynek tekinti a bíróságot?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" y="2180496"/>
            <a:ext cx="11844997" cy="4677503"/>
          </a:xfrm>
        </p:spPr>
        <p:txBody>
          <a:bodyPr>
            <a:normAutofit fontScale="92500"/>
          </a:bodyPr>
          <a:lstStyle/>
          <a:p>
            <a:pPr marL="174625" indent="0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1.)	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 tekinti enyhítő körülménynek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ha az egyén</a:t>
            </a:r>
          </a:p>
          <a:p>
            <a:pPr marL="174625" indent="0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36688" lvl="2" indent="-369888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önhibájából került ittas vagy bódult állapotba, és</a:t>
            </a:r>
          </a:p>
          <a:p>
            <a:pPr marL="1436688" lvl="2" indent="-369888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szokványos ittasság állapotában (kábítószer-bódulatban) követ el bűncselekményt. </a:t>
            </a:r>
          </a:p>
          <a:p>
            <a:pPr marL="1436688" lvl="2" indent="-369888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Ilyenkor erre az állapotára tekintet nélkül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büntetni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lehet.</a:t>
            </a:r>
          </a:p>
          <a:p>
            <a:pPr marL="1436688" lvl="2" indent="-369888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4625" indent="0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2.)	Ha az ittas állapot a szokványos részegségtől minőségileg eltér, és azt átmeneti pszichotikus állapotnak véleményezi a szakértő, akkor a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büntetést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bíróság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enyhítheti. 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4281929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"/>
            <a:ext cx="10972800" cy="2724686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Milyen tünetei és milyen típusai vannak a nem szokványos (vagyis: kóros) részegségnek?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78966"/>
            <a:ext cx="12192000" cy="457903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a.)	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kóros ittasság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az elmeműködés átmeneti jellegű, 	tudatzavarral járó kóros állapota (pszichózis).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Tünetei:</a:t>
            </a:r>
          </a:p>
          <a:p>
            <a:pPr marL="1066800" lvl="2" indent="-68580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személlyel a kapcsolatteremtés megnehezül, ill. lehetetlenné válik.</a:t>
            </a:r>
          </a:p>
          <a:p>
            <a:pPr marL="1066800" lvl="2" indent="-68580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Érzékcsalódások, kóros élmények, téveszmeszerű ötletek (kóros motivációk) jelennek meg,</a:t>
            </a:r>
          </a:p>
          <a:p>
            <a:pPr marL="1066800" lvl="2" indent="-68580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magatartása énidegen, nem jellemző rá a viselkedése, cselekvése.</a:t>
            </a:r>
          </a:p>
          <a:p>
            <a:pPr marL="1066800" lvl="2" indent="-68580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Hirtelen, heves, </a:t>
            </a: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megokolatlan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indulatkitörései lehetnek.</a:t>
            </a:r>
          </a:p>
          <a:p>
            <a:pPr marL="1066800" lvl="2" indent="-68580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Ún. terminális alvás zárja le az eseményeket.</a:t>
            </a:r>
          </a:p>
          <a:p>
            <a:pPr marL="1066800" lvl="2" indent="-68580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Emlékezet-hiánya van.</a:t>
            </a:r>
          </a:p>
          <a:p>
            <a:pPr marL="1066800" lvl="2" indent="-685800" algn="just">
              <a:lnSpc>
                <a:spcPct val="80000"/>
              </a:lnSpc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	</a:t>
            </a:r>
            <a:r>
              <a:rPr lang="hu-HU" altLang="hu-HU" sz="2800" b="1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abortív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kóros ittasság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fenti tünetek 	csökevényes 	formában jelennek meg, 	vagy 	hiányosak.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11264811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959533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teendő akkor, ha az igazságügyi pszichiáter szakértő nem tudja megállapítani, hogy mi baja van a vizsgált személynek?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2724693"/>
            <a:ext cx="11774658" cy="4133307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  <a:tabLst>
                <a:tab pos="631825" algn="l"/>
              </a:tabLst>
            </a:pPr>
            <a:r>
              <a:rPr lang="hu-HU" altLang="hu-HU" sz="27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Javasolhatja, hogy a terhelt elmeállapotát intézetben megfigyeljék, és a megfigyelés adatai alapján alakíthatja ki véleményét.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  <a:tabLst>
                <a:tab pos="631825" algn="l"/>
              </a:tabLst>
            </a:pPr>
            <a:endParaRPr lang="hu-HU" altLang="hu-HU" sz="27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  <a:tabLst>
                <a:tab pos="631825" algn="l"/>
              </a:tabLst>
            </a:pPr>
            <a:r>
              <a:rPr lang="hu-HU" altLang="hu-HU" sz="27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elmeállapot megfigyelése az Igazságügyi Megfigyelő és Elmegyógyító Intézetben (Budapesten) történik akkor, ha a személy előzetes letartóztatásban van, vagy szabadságvesztés büntetését tölti.</a:t>
            </a: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  <a:tabLst>
                <a:tab pos="631825" algn="l"/>
              </a:tabLst>
            </a:pPr>
            <a:endParaRPr lang="hu-HU" altLang="hu-HU" sz="27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None/>
              <a:tabLst>
                <a:tab pos="631825" algn="l"/>
              </a:tabLst>
            </a:pPr>
            <a:r>
              <a:rPr lang="hu-HU" altLang="hu-HU" sz="27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személy szabadlábon van, akkor a kórház elmeosztályára utalják be.</a:t>
            </a:r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6393410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959531"/>
          </a:xfrm>
        </p:spPr>
        <p:txBody>
          <a:bodyPr>
            <a:normAutofit/>
          </a:bodyPr>
          <a:lstStyle/>
          <a:p>
            <a:r>
              <a:rPr lang="hu-HU" altLang="hu-HU" sz="33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Előfordulhat-e az, hogy az igazságügyi pszichiáter szakértő megállapításait nem fogadják el? Mi történik ilyenkor?</a:t>
            </a:r>
            <a:endParaRPr lang="hu-HU" sz="33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68284"/>
            <a:ext cx="10972800" cy="3989715"/>
          </a:xfrm>
        </p:spPr>
        <p:txBody>
          <a:bodyPr/>
          <a:lstStyle/>
          <a:p>
            <a:pPr marL="544513" indent="-544513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Gyakran előfordul.</a:t>
            </a:r>
          </a:p>
          <a:p>
            <a:pPr marL="544513" indent="-544513"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44513" indent="-544513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Ilyenkor rendszerint tárgyalásra idézik a szakértőt. A szakvélemény vitás, kérdéses, nem értelmezhető vagy nem elfogadott, ellentmondásos stb. részeire vonatkozóan kérdéseket tesznek fel. A szakértőnek az a dolga, hogy a tényállás megállapításában, a szakkérdés eldöntésében a hatóságot segítse.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7880977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959519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Előfordulhat-e az, hogy az igazságügyi pszichiáter szakértő megállapításait nem fogadják el? Mi történik ilyenkor?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572292"/>
            <a:ext cx="12192000" cy="4285707"/>
          </a:xfrm>
        </p:spPr>
        <p:txBody>
          <a:bodyPr>
            <a:normAutofit/>
          </a:bodyPr>
          <a:lstStyle/>
          <a:p>
            <a:pPr marL="627063" indent="-53975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szakértő nem tudja meggyőzni a bíróságot, és a véleményt nem fogadják el, más   szakértő(</a:t>
            </a: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)t rendelnek ki.</a:t>
            </a:r>
          </a:p>
          <a:p>
            <a:pPr marL="627063" indent="-539750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27063" indent="-53975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két szakvélemény azonos megállapításra jutott, a bíró dönthet a továbbiakról.</a:t>
            </a:r>
          </a:p>
          <a:p>
            <a:pPr marL="627063" indent="-53975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két szakvélemény ellentmond egymásnak, egymással ütközik, akkor az ellentmondást a két szakértő(-páros) tárgyaláson történő meghallgatásával igyekeznek feloldani.</a:t>
            </a:r>
          </a:p>
          <a:p>
            <a:pPr marL="627063" indent="-539750" algn="just">
              <a:lnSpc>
                <a:spcPct val="80000"/>
              </a:lnSpc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nem sikerült az ellentmondást feloldani, a szakértők nem változtattak álláspontjukon, a bíróság felkéri az EET-IB-t állásfoglalásra.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6657644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450043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Mire vonatkozik az igazságügyi pszichiáter szakértő megállapítása büntető ügyben?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24692"/>
            <a:ext cx="10972800" cy="4133307"/>
          </a:xfrm>
        </p:spPr>
        <p:txBody>
          <a:bodyPr/>
          <a:lstStyle/>
          <a:p>
            <a:pPr marL="631825" indent="-631825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Mindig arra, hogy az elmeműködés kóros állapota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befolyásolta-e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terheltet (és ha igen, akkor </a:t>
            </a: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milyen mértékben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abban, hogy</a:t>
            </a:r>
          </a:p>
          <a:p>
            <a:pPr marL="631825" indent="-631825"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1.)	cselekménye következményeit felismerje, és hogy </a:t>
            </a:r>
          </a:p>
          <a:p>
            <a:pPr marL="631825" indent="-631825"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 algn="just"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2.)	e felismerésének megfelelően cselekedjék.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42944919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4E2DA-7258-488D-B69E-D5DA88740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585"/>
            <a:ext cx="12192000" cy="2431594"/>
          </a:xfrm>
        </p:spPr>
        <p:txBody>
          <a:bodyPr>
            <a:normAutofit/>
          </a:bodyPr>
          <a:lstStyle/>
          <a:p>
            <a:r>
              <a:rPr lang="hu-HU" altLang="hu-HU" sz="25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Milyen megállapítást tehet az igazságügyi pszichiáter szakértő, ha az elmeműködés kóros állapotát állapítja meg a terheltnél?</a:t>
            </a:r>
            <a:endParaRPr lang="hu-HU" sz="25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D1E77E-CB02-45C6-B7F3-93B2BDE98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41342"/>
            <a:ext cx="12192000" cy="4916657"/>
          </a:xfrm>
        </p:spPr>
        <p:txBody>
          <a:bodyPr>
            <a:normAutofit fontScale="85000" lnSpcReduction="10000"/>
          </a:bodyPr>
          <a:lstStyle/>
          <a:p>
            <a:pPr marL="627063" indent="-53975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1.)	Megállapíthatja azt, hogy a cselekmény idején a terheltnél</a:t>
            </a:r>
          </a:p>
          <a:p>
            <a:pPr marL="1524000" lvl="2" indent="-427038" algn="just">
              <a:lnSpc>
                <a:spcPct val="80000"/>
              </a:lnSpc>
            </a:pP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fennállott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ugyan az elmeműködés valamely kóros állapota,</a:t>
            </a:r>
          </a:p>
          <a:p>
            <a:pPr marL="1524000" lvl="2" indent="-427038" algn="just">
              <a:lnSpc>
                <a:spcPct val="80000"/>
              </a:lnSpc>
            </a:pP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nem befolyásolta 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abban, hogy a cselekmény következményeit felismerje, és hogy e felismerésének megfelelően cselekedjék.</a:t>
            </a:r>
          </a:p>
          <a:p>
            <a:pPr marL="1524000" lvl="2" indent="-427038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27063" indent="-53975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2.)	Megállapíthatja azt, hogy</a:t>
            </a:r>
          </a:p>
          <a:p>
            <a:pPr marL="1524000" lvl="2" indent="-427038" algn="just">
              <a:lnSpc>
                <a:spcPct val="80000"/>
              </a:lnSpc>
            </a:pP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fennállott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nála  az elmeműködés valamely kóros állapota, és</a:t>
            </a:r>
          </a:p>
          <a:p>
            <a:pPr marL="1524000" lvl="2" indent="-427038" algn="just">
              <a:lnSpc>
                <a:spcPct val="80000"/>
              </a:lnSpc>
            </a:pP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valamilyen mértékben korlátozta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abban, hogy a cselekmény következményeit felismerje, és hogy e felismerésének megfelelően cselekedjék. </a:t>
            </a:r>
          </a:p>
          <a:p>
            <a:pPr marL="1524000" lvl="2" indent="-427038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27063" indent="-53975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3.)	Megállapíthatja azt, hogy</a:t>
            </a:r>
          </a:p>
          <a:p>
            <a:pPr marL="1524000" lvl="2" indent="-427038" algn="just">
              <a:lnSpc>
                <a:spcPct val="80000"/>
              </a:lnSpc>
            </a:pP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fennállott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nála  az elmeműködés valamely kóros állapota, és</a:t>
            </a:r>
          </a:p>
          <a:p>
            <a:pPr marL="1524000" lvl="2" indent="-427038" algn="just">
              <a:lnSpc>
                <a:spcPct val="80000"/>
              </a:lnSpc>
            </a:pPr>
            <a:r>
              <a:rPr lang="hu-HU" altLang="hu-HU" sz="28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képtelenné tette 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őt arra, hogy a cselekmény következményeit felismerje, és hogy e felismerésének megfelelően cselekedjék. 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4595328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CBA4C94-2886-42BD-99B3-4926D3859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580529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Lehetséges-e hogy kicsit vagy nagyon korlátozzon valakit valamilyen kóros elmeműködés?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0374D3C-94DD-4C2B-9640-C11C01661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2293"/>
            <a:ext cx="10972800" cy="4285707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Nincs jogszabályba foglalva, hogy a szakértőnek nyilatkoznia kell a korlátozás mértékére. A hatóság mégis szívesen veszi, mert a döntésben segíti, ha a szakértő utal rá - figyelemmel a kóros elmeműködés súlyosságára -, hogy a korlátozás enyhe, enyhe-közepes, közepes, közepes-súlyos, súlyos fokú.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18533143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1A1B0B0-C3CE-4CE9-8148-89E7132D4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8473"/>
            <a:ext cx="12192000" cy="3527468"/>
          </a:xfrm>
        </p:spPr>
        <p:txBody>
          <a:bodyPr>
            <a:normAutofit/>
          </a:bodyPr>
          <a:lstStyle/>
          <a:p>
            <a:r>
              <a:rPr lang="hu-HU" altLang="hu-HU" sz="27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terhelt képtelen volt arra, hogy felismerje cselekménye következményeit, és a bíróság nem szab ki büntetést, akkor az ilyen személy szabadon távozhat a bíróságról?</a:t>
            </a:r>
            <a:endParaRPr lang="hu-HU" sz="27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D55D186-75C8-4791-9912-AC6D5D668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61849"/>
            <a:ext cx="12192000" cy="4396150"/>
          </a:xfrm>
        </p:spPr>
        <p:txBody>
          <a:bodyPr>
            <a:normAutofit fontScale="77500" lnSpcReduction="20000"/>
          </a:bodyPr>
          <a:lstStyle/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3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a terheltről az igazságügyi pszichiáter szakértő megállapítja, hogy: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3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3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1.)	a cselekményt az elmeműködés olyan kóros állapotában követte el, amely képtelenné tette őt arra , hogy a cselekménye következményeit felismerje, és hogy e felismerésnek megfelelően cselekedjék,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3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3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)	a betegség jellege/természete miatt tartani kell attól, hogy hasonló cselekményt ismét elkövet,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3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3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3.)	és olyan bűncselekményt követett el, amely miatt egyébként egy évi szabadságvesztésnél súlyosabb büntetést kellene kiszabni),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3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3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bíróság elrendeli a cselekmény elkövetőjének </a:t>
            </a:r>
            <a:r>
              <a:rPr lang="hu-HU" altLang="hu-HU" sz="33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kényszergyógykezelés</a:t>
            </a:r>
            <a:r>
              <a:rPr lang="hu-HU" altLang="hu-HU" sz="33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ét.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02804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2C3F60ED-A345-422F-B08B-1B61C3CB9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959529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Igazságügyi pszichiáter szakértő - pszichiáter szakértő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F78D569-2591-44E2-91BB-389860EBA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72294"/>
            <a:ext cx="10972800" cy="4149190"/>
          </a:xfrm>
        </p:spPr>
        <p:txBody>
          <a:bodyPr>
            <a:normAutofit/>
          </a:bodyPr>
          <a:lstStyle/>
          <a:p>
            <a:pPr algn="just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nincs lehetőség igazságügyi pszichiáter szakértő igénybevételére, akkor a szakértői feladatok ellátására eseti pszichiáter szakértőt vesznek igénybe. (Pl. büntetőügyben az igazságügyi pszichiáter szakértő társa lehet pszichiáter szakorvos, akár az is, aki a vizsgálandó személy elmeállapota megfigyelését végezte.)</a:t>
            </a:r>
          </a:p>
          <a:p>
            <a:pPr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eseti pszichiáter szakértő nem igazságügyi pszichiáter szakértő!</a:t>
            </a:r>
            <a:endParaRPr lang="en-US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0604F08F-D20F-43F4-A676-DB334933D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9199120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C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866137"/>
            <a:ext cx="9144000" cy="784830"/>
          </a:xfrm>
        </p:spPr>
        <p:txBody>
          <a:bodyPr>
            <a:spAutoFit/>
          </a:bodyPr>
          <a:lstStyle/>
          <a:p>
            <a:r>
              <a:rPr lang="hu-HU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56" t="42500" r="19062" b="10555"/>
          <a:stretch/>
        </p:blipFill>
        <p:spPr bwMode="auto">
          <a:xfrm>
            <a:off x="5232875" y="5466375"/>
            <a:ext cx="1726250" cy="944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>
            <a:endCxn id="1028" idx="1"/>
          </p:cNvCxnSpPr>
          <p:nvPr/>
        </p:nvCxnSpPr>
        <p:spPr>
          <a:xfrm>
            <a:off x="0" y="5938440"/>
            <a:ext cx="523287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6959134" y="5938440"/>
            <a:ext cx="523286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799A983-727A-447C-B8A8-D1F9C9EDB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15742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5BBD578-F7D4-4DD7-941E-CCA35A164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945529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feladata az igazságügyi pszichiáter szakértőnek?</a:t>
            </a:r>
            <a:r>
              <a:rPr lang="en-US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8F14B94-2C5D-4318-8567-502A1893F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94786"/>
            <a:ext cx="10972800" cy="3131383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Szakvéleménnyel segíti a tényállás megállapítását, a szakkérdés eldöntését. 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70684E44-BFF4-4D62-A039-8B5D48880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44066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F00B07F1-7202-493E-AEFD-122C495AC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945534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alapján ad szakvéleményt az igazságügyi pszichiáter szakértő?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1BA4457-A8C9-44E8-B48A-36C8B2571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38694"/>
            <a:ext cx="10972800" cy="3387475"/>
          </a:xfrm>
        </p:spPr>
        <p:txBody>
          <a:bodyPr>
            <a:normAutofit/>
          </a:bodyPr>
          <a:lstStyle/>
          <a:p>
            <a:pPr algn="just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Pszichiáter szakértői vizsgálat, orvosszakértői vizsgálat („élő személy” vizsgálata) (egyúttal nyomozati anyag, az ügy </a:t>
            </a:r>
            <a:r>
              <a:rPr lang="hu-HU" altLang="hu-HU" sz="2800" dirty="0" err="1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iratanyagának</a:t>
            </a:r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tanulmányozása!) alapján ill.</a:t>
            </a:r>
          </a:p>
          <a:p>
            <a:pPr algn="just">
              <a:buFont typeface="Wingdings" panose="05000000000000000000" pitchFamily="2" charset="2"/>
              <a:buNone/>
            </a:pPr>
            <a:endParaRPr lang="hu-HU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hu-HU" altLang="hu-HU" sz="28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Iratok alapján (pl. szerződés, végrendelet készítője elmeállapotának szakértői elemzésekor).</a:t>
            </a:r>
            <a:endParaRPr lang="en-US" alt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DB01559E-75A5-4867-BF4C-63C5DF90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10080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06FC4F16-2815-4CBE-9EE9-8FE347FB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7"/>
            <a:ext cx="12191999" cy="2778051"/>
          </a:xfrm>
        </p:spPr>
        <p:txBody>
          <a:bodyPr>
            <a:normAutofit/>
          </a:bodyPr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Hányan végzik az igazságügyi pszichiáter szakértői vizsgálatot büntető ügyben és hányan polgári ügyben?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8321FE0-B6B1-401D-BC1F-910404601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49305"/>
            <a:ext cx="10972800" cy="450869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Terhelt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elmeállapotának vizsgálatánál mindig két szakértőt kell igénybe venni: az egyik igazságügyi pszichiáter szakértő, a másik igazságügyi orvosszakértő vagy pszichiáter szakorvos.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Sértett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igazságügyi pszichiáter szakértői vizsgálatára csak egy esetben kerül sor: erőszakos közösülés sértettjét arra vonatkozóan vizsgálja két szakértő, hogy a nemi élettel kapcsolatos helyes akaratképződés kialakult-e nála.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Alperes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 vagy </a:t>
            </a: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felperes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 egy igazságügyi pszichiáter szakértő vizsgál.</a:t>
            </a:r>
            <a:endParaRPr lang="en-US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3508232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Egyenes összekötő 9"/>
          <p:cNvCxnSpPr>
            <a:endCxn id="2050" idx="1"/>
          </p:cNvCxnSpPr>
          <p:nvPr/>
        </p:nvCxnSpPr>
        <p:spPr>
          <a:xfrm>
            <a:off x="552450" y="652065"/>
            <a:ext cx="9442358" cy="0"/>
          </a:xfrm>
          <a:prstGeom prst="line">
            <a:avLst/>
          </a:prstGeom>
          <a:ln w="19050">
            <a:solidFill>
              <a:srgbClr val="00AC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rtalom helye 2"/>
          <p:cNvSpPr txBox="1">
            <a:spLocks/>
          </p:cNvSpPr>
          <p:nvPr/>
        </p:nvSpPr>
        <p:spPr>
          <a:xfrm>
            <a:off x="2224756" y="2572293"/>
            <a:ext cx="7968952" cy="398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buClr>
                <a:srgbClr val="00ACCD"/>
              </a:buClr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1" t="36225" r="38700" b="15812"/>
          <a:stretch/>
        </p:blipFill>
        <p:spPr bwMode="auto">
          <a:xfrm>
            <a:off x="9994808" y="156584"/>
            <a:ext cx="1798662" cy="990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artalom helye 2"/>
          <p:cNvSpPr txBox="1">
            <a:spLocks/>
          </p:cNvSpPr>
          <p:nvPr/>
        </p:nvSpPr>
        <p:spPr>
          <a:xfrm>
            <a:off x="828676" y="2724693"/>
            <a:ext cx="1087755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Clr>
                <a:srgbClr val="00ACCD"/>
              </a:buClr>
              <a:buFont typeface="Arial" panose="020B0604020202020204" pitchFamily="34" charset="0"/>
              <a:buChar char="•"/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spcBef>
                <a:spcPts val="0"/>
              </a:spcBef>
            </a:pPr>
            <a:endParaRPr lang="hu-HU" sz="28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06FC4F16-2815-4CBE-9EE9-8FE347FB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652627"/>
          </a:xfrm>
        </p:spPr>
        <p:txBody>
          <a:bodyPr/>
          <a:lstStyle/>
          <a:p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 a szakvélemény?</a:t>
            </a:r>
            <a:endParaRPr lang="hu-HU" sz="3000" b="1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8321FE0-B6B1-401D-BC1F-910404601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92574"/>
            <a:ext cx="10972800" cy="4664494"/>
          </a:xfrm>
        </p:spPr>
        <p:txBody>
          <a:bodyPr>
            <a:normAutofit fontScale="92500" lnSpcReduction="10000"/>
          </a:bodyPr>
          <a:lstStyle/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igazságügyi pszichiáter szakértő által</a:t>
            </a: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80000"/>
              </a:lnSpc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szakismerete körében,</a:t>
            </a:r>
          </a:p>
          <a:p>
            <a:pPr marL="631825" indent="-631825">
              <a:lnSpc>
                <a:spcPct val="80000"/>
              </a:lnSpc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hatósági kirendelés vagy megbízás alapján,</a:t>
            </a:r>
          </a:p>
          <a:p>
            <a:pPr marL="631825" indent="-631825">
              <a:lnSpc>
                <a:spcPct val="80000"/>
              </a:lnSpc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eljárási szabályok betartásával,</a:t>
            </a:r>
          </a:p>
          <a:p>
            <a:pPr marL="631825" indent="-631825">
              <a:lnSpc>
                <a:spcPct val="80000"/>
              </a:lnSpc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megállapított tények, szakmai ténymegállapítások, szakértői állásfoglalások, következtetések:</a:t>
            </a:r>
          </a:p>
          <a:p>
            <a:pPr marL="631825" indent="-631825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bizonyítékok</a:t>
            </a: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marL="631825" indent="-631825">
              <a:lnSpc>
                <a:spcPct val="80000"/>
              </a:lnSpc>
            </a:pPr>
            <a:r>
              <a:rPr lang="hu-HU" altLang="hu-HU" sz="3000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amelyeket az eljáró hatóság szabadon értékel.</a:t>
            </a:r>
          </a:p>
          <a:p>
            <a:pPr marL="631825" indent="-631825">
              <a:lnSpc>
                <a:spcPct val="80000"/>
              </a:lnSpc>
            </a:pPr>
            <a:endParaRPr lang="hu-HU" altLang="hu-HU" sz="3000" dirty="0">
              <a:solidFill>
                <a:srgbClr val="00ACC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1825" indent="-631825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3000" b="1" dirty="0">
                <a:solidFill>
                  <a:srgbClr val="00ACC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igazságügyi pszichiáter szakértői vélemény a bizonyítás eszköze.</a:t>
            </a:r>
          </a:p>
          <a:p>
            <a:endParaRPr lang="hu-HU" dirty="0"/>
          </a:p>
        </p:txBody>
      </p:sp>
      <p:sp>
        <p:nvSpPr>
          <p:cNvPr id="2" name="Élőláb helye 1">
            <a:extLst>
              <a:ext uri="{FF2B5EF4-FFF2-40B4-BE49-F238E27FC236}">
                <a16:creationId xmlns:a16="http://schemas.microsoft.com/office/drawing/2014/main" id="{B0726390-24E1-4CDD-8572-3C99B40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Dr. Kiss Tibor</a:t>
            </a:r>
          </a:p>
        </p:txBody>
      </p:sp>
    </p:spTree>
    <p:extLst>
      <p:ext uri="{BB962C8B-B14F-4D97-AF65-F5344CB8AC3E}">
        <p14:creationId xmlns:p14="http://schemas.microsoft.com/office/powerpoint/2010/main" val="242558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929DE78B229B46B7FDE5DBB9C9AC55" ma:contentTypeVersion="0" ma:contentTypeDescription="Create a new document." ma:contentTypeScope="" ma:versionID="e75f772fa1f90be04b714fa291b5aae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8F2460-B2CD-4378-AB0F-BDA790F0F613}"/>
</file>

<file path=customXml/itemProps2.xml><?xml version="1.0" encoding="utf-8"?>
<ds:datastoreItem xmlns:ds="http://schemas.openxmlformats.org/officeDocument/2006/customXml" ds:itemID="{C2418118-8DA6-4135-AF6B-7FD9AFC96B2D}"/>
</file>

<file path=customXml/itemProps3.xml><?xml version="1.0" encoding="utf-8"?>
<ds:datastoreItem xmlns:ds="http://schemas.openxmlformats.org/officeDocument/2006/customXml" ds:itemID="{B99C8EFE-7EAF-41B9-B373-BD15B37FAB58}"/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2490</Words>
  <Application>Microsoft Office PowerPoint</Application>
  <PresentationFormat>Szélesvásznú</PresentationFormat>
  <Paragraphs>465</Paragraphs>
  <Slides>50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50</vt:i4>
      </vt:variant>
    </vt:vector>
  </HeadingPairs>
  <TitlesOfParts>
    <vt:vector size="56" baseType="lpstr">
      <vt:lpstr>Arial</vt:lpstr>
      <vt:lpstr>Calibri</vt:lpstr>
      <vt:lpstr>Georgia</vt:lpstr>
      <vt:lpstr>Verdana</vt:lpstr>
      <vt:lpstr>Wingdings</vt:lpstr>
      <vt:lpstr>Office-téma</vt:lpstr>
      <vt:lpstr>Igazságügyi Pszichiátria</vt:lpstr>
      <vt:lpstr>Ki lehet igazságügyi pszichiáter szakértő?</vt:lpstr>
      <vt:lpstr>Ki jogosult igazságügyi pszichiáter szakértői tevékenység ellátására?</vt:lpstr>
      <vt:lpstr>Ki jogosult igazságügyi pszichiáter szakértői tevékenység ellátására?</vt:lpstr>
      <vt:lpstr>Igazságügyi pszichiáter szakértő - pszichiáter szakértő</vt:lpstr>
      <vt:lpstr>Mi a feladata az igazságügyi pszichiáter szakértőnek? </vt:lpstr>
      <vt:lpstr>Mi alapján ad szakvéleményt az igazságügyi pszichiáter szakértő?</vt:lpstr>
      <vt:lpstr>Hányan végzik az igazságügyi pszichiáter szakértői vizsgálatot büntető ügyben és hányan polgári ügyben?</vt:lpstr>
      <vt:lpstr>Mi a szakvélemény?</vt:lpstr>
      <vt:lpstr>Mi a formája a szakvéleménynek?</vt:lpstr>
      <vt:lpstr>Szabad-e változtatni a szakvéleményen?</vt:lpstr>
      <vt:lpstr>Mikor van szükség igazságügyi pszichiáter szakértőre polgári ügyben?</vt:lpstr>
      <vt:lpstr>Mikor van szükség igazságügyi pszichiáter szakértőre büntető ügyben?</vt:lpstr>
      <vt:lpstr>Az igazságügyi pszichiáter szakértő igénybevétele hogyan történik?</vt:lpstr>
      <vt:lpstr>Mi a megbízás?</vt:lpstr>
      <vt:lpstr>Mi a kirendelés?</vt:lpstr>
      <vt:lpstr>Mit közöljön haladéktalanul az igazságügyi pszichiáter szakértő a kirendelővel?</vt:lpstr>
      <vt:lpstr>Polgári ügyben mikor nem járhat el szakértőként az igazságügyi pszichiáter szakértő?</vt:lpstr>
      <vt:lpstr>Büntető ügyben mikor nem járhat el szakértőként az igazságügyi pszichiáter szakértő?</vt:lpstr>
      <vt:lpstr>Mi a teendő, ha orvosi feljegyzésekre van szükség a vélemény kialakításához?</vt:lpstr>
      <vt:lpstr>Elutasíthatja-e a kezelőorvos a hatóságnak azt a kérését, hogy adja át tanulmányozásra a betegről készített feljegyzéseket?</vt:lpstr>
      <vt:lpstr>Az orvosi feljegyzések mely adataira kíváncsi az igazságügyi pszichiáter szakértő?</vt:lpstr>
      <vt:lpstr>A hatóság (vagy más) milyen orvosi felvilágosítást kérhet, amely az igazságügyi pszicháter szakértő munkáját közvetlenül érinteni fogja?</vt:lpstr>
      <vt:lpstr>A hatóság (vagy más) milyen orvosi felvilágosítást kérhet, amely az igazságügyi pszicháter szakértő munkáját közvetlenül érinteni fogja?</vt:lpstr>
      <vt:lpstr>A hatóság (vagy más) milyen orvosi felvilágosítást kérhet, amely az igazságügyi pszicháter szakértő munkáját közvetlenül érinteni fogja?</vt:lpstr>
      <vt:lpstr>Gondnokság alá helyezési ügyben milyen szakkérdést kaphat az igazságügyi pszichiáter szakértő?</vt:lpstr>
      <vt:lpstr>Végrendelkezéssel/szerződéssel kapcsolatban milyen szakkérdésre kell felelnie az igazságügyi pszichiáter szakértőnek?</vt:lpstr>
      <vt:lpstr>Mi a helyzet akkor, ha a kérdés az örökhagyó végrendelkező képességére vonatkozik?</vt:lpstr>
      <vt:lpstr>Elmeosztályon végezhet-e vizsgálatot az igazságügyi pszichiáter szakértő?</vt:lpstr>
      <vt:lpstr>Mi a feladata az igazságügyi pszichiáter szakértőnek pszichiátriai osztályra felvett, és ott kezelt betegekkel kapcsolatban?</vt:lpstr>
      <vt:lpstr>Mikor indokolt a sürgős felvétel?</vt:lpstr>
      <vt:lpstr>Ki ellenőrzi azt, hogy indokolt-e hosszú időn át a pszichiátriai osztályon tartani valakit?</vt:lpstr>
      <vt:lpstr>Ha nincs az osztályon a beteg, de a pszichiátriai gondozó orvosa megvizsgálta őt, és állapota miatt osztályos kezelést szükségesnek tartja, akkor mi a teendő?</vt:lpstr>
      <vt:lpstr>Miért van ilyen vizsgálatra és bírósági eljárásra szükség?</vt:lpstr>
      <vt:lpstr>Mi a dolga gyerekelhelyezési perekben az igazságügyi pszichiáter szakértőnek?</vt:lpstr>
      <vt:lpstr>Kártérítési perekben kirendelésre vagy megbízás alapján végzett szakértői vizsgálat mire irányuljon?</vt:lpstr>
      <vt:lpstr>Mi a teendő, ha kóros elmeállapotot észlelünk olyannál, akinek jogosítványa van?</vt:lpstr>
      <vt:lpstr>Mi a helyzet, ha lőfegyver megszerzésével és tartásával kapcsolatos vizsgálatot és orvosi véleményezést illetően?</vt:lpstr>
      <vt:lpstr>Miért szükséges büntető ügyekben a terhelt igazságügyi pszichiáter szakértői vizsgálata?</vt:lpstr>
      <vt:lpstr>Hogyan lehet azt megállapítani, hogy az elmeműködés kóros állapota  milyen hatással volt az elkövetés pillanatában a személy döntéseire?</vt:lpstr>
      <vt:lpstr>Az ittasságot vagy a kábítószer-bódulatot enyhítő körülménynek tekinti a bíróságot?</vt:lpstr>
      <vt:lpstr>Milyen tünetei és milyen típusai vannak a nem szokványos (vagyis: kóros) részegségnek?</vt:lpstr>
      <vt:lpstr>Mi a teendő akkor, ha az igazságügyi pszichiáter szakértő nem tudja megállapítani, hogy mi baja van a vizsgált személynek?</vt:lpstr>
      <vt:lpstr>Előfordulhat-e az, hogy az igazságügyi pszichiáter szakértő megállapításait nem fogadják el? Mi történik ilyenkor?</vt:lpstr>
      <vt:lpstr>Előfordulhat-e az, hogy az igazságügyi pszichiáter szakértő megállapításait nem fogadják el? Mi történik ilyenkor?</vt:lpstr>
      <vt:lpstr>Mire vonatkozik az igazságügyi pszichiáter szakértő megállapítása büntető ügyben?</vt:lpstr>
      <vt:lpstr>Milyen megállapítást tehet az igazságügyi pszichiáter szakértő, ha az elmeműködés kóros állapotát állapítja meg a terheltnél?</vt:lpstr>
      <vt:lpstr>Lehetséges-e hogy kicsit vagy nagyon korlátozzon valakit valamilyen kóros elmeműködés?</vt:lpstr>
      <vt:lpstr>Ha a terhelt képtelen volt arra, hogy felismerje cselekménye következményeit, és a bíróság nem szab ki büntetést, akkor az ilyen személy szabadon távozhat a bíróságról?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Sivák Emőke Judit</dc:creator>
  <cp:lastModifiedBy>Farkas Hajnalka</cp:lastModifiedBy>
  <cp:revision>52</cp:revision>
  <dcterms:created xsi:type="dcterms:W3CDTF">2017-06-15T13:21:46Z</dcterms:created>
  <dcterms:modified xsi:type="dcterms:W3CDTF">2018-02-13T18:53:47Z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0x01010011929DE78B229B46B7FDE5DBB9C9AC55</vt:lpwstr>
  </property>
</Properties>
</file>