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76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81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80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74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75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85"/>
  </p:notesMasterIdLst>
  <p:sldIdLst>
    <p:sldId id="267" r:id="rId4"/>
    <p:sldId id="269" r:id="rId5"/>
    <p:sldId id="272" r:id="rId6"/>
    <p:sldId id="270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71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8" r:id="rId41"/>
    <p:sldId id="309" r:id="rId42"/>
    <p:sldId id="311" r:id="rId43"/>
    <p:sldId id="312" r:id="rId44"/>
    <p:sldId id="313" r:id="rId45"/>
    <p:sldId id="314" r:id="rId46"/>
    <p:sldId id="310" r:id="rId47"/>
    <p:sldId id="306" r:id="rId48"/>
    <p:sldId id="315" r:id="rId49"/>
    <p:sldId id="316" r:id="rId50"/>
    <p:sldId id="317" r:id="rId51"/>
    <p:sldId id="318" r:id="rId52"/>
    <p:sldId id="319" r:id="rId53"/>
    <p:sldId id="322" r:id="rId54"/>
    <p:sldId id="323" r:id="rId55"/>
    <p:sldId id="324" r:id="rId56"/>
    <p:sldId id="320" r:id="rId57"/>
    <p:sldId id="331" r:id="rId58"/>
    <p:sldId id="325" r:id="rId59"/>
    <p:sldId id="326" r:id="rId60"/>
    <p:sldId id="327" r:id="rId61"/>
    <p:sldId id="328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29" r:id="rId70"/>
    <p:sldId id="330" r:id="rId71"/>
    <p:sldId id="321" r:id="rId72"/>
    <p:sldId id="307" r:id="rId73"/>
    <p:sldId id="289" r:id="rId74"/>
    <p:sldId id="339" r:id="rId75"/>
    <p:sldId id="342" r:id="rId76"/>
    <p:sldId id="343" r:id="rId77"/>
    <p:sldId id="344" r:id="rId78"/>
    <p:sldId id="340" r:id="rId79"/>
    <p:sldId id="345" r:id="rId80"/>
    <p:sldId id="346" r:id="rId81"/>
    <p:sldId id="341" r:id="rId82"/>
    <p:sldId id="347" r:id="rId83"/>
    <p:sldId id="261" r:id="rId8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ACCD"/>
    <a:srgbClr val="4E5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tableStyles" Target="tableStyle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customXml" Target="../customXml/item1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theme" Target="theme/theme1.xml"/><Relationship Id="rId9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viewProps" Target="view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92CA2-FE1D-4D9A-95F6-1BF384C4BB44}" type="datetimeFigureOut">
              <a:rPr lang="hu-HU" smtClean="0"/>
              <a:t>2018.04.03.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FB244-A31A-4450-9333-60F5CF9B5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636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C48C27-542B-4B8C-8F8D-704CF91BB0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F1BE75-213D-4CEC-9AD1-5BA1E8239FB9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altLang="hu-H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Verdana" panose="020B060403050404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FF7936CD-34EC-4617-AB66-61C6F3199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9759903-4752-40FD-8FF8-1F8BFC27B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8714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B9C3-9DE0-40DF-945B-0EA6E67A02DB}" type="datetime1">
              <a:rPr lang="hu-HU" smtClean="0"/>
              <a:t>2018.04.03.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D8D6-5283-447E-AFB0-7CAFE6F699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396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F267-641E-470C-834B-3D287550449B}" type="datetime1">
              <a:rPr lang="hu-HU" smtClean="0"/>
              <a:t>2018.04.03.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D8D6-5283-447E-AFB0-7CAFE6F699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139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588C-E6D6-46FD-8F4E-E18C6D41A9AD}" type="datetime1">
              <a:rPr lang="hu-HU" smtClean="0"/>
              <a:t>2018.04.03.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D8D6-5283-447E-AFB0-7CAFE6F699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518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>
            <a:extLst>
              <a:ext uri="{FF2B5EF4-FFF2-40B4-BE49-F238E27FC236}">
                <a16:creationId xmlns:a16="http://schemas.microsoft.com/office/drawing/2014/main" id="{042E3225-E85F-4463-8B90-FFAAE83939CC}"/>
              </a:ext>
            </a:extLst>
          </p:cNvPr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102403" name="Freeform 3">
              <a:extLst>
                <a:ext uri="{FF2B5EF4-FFF2-40B4-BE49-F238E27FC236}">
                  <a16:creationId xmlns:a16="http://schemas.microsoft.com/office/drawing/2014/main" id="{0772B953-F95C-4225-9610-300CC5FF487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sz="1800" dirty="0">
                <a:latin typeface="Calibri" panose="020F0502020204030204" pitchFamily="34" charset="0"/>
              </a:endParaRPr>
            </a:p>
          </p:txBody>
        </p:sp>
        <p:grpSp>
          <p:nvGrpSpPr>
            <p:cNvPr id="102404" name="Group 4">
              <a:extLst>
                <a:ext uri="{FF2B5EF4-FFF2-40B4-BE49-F238E27FC236}">
                  <a16:creationId xmlns:a16="http://schemas.microsoft.com/office/drawing/2014/main" id="{02AEAFF5-8795-4122-AEBA-4ECA23A8BD9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2405" name="Oval 5">
                <a:extLst>
                  <a:ext uri="{FF2B5EF4-FFF2-40B4-BE49-F238E27FC236}">
                    <a16:creationId xmlns:a16="http://schemas.microsoft.com/office/drawing/2014/main" id="{8D4C8710-A88A-4324-A7C8-0141F8615BF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06" name="Oval 6">
                <a:extLst>
                  <a:ext uri="{FF2B5EF4-FFF2-40B4-BE49-F238E27FC236}">
                    <a16:creationId xmlns:a16="http://schemas.microsoft.com/office/drawing/2014/main" id="{DB4A4576-B5D1-406A-A3D6-8CA65FFF21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07" name="Oval 7">
                <a:extLst>
                  <a:ext uri="{FF2B5EF4-FFF2-40B4-BE49-F238E27FC236}">
                    <a16:creationId xmlns:a16="http://schemas.microsoft.com/office/drawing/2014/main" id="{A7E1679C-0977-47C4-9B81-F4B90DCC8A0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08" name="Oval 8">
                <a:extLst>
                  <a:ext uri="{FF2B5EF4-FFF2-40B4-BE49-F238E27FC236}">
                    <a16:creationId xmlns:a16="http://schemas.microsoft.com/office/drawing/2014/main" id="{1DD26584-C6C8-48A8-810A-ED080134795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09" name="Oval 9">
                <a:extLst>
                  <a:ext uri="{FF2B5EF4-FFF2-40B4-BE49-F238E27FC236}">
                    <a16:creationId xmlns:a16="http://schemas.microsoft.com/office/drawing/2014/main" id="{60F28D67-5B94-4B7D-9DD8-8AB0DE3B3DC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10" name="Freeform 10">
                <a:extLst>
                  <a:ext uri="{FF2B5EF4-FFF2-40B4-BE49-F238E27FC236}">
                    <a16:creationId xmlns:a16="http://schemas.microsoft.com/office/drawing/2014/main" id="{EE1DA5A8-B46F-467D-A8AC-EC493E8FAEA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11" name="Freeform 11">
                <a:extLst>
                  <a:ext uri="{FF2B5EF4-FFF2-40B4-BE49-F238E27FC236}">
                    <a16:creationId xmlns:a16="http://schemas.microsoft.com/office/drawing/2014/main" id="{4216D72F-D186-47B4-A413-7EFC9009A6B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12" name="Freeform 12">
                <a:extLst>
                  <a:ext uri="{FF2B5EF4-FFF2-40B4-BE49-F238E27FC236}">
                    <a16:creationId xmlns:a16="http://schemas.microsoft.com/office/drawing/2014/main" id="{B02EDE6B-5CDC-4545-B32D-7FA76AAAE6D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13" name="Freeform 13">
                <a:extLst>
                  <a:ext uri="{FF2B5EF4-FFF2-40B4-BE49-F238E27FC236}">
                    <a16:creationId xmlns:a16="http://schemas.microsoft.com/office/drawing/2014/main" id="{50CAD518-4C22-46D2-9969-2B28F99F7A7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14" name="Freeform 14">
                <a:extLst>
                  <a:ext uri="{FF2B5EF4-FFF2-40B4-BE49-F238E27FC236}">
                    <a16:creationId xmlns:a16="http://schemas.microsoft.com/office/drawing/2014/main" id="{9F7CFF85-C1CA-48EA-B613-0CF00D2AD7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15" name="Oval 15">
                <a:extLst>
                  <a:ext uri="{FF2B5EF4-FFF2-40B4-BE49-F238E27FC236}">
                    <a16:creationId xmlns:a16="http://schemas.microsoft.com/office/drawing/2014/main" id="{08B5C77A-6D76-4927-BF1F-18DA48702FF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2416" name="Group 16">
              <a:extLst>
                <a:ext uri="{FF2B5EF4-FFF2-40B4-BE49-F238E27FC236}">
                  <a16:creationId xmlns:a16="http://schemas.microsoft.com/office/drawing/2014/main" id="{6E91510E-6D97-4455-BA71-5B8BDE3F5B0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2417" name="Oval 17">
                <a:extLst>
                  <a:ext uri="{FF2B5EF4-FFF2-40B4-BE49-F238E27FC236}">
                    <a16:creationId xmlns:a16="http://schemas.microsoft.com/office/drawing/2014/main" id="{7DB249E9-26D9-4ED4-91B6-35F88239792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18" name="Oval 18">
                <a:extLst>
                  <a:ext uri="{FF2B5EF4-FFF2-40B4-BE49-F238E27FC236}">
                    <a16:creationId xmlns:a16="http://schemas.microsoft.com/office/drawing/2014/main" id="{4F1E9074-180A-4712-94BE-4EA73B93E73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19" name="Oval 19">
                <a:extLst>
                  <a:ext uri="{FF2B5EF4-FFF2-40B4-BE49-F238E27FC236}">
                    <a16:creationId xmlns:a16="http://schemas.microsoft.com/office/drawing/2014/main" id="{F370AA9C-0C29-49CA-9088-9CAA8F6A542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20" name="Oval 20">
                <a:extLst>
                  <a:ext uri="{FF2B5EF4-FFF2-40B4-BE49-F238E27FC236}">
                    <a16:creationId xmlns:a16="http://schemas.microsoft.com/office/drawing/2014/main" id="{098F0259-B03E-4146-AA02-C06AE08B09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21" name="Oval 21">
                <a:extLst>
                  <a:ext uri="{FF2B5EF4-FFF2-40B4-BE49-F238E27FC236}">
                    <a16:creationId xmlns:a16="http://schemas.microsoft.com/office/drawing/2014/main" id="{6FA8A466-0EDE-4532-A9E1-89E59343D4D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22" name="Oval 22">
                <a:extLst>
                  <a:ext uri="{FF2B5EF4-FFF2-40B4-BE49-F238E27FC236}">
                    <a16:creationId xmlns:a16="http://schemas.microsoft.com/office/drawing/2014/main" id="{B5727C93-FDEA-48D8-907C-63577A7DBEF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23" name="Oval 23">
                <a:extLst>
                  <a:ext uri="{FF2B5EF4-FFF2-40B4-BE49-F238E27FC236}">
                    <a16:creationId xmlns:a16="http://schemas.microsoft.com/office/drawing/2014/main" id="{A3F1A321-E2E0-4BC2-9DCB-01A15DD1563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24" name="Oval 24">
                <a:extLst>
                  <a:ext uri="{FF2B5EF4-FFF2-40B4-BE49-F238E27FC236}">
                    <a16:creationId xmlns:a16="http://schemas.microsoft.com/office/drawing/2014/main" id="{36FB00F9-A6DC-4B9E-BB86-F5C88FAD340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25" name="Freeform 25">
                <a:extLst>
                  <a:ext uri="{FF2B5EF4-FFF2-40B4-BE49-F238E27FC236}">
                    <a16:creationId xmlns:a16="http://schemas.microsoft.com/office/drawing/2014/main" id="{D1BE37FF-147C-4E41-BD3B-F4DDFF8C52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26" name="Freeform 26">
                <a:extLst>
                  <a:ext uri="{FF2B5EF4-FFF2-40B4-BE49-F238E27FC236}">
                    <a16:creationId xmlns:a16="http://schemas.microsoft.com/office/drawing/2014/main" id="{7F84CEC0-D163-4376-8BDF-4104DE8FD51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27" name="Freeform 27">
                <a:extLst>
                  <a:ext uri="{FF2B5EF4-FFF2-40B4-BE49-F238E27FC236}">
                    <a16:creationId xmlns:a16="http://schemas.microsoft.com/office/drawing/2014/main" id="{B81623C0-A51E-4762-9494-6079A2C90B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28" name="Freeform 28">
                <a:extLst>
                  <a:ext uri="{FF2B5EF4-FFF2-40B4-BE49-F238E27FC236}">
                    <a16:creationId xmlns:a16="http://schemas.microsoft.com/office/drawing/2014/main" id="{A600CCFD-56D3-45F0-B764-90A7FEB8396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29" name="Freeform 29">
                <a:extLst>
                  <a:ext uri="{FF2B5EF4-FFF2-40B4-BE49-F238E27FC236}">
                    <a16:creationId xmlns:a16="http://schemas.microsoft.com/office/drawing/2014/main" id="{45424F97-FCB2-4FC9-B686-5C8A1658787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30" name="Freeform 30">
                <a:extLst>
                  <a:ext uri="{FF2B5EF4-FFF2-40B4-BE49-F238E27FC236}">
                    <a16:creationId xmlns:a16="http://schemas.microsoft.com/office/drawing/2014/main" id="{A07C0A12-F4C3-4537-9493-157A1CB799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31" name="Freeform 31">
                <a:extLst>
                  <a:ext uri="{FF2B5EF4-FFF2-40B4-BE49-F238E27FC236}">
                    <a16:creationId xmlns:a16="http://schemas.microsoft.com/office/drawing/2014/main" id="{221D913D-36F0-4298-BDDF-D11248A96A7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32" name="Freeform 32">
                <a:extLst>
                  <a:ext uri="{FF2B5EF4-FFF2-40B4-BE49-F238E27FC236}">
                    <a16:creationId xmlns:a16="http://schemas.microsoft.com/office/drawing/2014/main" id="{69832C26-5E16-4AD2-846A-8092B21DF8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33" name="Freeform 33">
                <a:extLst>
                  <a:ext uri="{FF2B5EF4-FFF2-40B4-BE49-F238E27FC236}">
                    <a16:creationId xmlns:a16="http://schemas.microsoft.com/office/drawing/2014/main" id="{CB85D0A4-634A-4245-B530-B643A35470E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34" name="Freeform 34">
                <a:extLst>
                  <a:ext uri="{FF2B5EF4-FFF2-40B4-BE49-F238E27FC236}">
                    <a16:creationId xmlns:a16="http://schemas.microsoft.com/office/drawing/2014/main" id="{94BA9835-3D3B-47EA-805D-9843E3CB978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2435" name="Group 35">
              <a:extLst>
                <a:ext uri="{FF2B5EF4-FFF2-40B4-BE49-F238E27FC236}">
                  <a16:creationId xmlns:a16="http://schemas.microsoft.com/office/drawing/2014/main" id="{0184E19A-B019-4FAB-AA86-22F4B70C773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2436" name="Freeform 36">
                <a:extLst>
                  <a:ext uri="{FF2B5EF4-FFF2-40B4-BE49-F238E27FC236}">
                    <a16:creationId xmlns:a16="http://schemas.microsoft.com/office/drawing/2014/main" id="{930D61C9-C460-48A1-AE51-197F8F9C9E7A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37" name="Freeform 37">
                <a:extLst>
                  <a:ext uri="{FF2B5EF4-FFF2-40B4-BE49-F238E27FC236}">
                    <a16:creationId xmlns:a16="http://schemas.microsoft.com/office/drawing/2014/main" id="{22F25141-59B5-4871-8815-2A95B04963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38" name="Freeform 38">
                <a:extLst>
                  <a:ext uri="{FF2B5EF4-FFF2-40B4-BE49-F238E27FC236}">
                    <a16:creationId xmlns:a16="http://schemas.microsoft.com/office/drawing/2014/main" id="{8B4FB49D-3B81-4EF6-BBEA-85A86F08E4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39" name="Freeform 39">
                <a:extLst>
                  <a:ext uri="{FF2B5EF4-FFF2-40B4-BE49-F238E27FC236}">
                    <a16:creationId xmlns:a16="http://schemas.microsoft.com/office/drawing/2014/main" id="{FC1184E2-0DC8-44C9-91BE-29117D67D8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40" name="Freeform 40">
                <a:extLst>
                  <a:ext uri="{FF2B5EF4-FFF2-40B4-BE49-F238E27FC236}">
                    <a16:creationId xmlns:a16="http://schemas.microsoft.com/office/drawing/2014/main" id="{6AF64A44-A17D-41C3-8291-0023C28816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41" name="Freeform 41">
                <a:extLst>
                  <a:ext uri="{FF2B5EF4-FFF2-40B4-BE49-F238E27FC236}">
                    <a16:creationId xmlns:a16="http://schemas.microsoft.com/office/drawing/2014/main" id="{82EDCD2C-C32F-42AE-A799-7C2E31EAE3E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42" name="Freeform 42">
                <a:extLst>
                  <a:ext uri="{FF2B5EF4-FFF2-40B4-BE49-F238E27FC236}">
                    <a16:creationId xmlns:a16="http://schemas.microsoft.com/office/drawing/2014/main" id="{BA1546A4-B950-4754-8A29-BA0CEBADAE1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43" name="Freeform 43">
                <a:extLst>
                  <a:ext uri="{FF2B5EF4-FFF2-40B4-BE49-F238E27FC236}">
                    <a16:creationId xmlns:a16="http://schemas.microsoft.com/office/drawing/2014/main" id="{3BA33308-D729-462F-9F35-71A1BBF049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44" name="Freeform 44">
                <a:extLst>
                  <a:ext uri="{FF2B5EF4-FFF2-40B4-BE49-F238E27FC236}">
                    <a16:creationId xmlns:a16="http://schemas.microsoft.com/office/drawing/2014/main" id="{37AFAFE4-2912-4177-B7C8-C029CA2479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45" name="Freeform 45">
                <a:extLst>
                  <a:ext uri="{FF2B5EF4-FFF2-40B4-BE49-F238E27FC236}">
                    <a16:creationId xmlns:a16="http://schemas.microsoft.com/office/drawing/2014/main" id="{BB994237-2246-46C7-A3D3-A54D863A68E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46" name="Freeform 46">
                <a:extLst>
                  <a:ext uri="{FF2B5EF4-FFF2-40B4-BE49-F238E27FC236}">
                    <a16:creationId xmlns:a16="http://schemas.microsoft.com/office/drawing/2014/main" id="{EF18D456-5931-4232-B4EC-1A9FB2FEF2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47" name="Oval 47">
                <a:extLst>
                  <a:ext uri="{FF2B5EF4-FFF2-40B4-BE49-F238E27FC236}">
                    <a16:creationId xmlns:a16="http://schemas.microsoft.com/office/drawing/2014/main" id="{3B5F108D-20D6-4CFC-B972-8E7B40CBDA1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48" name="Oval 48">
                <a:extLst>
                  <a:ext uri="{FF2B5EF4-FFF2-40B4-BE49-F238E27FC236}">
                    <a16:creationId xmlns:a16="http://schemas.microsoft.com/office/drawing/2014/main" id="{3417D3CD-D07B-4047-A425-140AA5E5E25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49" name="Oval 49">
                <a:extLst>
                  <a:ext uri="{FF2B5EF4-FFF2-40B4-BE49-F238E27FC236}">
                    <a16:creationId xmlns:a16="http://schemas.microsoft.com/office/drawing/2014/main" id="{DEE02A91-039B-4CB2-80ED-BCF7EDB5222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50" name="Oval 50">
                <a:extLst>
                  <a:ext uri="{FF2B5EF4-FFF2-40B4-BE49-F238E27FC236}">
                    <a16:creationId xmlns:a16="http://schemas.microsoft.com/office/drawing/2014/main" id="{4AA1255B-4043-4EB1-9B48-DC2B99947C1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51" name="Oval 51">
                <a:extLst>
                  <a:ext uri="{FF2B5EF4-FFF2-40B4-BE49-F238E27FC236}">
                    <a16:creationId xmlns:a16="http://schemas.microsoft.com/office/drawing/2014/main" id="{D64A5A3B-A551-4530-9756-FFA0A2E6A13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52" name="Oval 52">
                <a:extLst>
                  <a:ext uri="{FF2B5EF4-FFF2-40B4-BE49-F238E27FC236}">
                    <a16:creationId xmlns:a16="http://schemas.microsoft.com/office/drawing/2014/main" id="{32BEFC27-0679-403C-A8BE-115AAA23B9C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2453" name="Group 53">
              <a:extLst>
                <a:ext uri="{FF2B5EF4-FFF2-40B4-BE49-F238E27FC236}">
                  <a16:creationId xmlns:a16="http://schemas.microsoft.com/office/drawing/2014/main" id="{C05FD1F8-DF75-480B-BEDF-73A673053FF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2454" name="Freeform 54">
                <a:extLst>
                  <a:ext uri="{FF2B5EF4-FFF2-40B4-BE49-F238E27FC236}">
                    <a16:creationId xmlns:a16="http://schemas.microsoft.com/office/drawing/2014/main" id="{CD665CD7-77FD-48C0-BA23-C2B341B0DD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55" name="Freeform 55">
                <a:extLst>
                  <a:ext uri="{FF2B5EF4-FFF2-40B4-BE49-F238E27FC236}">
                    <a16:creationId xmlns:a16="http://schemas.microsoft.com/office/drawing/2014/main" id="{DC8F79DB-32DA-4C1F-8BEA-7EBB46C07D8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56" name="Freeform 56">
                <a:extLst>
                  <a:ext uri="{FF2B5EF4-FFF2-40B4-BE49-F238E27FC236}">
                    <a16:creationId xmlns:a16="http://schemas.microsoft.com/office/drawing/2014/main" id="{BA0A3D23-1AA7-4F07-847E-505CBC21E6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57" name="Freeform 57">
                <a:extLst>
                  <a:ext uri="{FF2B5EF4-FFF2-40B4-BE49-F238E27FC236}">
                    <a16:creationId xmlns:a16="http://schemas.microsoft.com/office/drawing/2014/main" id="{2476CAC2-A250-4743-AEDF-C7F5037419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58" name="Freeform 58">
                <a:extLst>
                  <a:ext uri="{FF2B5EF4-FFF2-40B4-BE49-F238E27FC236}">
                    <a16:creationId xmlns:a16="http://schemas.microsoft.com/office/drawing/2014/main" id="{1D342C71-9A21-4713-837D-2B6DB4852B8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59" name="Freeform 59">
                <a:extLst>
                  <a:ext uri="{FF2B5EF4-FFF2-40B4-BE49-F238E27FC236}">
                    <a16:creationId xmlns:a16="http://schemas.microsoft.com/office/drawing/2014/main" id="{4B839DC6-D617-4766-8A8F-7EB00C4D7E2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460" name="Freeform 60">
                <a:extLst>
                  <a:ext uri="{FF2B5EF4-FFF2-40B4-BE49-F238E27FC236}">
                    <a16:creationId xmlns:a16="http://schemas.microsoft.com/office/drawing/2014/main" id="{A426DDE8-3DF9-4C41-886D-B975B745E31C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102461" name="Group 61">
                <a:extLst>
                  <a:ext uri="{FF2B5EF4-FFF2-40B4-BE49-F238E27FC236}">
                    <a16:creationId xmlns:a16="http://schemas.microsoft.com/office/drawing/2014/main" id="{FED63FAF-579E-429C-AEDB-9270628CAB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2462" name="Oval 62">
                  <a:extLst>
                    <a:ext uri="{FF2B5EF4-FFF2-40B4-BE49-F238E27FC236}">
                      <a16:creationId xmlns:a16="http://schemas.microsoft.com/office/drawing/2014/main" id="{B148BC6B-C31A-4353-8024-67E2893B073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 sz="18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2463" name="Oval 63">
                  <a:extLst>
                    <a:ext uri="{FF2B5EF4-FFF2-40B4-BE49-F238E27FC236}">
                      <a16:creationId xmlns:a16="http://schemas.microsoft.com/office/drawing/2014/main" id="{48B13F21-4C07-4C27-B57F-664CF84E8EE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 sz="18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2464" name="Oval 64">
                  <a:extLst>
                    <a:ext uri="{FF2B5EF4-FFF2-40B4-BE49-F238E27FC236}">
                      <a16:creationId xmlns:a16="http://schemas.microsoft.com/office/drawing/2014/main" id="{3DB6C458-ED7C-4534-9872-15641FA95D8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 sz="18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2465" name="Oval 65">
                  <a:extLst>
                    <a:ext uri="{FF2B5EF4-FFF2-40B4-BE49-F238E27FC236}">
                      <a16:creationId xmlns:a16="http://schemas.microsoft.com/office/drawing/2014/main" id="{BCC1CD26-43C1-4C34-A30B-8A5C0DC10A1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 sz="1800" dirty="0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02466" name="Rectangle 66">
            <a:extLst>
              <a:ext uri="{FF2B5EF4-FFF2-40B4-BE49-F238E27FC236}">
                <a16:creationId xmlns:a16="http://schemas.microsoft.com/office/drawing/2014/main" id="{ABE05F71-6B3A-4BE1-9E13-0082CE985931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hu-HU" altLang="hu-HU" noProof="0"/>
              <a:t>Mintacím szerkesztése</a:t>
            </a:r>
          </a:p>
        </p:txBody>
      </p:sp>
      <p:sp>
        <p:nvSpPr>
          <p:cNvPr id="102467" name="Rectangle 67">
            <a:extLst>
              <a:ext uri="{FF2B5EF4-FFF2-40B4-BE49-F238E27FC236}">
                <a16:creationId xmlns:a16="http://schemas.microsoft.com/office/drawing/2014/main" id="{C0EB82C2-F9C1-46F2-BB3F-30F897B3AB82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hu-HU" altLang="hu-HU" noProof="0"/>
              <a:t>Alcím mintájának szerkesztése</a:t>
            </a:r>
          </a:p>
        </p:txBody>
      </p:sp>
      <p:sp>
        <p:nvSpPr>
          <p:cNvPr id="102468" name="Rectangle 68">
            <a:extLst>
              <a:ext uri="{FF2B5EF4-FFF2-40B4-BE49-F238E27FC236}">
                <a16:creationId xmlns:a16="http://schemas.microsoft.com/office/drawing/2014/main" id="{DAC1CBCF-2679-4AEA-AAE0-A5A5D502748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20995D07-F384-4665-953E-4A14F18183FA}" type="datetime1">
              <a:rPr lang="hu-HU" altLang="hu-HU" smtClean="0"/>
              <a:t>2018.04.03.</a:t>
            </a:fld>
            <a:endParaRPr lang="hu-HU" altLang="hu-HU"/>
          </a:p>
        </p:txBody>
      </p:sp>
      <p:sp>
        <p:nvSpPr>
          <p:cNvPr id="102469" name="Rectangle 69">
            <a:extLst>
              <a:ext uri="{FF2B5EF4-FFF2-40B4-BE49-F238E27FC236}">
                <a16:creationId xmlns:a16="http://schemas.microsoft.com/office/drawing/2014/main" id="{5FFAE43B-F113-4A92-A8CF-124444553C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hu-HU" altLang="hu-HU"/>
              <a:t>Dr. Kiss Tibor</a:t>
            </a:r>
          </a:p>
        </p:txBody>
      </p:sp>
      <p:sp>
        <p:nvSpPr>
          <p:cNvPr id="102470" name="Rectangle 70">
            <a:extLst>
              <a:ext uri="{FF2B5EF4-FFF2-40B4-BE49-F238E27FC236}">
                <a16:creationId xmlns:a16="http://schemas.microsoft.com/office/drawing/2014/main" id="{65B4FC25-2233-455D-B4A1-0A3F1CF0F2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FC1C0538-F92B-47BB-B4DC-54F91EE9717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3622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D49084-5AF7-453A-A36C-734550A5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18D70C-499C-4DB8-8106-BC8987E59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4C70407-13F3-49FC-85D6-952882890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909E19-FCAC-4428-B123-DCFA1B49D72B}" type="datetime1">
              <a:rPr lang="hu-HU" altLang="hu-HU" smtClean="0"/>
              <a:t>2018.04.03.</a:t>
            </a:fld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8A17C77-AD3C-4F97-9312-DF97105F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/>
              <a:t>Dr. Kiss Tibor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D90F1B7-2EC8-4ACF-BA20-32A60349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0534A-6959-4429-98FA-91AB255632C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70787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6F5EC0-9C94-4356-9CB3-7630AC05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4814A87-FAB3-4B1B-8A30-007BF818A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92499AD-99B4-462C-A4F4-A1B49648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5F048-A09C-465C-AC18-66B77CF8B576}" type="datetime1">
              <a:rPr lang="hu-HU" altLang="hu-HU" smtClean="0"/>
              <a:t>2018.04.03.</a:t>
            </a:fld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281C07D-611B-4DF6-BC77-21253F2D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/>
              <a:t>Dr. Kiss Tibor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7E81CD0-FB28-473E-A95A-23640C2C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274EF-A82D-4C2E-B62D-7D66DD99186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30477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5AF012-ED1D-4AAD-8AA5-BDCFB25E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6F9847-781D-4D9F-B405-30145031B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C0DDECA-9AE6-4680-9640-F2141117C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EEE0F57-BBE0-4F11-A1DA-E2A98932F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F93017-057D-4559-89ED-76492996D203}" type="datetime1">
              <a:rPr lang="hu-HU" altLang="hu-HU" smtClean="0"/>
              <a:t>2018.04.03.</a:t>
            </a:fld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2E6A24C-7FB0-41F8-9DB6-13760AA6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/>
              <a:t>Dr. Kiss Tibor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371A3E6-2600-49D0-A22E-7720A1A4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20C77-5054-4B3C-AE20-EC6B8DA5EA8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08177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93A99F-EFC2-4160-A40A-6D78A920F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13BBDB9-ABCE-4371-958D-4176ACEF3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37452DE-FD16-4167-9F6B-EB0F7FB95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77914E5-84B5-4EC7-B4F8-579920BC2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85B172A-2E1C-4F9C-8984-9534F07629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5B39A42-22F0-493D-9E78-9C1B5A8D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850923-F0C0-4704-828D-717C792DB90F}" type="datetime1">
              <a:rPr lang="hu-HU" altLang="hu-HU" smtClean="0"/>
              <a:t>2018.04.03.</a:t>
            </a:fld>
            <a:endParaRPr lang="hu-HU" alt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A79AF16-2587-4990-9314-E16F2D4BD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/>
              <a:t>Dr. Kiss Tibor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3593D29-CC1E-4D76-B090-15941D32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8E8D9-CA0B-4718-96E0-1A29A11D365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34467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DC679E-9B16-437E-A614-D2D9DC37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21727B6-1D5C-4FA4-A459-6AB256D5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3C8581-87CF-4A0D-8B79-3DD54BC13F20}" type="datetime1">
              <a:rPr lang="hu-HU" altLang="hu-HU" smtClean="0"/>
              <a:t>2018.04.03.</a:t>
            </a:fld>
            <a:endParaRPr lang="hu-HU" alt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8F3AB76-D9B8-4E4F-9D5D-A3CA22628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/>
              <a:t>Dr. Kiss Tibor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2D04563-0680-4B59-916E-573872F1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F94A5-53D6-4FFE-AC40-2818ADE9B93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05984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A639FBE-7639-4800-90B2-B4164A61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465A0D-6551-4B5F-85F8-22B8210ED0A8}" type="datetime1">
              <a:rPr lang="hu-HU" altLang="hu-HU" smtClean="0"/>
              <a:t>2018.04.03.</a:t>
            </a:fld>
            <a:endParaRPr lang="hu-HU" alt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31C96BB-9D17-417E-A5EF-232DDAFD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/>
              <a:t>Dr. Kiss Tibor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DD05DE9-5917-4A50-BB29-BCDD88AC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F571A-32C4-48E6-B2D8-E7C68F17107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52960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A88CBE-26AA-4E4C-A082-FB091CD4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502F281-70BD-4F8C-999E-33810B889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A87A374-4BD5-401E-A3CF-225AC772A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E403063-ABD9-4E01-8B2B-EF2F457A9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7F8019-DCD5-49D8-A9FF-65FB2C35B0AF}" type="datetime1">
              <a:rPr lang="hu-HU" altLang="hu-HU" smtClean="0"/>
              <a:t>2018.04.03.</a:t>
            </a:fld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B069775-45E8-4671-80DB-E10D9CBEA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/>
              <a:t>Dr. Kiss Tibor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2EAA3BF-D15F-467F-99F0-FD173A74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A9717-6367-47C2-85EF-1E56F3DF754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5950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80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80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80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80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B4E8-5B54-4783-8983-6A0C22C1EABB}" type="datetime1">
              <a:rPr lang="hu-HU" smtClean="0"/>
              <a:t>2018.04.03.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D8D6-5283-447E-AFB0-7CAFE6F699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3625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5506C4-4E5A-4010-B3A2-B1961E225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D5BA7B6-C381-46B9-9395-9E4EFC9CF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FC276F7-AB6A-465B-9187-D20A26E7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79628C1-FD3F-4910-9D2C-7BD3A7A6B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32F944-58D5-4451-B2A3-7403AEF51C6E}" type="datetime1">
              <a:rPr lang="hu-HU" altLang="hu-HU" smtClean="0"/>
              <a:t>2018.04.03.</a:t>
            </a:fld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D263B09-CDBF-4E50-94C1-BCF69EB6F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/>
              <a:t>Dr. Kiss Tibor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BF4CB65-D3C1-4428-B39F-62FA11AD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21DBE-67EF-4384-9354-E704088B2FB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85099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926D32-E4DB-40ED-8F62-F85F7F850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2ACD71C-740E-44B2-B0FB-3937A769F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DF82C1D-ADDC-4AFC-A8F4-AE6A98CC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2BBB51-93D8-4111-A440-5E70721EF351}" type="datetime1">
              <a:rPr lang="hu-HU" altLang="hu-HU" smtClean="0"/>
              <a:t>2018.04.03.</a:t>
            </a:fld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43B9102-6FE4-4A96-8065-F4701DAD7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/>
              <a:t>Dr. Kiss Tibor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FEEA064-2692-436F-9955-563DC816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9CB51-559B-43EE-8584-070C493CD83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2647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19441D3-3B9D-4EF8-B5AF-E1FDCA0BC2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7416EEC-4792-4F33-AE53-31EDAA6EB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AAA6AEA-D74C-4C8C-AB4C-8924FF28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85E227-441E-457B-A00A-C426797A30AC}" type="datetime1">
              <a:rPr lang="hu-HU" altLang="hu-HU" smtClean="0"/>
              <a:t>2018.04.03.</a:t>
            </a:fld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E824216-B06C-4B13-8F5D-F16DB90D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hu-HU"/>
              <a:t>Dr. Kiss Tibor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5819B73-B102-4FBE-A2C8-9819F0542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E87C2-09EE-4E66-9352-5EF58A3FD57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34872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EC15A9-D1BA-4529-B236-C40396A12414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851CE1-E1C3-479B-B4E1-D1ADEE04A28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AE21EEA-0553-44BA-80B8-6EA5DC1BB4A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4904DC40-1287-41E7-BC96-AFC55ABEE8B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387512E-9B12-4983-AC44-A5E317840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36E4B2B-B832-49D2-8F7F-F82CEF4B1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DB62B8F-760D-49D2-A48D-4297ADC9B30C}" type="datetime1">
              <a:rPr lang="hu-HU" altLang="hu-HU" smtClean="0"/>
              <a:t>2018.04.03.</a:t>
            </a:fld>
            <a:endParaRPr lang="hu-HU" alt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6AE44AE-6AFD-41B5-B0C2-3B1AAEFA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hu-HU" altLang="hu-HU"/>
              <a:t>Dr. Kiss Tibor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AE9B18E-E646-4288-B3F0-2D5129AA2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2FE673C-C8F2-4D56-959B-B6911D28579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70392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>
            <a:extLst>
              <a:ext uri="{FF2B5EF4-FFF2-40B4-BE49-F238E27FC236}">
                <a16:creationId xmlns:a16="http://schemas.microsoft.com/office/drawing/2014/main" id="{55010E87-1B99-46C0-85D8-83AEC1EA9231}"/>
              </a:ext>
            </a:extLst>
          </p:cNvPr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102403" name="Freeform 3">
              <a:extLst>
                <a:ext uri="{FF2B5EF4-FFF2-40B4-BE49-F238E27FC236}">
                  <a16:creationId xmlns:a16="http://schemas.microsoft.com/office/drawing/2014/main" id="{74C36755-DD41-4779-81E6-4ABC508B543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sz="1800"/>
            </a:p>
          </p:txBody>
        </p:sp>
        <p:grpSp>
          <p:nvGrpSpPr>
            <p:cNvPr id="102404" name="Group 4">
              <a:extLst>
                <a:ext uri="{FF2B5EF4-FFF2-40B4-BE49-F238E27FC236}">
                  <a16:creationId xmlns:a16="http://schemas.microsoft.com/office/drawing/2014/main" id="{000DA4D0-2F09-47AB-8031-CA1EA66ECC1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2405" name="Oval 5">
                <a:extLst>
                  <a:ext uri="{FF2B5EF4-FFF2-40B4-BE49-F238E27FC236}">
                    <a16:creationId xmlns:a16="http://schemas.microsoft.com/office/drawing/2014/main" id="{D0396C6A-91C3-4C61-A069-DD18171F1A0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06" name="Oval 6">
                <a:extLst>
                  <a:ext uri="{FF2B5EF4-FFF2-40B4-BE49-F238E27FC236}">
                    <a16:creationId xmlns:a16="http://schemas.microsoft.com/office/drawing/2014/main" id="{DFDF0FE0-AE79-42AE-9D00-2A70E132082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07" name="Oval 7">
                <a:extLst>
                  <a:ext uri="{FF2B5EF4-FFF2-40B4-BE49-F238E27FC236}">
                    <a16:creationId xmlns:a16="http://schemas.microsoft.com/office/drawing/2014/main" id="{2B4C4262-BB14-4B0D-8E24-6150096BA49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08" name="Oval 8">
                <a:extLst>
                  <a:ext uri="{FF2B5EF4-FFF2-40B4-BE49-F238E27FC236}">
                    <a16:creationId xmlns:a16="http://schemas.microsoft.com/office/drawing/2014/main" id="{1452A19D-B182-4734-B392-D66FBC59AE2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09" name="Oval 9">
                <a:extLst>
                  <a:ext uri="{FF2B5EF4-FFF2-40B4-BE49-F238E27FC236}">
                    <a16:creationId xmlns:a16="http://schemas.microsoft.com/office/drawing/2014/main" id="{E2C69868-0A77-437E-ADDC-8B1D8A23DC6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10" name="Freeform 10">
                <a:extLst>
                  <a:ext uri="{FF2B5EF4-FFF2-40B4-BE49-F238E27FC236}">
                    <a16:creationId xmlns:a16="http://schemas.microsoft.com/office/drawing/2014/main" id="{10CBF9C7-D315-4241-8909-D9357416929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11" name="Freeform 11">
                <a:extLst>
                  <a:ext uri="{FF2B5EF4-FFF2-40B4-BE49-F238E27FC236}">
                    <a16:creationId xmlns:a16="http://schemas.microsoft.com/office/drawing/2014/main" id="{39D48668-D113-425A-8C84-4B4C9646D7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12" name="Freeform 12">
                <a:extLst>
                  <a:ext uri="{FF2B5EF4-FFF2-40B4-BE49-F238E27FC236}">
                    <a16:creationId xmlns:a16="http://schemas.microsoft.com/office/drawing/2014/main" id="{4A6D4345-ABA7-4B65-9140-2627E8A40E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13" name="Freeform 13">
                <a:extLst>
                  <a:ext uri="{FF2B5EF4-FFF2-40B4-BE49-F238E27FC236}">
                    <a16:creationId xmlns:a16="http://schemas.microsoft.com/office/drawing/2014/main" id="{FA09B76E-B9A1-4640-A480-EF18582183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14" name="Freeform 14">
                <a:extLst>
                  <a:ext uri="{FF2B5EF4-FFF2-40B4-BE49-F238E27FC236}">
                    <a16:creationId xmlns:a16="http://schemas.microsoft.com/office/drawing/2014/main" id="{7660F304-E7A9-4574-AF8F-33ED4E73504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15" name="Oval 15">
                <a:extLst>
                  <a:ext uri="{FF2B5EF4-FFF2-40B4-BE49-F238E27FC236}">
                    <a16:creationId xmlns:a16="http://schemas.microsoft.com/office/drawing/2014/main" id="{E23D6125-F757-4150-B7C2-45771C7CC3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</p:grpSp>
        <p:grpSp>
          <p:nvGrpSpPr>
            <p:cNvPr id="102416" name="Group 16">
              <a:extLst>
                <a:ext uri="{FF2B5EF4-FFF2-40B4-BE49-F238E27FC236}">
                  <a16:creationId xmlns:a16="http://schemas.microsoft.com/office/drawing/2014/main" id="{1AABDCAB-6A1D-483B-AEBA-D5E3E8FE6E1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2417" name="Oval 17">
                <a:extLst>
                  <a:ext uri="{FF2B5EF4-FFF2-40B4-BE49-F238E27FC236}">
                    <a16:creationId xmlns:a16="http://schemas.microsoft.com/office/drawing/2014/main" id="{8890E2F5-B8F6-40A8-AAE6-503115EBA32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18" name="Oval 18">
                <a:extLst>
                  <a:ext uri="{FF2B5EF4-FFF2-40B4-BE49-F238E27FC236}">
                    <a16:creationId xmlns:a16="http://schemas.microsoft.com/office/drawing/2014/main" id="{A6D95669-77A7-4A8F-8B3B-DBE617EC0FB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19" name="Oval 19">
                <a:extLst>
                  <a:ext uri="{FF2B5EF4-FFF2-40B4-BE49-F238E27FC236}">
                    <a16:creationId xmlns:a16="http://schemas.microsoft.com/office/drawing/2014/main" id="{F75F1EE8-EB60-4B85-80D2-D2AC3794552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20" name="Oval 20">
                <a:extLst>
                  <a:ext uri="{FF2B5EF4-FFF2-40B4-BE49-F238E27FC236}">
                    <a16:creationId xmlns:a16="http://schemas.microsoft.com/office/drawing/2014/main" id="{5296461E-CA69-44F8-839D-FF466DD3322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21" name="Oval 21">
                <a:extLst>
                  <a:ext uri="{FF2B5EF4-FFF2-40B4-BE49-F238E27FC236}">
                    <a16:creationId xmlns:a16="http://schemas.microsoft.com/office/drawing/2014/main" id="{F12189F0-7758-4628-B534-575C5E491A5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22" name="Oval 22">
                <a:extLst>
                  <a:ext uri="{FF2B5EF4-FFF2-40B4-BE49-F238E27FC236}">
                    <a16:creationId xmlns:a16="http://schemas.microsoft.com/office/drawing/2014/main" id="{2A974D36-5912-46B0-96AB-AB2AAF370AE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23" name="Oval 23">
                <a:extLst>
                  <a:ext uri="{FF2B5EF4-FFF2-40B4-BE49-F238E27FC236}">
                    <a16:creationId xmlns:a16="http://schemas.microsoft.com/office/drawing/2014/main" id="{5C2E54CD-3AF5-4EC9-B0AA-6B327F4C412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24" name="Oval 24">
                <a:extLst>
                  <a:ext uri="{FF2B5EF4-FFF2-40B4-BE49-F238E27FC236}">
                    <a16:creationId xmlns:a16="http://schemas.microsoft.com/office/drawing/2014/main" id="{C5B2C921-7503-49F5-BDC0-E593BC99BEC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25" name="Freeform 25">
                <a:extLst>
                  <a:ext uri="{FF2B5EF4-FFF2-40B4-BE49-F238E27FC236}">
                    <a16:creationId xmlns:a16="http://schemas.microsoft.com/office/drawing/2014/main" id="{FCDD3C5A-8D0D-4E04-9132-ADD56CFCBA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26" name="Freeform 26">
                <a:extLst>
                  <a:ext uri="{FF2B5EF4-FFF2-40B4-BE49-F238E27FC236}">
                    <a16:creationId xmlns:a16="http://schemas.microsoft.com/office/drawing/2014/main" id="{908F3307-CF2F-4443-AF87-E2A8D301DC3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27" name="Freeform 27">
                <a:extLst>
                  <a:ext uri="{FF2B5EF4-FFF2-40B4-BE49-F238E27FC236}">
                    <a16:creationId xmlns:a16="http://schemas.microsoft.com/office/drawing/2014/main" id="{D2D8F804-1F6C-443B-B7E2-D8ABEB6284C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28" name="Freeform 28">
                <a:extLst>
                  <a:ext uri="{FF2B5EF4-FFF2-40B4-BE49-F238E27FC236}">
                    <a16:creationId xmlns:a16="http://schemas.microsoft.com/office/drawing/2014/main" id="{25FFF2CE-8883-4DF6-B20C-9007A042E0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29" name="Freeform 29">
                <a:extLst>
                  <a:ext uri="{FF2B5EF4-FFF2-40B4-BE49-F238E27FC236}">
                    <a16:creationId xmlns:a16="http://schemas.microsoft.com/office/drawing/2014/main" id="{EB0D0711-74D9-4832-92ED-58D7A4473AE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30" name="Freeform 30">
                <a:extLst>
                  <a:ext uri="{FF2B5EF4-FFF2-40B4-BE49-F238E27FC236}">
                    <a16:creationId xmlns:a16="http://schemas.microsoft.com/office/drawing/2014/main" id="{4A03C10C-9684-4EE6-AA10-73E61888DB3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31" name="Freeform 31">
                <a:extLst>
                  <a:ext uri="{FF2B5EF4-FFF2-40B4-BE49-F238E27FC236}">
                    <a16:creationId xmlns:a16="http://schemas.microsoft.com/office/drawing/2014/main" id="{FD6A249E-8B16-49F4-A3F1-C9237B6A41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32" name="Freeform 32">
                <a:extLst>
                  <a:ext uri="{FF2B5EF4-FFF2-40B4-BE49-F238E27FC236}">
                    <a16:creationId xmlns:a16="http://schemas.microsoft.com/office/drawing/2014/main" id="{19E21137-EDF5-479E-81E7-5AA53F0937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33" name="Freeform 33">
                <a:extLst>
                  <a:ext uri="{FF2B5EF4-FFF2-40B4-BE49-F238E27FC236}">
                    <a16:creationId xmlns:a16="http://schemas.microsoft.com/office/drawing/2014/main" id="{386758A0-2054-40A7-BE06-AD7E9C9094D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34" name="Freeform 34">
                <a:extLst>
                  <a:ext uri="{FF2B5EF4-FFF2-40B4-BE49-F238E27FC236}">
                    <a16:creationId xmlns:a16="http://schemas.microsoft.com/office/drawing/2014/main" id="{08794C68-33F5-4134-921B-67C5DDE5C75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</p:grpSp>
        <p:grpSp>
          <p:nvGrpSpPr>
            <p:cNvPr id="102435" name="Group 35">
              <a:extLst>
                <a:ext uri="{FF2B5EF4-FFF2-40B4-BE49-F238E27FC236}">
                  <a16:creationId xmlns:a16="http://schemas.microsoft.com/office/drawing/2014/main" id="{2BCA0694-EFD2-4075-8967-FEE7A2A27B9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2436" name="Freeform 36">
                <a:extLst>
                  <a:ext uri="{FF2B5EF4-FFF2-40B4-BE49-F238E27FC236}">
                    <a16:creationId xmlns:a16="http://schemas.microsoft.com/office/drawing/2014/main" id="{B4604DAF-D40C-4317-A0D6-A30AB54F927A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37" name="Freeform 37">
                <a:extLst>
                  <a:ext uri="{FF2B5EF4-FFF2-40B4-BE49-F238E27FC236}">
                    <a16:creationId xmlns:a16="http://schemas.microsoft.com/office/drawing/2014/main" id="{0BBC8B56-B707-47B6-A326-8B8CEB0C3F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38" name="Freeform 38">
                <a:extLst>
                  <a:ext uri="{FF2B5EF4-FFF2-40B4-BE49-F238E27FC236}">
                    <a16:creationId xmlns:a16="http://schemas.microsoft.com/office/drawing/2014/main" id="{D2C5C37F-E88D-4F99-ADFE-02D8E42B1AA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39" name="Freeform 39">
                <a:extLst>
                  <a:ext uri="{FF2B5EF4-FFF2-40B4-BE49-F238E27FC236}">
                    <a16:creationId xmlns:a16="http://schemas.microsoft.com/office/drawing/2014/main" id="{FF9AEEA5-F0FF-41D2-B3A5-261849DB47E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40" name="Freeform 40">
                <a:extLst>
                  <a:ext uri="{FF2B5EF4-FFF2-40B4-BE49-F238E27FC236}">
                    <a16:creationId xmlns:a16="http://schemas.microsoft.com/office/drawing/2014/main" id="{34A6A2D7-9A86-4176-9B43-64A62E4757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41" name="Freeform 41">
                <a:extLst>
                  <a:ext uri="{FF2B5EF4-FFF2-40B4-BE49-F238E27FC236}">
                    <a16:creationId xmlns:a16="http://schemas.microsoft.com/office/drawing/2014/main" id="{141AEC0C-1698-4DFE-A93C-5CD26147EE6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42" name="Freeform 42">
                <a:extLst>
                  <a:ext uri="{FF2B5EF4-FFF2-40B4-BE49-F238E27FC236}">
                    <a16:creationId xmlns:a16="http://schemas.microsoft.com/office/drawing/2014/main" id="{B07B25C5-0A5E-4370-8791-D996AA2829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43" name="Freeform 43">
                <a:extLst>
                  <a:ext uri="{FF2B5EF4-FFF2-40B4-BE49-F238E27FC236}">
                    <a16:creationId xmlns:a16="http://schemas.microsoft.com/office/drawing/2014/main" id="{9A6BEFF0-3E60-4B97-9BBD-6B00244137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44" name="Freeform 44">
                <a:extLst>
                  <a:ext uri="{FF2B5EF4-FFF2-40B4-BE49-F238E27FC236}">
                    <a16:creationId xmlns:a16="http://schemas.microsoft.com/office/drawing/2014/main" id="{D4AD5E33-B3B0-41BA-B598-A7125EE947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45" name="Freeform 45">
                <a:extLst>
                  <a:ext uri="{FF2B5EF4-FFF2-40B4-BE49-F238E27FC236}">
                    <a16:creationId xmlns:a16="http://schemas.microsoft.com/office/drawing/2014/main" id="{F91CE07E-B111-47A1-823E-1BD4C2DD2C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46" name="Freeform 46">
                <a:extLst>
                  <a:ext uri="{FF2B5EF4-FFF2-40B4-BE49-F238E27FC236}">
                    <a16:creationId xmlns:a16="http://schemas.microsoft.com/office/drawing/2014/main" id="{B262017F-4BCA-46C1-9F0C-3B9D0074C96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47" name="Oval 47">
                <a:extLst>
                  <a:ext uri="{FF2B5EF4-FFF2-40B4-BE49-F238E27FC236}">
                    <a16:creationId xmlns:a16="http://schemas.microsoft.com/office/drawing/2014/main" id="{1C21A8BE-6AFC-4048-912E-37EF8AE3A26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48" name="Oval 48">
                <a:extLst>
                  <a:ext uri="{FF2B5EF4-FFF2-40B4-BE49-F238E27FC236}">
                    <a16:creationId xmlns:a16="http://schemas.microsoft.com/office/drawing/2014/main" id="{404F6705-E19A-4607-B594-3D2F98AB4E6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49" name="Oval 49">
                <a:extLst>
                  <a:ext uri="{FF2B5EF4-FFF2-40B4-BE49-F238E27FC236}">
                    <a16:creationId xmlns:a16="http://schemas.microsoft.com/office/drawing/2014/main" id="{46647EFE-9486-4997-B00F-A269BCF520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50" name="Oval 50">
                <a:extLst>
                  <a:ext uri="{FF2B5EF4-FFF2-40B4-BE49-F238E27FC236}">
                    <a16:creationId xmlns:a16="http://schemas.microsoft.com/office/drawing/2014/main" id="{66F94803-F322-4A51-82E1-5B5EDB172A0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51" name="Oval 51">
                <a:extLst>
                  <a:ext uri="{FF2B5EF4-FFF2-40B4-BE49-F238E27FC236}">
                    <a16:creationId xmlns:a16="http://schemas.microsoft.com/office/drawing/2014/main" id="{9E42BF24-2A10-40C7-9FA3-327EF31F668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52" name="Oval 52">
                <a:extLst>
                  <a:ext uri="{FF2B5EF4-FFF2-40B4-BE49-F238E27FC236}">
                    <a16:creationId xmlns:a16="http://schemas.microsoft.com/office/drawing/2014/main" id="{DD2D7BF1-88B9-4517-ACED-1F4ED586A9F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</p:grpSp>
        <p:grpSp>
          <p:nvGrpSpPr>
            <p:cNvPr id="102453" name="Group 53">
              <a:extLst>
                <a:ext uri="{FF2B5EF4-FFF2-40B4-BE49-F238E27FC236}">
                  <a16:creationId xmlns:a16="http://schemas.microsoft.com/office/drawing/2014/main" id="{F93AA6BD-4CE7-4157-B5C0-B8C3943D347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2454" name="Freeform 54">
                <a:extLst>
                  <a:ext uri="{FF2B5EF4-FFF2-40B4-BE49-F238E27FC236}">
                    <a16:creationId xmlns:a16="http://schemas.microsoft.com/office/drawing/2014/main" id="{B9F1EBB9-21A0-40BB-A48C-D5670EC62C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55" name="Freeform 55">
                <a:extLst>
                  <a:ext uri="{FF2B5EF4-FFF2-40B4-BE49-F238E27FC236}">
                    <a16:creationId xmlns:a16="http://schemas.microsoft.com/office/drawing/2014/main" id="{70077693-4426-4B43-81D5-D57F8CE8A75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56" name="Freeform 56">
                <a:extLst>
                  <a:ext uri="{FF2B5EF4-FFF2-40B4-BE49-F238E27FC236}">
                    <a16:creationId xmlns:a16="http://schemas.microsoft.com/office/drawing/2014/main" id="{535EA8AA-7914-4190-A759-AC4B01BE853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57" name="Freeform 57">
                <a:extLst>
                  <a:ext uri="{FF2B5EF4-FFF2-40B4-BE49-F238E27FC236}">
                    <a16:creationId xmlns:a16="http://schemas.microsoft.com/office/drawing/2014/main" id="{31E4E726-3F3B-43B7-BC9D-C037E156BB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58" name="Freeform 58">
                <a:extLst>
                  <a:ext uri="{FF2B5EF4-FFF2-40B4-BE49-F238E27FC236}">
                    <a16:creationId xmlns:a16="http://schemas.microsoft.com/office/drawing/2014/main" id="{5D594789-1587-4883-8257-C7EEEACFAA4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59" name="Freeform 59">
                <a:extLst>
                  <a:ext uri="{FF2B5EF4-FFF2-40B4-BE49-F238E27FC236}">
                    <a16:creationId xmlns:a16="http://schemas.microsoft.com/office/drawing/2014/main" id="{55FD97BE-B0CC-40A7-AF68-412FECFE4B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2460" name="Freeform 60">
                <a:extLst>
                  <a:ext uri="{FF2B5EF4-FFF2-40B4-BE49-F238E27FC236}">
                    <a16:creationId xmlns:a16="http://schemas.microsoft.com/office/drawing/2014/main" id="{34515536-C93E-4E8C-A2A5-88549CA1B722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grpSp>
            <p:nvGrpSpPr>
              <p:cNvPr id="102461" name="Group 61">
                <a:extLst>
                  <a:ext uri="{FF2B5EF4-FFF2-40B4-BE49-F238E27FC236}">
                    <a16:creationId xmlns:a16="http://schemas.microsoft.com/office/drawing/2014/main" id="{201804C8-5A7A-48D6-9CB7-764A29AADD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2462" name="Oval 62">
                  <a:extLst>
                    <a:ext uri="{FF2B5EF4-FFF2-40B4-BE49-F238E27FC236}">
                      <a16:creationId xmlns:a16="http://schemas.microsoft.com/office/drawing/2014/main" id="{D0AE94AA-C2D7-4ADE-BE2F-E0008843345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 sz="1800"/>
                </a:p>
              </p:txBody>
            </p:sp>
            <p:sp>
              <p:nvSpPr>
                <p:cNvPr id="102463" name="Oval 63">
                  <a:extLst>
                    <a:ext uri="{FF2B5EF4-FFF2-40B4-BE49-F238E27FC236}">
                      <a16:creationId xmlns:a16="http://schemas.microsoft.com/office/drawing/2014/main" id="{9C6530EE-0F5A-4F02-A2C2-006D322500A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 sz="1800"/>
                </a:p>
              </p:txBody>
            </p:sp>
            <p:sp>
              <p:nvSpPr>
                <p:cNvPr id="102464" name="Oval 64">
                  <a:extLst>
                    <a:ext uri="{FF2B5EF4-FFF2-40B4-BE49-F238E27FC236}">
                      <a16:creationId xmlns:a16="http://schemas.microsoft.com/office/drawing/2014/main" id="{579B86C8-DAB6-4853-8502-DF9C58178BF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 sz="1800"/>
                </a:p>
              </p:txBody>
            </p:sp>
            <p:sp>
              <p:nvSpPr>
                <p:cNvPr id="102465" name="Oval 65">
                  <a:extLst>
                    <a:ext uri="{FF2B5EF4-FFF2-40B4-BE49-F238E27FC236}">
                      <a16:creationId xmlns:a16="http://schemas.microsoft.com/office/drawing/2014/main" id="{1D6B8173-9F43-4015-A77D-DEC75B884F0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 sz="1800"/>
                </a:p>
              </p:txBody>
            </p:sp>
          </p:grpSp>
        </p:grpSp>
      </p:grpSp>
      <p:sp>
        <p:nvSpPr>
          <p:cNvPr id="102466" name="Rectangle 66">
            <a:extLst>
              <a:ext uri="{FF2B5EF4-FFF2-40B4-BE49-F238E27FC236}">
                <a16:creationId xmlns:a16="http://schemas.microsoft.com/office/drawing/2014/main" id="{117896AE-A738-4789-9941-60495C75C513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hu-HU" altLang="hu-HU" noProof="0"/>
              <a:t>Mintacím szerkesztése</a:t>
            </a:r>
          </a:p>
        </p:txBody>
      </p:sp>
      <p:sp>
        <p:nvSpPr>
          <p:cNvPr id="102467" name="Rectangle 67">
            <a:extLst>
              <a:ext uri="{FF2B5EF4-FFF2-40B4-BE49-F238E27FC236}">
                <a16:creationId xmlns:a16="http://schemas.microsoft.com/office/drawing/2014/main" id="{0433E20A-5004-4F40-8B3A-533F4F048E49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hu-HU" altLang="hu-HU" noProof="0"/>
              <a:t>Alcím mintájának szerkesztése</a:t>
            </a:r>
          </a:p>
        </p:txBody>
      </p:sp>
      <p:sp>
        <p:nvSpPr>
          <p:cNvPr id="102468" name="Rectangle 68">
            <a:extLst>
              <a:ext uri="{FF2B5EF4-FFF2-40B4-BE49-F238E27FC236}">
                <a16:creationId xmlns:a16="http://schemas.microsoft.com/office/drawing/2014/main" id="{C40DA099-EF63-4F67-A5FB-BA31FE6A80C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102469" name="Rectangle 69">
            <a:extLst>
              <a:ext uri="{FF2B5EF4-FFF2-40B4-BE49-F238E27FC236}">
                <a16:creationId xmlns:a16="http://schemas.microsoft.com/office/drawing/2014/main" id="{C85464BC-1CBF-43E5-8B77-00291A280E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102470" name="Rectangle 70">
            <a:extLst>
              <a:ext uri="{FF2B5EF4-FFF2-40B4-BE49-F238E27FC236}">
                <a16:creationId xmlns:a16="http://schemas.microsoft.com/office/drawing/2014/main" id="{CE3B44A9-F550-46EE-9DF3-2F50E3B099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F5EA0257-2714-47D7-813F-D2A3E743CEB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36169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3CA7E4-4516-4C80-AD44-7BC2E009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C5E55C-80F5-433C-94CC-0E74D0420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7918D1-8A62-46D5-8AEE-D3505629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2B165E2-5B07-40F1-BB92-3F221E31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604DE16-EE50-4E78-9445-290FB71B4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3BF96-30E3-4F4C-81C0-32C2B487E72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98555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77A6C2-949C-4B52-A8CB-7DC77B95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E91B979-3B28-4298-BFFE-8EB6735C0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3032495-8424-4ADF-9A6E-A3F6E92C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EB0931B-E55F-49E3-8216-9C4CD546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E86A7B6-36E0-4244-BB45-E1E5A54D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1E1F1-E8C3-410E-8158-39576D2D599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91796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118AEE-C08E-4B81-89D8-2C8FCC9F2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6BCDEF-036E-4FC8-AC73-BDE6FE192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CBBA6A3-CCCE-480F-B2FD-AA68F77FA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8AFE907-809A-40F3-B227-5B1F6FD33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51F77A7-401F-4E12-8D43-C770F1D6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B689EA2-1C05-47AB-8B8E-EA98CBD0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416F6-2152-4743-B836-FB926DC58EB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41503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3E03B8-82B5-4091-A0B2-C7CDB3D4D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F12571A-B1A0-4373-A8E7-D291D2D13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A6C8166-A2C5-45E7-948C-B3385417E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E5766FE-11A0-4FEB-818F-CF7CCD438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F0E73E7-BC97-43AC-88AF-7DA8532BC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3AB09FA-843B-45BA-8527-8FE5CD3C3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A81FDAE-5876-45FF-A40C-FD76B8B4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4DADBFF-17D2-4624-A00A-5CF3929D0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19F44-A24D-413E-AA08-FCE13AD450B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75494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F10866-FBDE-4D32-9871-6CA289B70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0F2C582-ED96-4C9F-8E61-23B8CC2D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A6EE21C-192F-4E7C-8B46-8A58A2635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4E321BB-25AA-4921-9189-BD1CBA6C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21963-C17A-4715-ABB6-298C374CF7C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2359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E6B5-F48A-4A5B-9912-A9C85BAFC793}" type="datetime1">
              <a:rPr lang="hu-HU" smtClean="0"/>
              <a:t>2018.04.03.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D8D6-5283-447E-AFB0-7CAFE6F699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6143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8C23581-7650-4064-98C8-D00D81D59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E6E1F86-61EB-4145-919A-1593944C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11C8258-0D87-4BD4-8E30-B68E6E7B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23500-4577-463E-8588-8DC1621A076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3612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D94516-E490-4D5F-A329-02C7214C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55EF7A-6649-46B7-AA86-C9B11B30B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2F2B210-DC24-4A19-8405-1A1CEB508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98E6869-AED3-4AEC-88B6-70302237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68E92D3-D89B-4DD6-8CE4-DAC160AE4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4093DDD-9880-49A1-B635-AEC63DD22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82E75-FA34-42A1-95DD-C80E931E0FD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2168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C08B70-0484-4D9F-A9AB-F75CCE40E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5895978-132F-466C-9FC8-EC3148CB13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7A5BCC2-D92F-4CCF-9402-082377958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E9BE83A-166C-49C0-994E-CD133D5FD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94C784C-D706-4FAF-B5F4-EBDF1E17F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235631E-D182-4F61-9FE4-09EFF3A1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9B5B4-021F-4ED4-9A34-18091C1E428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52632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C2C449-0617-4215-929C-A42C1ABC2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30DE895-E304-409D-8FFD-432814B1E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800D557-8EFE-4B4B-A601-0865AB28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27B0231-9625-4F7F-B162-AEC3310E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E5677C-AAB0-4F97-8B10-6D6EB294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B70BA-5EF2-432E-9141-7677478CA26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906811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3627273-0CC7-4F1F-A829-498D40FFB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5910562-CF66-48AB-897B-7AF688782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2559759-912F-44F0-961E-4411A060F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90CA5B3-3E45-4282-8069-42CA9BCD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CE3FFA0-76B2-41CC-AFBD-ED4AE3E2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344FF-93A7-453B-AF8B-C2C075FAD16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668442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DF268A-CE11-4CFC-B68E-6D34C3C96B72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80D0BF2-CD5E-49FB-993D-274C8B01953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4B5F484-3E41-4FA7-ADC9-8986EC2E71B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A491FECA-FA77-4D2A-851A-EFD2A66B1D8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518F488-755E-4C1A-9B71-73742F7AA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5F09B17-5601-4456-91C2-696E8094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45809B8-4A1D-4504-A41C-75C80CADF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8E4EE3D4-EEDC-4715-8E47-A9D4A1CAC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4D48776-3119-418F-9354-162EEDB5263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0614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9D62-8C05-4E71-A78B-1323702B690C}" type="datetime1">
              <a:rPr lang="hu-HU" smtClean="0"/>
              <a:t>2018.04.03.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D8D6-5283-447E-AFB0-7CAFE6F699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461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184A-660F-449A-9EA4-FF2B8CB6E60C}" type="datetime1">
              <a:rPr lang="hu-HU" smtClean="0"/>
              <a:t>2018.04.03.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D8D6-5283-447E-AFB0-7CAFE6F699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921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DF3D-C818-4280-97B5-2205FE5D6769}" type="datetime1">
              <a:rPr lang="hu-HU" smtClean="0"/>
              <a:t>2018.04.03.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D8D6-5283-447E-AFB0-7CAFE6F699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347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4230-F310-4614-9F1E-23D791EDCBB8}" type="datetime1">
              <a:rPr lang="hu-HU" smtClean="0"/>
              <a:t>2018.04.03.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D8D6-5283-447E-AFB0-7CAFE6F699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61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2920-ED7C-4836-8035-06D7F59EBE0C}" type="datetime1">
              <a:rPr lang="hu-HU" smtClean="0"/>
              <a:t>2018.04.03.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D8D6-5283-447E-AFB0-7CAFE6F699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923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2251-45C3-4FE9-8EA2-A71FCBE89D36}" type="datetime1">
              <a:rPr lang="hu-HU" smtClean="0"/>
              <a:t>2018.04.03.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D8D6-5283-447E-AFB0-7CAFE6F699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014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D4A10-BCD9-4370-A7D4-95B1B9826117}" type="datetime1">
              <a:rPr lang="hu-HU" smtClean="0"/>
              <a:t>2018.04.03.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Dr. Kiss Tibor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6D8D6-5283-447E-AFB0-7CAFE6F699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362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reeform 2">
            <a:extLst>
              <a:ext uri="{FF2B5EF4-FFF2-40B4-BE49-F238E27FC236}">
                <a16:creationId xmlns:a16="http://schemas.microsoft.com/office/drawing/2014/main" id="{BC56A099-643B-4586-867E-6E5D603DB830}"/>
              </a:ext>
            </a:extLst>
          </p:cNvPr>
          <p:cNvSpPr>
            <a:spLocks/>
          </p:cNvSpPr>
          <p:nvPr/>
        </p:nvSpPr>
        <p:spPr bwMode="hidden">
          <a:xfrm>
            <a:off x="8837084" y="6429375"/>
            <a:ext cx="38100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 sz="1800" dirty="0">
              <a:latin typeface="Calibri" panose="020F0502020204030204" pitchFamily="34" charset="0"/>
            </a:endParaRPr>
          </a:p>
        </p:txBody>
      </p:sp>
      <p:grpSp>
        <p:nvGrpSpPr>
          <p:cNvPr id="101379" name="Group 3">
            <a:extLst>
              <a:ext uri="{FF2B5EF4-FFF2-40B4-BE49-F238E27FC236}">
                <a16:creationId xmlns:a16="http://schemas.microsoft.com/office/drawing/2014/main" id="{060440DE-F6E1-4669-91AB-85EDC8AAF214}"/>
              </a:ext>
            </a:extLst>
          </p:cNvPr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101380" name="Freeform 4">
              <a:extLst>
                <a:ext uri="{FF2B5EF4-FFF2-40B4-BE49-F238E27FC236}">
                  <a16:creationId xmlns:a16="http://schemas.microsoft.com/office/drawing/2014/main" id="{ADB76922-A7D2-4FB0-B711-374C8310B88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sz="1800" dirty="0">
                <a:latin typeface="Calibri" panose="020F0502020204030204" pitchFamily="34" charset="0"/>
              </a:endParaRPr>
            </a:p>
          </p:txBody>
        </p:sp>
        <p:grpSp>
          <p:nvGrpSpPr>
            <p:cNvPr id="101381" name="Group 5">
              <a:extLst>
                <a:ext uri="{FF2B5EF4-FFF2-40B4-BE49-F238E27FC236}">
                  <a16:creationId xmlns:a16="http://schemas.microsoft.com/office/drawing/2014/main" id="{C728D4E2-A83A-40BC-A36C-5B3D4AF4815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1382" name="Oval 6">
                <a:extLst>
                  <a:ext uri="{FF2B5EF4-FFF2-40B4-BE49-F238E27FC236}">
                    <a16:creationId xmlns:a16="http://schemas.microsoft.com/office/drawing/2014/main" id="{AD6DE2D8-29D5-42EF-B35F-09CDA3A44B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383" name="Oval 7">
                <a:extLst>
                  <a:ext uri="{FF2B5EF4-FFF2-40B4-BE49-F238E27FC236}">
                    <a16:creationId xmlns:a16="http://schemas.microsoft.com/office/drawing/2014/main" id="{C2E6D65B-BFD1-4D8B-AB47-F5C791BECB7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384" name="Oval 8">
                <a:extLst>
                  <a:ext uri="{FF2B5EF4-FFF2-40B4-BE49-F238E27FC236}">
                    <a16:creationId xmlns:a16="http://schemas.microsoft.com/office/drawing/2014/main" id="{7A7C1914-2640-40FF-A25F-B6369F2104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385" name="Oval 9">
                <a:extLst>
                  <a:ext uri="{FF2B5EF4-FFF2-40B4-BE49-F238E27FC236}">
                    <a16:creationId xmlns:a16="http://schemas.microsoft.com/office/drawing/2014/main" id="{93FB608C-CD83-4728-BF39-E79973F23A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386" name="Oval 10">
                <a:extLst>
                  <a:ext uri="{FF2B5EF4-FFF2-40B4-BE49-F238E27FC236}">
                    <a16:creationId xmlns:a16="http://schemas.microsoft.com/office/drawing/2014/main" id="{ABF80C8B-088C-429A-9058-216369EED3B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387" name="Freeform 11">
                <a:extLst>
                  <a:ext uri="{FF2B5EF4-FFF2-40B4-BE49-F238E27FC236}">
                    <a16:creationId xmlns:a16="http://schemas.microsoft.com/office/drawing/2014/main" id="{EA237BE2-1F3B-4EEB-95F5-42A2230181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388" name="Freeform 12">
                <a:extLst>
                  <a:ext uri="{FF2B5EF4-FFF2-40B4-BE49-F238E27FC236}">
                    <a16:creationId xmlns:a16="http://schemas.microsoft.com/office/drawing/2014/main" id="{ADF87B7A-8CE0-410F-AB51-6AE3478546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389" name="Freeform 13">
                <a:extLst>
                  <a:ext uri="{FF2B5EF4-FFF2-40B4-BE49-F238E27FC236}">
                    <a16:creationId xmlns:a16="http://schemas.microsoft.com/office/drawing/2014/main" id="{04AF666C-BEB3-497B-8E36-3BF24F4364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390" name="Freeform 14">
                <a:extLst>
                  <a:ext uri="{FF2B5EF4-FFF2-40B4-BE49-F238E27FC236}">
                    <a16:creationId xmlns:a16="http://schemas.microsoft.com/office/drawing/2014/main" id="{18F2214B-43FD-468E-9413-5CFD85EFD3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391" name="Freeform 15">
                <a:extLst>
                  <a:ext uri="{FF2B5EF4-FFF2-40B4-BE49-F238E27FC236}">
                    <a16:creationId xmlns:a16="http://schemas.microsoft.com/office/drawing/2014/main" id="{7FCC1EBB-1BA6-4BFA-A5C2-A263AE7E97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392" name="Oval 16">
                <a:extLst>
                  <a:ext uri="{FF2B5EF4-FFF2-40B4-BE49-F238E27FC236}">
                    <a16:creationId xmlns:a16="http://schemas.microsoft.com/office/drawing/2014/main" id="{F855B689-C1F5-4323-8200-1FC2D6FD1B0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1393" name="Group 17">
              <a:extLst>
                <a:ext uri="{FF2B5EF4-FFF2-40B4-BE49-F238E27FC236}">
                  <a16:creationId xmlns:a16="http://schemas.microsoft.com/office/drawing/2014/main" id="{71FFFC18-429F-479B-A5AB-5F6F0A33A0D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1394" name="Oval 18">
                <a:extLst>
                  <a:ext uri="{FF2B5EF4-FFF2-40B4-BE49-F238E27FC236}">
                    <a16:creationId xmlns:a16="http://schemas.microsoft.com/office/drawing/2014/main" id="{31E36094-076D-4258-9DDA-C924F2B0087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395" name="Oval 19">
                <a:extLst>
                  <a:ext uri="{FF2B5EF4-FFF2-40B4-BE49-F238E27FC236}">
                    <a16:creationId xmlns:a16="http://schemas.microsoft.com/office/drawing/2014/main" id="{6B73B59E-E381-43A1-85C2-658D1D5D0D1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396" name="Oval 20">
                <a:extLst>
                  <a:ext uri="{FF2B5EF4-FFF2-40B4-BE49-F238E27FC236}">
                    <a16:creationId xmlns:a16="http://schemas.microsoft.com/office/drawing/2014/main" id="{D0A52A21-3D7A-4F42-86CC-430D1CC0388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397" name="Oval 21">
                <a:extLst>
                  <a:ext uri="{FF2B5EF4-FFF2-40B4-BE49-F238E27FC236}">
                    <a16:creationId xmlns:a16="http://schemas.microsoft.com/office/drawing/2014/main" id="{AF4C4185-E9BF-4E99-903A-2A3C2687F8A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398" name="Oval 22">
                <a:extLst>
                  <a:ext uri="{FF2B5EF4-FFF2-40B4-BE49-F238E27FC236}">
                    <a16:creationId xmlns:a16="http://schemas.microsoft.com/office/drawing/2014/main" id="{C9986A1C-69E6-4F90-8EB9-AAE67FA498C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399" name="Oval 23">
                <a:extLst>
                  <a:ext uri="{FF2B5EF4-FFF2-40B4-BE49-F238E27FC236}">
                    <a16:creationId xmlns:a16="http://schemas.microsoft.com/office/drawing/2014/main" id="{B0A86E7A-8D7B-4001-B28F-26D495D27EE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00" name="Oval 24">
                <a:extLst>
                  <a:ext uri="{FF2B5EF4-FFF2-40B4-BE49-F238E27FC236}">
                    <a16:creationId xmlns:a16="http://schemas.microsoft.com/office/drawing/2014/main" id="{A16213EF-3B92-44CD-B20B-7AFD26ED4F4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01" name="Oval 25">
                <a:extLst>
                  <a:ext uri="{FF2B5EF4-FFF2-40B4-BE49-F238E27FC236}">
                    <a16:creationId xmlns:a16="http://schemas.microsoft.com/office/drawing/2014/main" id="{2015CEE1-30EB-4D42-9BCA-669A351DDB0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02" name="Freeform 26">
                <a:extLst>
                  <a:ext uri="{FF2B5EF4-FFF2-40B4-BE49-F238E27FC236}">
                    <a16:creationId xmlns:a16="http://schemas.microsoft.com/office/drawing/2014/main" id="{8230BB9C-81FD-4665-B5DA-2D3A1986AB8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03" name="Freeform 27">
                <a:extLst>
                  <a:ext uri="{FF2B5EF4-FFF2-40B4-BE49-F238E27FC236}">
                    <a16:creationId xmlns:a16="http://schemas.microsoft.com/office/drawing/2014/main" id="{D67CA1F9-48EF-479C-A919-A62B9B8630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04" name="Freeform 28">
                <a:extLst>
                  <a:ext uri="{FF2B5EF4-FFF2-40B4-BE49-F238E27FC236}">
                    <a16:creationId xmlns:a16="http://schemas.microsoft.com/office/drawing/2014/main" id="{8BFF8D50-20F2-47C3-99A7-9061ACD406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05" name="Freeform 29">
                <a:extLst>
                  <a:ext uri="{FF2B5EF4-FFF2-40B4-BE49-F238E27FC236}">
                    <a16:creationId xmlns:a16="http://schemas.microsoft.com/office/drawing/2014/main" id="{FF09C18D-6FBF-431F-9B56-3928DE73FF4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06" name="Freeform 30">
                <a:extLst>
                  <a:ext uri="{FF2B5EF4-FFF2-40B4-BE49-F238E27FC236}">
                    <a16:creationId xmlns:a16="http://schemas.microsoft.com/office/drawing/2014/main" id="{76791C47-814F-4494-A669-A1907C4EA4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07" name="Freeform 31">
                <a:extLst>
                  <a:ext uri="{FF2B5EF4-FFF2-40B4-BE49-F238E27FC236}">
                    <a16:creationId xmlns:a16="http://schemas.microsoft.com/office/drawing/2014/main" id="{6176BEFC-5C2D-40A0-A6DC-88A874E597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08" name="Freeform 32">
                <a:extLst>
                  <a:ext uri="{FF2B5EF4-FFF2-40B4-BE49-F238E27FC236}">
                    <a16:creationId xmlns:a16="http://schemas.microsoft.com/office/drawing/2014/main" id="{8897C42B-5149-4523-989D-7FD030BB01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09" name="Freeform 33">
                <a:extLst>
                  <a:ext uri="{FF2B5EF4-FFF2-40B4-BE49-F238E27FC236}">
                    <a16:creationId xmlns:a16="http://schemas.microsoft.com/office/drawing/2014/main" id="{D0791B26-68A8-40CA-9D5E-865FB44DF9A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10" name="Freeform 34">
                <a:extLst>
                  <a:ext uri="{FF2B5EF4-FFF2-40B4-BE49-F238E27FC236}">
                    <a16:creationId xmlns:a16="http://schemas.microsoft.com/office/drawing/2014/main" id="{4CE87C2D-EB1D-4A09-862B-AA737F37F1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11" name="Freeform 35">
                <a:extLst>
                  <a:ext uri="{FF2B5EF4-FFF2-40B4-BE49-F238E27FC236}">
                    <a16:creationId xmlns:a16="http://schemas.microsoft.com/office/drawing/2014/main" id="{5E0D10FF-267E-46F1-A1D3-D44557ECC2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1412" name="Group 36">
              <a:extLst>
                <a:ext uri="{FF2B5EF4-FFF2-40B4-BE49-F238E27FC236}">
                  <a16:creationId xmlns:a16="http://schemas.microsoft.com/office/drawing/2014/main" id="{C3475817-ABB7-46CC-9758-DB1ABB86D2F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1413" name="Freeform 37">
                <a:extLst>
                  <a:ext uri="{FF2B5EF4-FFF2-40B4-BE49-F238E27FC236}">
                    <a16:creationId xmlns:a16="http://schemas.microsoft.com/office/drawing/2014/main" id="{7926BC46-446B-4C0C-AA7B-0E154613BD6E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14" name="Freeform 38">
                <a:extLst>
                  <a:ext uri="{FF2B5EF4-FFF2-40B4-BE49-F238E27FC236}">
                    <a16:creationId xmlns:a16="http://schemas.microsoft.com/office/drawing/2014/main" id="{A551F73D-4C1A-48AA-8C72-106AFE8058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15" name="Freeform 39">
                <a:extLst>
                  <a:ext uri="{FF2B5EF4-FFF2-40B4-BE49-F238E27FC236}">
                    <a16:creationId xmlns:a16="http://schemas.microsoft.com/office/drawing/2014/main" id="{369D1462-99AA-4354-8324-B6E188B488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16" name="Freeform 40">
                <a:extLst>
                  <a:ext uri="{FF2B5EF4-FFF2-40B4-BE49-F238E27FC236}">
                    <a16:creationId xmlns:a16="http://schemas.microsoft.com/office/drawing/2014/main" id="{B1845471-8415-4053-98E7-91342BBA7A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17" name="Freeform 41">
                <a:extLst>
                  <a:ext uri="{FF2B5EF4-FFF2-40B4-BE49-F238E27FC236}">
                    <a16:creationId xmlns:a16="http://schemas.microsoft.com/office/drawing/2014/main" id="{45C7E906-A8AA-4D86-9424-F0611761B7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18" name="Freeform 42">
                <a:extLst>
                  <a:ext uri="{FF2B5EF4-FFF2-40B4-BE49-F238E27FC236}">
                    <a16:creationId xmlns:a16="http://schemas.microsoft.com/office/drawing/2014/main" id="{D8BFAFA1-F8FE-4877-9691-326EBC5260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19" name="Freeform 43">
                <a:extLst>
                  <a:ext uri="{FF2B5EF4-FFF2-40B4-BE49-F238E27FC236}">
                    <a16:creationId xmlns:a16="http://schemas.microsoft.com/office/drawing/2014/main" id="{686E1799-C6E6-4C20-9C0D-4AE29B8A118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20" name="Freeform 44">
                <a:extLst>
                  <a:ext uri="{FF2B5EF4-FFF2-40B4-BE49-F238E27FC236}">
                    <a16:creationId xmlns:a16="http://schemas.microsoft.com/office/drawing/2014/main" id="{6FF7FEE8-F28B-449D-84BB-39158FD593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21" name="Freeform 45">
                <a:extLst>
                  <a:ext uri="{FF2B5EF4-FFF2-40B4-BE49-F238E27FC236}">
                    <a16:creationId xmlns:a16="http://schemas.microsoft.com/office/drawing/2014/main" id="{1F6CF158-65F5-4569-A4D0-7918B2C21B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22" name="Freeform 46">
                <a:extLst>
                  <a:ext uri="{FF2B5EF4-FFF2-40B4-BE49-F238E27FC236}">
                    <a16:creationId xmlns:a16="http://schemas.microsoft.com/office/drawing/2014/main" id="{CCFC44FF-79A3-4AE1-BC6C-71709A1BE55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23" name="Freeform 47">
                <a:extLst>
                  <a:ext uri="{FF2B5EF4-FFF2-40B4-BE49-F238E27FC236}">
                    <a16:creationId xmlns:a16="http://schemas.microsoft.com/office/drawing/2014/main" id="{DD2FEAC5-F5D8-4C25-94AD-42AD73616B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24" name="Oval 48">
                <a:extLst>
                  <a:ext uri="{FF2B5EF4-FFF2-40B4-BE49-F238E27FC236}">
                    <a16:creationId xmlns:a16="http://schemas.microsoft.com/office/drawing/2014/main" id="{4F7732B3-587F-406D-AC28-F92B5641767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25" name="Oval 49">
                <a:extLst>
                  <a:ext uri="{FF2B5EF4-FFF2-40B4-BE49-F238E27FC236}">
                    <a16:creationId xmlns:a16="http://schemas.microsoft.com/office/drawing/2014/main" id="{D786BBC3-1346-41FE-AF99-F5812CA7C65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26" name="Oval 50">
                <a:extLst>
                  <a:ext uri="{FF2B5EF4-FFF2-40B4-BE49-F238E27FC236}">
                    <a16:creationId xmlns:a16="http://schemas.microsoft.com/office/drawing/2014/main" id="{1A84D78E-48E2-46C5-ABD5-DE124901E2F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27" name="Oval 51">
                <a:extLst>
                  <a:ext uri="{FF2B5EF4-FFF2-40B4-BE49-F238E27FC236}">
                    <a16:creationId xmlns:a16="http://schemas.microsoft.com/office/drawing/2014/main" id="{78581348-B6E1-4190-97A9-B82479AB7BB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28" name="Oval 52">
                <a:extLst>
                  <a:ext uri="{FF2B5EF4-FFF2-40B4-BE49-F238E27FC236}">
                    <a16:creationId xmlns:a16="http://schemas.microsoft.com/office/drawing/2014/main" id="{F3E4C10E-BCAD-4EE6-827C-BAFD7A3C29A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29" name="Oval 53">
                <a:extLst>
                  <a:ext uri="{FF2B5EF4-FFF2-40B4-BE49-F238E27FC236}">
                    <a16:creationId xmlns:a16="http://schemas.microsoft.com/office/drawing/2014/main" id="{01FD90AC-12A3-46C3-B01E-DD03909672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1430" name="Group 54">
              <a:extLst>
                <a:ext uri="{FF2B5EF4-FFF2-40B4-BE49-F238E27FC236}">
                  <a16:creationId xmlns:a16="http://schemas.microsoft.com/office/drawing/2014/main" id="{8E2E437C-9784-46A4-8DE7-40C2BB37CDA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1431" name="Freeform 55">
                <a:extLst>
                  <a:ext uri="{FF2B5EF4-FFF2-40B4-BE49-F238E27FC236}">
                    <a16:creationId xmlns:a16="http://schemas.microsoft.com/office/drawing/2014/main" id="{75CF5B63-3029-4F60-AF11-E068D91782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32" name="Freeform 56">
                <a:extLst>
                  <a:ext uri="{FF2B5EF4-FFF2-40B4-BE49-F238E27FC236}">
                    <a16:creationId xmlns:a16="http://schemas.microsoft.com/office/drawing/2014/main" id="{AB589CB3-6555-41CA-B356-F48851F3F01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33" name="Freeform 57">
                <a:extLst>
                  <a:ext uri="{FF2B5EF4-FFF2-40B4-BE49-F238E27FC236}">
                    <a16:creationId xmlns:a16="http://schemas.microsoft.com/office/drawing/2014/main" id="{81F54C99-4E6E-4AFE-AAB5-E2F1C845BE8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34" name="Freeform 58">
                <a:extLst>
                  <a:ext uri="{FF2B5EF4-FFF2-40B4-BE49-F238E27FC236}">
                    <a16:creationId xmlns:a16="http://schemas.microsoft.com/office/drawing/2014/main" id="{A7089672-398B-4002-BB06-6EB11A56A1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35" name="Freeform 59">
                <a:extLst>
                  <a:ext uri="{FF2B5EF4-FFF2-40B4-BE49-F238E27FC236}">
                    <a16:creationId xmlns:a16="http://schemas.microsoft.com/office/drawing/2014/main" id="{7189F8E8-8360-41DE-8464-C0FAD8123C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36" name="Freeform 60">
                <a:extLst>
                  <a:ext uri="{FF2B5EF4-FFF2-40B4-BE49-F238E27FC236}">
                    <a16:creationId xmlns:a16="http://schemas.microsoft.com/office/drawing/2014/main" id="{9A516C02-5BA0-4C03-86FC-097CEDE48A3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437" name="Freeform 61">
                <a:extLst>
                  <a:ext uri="{FF2B5EF4-FFF2-40B4-BE49-F238E27FC236}">
                    <a16:creationId xmlns:a16="http://schemas.microsoft.com/office/drawing/2014/main" id="{E580710B-9797-4C2B-898E-7E30146BC533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101438" name="Group 62">
                <a:extLst>
                  <a:ext uri="{FF2B5EF4-FFF2-40B4-BE49-F238E27FC236}">
                    <a16:creationId xmlns:a16="http://schemas.microsoft.com/office/drawing/2014/main" id="{BF36E57B-6CAB-4B6A-82BA-3C7BB45F94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1439" name="Oval 63">
                  <a:extLst>
                    <a:ext uri="{FF2B5EF4-FFF2-40B4-BE49-F238E27FC236}">
                      <a16:creationId xmlns:a16="http://schemas.microsoft.com/office/drawing/2014/main" id="{00450471-3C27-4624-87F3-CD956088423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 sz="18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1440" name="Oval 64">
                  <a:extLst>
                    <a:ext uri="{FF2B5EF4-FFF2-40B4-BE49-F238E27FC236}">
                      <a16:creationId xmlns:a16="http://schemas.microsoft.com/office/drawing/2014/main" id="{2DEEE9B5-73CA-43E8-BC43-F690BFC0A6D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 sz="18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1441" name="Oval 65">
                  <a:extLst>
                    <a:ext uri="{FF2B5EF4-FFF2-40B4-BE49-F238E27FC236}">
                      <a16:creationId xmlns:a16="http://schemas.microsoft.com/office/drawing/2014/main" id="{5A239FE9-D827-4432-803C-CCB17922AD3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 sz="18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1442" name="Oval 66">
                  <a:extLst>
                    <a:ext uri="{FF2B5EF4-FFF2-40B4-BE49-F238E27FC236}">
                      <a16:creationId xmlns:a16="http://schemas.microsoft.com/office/drawing/2014/main" id="{61757611-68D9-4726-85FF-2F2229D42E1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 sz="1800" dirty="0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01443" name="Rectangle 67">
            <a:extLst>
              <a:ext uri="{FF2B5EF4-FFF2-40B4-BE49-F238E27FC236}">
                <a16:creationId xmlns:a16="http://schemas.microsoft.com/office/drawing/2014/main" id="{AFBB9416-1A4F-4B88-9713-A74F90C857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/>
              <a:t>Mintacím szerkesztése</a:t>
            </a:r>
          </a:p>
        </p:txBody>
      </p:sp>
      <p:sp>
        <p:nvSpPr>
          <p:cNvPr id="101444" name="Rectangle 68">
            <a:extLst>
              <a:ext uri="{FF2B5EF4-FFF2-40B4-BE49-F238E27FC236}">
                <a16:creationId xmlns:a16="http://schemas.microsoft.com/office/drawing/2014/main" id="{FEB04C07-7002-47F6-BDF9-CBE98FB4F3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/>
              <a:t>Mintaszöveg szerkesztése</a:t>
            </a:r>
          </a:p>
          <a:p>
            <a:pPr lvl="1"/>
            <a:r>
              <a:rPr lang="hu-HU" altLang="hu-HU" dirty="0"/>
              <a:t>Második szint</a:t>
            </a:r>
          </a:p>
          <a:p>
            <a:pPr lvl="2"/>
            <a:r>
              <a:rPr lang="hu-HU" altLang="hu-HU" dirty="0"/>
              <a:t>Harmadik szint</a:t>
            </a:r>
          </a:p>
          <a:p>
            <a:pPr lvl="3"/>
            <a:r>
              <a:rPr lang="hu-HU" altLang="hu-HU" dirty="0"/>
              <a:t>Negyedik szint</a:t>
            </a:r>
          </a:p>
          <a:p>
            <a:pPr lvl="4"/>
            <a:r>
              <a:rPr lang="hu-HU" altLang="hu-HU" dirty="0"/>
              <a:t>Ötödik szint</a:t>
            </a:r>
          </a:p>
        </p:txBody>
      </p:sp>
      <p:sp>
        <p:nvSpPr>
          <p:cNvPr id="101445" name="Rectangle 69">
            <a:extLst>
              <a:ext uri="{FF2B5EF4-FFF2-40B4-BE49-F238E27FC236}">
                <a16:creationId xmlns:a16="http://schemas.microsoft.com/office/drawing/2014/main" id="{7FF5299F-D3E7-4A65-8F72-0D858F634D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1pPr>
          </a:lstStyle>
          <a:p>
            <a:fld id="{35E4E707-3E48-467B-976A-0472CEF7A8B0}" type="datetime1">
              <a:rPr lang="hu-HU" altLang="hu-HU" smtClean="0"/>
              <a:pPr/>
              <a:t>2018.04.03.</a:t>
            </a:fld>
            <a:endParaRPr lang="hu-HU" altLang="hu-HU" dirty="0"/>
          </a:p>
        </p:txBody>
      </p:sp>
      <p:sp>
        <p:nvSpPr>
          <p:cNvPr id="101446" name="Rectangle 70">
            <a:extLst>
              <a:ext uri="{FF2B5EF4-FFF2-40B4-BE49-F238E27FC236}">
                <a16:creationId xmlns:a16="http://schemas.microsoft.com/office/drawing/2014/main" id="{C2E82369-F92A-4E1E-A9D4-232A2F2A58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hu-HU" altLang="hu-HU" dirty="0"/>
              <a:t>Dr. Kiss Tibor</a:t>
            </a:r>
          </a:p>
        </p:txBody>
      </p:sp>
      <p:sp>
        <p:nvSpPr>
          <p:cNvPr id="101447" name="Rectangle 71">
            <a:extLst>
              <a:ext uri="{FF2B5EF4-FFF2-40B4-BE49-F238E27FC236}">
                <a16:creationId xmlns:a16="http://schemas.microsoft.com/office/drawing/2014/main" id="{196CC886-099C-473F-B529-DC7D609E42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1pPr>
          </a:lstStyle>
          <a:p>
            <a:fld id="{8BB2B54D-16E3-4080-824A-C526BCED129C}" type="slidenum">
              <a:rPr lang="hu-HU" altLang="hu-HU" smtClean="0"/>
              <a:pPr/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5764757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reeform 2">
            <a:extLst>
              <a:ext uri="{FF2B5EF4-FFF2-40B4-BE49-F238E27FC236}">
                <a16:creationId xmlns:a16="http://schemas.microsoft.com/office/drawing/2014/main" id="{B1A9EDB1-DECC-4A1D-8D3F-8E13E04990C9}"/>
              </a:ext>
            </a:extLst>
          </p:cNvPr>
          <p:cNvSpPr>
            <a:spLocks/>
          </p:cNvSpPr>
          <p:nvPr/>
        </p:nvSpPr>
        <p:spPr bwMode="hidden">
          <a:xfrm>
            <a:off x="8837084" y="6429375"/>
            <a:ext cx="38100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 sz="1800"/>
          </a:p>
        </p:txBody>
      </p:sp>
      <p:grpSp>
        <p:nvGrpSpPr>
          <p:cNvPr id="101379" name="Group 3">
            <a:extLst>
              <a:ext uri="{FF2B5EF4-FFF2-40B4-BE49-F238E27FC236}">
                <a16:creationId xmlns:a16="http://schemas.microsoft.com/office/drawing/2014/main" id="{102034D5-4F7A-44FF-BF64-0E0C271F8A26}"/>
              </a:ext>
            </a:extLst>
          </p:cNvPr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101380" name="Freeform 4">
              <a:extLst>
                <a:ext uri="{FF2B5EF4-FFF2-40B4-BE49-F238E27FC236}">
                  <a16:creationId xmlns:a16="http://schemas.microsoft.com/office/drawing/2014/main" id="{2ED23F7B-E907-413F-83DD-5D03CFA5C5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sz="1800"/>
            </a:p>
          </p:txBody>
        </p:sp>
        <p:grpSp>
          <p:nvGrpSpPr>
            <p:cNvPr id="101381" name="Group 5">
              <a:extLst>
                <a:ext uri="{FF2B5EF4-FFF2-40B4-BE49-F238E27FC236}">
                  <a16:creationId xmlns:a16="http://schemas.microsoft.com/office/drawing/2014/main" id="{3A864E40-8983-4B3C-9B41-4808095DCC8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1382" name="Oval 6">
                <a:extLst>
                  <a:ext uri="{FF2B5EF4-FFF2-40B4-BE49-F238E27FC236}">
                    <a16:creationId xmlns:a16="http://schemas.microsoft.com/office/drawing/2014/main" id="{1A9C3791-3279-4B8F-B5D2-1608919401E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383" name="Oval 7">
                <a:extLst>
                  <a:ext uri="{FF2B5EF4-FFF2-40B4-BE49-F238E27FC236}">
                    <a16:creationId xmlns:a16="http://schemas.microsoft.com/office/drawing/2014/main" id="{5093DDD0-463B-4060-B954-19597A3F30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384" name="Oval 8">
                <a:extLst>
                  <a:ext uri="{FF2B5EF4-FFF2-40B4-BE49-F238E27FC236}">
                    <a16:creationId xmlns:a16="http://schemas.microsoft.com/office/drawing/2014/main" id="{0B491265-F3B2-4E41-938A-9B6D2759B4C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385" name="Oval 9">
                <a:extLst>
                  <a:ext uri="{FF2B5EF4-FFF2-40B4-BE49-F238E27FC236}">
                    <a16:creationId xmlns:a16="http://schemas.microsoft.com/office/drawing/2014/main" id="{B28748DA-0D48-4A97-916F-34DBB46A94C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386" name="Oval 10">
                <a:extLst>
                  <a:ext uri="{FF2B5EF4-FFF2-40B4-BE49-F238E27FC236}">
                    <a16:creationId xmlns:a16="http://schemas.microsoft.com/office/drawing/2014/main" id="{2F173738-C09C-4902-A26A-82C007D39B0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387" name="Freeform 11">
                <a:extLst>
                  <a:ext uri="{FF2B5EF4-FFF2-40B4-BE49-F238E27FC236}">
                    <a16:creationId xmlns:a16="http://schemas.microsoft.com/office/drawing/2014/main" id="{914E6B5B-9A28-4867-BAEA-E58F3DAB728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388" name="Freeform 12">
                <a:extLst>
                  <a:ext uri="{FF2B5EF4-FFF2-40B4-BE49-F238E27FC236}">
                    <a16:creationId xmlns:a16="http://schemas.microsoft.com/office/drawing/2014/main" id="{C132E086-9782-4ABA-8C91-61149CBD323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389" name="Freeform 13">
                <a:extLst>
                  <a:ext uri="{FF2B5EF4-FFF2-40B4-BE49-F238E27FC236}">
                    <a16:creationId xmlns:a16="http://schemas.microsoft.com/office/drawing/2014/main" id="{E99D7604-7A79-459A-AA78-215D301EC1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390" name="Freeform 14">
                <a:extLst>
                  <a:ext uri="{FF2B5EF4-FFF2-40B4-BE49-F238E27FC236}">
                    <a16:creationId xmlns:a16="http://schemas.microsoft.com/office/drawing/2014/main" id="{57C5BD14-DB5F-4B6B-89B3-FBAE711590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391" name="Freeform 15">
                <a:extLst>
                  <a:ext uri="{FF2B5EF4-FFF2-40B4-BE49-F238E27FC236}">
                    <a16:creationId xmlns:a16="http://schemas.microsoft.com/office/drawing/2014/main" id="{CD87906D-E635-424D-90D0-789B4F6822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392" name="Oval 16">
                <a:extLst>
                  <a:ext uri="{FF2B5EF4-FFF2-40B4-BE49-F238E27FC236}">
                    <a16:creationId xmlns:a16="http://schemas.microsoft.com/office/drawing/2014/main" id="{7B641FA4-D980-4F78-9BB6-267BACB71BE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</p:grpSp>
        <p:grpSp>
          <p:nvGrpSpPr>
            <p:cNvPr id="101393" name="Group 17">
              <a:extLst>
                <a:ext uri="{FF2B5EF4-FFF2-40B4-BE49-F238E27FC236}">
                  <a16:creationId xmlns:a16="http://schemas.microsoft.com/office/drawing/2014/main" id="{9E108226-FABB-4CED-8F12-FB1A3486EEB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1394" name="Oval 18">
                <a:extLst>
                  <a:ext uri="{FF2B5EF4-FFF2-40B4-BE49-F238E27FC236}">
                    <a16:creationId xmlns:a16="http://schemas.microsoft.com/office/drawing/2014/main" id="{65AD62EA-FAB0-4A63-94FA-B272B5EBB33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395" name="Oval 19">
                <a:extLst>
                  <a:ext uri="{FF2B5EF4-FFF2-40B4-BE49-F238E27FC236}">
                    <a16:creationId xmlns:a16="http://schemas.microsoft.com/office/drawing/2014/main" id="{D9EA4E2B-9489-4EB3-84ED-84005718F48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396" name="Oval 20">
                <a:extLst>
                  <a:ext uri="{FF2B5EF4-FFF2-40B4-BE49-F238E27FC236}">
                    <a16:creationId xmlns:a16="http://schemas.microsoft.com/office/drawing/2014/main" id="{70079D63-C9AB-4AB2-AEAD-0C5CFCE367A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397" name="Oval 21">
                <a:extLst>
                  <a:ext uri="{FF2B5EF4-FFF2-40B4-BE49-F238E27FC236}">
                    <a16:creationId xmlns:a16="http://schemas.microsoft.com/office/drawing/2014/main" id="{08EAF4EF-CBC5-4E8A-8EA2-4594B7EB95D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398" name="Oval 22">
                <a:extLst>
                  <a:ext uri="{FF2B5EF4-FFF2-40B4-BE49-F238E27FC236}">
                    <a16:creationId xmlns:a16="http://schemas.microsoft.com/office/drawing/2014/main" id="{112B8870-B82E-4DC8-8BF7-DF720495B50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399" name="Oval 23">
                <a:extLst>
                  <a:ext uri="{FF2B5EF4-FFF2-40B4-BE49-F238E27FC236}">
                    <a16:creationId xmlns:a16="http://schemas.microsoft.com/office/drawing/2014/main" id="{6FE8B08A-2F15-4359-BB1D-6963AD04B97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00" name="Oval 24">
                <a:extLst>
                  <a:ext uri="{FF2B5EF4-FFF2-40B4-BE49-F238E27FC236}">
                    <a16:creationId xmlns:a16="http://schemas.microsoft.com/office/drawing/2014/main" id="{C52FC01A-25EE-401E-B286-DCFFE7CFE27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01" name="Oval 25">
                <a:extLst>
                  <a:ext uri="{FF2B5EF4-FFF2-40B4-BE49-F238E27FC236}">
                    <a16:creationId xmlns:a16="http://schemas.microsoft.com/office/drawing/2014/main" id="{78E5181B-E787-4F11-8B46-017827D83D3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02" name="Freeform 26">
                <a:extLst>
                  <a:ext uri="{FF2B5EF4-FFF2-40B4-BE49-F238E27FC236}">
                    <a16:creationId xmlns:a16="http://schemas.microsoft.com/office/drawing/2014/main" id="{F0F36144-4AD6-4599-863C-DA7ED5BACD1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03" name="Freeform 27">
                <a:extLst>
                  <a:ext uri="{FF2B5EF4-FFF2-40B4-BE49-F238E27FC236}">
                    <a16:creationId xmlns:a16="http://schemas.microsoft.com/office/drawing/2014/main" id="{F5D2FFEE-8698-421A-9920-469DA0F35B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04" name="Freeform 28">
                <a:extLst>
                  <a:ext uri="{FF2B5EF4-FFF2-40B4-BE49-F238E27FC236}">
                    <a16:creationId xmlns:a16="http://schemas.microsoft.com/office/drawing/2014/main" id="{1ACCAD93-AE8F-4F07-B244-20BF9E9698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05" name="Freeform 29">
                <a:extLst>
                  <a:ext uri="{FF2B5EF4-FFF2-40B4-BE49-F238E27FC236}">
                    <a16:creationId xmlns:a16="http://schemas.microsoft.com/office/drawing/2014/main" id="{D0E4B939-003F-4609-A255-9A58209AFD6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06" name="Freeform 30">
                <a:extLst>
                  <a:ext uri="{FF2B5EF4-FFF2-40B4-BE49-F238E27FC236}">
                    <a16:creationId xmlns:a16="http://schemas.microsoft.com/office/drawing/2014/main" id="{B3A35B4D-9A22-4A6C-9080-2D9F55BEEE5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07" name="Freeform 31">
                <a:extLst>
                  <a:ext uri="{FF2B5EF4-FFF2-40B4-BE49-F238E27FC236}">
                    <a16:creationId xmlns:a16="http://schemas.microsoft.com/office/drawing/2014/main" id="{D301488F-84C8-406E-A54A-9CAA37146E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08" name="Freeform 32">
                <a:extLst>
                  <a:ext uri="{FF2B5EF4-FFF2-40B4-BE49-F238E27FC236}">
                    <a16:creationId xmlns:a16="http://schemas.microsoft.com/office/drawing/2014/main" id="{8E0670AF-0F63-43C5-8342-371C61D463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09" name="Freeform 33">
                <a:extLst>
                  <a:ext uri="{FF2B5EF4-FFF2-40B4-BE49-F238E27FC236}">
                    <a16:creationId xmlns:a16="http://schemas.microsoft.com/office/drawing/2014/main" id="{7F947D91-F31B-450C-8ED1-A5A574F132E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10" name="Freeform 34">
                <a:extLst>
                  <a:ext uri="{FF2B5EF4-FFF2-40B4-BE49-F238E27FC236}">
                    <a16:creationId xmlns:a16="http://schemas.microsoft.com/office/drawing/2014/main" id="{C984953F-240D-4447-ABC7-2AD980F063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11" name="Freeform 35">
                <a:extLst>
                  <a:ext uri="{FF2B5EF4-FFF2-40B4-BE49-F238E27FC236}">
                    <a16:creationId xmlns:a16="http://schemas.microsoft.com/office/drawing/2014/main" id="{74FF7D76-41E5-46CE-A216-739DA35927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</p:grpSp>
        <p:grpSp>
          <p:nvGrpSpPr>
            <p:cNvPr id="101412" name="Group 36">
              <a:extLst>
                <a:ext uri="{FF2B5EF4-FFF2-40B4-BE49-F238E27FC236}">
                  <a16:creationId xmlns:a16="http://schemas.microsoft.com/office/drawing/2014/main" id="{D59B8EC3-9C8E-4CE5-AF23-8CDE4233688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1413" name="Freeform 37">
                <a:extLst>
                  <a:ext uri="{FF2B5EF4-FFF2-40B4-BE49-F238E27FC236}">
                    <a16:creationId xmlns:a16="http://schemas.microsoft.com/office/drawing/2014/main" id="{8D84C7A5-F7B0-461C-A7D2-277B538FDD79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14" name="Freeform 38">
                <a:extLst>
                  <a:ext uri="{FF2B5EF4-FFF2-40B4-BE49-F238E27FC236}">
                    <a16:creationId xmlns:a16="http://schemas.microsoft.com/office/drawing/2014/main" id="{19387C47-6EEB-45A9-9A68-B439E04498A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15" name="Freeform 39">
                <a:extLst>
                  <a:ext uri="{FF2B5EF4-FFF2-40B4-BE49-F238E27FC236}">
                    <a16:creationId xmlns:a16="http://schemas.microsoft.com/office/drawing/2014/main" id="{E3A23EAB-F46B-4FF0-9DDE-5C7734B3A83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16" name="Freeform 40">
                <a:extLst>
                  <a:ext uri="{FF2B5EF4-FFF2-40B4-BE49-F238E27FC236}">
                    <a16:creationId xmlns:a16="http://schemas.microsoft.com/office/drawing/2014/main" id="{07DF069B-C28A-40C7-8263-8FBACDBDB9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17" name="Freeform 41">
                <a:extLst>
                  <a:ext uri="{FF2B5EF4-FFF2-40B4-BE49-F238E27FC236}">
                    <a16:creationId xmlns:a16="http://schemas.microsoft.com/office/drawing/2014/main" id="{0AAA46CC-9F79-4687-B6E2-35781FC1A8A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18" name="Freeform 42">
                <a:extLst>
                  <a:ext uri="{FF2B5EF4-FFF2-40B4-BE49-F238E27FC236}">
                    <a16:creationId xmlns:a16="http://schemas.microsoft.com/office/drawing/2014/main" id="{37DEBF01-9899-4DA7-BFC9-88F790E50D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19" name="Freeform 43">
                <a:extLst>
                  <a:ext uri="{FF2B5EF4-FFF2-40B4-BE49-F238E27FC236}">
                    <a16:creationId xmlns:a16="http://schemas.microsoft.com/office/drawing/2014/main" id="{3A900766-D503-4665-8034-CD386EE09E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20" name="Freeform 44">
                <a:extLst>
                  <a:ext uri="{FF2B5EF4-FFF2-40B4-BE49-F238E27FC236}">
                    <a16:creationId xmlns:a16="http://schemas.microsoft.com/office/drawing/2014/main" id="{3CC39138-5444-426F-8C78-817DC8FA478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21" name="Freeform 45">
                <a:extLst>
                  <a:ext uri="{FF2B5EF4-FFF2-40B4-BE49-F238E27FC236}">
                    <a16:creationId xmlns:a16="http://schemas.microsoft.com/office/drawing/2014/main" id="{3E1C7B90-FC54-42D2-A7B6-94C98D2AB64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22" name="Freeform 46">
                <a:extLst>
                  <a:ext uri="{FF2B5EF4-FFF2-40B4-BE49-F238E27FC236}">
                    <a16:creationId xmlns:a16="http://schemas.microsoft.com/office/drawing/2014/main" id="{CB1B5F56-06A3-4ADB-ADAE-6214276ACA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23" name="Freeform 47">
                <a:extLst>
                  <a:ext uri="{FF2B5EF4-FFF2-40B4-BE49-F238E27FC236}">
                    <a16:creationId xmlns:a16="http://schemas.microsoft.com/office/drawing/2014/main" id="{19736AB0-6E95-4F25-803C-DE06B1ADE6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24" name="Oval 48">
                <a:extLst>
                  <a:ext uri="{FF2B5EF4-FFF2-40B4-BE49-F238E27FC236}">
                    <a16:creationId xmlns:a16="http://schemas.microsoft.com/office/drawing/2014/main" id="{B0784656-AD99-4688-9F68-1134C53FB9A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25" name="Oval 49">
                <a:extLst>
                  <a:ext uri="{FF2B5EF4-FFF2-40B4-BE49-F238E27FC236}">
                    <a16:creationId xmlns:a16="http://schemas.microsoft.com/office/drawing/2014/main" id="{BF264D03-A636-442A-BA1F-EFFDCBE2D69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26" name="Oval 50">
                <a:extLst>
                  <a:ext uri="{FF2B5EF4-FFF2-40B4-BE49-F238E27FC236}">
                    <a16:creationId xmlns:a16="http://schemas.microsoft.com/office/drawing/2014/main" id="{BF316D1E-2ACB-4D10-835B-0EB1EE41B7D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27" name="Oval 51">
                <a:extLst>
                  <a:ext uri="{FF2B5EF4-FFF2-40B4-BE49-F238E27FC236}">
                    <a16:creationId xmlns:a16="http://schemas.microsoft.com/office/drawing/2014/main" id="{ED47ACCE-A674-45A6-A078-DEA4C5BA87B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28" name="Oval 52">
                <a:extLst>
                  <a:ext uri="{FF2B5EF4-FFF2-40B4-BE49-F238E27FC236}">
                    <a16:creationId xmlns:a16="http://schemas.microsoft.com/office/drawing/2014/main" id="{720596B9-D965-4802-A91E-E2B5426F1E1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29" name="Oval 53">
                <a:extLst>
                  <a:ext uri="{FF2B5EF4-FFF2-40B4-BE49-F238E27FC236}">
                    <a16:creationId xmlns:a16="http://schemas.microsoft.com/office/drawing/2014/main" id="{384E1A28-5E5E-4CC0-AA67-577A8C53137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</p:grpSp>
        <p:grpSp>
          <p:nvGrpSpPr>
            <p:cNvPr id="101430" name="Group 54">
              <a:extLst>
                <a:ext uri="{FF2B5EF4-FFF2-40B4-BE49-F238E27FC236}">
                  <a16:creationId xmlns:a16="http://schemas.microsoft.com/office/drawing/2014/main" id="{1FDED26D-5B0D-4EFF-9C26-3F6B31D3831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1431" name="Freeform 55">
                <a:extLst>
                  <a:ext uri="{FF2B5EF4-FFF2-40B4-BE49-F238E27FC236}">
                    <a16:creationId xmlns:a16="http://schemas.microsoft.com/office/drawing/2014/main" id="{47A8EDFA-362D-4D01-A378-F8AB3C9AE3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32" name="Freeform 56">
                <a:extLst>
                  <a:ext uri="{FF2B5EF4-FFF2-40B4-BE49-F238E27FC236}">
                    <a16:creationId xmlns:a16="http://schemas.microsoft.com/office/drawing/2014/main" id="{2518E985-1569-4843-A121-075052A0CF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33" name="Freeform 57">
                <a:extLst>
                  <a:ext uri="{FF2B5EF4-FFF2-40B4-BE49-F238E27FC236}">
                    <a16:creationId xmlns:a16="http://schemas.microsoft.com/office/drawing/2014/main" id="{FE0C981C-2E19-4D88-8180-F7A5D101565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34" name="Freeform 58">
                <a:extLst>
                  <a:ext uri="{FF2B5EF4-FFF2-40B4-BE49-F238E27FC236}">
                    <a16:creationId xmlns:a16="http://schemas.microsoft.com/office/drawing/2014/main" id="{F8E323AF-5908-412F-8E83-D71E72F1F3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35" name="Freeform 59">
                <a:extLst>
                  <a:ext uri="{FF2B5EF4-FFF2-40B4-BE49-F238E27FC236}">
                    <a16:creationId xmlns:a16="http://schemas.microsoft.com/office/drawing/2014/main" id="{0A60EDA1-7D85-4031-92A0-0B00AE2556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36" name="Freeform 60">
                <a:extLst>
                  <a:ext uri="{FF2B5EF4-FFF2-40B4-BE49-F238E27FC236}">
                    <a16:creationId xmlns:a16="http://schemas.microsoft.com/office/drawing/2014/main" id="{9AD7E679-00C5-40A6-A74E-D986B959FD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sp>
            <p:nvSpPr>
              <p:cNvPr id="101437" name="Freeform 61">
                <a:extLst>
                  <a:ext uri="{FF2B5EF4-FFF2-40B4-BE49-F238E27FC236}">
                    <a16:creationId xmlns:a16="http://schemas.microsoft.com/office/drawing/2014/main" id="{49D82B3B-C7A8-4F05-A8DA-E7ACD130629E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 sz="1800"/>
              </a:p>
            </p:txBody>
          </p:sp>
          <p:grpSp>
            <p:nvGrpSpPr>
              <p:cNvPr id="101438" name="Group 62">
                <a:extLst>
                  <a:ext uri="{FF2B5EF4-FFF2-40B4-BE49-F238E27FC236}">
                    <a16:creationId xmlns:a16="http://schemas.microsoft.com/office/drawing/2014/main" id="{C2A11A65-4960-497A-BB3E-BACEFB6A3F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1439" name="Oval 63">
                  <a:extLst>
                    <a:ext uri="{FF2B5EF4-FFF2-40B4-BE49-F238E27FC236}">
                      <a16:creationId xmlns:a16="http://schemas.microsoft.com/office/drawing/2014/main" id="{2C2C33F1-10DE-4F87-8BDE-6BD8E63D9C4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 sz="1800"/>
                </a:p>
              </p:txBody>
            </p:sp>
            <p:sp>
              <p:nvSpPr>
                <p:cNvPr id="101440" name="Oval 64">
                  <a:extLst>
                    <a:ext uri="{FF2B5EF4-FFF2-40B4-BE49-F238E27FC236}">
                      <a16:creationId xmlns:a16="http://schemas.microsoft.com/office/drawing/2014/main" id="{B5A52471-FB07-4E67-BED8-C3EE734BD33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 sz="1800"/>
                </a:p>
              </p:txBody>
            </p:sp>
            <p:sp>
              <p:nvSpPr>
                <p:cNvPr id="101441" name="Oval 65">
                  <a:extLst>
                    <a:ext uri="{FF2B5EF4-FFF2-40B4-BE49-F238E27FC236}">
                      <a16:creationId xmlns:a16="http://schemas.microsoft.com/office/drawing/2014/main" id="{E10A0CC6-6960-4437-B552-0AA4472A492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 sz="1800"/>
                </a:p>
              </p:txBody>
            </p:sp>
            <p:sp>
              <p:nvSpPr>
                <p:cNvPr id="101442" name="Oval 66">
                  <a:extLst>
                    <a:ext uri="{FF2B5EF4-FFF2-40B4-BE49-F238E27FC236}">
                      <a16:creationId xmlns:a16="http://schemas.microsoft.com/office/drawing/2014/main" id="{A2BC680D-6CFF-40D7-972B-70DFF441606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 sz="1800"/>
                </a:p>
              </p:txBody>
            </p:sp>
          </p:grpSp>
        </p:grpSp>
      </p:grpSp>
      <p:sp>
        <p:nvSpPr>
          <p:cNvPr id="101443" name="Rectangle 67">
            <a:extLst>
              <a:ext uri="{FF2B5EF4-FFF2-40B4-BE49-F238E27FC236}">
                <a16:creationId xmlns:a16="http://schemas.microsoft.com/office/drawing/2014/main" id="{884EC903-7B17-4218-B46C-0FBB6C559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1444" name="Rectangle 68">
            <a:extLst>
              <a:ext uri="{FF2B5EF4-FFF2-40B4-BE49-F238E27FC236}">
                <a16:creationId xmlns:a16="http://schemas.microsoft.com/office/drawing/2014/main" id="{530C9023-428E-4573-A8D7-C09EB7F85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1445" name="Rectangle 69">
            <a:extLst>
              <a:ext uri="{FF2B5EF4-FFF2-40B4-BE49-F238E27FC236}">
                <a16:creationId xmlns:a16="http://schemas.microsoft.com/office/drawing/2014/main" id="{23113F7C-6FE7-48F9-B140-020F58B4D1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u-HU" altLang="hu-HU"/>
          </a:p>
        </p:txBody>
      </p:sp>
      <p:sp>
        <p:nvSpPr>
          <p:cNvPr id="101446" name="Rectangle 70">
            <a:extLst>
              <a:ext uri="{FF2B5EF4-FFF2-40B4-BE49-F238E27FC236}">
                <a16:creationId xmlns:a16="http://schemas.microsoft.com/office/drawing/2014/main" id="{231474C6-AE9D-4724-AA9B-B1555D2455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u-HU" altLang="hu-HU"/>
          </a:p>
        </p:txBody>
      </p:sp>
      <p:sp>
        <p:nvSpPr>
          <p:cNvPr id="101447" name="Rectangle 71">
            <a:extLst>
              <a:ext uri="{FF2B5EF4-FFF2-40B4-BE49-F238E27FC236}">
                <a16:creationId xmlns:a16="http://schemas.microsoft.com/office/drawing/2014/main" id="{01677F61-6BD3-45A4-9C90-90F1BB41EF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C1FE34E-5EF2-4CC9-B52A-CDEE8F7F8BF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849573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981580"/>
            <a:ext cx="9144000" cy="1477328"/>
          </a:xfrm>
        </p:spPr>
        <p:txBody>
          <a:bodyPr>
            <a:spAutoFit/>
          </a:bodyPr>
          <a:lstStyle/>
          <a:p>
            <a:r>
              <a:rPr lang="hu-HU" altLang="hu-HU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Vezetési képességre hátrányosan ható szerek</a:t>
            </a:r>
            <a:endParaRPr lang="hu-HU" sz="45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6" t="42500" r="19062" b="10555"/>
          <a:stretch/>
        </p:blipFill>
        <p:spPr bwMode="auto">
          <a:xfrm>
            <a:off x="10028925" y="180000"/>
            <a:ext cx="1726250" cy="94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4"/>
          <p:cNvCxnSpPr/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>
            <a:extLst>
              <a:ext uri="{FF2B5EF4-FFF2-40B4-BE49-F238E27FC236}">
                <a16:creationId xmlns:a16="http://schemas.microsoft.com/office/drawing/2014/main" id="{B7993D86-BF58-40A9-AC8A-70DED93DB105}"/>
              </a:ext>
            </a:extLst>
          </p:cNvPr>
          <p:cNvSpPr txBox="1"/>
          <p:nvPr/>
        </p:nvSpPr>
        <p:spPr>
          <a:xfrm>
            <a:off x="3795932" y="3756073"/>
            <a:ext cx="46001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hu-H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GB" altLang="hu-H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SZK</a:t>
            </a:r>
            <a:r>
              <a:rPr lang="hu-HU" altLang="hu-H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endParaRPr lang="en-GB" altLang="hu-HU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altLang="hu-H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Szombathely</a:t>
            </a:r>
            <a:r>
              <a:rPr lang="hu-HU" altLang="hu-H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Intézete</a:t>
            </a:r>
            <a:endParaRPr lang="en-GB" altLang="hu-HU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altLang="hu-HU" sz="2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</a:t>
            </a:r>
            <a:r>
              <a:rPr lang="en-GB" altLang="hu-H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Kiss Tibor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F977A7C-E417-497E-A193-4B609BDC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687756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BD0C3209-A8FE-45C1-B774-5FC920D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545029"/>
          </a:xfrm>
        </p:spPr>
        <p:txBody>
          <a:bodyPr/>
          <a:lstStyle/>
          <a:p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ópium fontosabb alkaloidjai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70C0E130-D650-4B40-86B0-DD583262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03554552-AABA-4877-AA7F-3744E734E3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354945"/>
              </p:ext>
            </p:extLst>
          </p:nvPr>
        </p:nvGraphicFramePr>
        <p:xfrm>
          <a:off x="1781175" y="1585560"/>
          <a:ext cx="8629650" cy="530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Document" r:id="rId4" imgW="8629560" imgH="5305320" progId="ChemWindow.Document">
                  <p:embed/>
                </p:oleObj>
              </mc:Choice>
              <mc:Fallback>
                <p:oleObj name="Document" r:id="rId4" imgW="8629560" imgH="5305320" progId="ChemWindow.Document">
                  <p:embed/>
                  <p:pic>
                    <p:nvPicPr>
                      <p:cNvPr id="14338" name="Object 2">
                        <a:extLst>
                          <a:ext uri="{FF2B5EF4-FFF2-40B4-BE49-F238E27FC236}">
                            <a16:creationId xmlns:a16="http://schemas.microsoft.com/office/drawing/2014/main" id="{1D5290EA-1613-4FE3-AB4A-A5700EBD32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1585560"/>
                        <a:ext cx="8629650" cy="530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989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C7BE61DB-870D-4ACD-B8ED-5B4F2D5F9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545031"/>
          </a:xfrm>
        </p:spPr>
        <p:txBody>
          <a:bodyPr/>
          <a:lstStyle/>
          <a:p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morfin és heroin hatásai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E0B432F-196F-4959-A741-76A53E2F2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502306"/>
            <a:ext cx="10972800" cy="3355693"/>
          </a:xfrm>
        </p:spPr>
        <p:txBody>
          <a:bodyPr>
            <a:normAutofit fontScale="92500" lnSpcReduction="10000"/>
          </a:bodyPr>
          <a:lstStyle/>
          <a:p>
            <a:r>
              <a:rPr 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Fájdalomcsillapító hatás</a:t>
            </a:r>
          </a:p>
          <a:p>
            <a:r>
              <a:rPr 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Eufória</a:t>
            </a:r>
          </a:p>
          <a:p>
            <a:r>
              <a:rPr 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Légzőközpontra gyakorolt hatás</a:t>
            </a:r>
          </a:p>
          <a:p>
            <a:r>
              <a:rPr 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Egyéb központi idegrendszeri hatások</a:t>
            </a:r>
          </a:p>
          <a:p>
            <a:r>
              <a:rPr 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Gyomor-bélhuzamra kifejtett hatás (</a:t>
            </a:r>
            <a:r>
              <a:rPr 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obstipáló</a:t>
            </a:r>
            <a:r>
              <a:rPr 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hatás)</a:t>
            </a:r>
          </a:p>
          <a:p>
            <a:r>
              <a:rPr 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Tolerancia</a:t>
            </a:r>
          </a:p>
          <a:p>
            <a:r>
              <a:rPr 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Dependencia</a:t>
            </a:r>
            <a:endParaRPr lang="hu-HU" sz="3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70C0E130-D650-4B40-86B0-DD583262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7AAFF9D2-C536-4B87-9B43-5363BEB23D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830257"/>
              </p:ext>
            </p:extLst>
          </p:nvPr>
        </p:nvGraphicFramePr>
        <p:xfrm>
          <a:off x="4029075" y="1340929"/>
          <a:ext cx="4133850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CS ChemDraw Drawing" r:id="rId4" imgW="2663640" imgH="1280520" progId="ChemDraw.Document.6.0">
                  <p:embed/>
                </p:oleObj>
              </mc:Choice>
              <mc:Fallback>
                <p:oleObj name="CS ChemDraw Drawing" r:id="rId4" imgW="2663640" imgH="1280520" progId="ChemDraw.Document.6.0">
                  <p:embed/>
                  <p:pic>
                    <p:nvPicPr>
                      <p:cNvPr id="15363" name="Object 3">
                        <a:extLst>
                          <a:ext uri="{FF2B5EF4-FFF2-40B4-BE49-F238E27FC236}">
                            <a16:creationId xmlns:a16="http://schemas.microsoft.com/office/drawing/2014/main" id="{0253E43D-AEB6-4DB0-B36E-862C37CDE6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1340929"/>
                        <a:ext cx="4133850" cy="198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2714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545038"/>
          </a:xfrm>
        </p:spPr>
        <p:txBody>
          <a:bodyPr/>
          <a:lstStyle/>
          <a:p>
            <a:pPr algn="l"/>
            <a:r>
              <a:rPr lang="hu-HU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Kabay</a:t>
            </a:r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János munkássága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pic>
        <p:nvPicPr>
          <p:cNvPr id="9" name="Picture 4" descr="kabay">
            <a:extLst>
              <a:ext uri="{FF2B5EF4-FFF2-40B4-BE49-F238E27FC236}">
                <a16:creationId xmlns:a16="http://schemas.microsoft.com/office/drawing/2014/main" id="{DDC66A84-A0D0-4F92-90C2-9F54896F5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1638560"/>
            <a:ext cx="3028950" cy="45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olormak">
            <a:extLst>
              <a:ext uri="{FF2B5EF4-FFF2-40B4-BE49-F238E27FC236}">
                <a16:creationId xmlns:a16="http://schemas.microsoft.com/office/drawing/2014/main" id="{1AF07184-439E-43E7-8ADC-FE82473CE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15" y="1128263"/>
            <a:ext cx="4426539" cy="5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75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0018"/>
            <a:ext cx="10972800" cy="1973316"/>
          </a:xfrm>
        </p:spPr>
        <p:txBody>
          <a:bodyPr/>
          <a:lstStyle/>
          <a:p>
            <a:r>
              <a:rPr 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Pszichés tünetek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2816"/>
            <a:ext cx="10972800" cy="4149191"/>
          </a:xfrm>
        </p:spPr>
        <p:txBody>
          <a:bodyPr/>
          <a:lstStyle/>
          <a:p>
            <a:r>
              <a:rPr 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feldobottság; színes álmok érzése; </a:t>
            </a:r>
          </a:p>
          <a:p>
            <a:r>
              <a:rPr 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idegesség, ingerlékenység </a:t>
            </a:r>
          </a:p>
          <a:p>
            <a:r>
              <a:rPr 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pesszimista hangulat, levertség, kedvetlenség, közöny; </a:t>
            </a:r>
          </a:p>
          <a:p>
            <a:r>
              <a:rPr 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 nélküli örömkitörések; gyakran indokolatlan nevetgélés</a:t>
            </a:r>
          </a:p>
          <a:p>
            <a:r>
              <a:rPr 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fokozott közlékenység</a:t>
            </a:r>
          </a:p>
          <a:p>
            <a:r>
              <a:rPr 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túlérzékenység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398249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907979"/>
          </a:xfrm>
        </p:spPr>
        <p:txBody>
          <a:bodyPr/>
          <a:lstStyle/>
          <a:p>
            <a:r>
              <a:rPr 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Pszichés tünetek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2817"/>
            <a:ext cx="10972800" cy="3713352"/>
          </a:xfrm>
        </p:spPr>
        <p:txBody>
          <a:bodyPr>
            <a:normAutofit lnSpcReduction="10000"/>
          </a:bodyPr>
          <a:lstStyle/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figyelem és a koncentrációs képesség zavara, feledékenység; 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indokolatlan fáradtság, gyors kimerülés, a teljesítőképesség ingadozása; 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alvászavarok, zavaró álmok; 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térbeli és időbeli tájékozódás zavara; 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túl sok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gyakran összefüggéstelen beszéd; 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469055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797359"/>
          </a:xfrm>
        </p:spPr>
        <p:txBody>
          <a:bodyPr/>
          <a:lstStyle/>
          <a:p>
            <a:r>
              <a:rPr 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Pszichés tünetek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02200"/>
            <a:ext cx="10972800" cy="3823969"/>
          </a:xfrm>
        </p:spPr>
        <p:txBody>
          <a:bodyPr/>
          <a:lstStyle/>
          <a:p>
            <a:r>
              <a:rPr 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indokolatlan félelemérzés; </a:t>
            </a:r>
          </a:p>
          <a:p>
            <a:r>
              <a:rPr 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ítélőképesség elvesztése; </a:t>
            </a:r>
          </a:p>
          <a:p>
            <a:r>
              <a:rPr 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hallucinációk, látomások, </a:t>
            </a:r>
          </a:p>
          <a:p>
            <a:r>
              <a:rPr 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tényektől való függetlenné válás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049831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677283"/>
          </a:xfrm>
        </p:spPr>
        <p:txBody>
          <a:bodyPr/>
          <a:lstStyle/>
          <a:p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Testi tünetek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90056"/>
            <a:ext cx="10972800" cy="449330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beesett, hamuszürke arc, a bőr elszíneződése; </a:t>
            </a:r>
          </a:p>
          <a:p>
            <a:pPr>
              <a:lnSpc>
                <a:spcPct val="90000"/>
              </a:lnSpc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ismeretlen eredetű tűszúrások, </a:t>
            </a:r>
            <a:r>
              <a:rPr lang="hu-HU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véraláfu</a:t>
            </a:r>
            <a:endParaRPr lang="hu-HU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tások; elszíneződés, hegek, véraláfutások, kis </a:t>
            </a:r>
          </a:p>
          <a:p>
            <a:pPr>
              <a:lnSpc>
                <a:spcPct val="90000"/>
              </a:lnSpc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gennygócok , gyulladások a beadás helyén ,</a:t>
            </a:r>
          </a:p>
          <a:p>
            <a:pPr>
              <a:lnSpc>
                <a:spcPct val="90000"/>
              </a:lnSpc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időjárástól függetlenül hosszú ujjú ruhanemű viselése</a:t>
            </a:r>
          </a:p>
          <a:p>
            <a:pPr>
              <a:lnSpc>
                <a:spcPct val="90000"/>
              </a:lnSpc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Tűhegyre szűkült, fényre renyhén reagáló pupillák, /</a:t>
            </a:r>
            <a:r>
              <a:rPr lang="hu-HU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ópiátok</a:t>
            </a: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</a:p>
          <a:p>
            <a:pPr>
              <a:lnSpc>
                <a:spcPct val="90000"/>
              </a:lnSpc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Tág, fényre renyhén reagáló pupillák / </a:t>
            </a:r>
            <a:r>
              <a:rPr lang="hu-HU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amphetaminok-speed</a:t>
            </a: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hu-HU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extasy</a:t>
            </a:r>
            <a:endParaRPr lang="hu-HU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3015504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861813"/>
          </a:xfrm>
        </p:spPr>
        <p:txBody>
          <a:bodyPr/>
          <a:lstStyle/>
          <a:p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Testi tünetek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6454"/>
            <a:ext cx="10972800" cy="39897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piros, vérbő a szem kötőhártyája, nem viszket, nem </a:t>
            </a:r>
            <a:r>
              <a:rPr lang="hu-HU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váladékozik</a:t>
            </a: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mint a gyulladásoknál. /marihuána/</a:t>
            </a:r>
          </a:p>
          <a:p>
            <a:pPr>
              <a:lnSpc>
                <a:spcPct val="90000"/>
              </a:lnSpc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tág szemrés, szem fehérje alul, felül látható / PCP/</a:t>
            </a:r>
          </a:p>
          <a:p>
            <a:pPr>
              <a:lnSpc>
                <a:spcPct val="90000"/>
              </a:lnSpc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szájszárazság, orrfolyás; </a:t>
            </a:r>
          </a:p>
          <a:p>
            <a:pPr>
              <a:lnSpc>
                <a:spcPct val="90000"/>
              </a:lnSpc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étvágytalanság, erős fogyás; </a:t>
            </a:r>
          </a:p>
          <a:p>
            <a:pPr>
              <a:lnSpc>
                <a:spcPct val="90000"/>
              </a:lnSpc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hirtelen megnő az édes italok fogyasztása iránti igény; 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709481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861805"/>
          </a:xfrm>
        </p:spPr>
        <p:txBody>
          <a:bodyPr/>
          <a:lstStyle/>
          <a:p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Testi tünetek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6454"/>
            <a:ext cx="10972800" cy="3989715"/>
          </a:xfrm>
        </p:spPr>
        <p:txBody>
          <a:bodyPr/>
          <a:lstStyle/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túlzott érzékenység külső ingerekre (fény, zaj, fájdalom stb.).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légzési nehézségek, fulladásérzés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szédülés, bizonytalan járás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hőhullámok, testhőmérséklet ingadozása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szívpanaszok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187207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907973"/>
          </a:xfrm>
        </p:spPr>
        <p:txBody>
          <a:bodyPr/>
          <a:lstStyle/>
          <a:p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Testi tünetek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2817"/>
            <a:ext cx="10972800" cy="3713352"/>
          </a:xfrm>
        </p:spPr>
        <p:txBody>
          <a:bodyPr/>
          <a:lstStyle/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ajak, körmök lilás elszíneződése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látási zavarok, fényérzékenység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alvásból felébresztve kábult, tájékozatlan, beszéde kissé elkent. 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670587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A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76BA3FF-DA4B-42A7-A13F-32342DE7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WordArt 3">
            <a:extLst>
              <a:ext uri="{FF2B5EF4-FFF2-40B4-BE49-F238E27FC236}">
                <a16:creationId xmlns:a16="http://schemas.microsoft.com/office/drawing/2014/main" id="{02BFBE3B-99A2-4250-9233-80E70F8E57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61557">
            <a:off x="2063750" y="1196975"/>
            <a:ext cx="2038350" cy="831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538443" scaled="1"/>
                </a:gradFill>
                <a:latin typeface="Impact" panose="020B0806030902050204" pitchFamily="34" charset="0"/>
                <a:cs typeface="Verdana" panose="020B0604030504040204" pitchFamily="34" charset="0"/>
              </a:rPr>
              <a:t>amfetamin</a:t>
            </a:r>
          </a:p>
        </p:txBody>
      </p:sp>
      <p:sp>
        <p:nvSpPr>
          <p:cNvPr id="4100" name="WordArt 4">
            <a:extLst>
              <a:ext uri="{FF2B5EF4-FFF2-40B4-BE49-F238E27FC236}">
                <a16:creationId xmlns:a16="http://schemas.microsoft.com/office/drawing/2014/main" id="{74B21452-4EBF-442B-A2AD-8DE57FD1B0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67214" y="2205038"/>
            <a:ext cx="1266825" cy="831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anose="020B0806030902050204" pitchFamily="34" charset="0"/>
                <a:cs typeface="Verdana" panose="020B0604030504040204" pitchFamily="34" charset="0"/>
              </a:rPr>
              <a:t>kokain</a:t>
            </a:r>
          </a:p>
        </p:txBody>
      </p:sp>
      <p:sp>
        <p:nvSpPr>
          <p:cNvPr id="4101" name="WordArt 5">
            <a:extLst>
              <a:ext uri="{FF2B5EF4-FFF2-40B4-BE49-F238E27FC236}">
                <a16:creationId xmlns:a16="http://schemas.microsoft.com/office/drawing/2014/main" id="{4A86B33A-82B0-4001-9EC6-53E4F8A7E9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8454115">
            <a:off x="4511675" y="620713"/>
            <a:ext cx="666750" cy="831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5845885" scaled="1"/>
                </a:gradFill>
                <a:latin typeface="Impact" panose="020B0806030902050204" pitchFamily="34" charset="0"/>
                <a:cs typeface="Verdana" panose="020B0604030504040204" pitchFamily="34" charset="0"/>
              </a:rPr>
              <a:t>LSD</a:t>
            </a:r>
          </a:p>
        </p:txBody>
      </p:sp>
      <p:sp>
        <p:nvSpPr>
          <p:cNvPr id="4102" name="WordArt 6">
            <a:extLst>
              <a:ext uri="{FF2B5EF4-FFF2-40B4-BE49-F238E27FC236}">
                <a16:creationId xmlns:a16="http://schemas.microsoft.com/office/drawing/2014/main" id="{4E25CD0E-22AB-46D6-899A-E6E8F210D3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161518">
            <a:off x="7608888" y="908051"/>
            <a:ext cx="1190625" cy="831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1138482" scaled="1"/>
                </a:gradFill>
                <a:latin typeface="Impact" panose="020B0806030902050204" pitchFamily="34" charset="0"/>
                <a:cs typeface="Verdana" panose="020B0604030504040204" pitchFamily="34" charset="0"/>
              </a:rPr>
              <a:t>ópium</a:t>
            </a:r>
          </a:p>
        </p:txBody>
      </p:sp>
      <p:sp>
        <p:nvSpPr>
          <p:cNvPr id="4103" name="WordArt 7">
            <a:extLst>
              <a:ext uri="{FF2B5EF4-FFF2-40B4-BE49-F238E27FC236}">
                <a16:creationId xmlns:a16="http://schemas.microsoft.com/office/drawing/2014/main" id="{CC8ADAC9-5DC4-4393-98E5-90C545ABE8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19739" y="1412875"/>
            <a:ext cx="1895475" cy="831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anose="020B0806030902050204" pitchFamily="34" charset="0"/>
                <a:cs typeface="Verdana" panose="020B0604030504040204" pitchFamily="34" charset="0"/>
              </a:rPr>
              <a:t>kannabisz</a:t>
            </a:r>
            <a:endParaRPr lang="hu-H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 panose="020B0806030902050204" pitchFamily="34" charset="0"/>
              <a:cs typeface="Verdana" panose="020B0604030504040204" pitchFamily="34" charset="0"/>
            </a:endParaRPr>
          </a:p>
        </p:txBody>
      </p:sp>
      <p:sp>
        <p:nvSpPr>
          <p:cNvPr id="4104" name="WordArt 8">
            <a:extLst>
              <a:ext uri="{FF2B5EF4-FFF2-40B4-BE49-F238E27FC236}">
                <a16:creationId xmlns:a16="http://schemas.microsoft.com/office/drawing/2014/main" id="{C9FAA147-199B-466A-B137-FB8F129F01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75725" y="2349500"/>
            <a:ext cx="1238250" cy="831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anose="020B0806030902050204" pitchFamily="34" charset="0"/>
                <a:cs typeface="Verdana" panose="020B0604030504040204" pitchFamily="34" charset="0"/>
              </a:rPr>
              <a:t>heroin</a:t>
            </a:r>
          </a:p>
        </p:txBody>
      </p:sp>
      <p:sp>
        <p:nvSpPr>
          <p:cNvPr id="4105" name="WordArt 9">
            <a:extLst>
              <a:ext uri="{FF2B5EF4-FFF2-40B4-BE49-F238E27FC236}">
                <a16:creationId xmlns:a16="http://schemas.microsoft.com/office/drawing/2014/main" id="{D94F7C29-C52F-4D66-AE67-54652C4AF1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788438">
            <a:off x="7391400" y="3716338"/>
            <a:ext cx="1238250" cy="831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0511562" scaled="1"/>
                </a:gradFill>
                <a:latin typeface="Impact" panose="020B0806030902050204" pitchFamily="34" charset="0"/>
                <a:cs typeface="Verdana" panose="020B0604030504040204" pitchFamily="34" charset="0"/>
              </a:rPr>
              <a:t>extasy</a:t>
            </a:r>
            <a:endParaRPr lang="hu-H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0511562" scaled="1"/>
              </a:gradFill>
              <a:latin typeface="Impact" panose="020B0806030902050204" pitchFamily="34" charset="0"/>
              <a:cs typeface="Verdana" panose="020B0604030504040204" pitchFamily="34" charset="0"/>
            </a:endParaRPr>
          </a:p>
        </p:txBody>
      </p:sp>
      <p:sp>
        <p:nvSpPr>
          <p:cNvPr id="4106" name="WordArt 10">
            <a:extLst>
              <a:ext uri="{FF2B5EF4-FFF2-40B4-BE49-F238E27FC236}">
                <a16:creationId xmlns:a16="http://schemas.microsoft.com/office/drawing/2014/main" id="{822B29A6-1919-4A27-B2C4-2448974639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3475" y="4221163"/>
            <a:ext cx="1962150" cy="831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anose="020B0806030902050204" pitchFamily="34" charset="0"/>
                <a:cs typeface="Verdana" panose="020B0604030504040204" pitchFamily="34" charset="0"/>
              </a:rPr>
              <a:t>speed</a:t>
            </a:r>
            <a:r>
              <a:rPr lang="hu-H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anose="020B0806030902050204" pitchFamily="34" charset="0"/>
                <a:cs typeface="Verdana" panose="020B0604030504040204" pitchFamily="34" charset="0"/>
              </a:rPr>
              <a:t> ball</a:t>
            </a:r>
          </a:p>
        </p:txBody>
      </p:sp>
      <p:sp>
        <p:nvSpPr>
          <p:cNvPr id="4107" name="WordArt 11">
            <a:extLst>
              <a:ext uri="{FF2B5EF4-FFF2-40B4-BE49-F238E27FC236}">
                <a16:creationId xmlns:a16="http://schemas.microsoft.com/office/drawing/2014/main" id="{26C9AF40-649E-4B18-9157-5A4B9CF95C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5714045">
            <a:off x="1639888" y="4356101"/>
            <a:ext cx="2543175" cy="831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8585955" scaled="1"/>
                </a:gradFill>
                <a:latin typeface="Impact" panose="020B0806030902050204" pitchFamily="34" charset="0"/>
                <a:cs typeface="Verdana" panose="020B0604030504040204" pitchFamily="34" charset="0"/>
              </a:rPr>
              <a:t>energiaitalok</a:t>
            </a:r>
          </a:p>
        </p:txBody>
      </p:sp>
      <p:sp>
        <p:nvSpPr>
          <p:cNvPr id="4108" name="WordArt 12">
            <a:extLst>
              <a:ext uri="{FF2B5EF4-FFF2-40B4-BE49-F238E27FC236}">
                <a16:creationId xmlns:a16="http://schemas.microsoft.com/office/drawing/2014/main" id="{F007066E-F755-405F-976F-08484ADDB7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7542096">
            <a:off x="8450263" y="4819650"/>
            <a:ext cx="2171700" cy="831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6757904" scaled="1"/>
                </a:gradFill>
                <a:latin typeface="Impact" panose="020B0806030902050204" pitchFamily="34" charset="0"/>
                <a:cs typeface="Verdana" panose="020B0604030504040204" pitchFamily="34" charset="0"/>
              </a:rPr>
              <a:t>etil-alkohol</a:t>
            </a:r>
          </a:p>
        </p:txBody>
      </p:sp>
      <p:sp>
        <p:nvSpPr>
          <p:cNvPr id="4109" name="WordArt 13">
            <a:extLst>
              <a:ext uri="{FF2B5EF4-FFF2-40B4-BE49-F238E27FC236}">
                <a16:creationId xmlns:a16="http://schemas.microsoft.com/office/drawing/2014/main" id="{F1121397-B5BE-4884-9C69-A977FD6DF9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316176">
            <a:off x="4079876" y="5445125"/>
            <a:ext cx="1247775" cy="831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983824" scaled="1"/>
                </a:gradFill>
                <a:latin typeface="Impact" panose="020B0806030902050204" pitchFamily="34" charset="0"/>
                <a:cs typeface="Verdana" panose="020B0604030504040204" pitchFamily="34" charset="0"/>
              </a:rPr>
              <a:t>morfin</a:t>
            </a: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85DEEC0-20AB-48C3-B89D-301619F3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179697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797363"/>
          </a:xfrm>
        </p:spPr>
        <p:txBody>
          <a:bodyPr/>
          <a:lstStyle/>
          <a:p>
            <a:r>
              <a:rPr lang="hu-HU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Magatartásbeli</a:t>
            </a:r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változások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02200"/>
            <a:ext cx="10972800" cy="3823969"/>
          </a:xfrm>
        </p:spPr>
        <p:txBody>
          <a:bodyPr/>
          <a:lstStyle/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túlzott költekezés, kölcsönkérés; 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pénz és egyéb értékek eltűnése; 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korábbi érdeklődés csökkenése; 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tanulmányi eredmény hirtelen romlása; 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családon belüli kapcsolat romlása; 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251438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861813"/>
          </a:xfrm>
        </p:spPr>
        <p:txBody>
          <a:bodyPr/>
          <a:lstStyle/>
          <a:p>
            <a:r>
              <a:rPr lang="hu-HU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Magatartásbeli</a:t>
            </a:r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változások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6454"/>
            <a:ext cx="10972800" cy="3989715"/>
          </a:xfrm>
        </p:spPr>
        <p:txBody>
          <a:bodyPr/>
          <a:lstStyle/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kiégettség, ürességérzés; 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cél nélküli "szabadságra" törekvés; 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korábbi, megszokott életmód megváltoztatása; 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saját maga és ruházata elhanyagolása; 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illatszerek túlzott használata (hogy elnyomja a drogok szagát); 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392125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978687"/>
          </a:xfrm>
        </p:spPr>
        <p:txBody>
          <a:bodyPr/>
          <a:lstStyle/>
          <a:p>
            <a:r>
              <a:rPr lang="hu-HU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Magatartásbeli</a:t>
            </a:r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változások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2817"/>
            <a:ext cx="10972800" cy="3713352"/>
          </a:xfrm>
        </p:spPr>
        <p:txBody>
          <a:bodyPr/>
          <a:lstStyle/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kimaradozás, 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gyakori iskolai hiányzás, munkakerülés; 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beilleszkedési zavarok; 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zárkózottság, új barátok titkolása, elmagányosodás. 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712968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861813"/>
          </a:xfrm>
        </p:spPr>
        <p:txBody>
          <a:bodyPr/>
          <a:lstStyle/>
          <a:p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Gyanút keltő használati tárgyak: 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0403"/>
            <a:ext cx="10972800" cy="4195766"/>
          </a:xfrm>
        </p:spPr>
        <p:txBody>
          <a:bodyPr/>
          <a:lstStyle/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kábítószer fogyasztás nem titkolható sokáig. A </a:t>
            </a:r>
            <a:r>
              <a:rPr lang="hu-HU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magatartásbeli</a:t>
            </a: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változások, a személyiségváltozás első tünetei mellett előbb utóbb szokatlan tárgyak lelhetők fel általában eldugva a kábítószer fogyasztó személyes </a:t>
            </a:r>
            <a:r>
              <a:rPr lang="hu-HU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holmijai</a:t>
            </a: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között (ruhazsebekben, táskában) vagy az ágy alatt, mögött, szekrény tetején, az autó kesztyűtartójában, stb. 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891535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975069"/>
          </a:xfrm>
        </p:spPr>
        <p:txBody>
          <a:bodyPr/>
          <a:lstStyle/>
          <a:p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Gyanút keltő használati tárgyak: 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48114"/>
            <a:ext cx="10972800" cy="4413894"/>
          </a:xfrm>
        </p:spPr>
        <p:txBody>
          <a:bodyPr/>
          <a:lstStyle/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cigarettapapír, cigarettasodró, kiszórt, üres gyári cigaretta papírja, a végén összetekerve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zöldes színű növényi anyagmaradvánnyal szennyezett önzáró műanyag tasakok, esetleg kenderlevél díszítéssel, dobozkák, fémszelencék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tojásdad alakú márványozott felületű, zöldes </a:t>
            </a:r>
            <a:r>
              <a:rPr lang="hu-HU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barnás</a:t>
            </a: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színű apró, ültetésre váró kendermagvak, esetleg nedves zsebkendőbe csíráztatva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88039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882431"/>
          </a:xfrm>
        </p:spPr>
        <p:txBody>
          <a:bodyPr/>
          <a:lstStyle/>
          <a:p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Gyanút keltő használati tárgyak: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77142"/>
            <a:ext cx="10972800" cy="4524273"/>
          </a:xfrm>
        </p:spPr>
        <p:txBody>
          <a:bodyPr/>
          <a:lstStyle/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Különböző pipák, gyári </a:t>
            </a:r>
            <a:r>
              <a:rPr lang="hu-HU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készítésűek</a:t>
            </a: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vagy fémcsőből, csavarokból otthon barkácsoltak.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Vizipipák fémből, fából szépen megmunkált darabok , vagy sörös ill. oldalán kilyukasztott műanyag üvegben műanyag csövek,</a:t>
            </a:r>
          </a:p>
          <a:p>
            <a:r>
              <a:rPr lang="hu-HU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Crack</a:t>
            </a: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pipa: mindegyik változata valamilyen kivezetéssel ellátott, azaz a keletkező gőzök belégzését lehetővé tevő, inhaláló készülék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4262701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861803"/>
          </a:xfrm>
        </p:spPr>
        <p:txBody>
          <a:bodyPr/>
          <a:lstStyle/>
          <a:p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Gyanút keltő használati tárgyak: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6440"/>
            <a:ext cx="10972800" cy="398972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alufólia darabkák esetleg egyik oldaluk kormos, (ebbe csomagolják a kábítószert); pakettek (8-10 cm oldalhosszúságú, négyzet alakú papírlapból jellegzetesen hajtogatott tasak) bennük fehéres, vagy </a:t>
            </a:r>
            <a:r>
              <a:rPr lang="hu-HU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barnás</a:t>
            </a: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színű por,</a:t>
            </a:r>
          </a:p>
          <a:p>
            <a:pPr>
              <a:lnSpc>
                <a:spcPct val="90000"/>
              </a:lnSpc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behorpasztott fém </a:t>
            </a:r>
            <a:r>
              <a:rPr lang="hu-HU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üdítős</a:t>
            </a: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dobozok, vagy levágott kormos aljuk,</a:t>
            </a:r>
          </a:p>
          <a:p>
            <a:pPr>
              <a:lnSpc>
                <a:spcPct val="90000"/>
              </a:lnSpc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citrompótló, borkősav</a:t>
            </a: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960367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907971"/>
          </a:xfrm>
        </p:spPr>
        <p:txBody>
          <a:bodyPr/>
          <a:lstStyle/>
          <a:p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Gyanút keltő használati tárgyak: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2817"/>
            <a:ext cx="10972800" cy="3713352"/>
          </a:xfrm>
        </p:spPr>
        <p:txBody>
          <a:bodyPr/>
          <a:lstStyle/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színes tabletták, cukordarabkák; 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fehér színű porral szennyezett vagy tiszta tükörlap, zsilettpenge, hitelkártya, szívószál darab-(8-10 cm),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injekciós felszerelés, kis üvegcsék, gyógyszeres dobozok; 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véres vatta, vagy papír zsebkendő, elszorításhoz gumi, vagy cipőfűző,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3307236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027553"/>
          </a:xfrm>
        </p:spPr>
        <p:txBody>
          <a:bodyPr/>
          <a:lstStyle/>
          <a:p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Gyanút keltő használati tárgyak: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02200"/>
            <a:ext cx="10972800" cy="441928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szokatlan tárgyak (pl. levélmérleg, konzervdobozok); </a:t>
            </a:r>
          </a:p>
          <a:p>
            <a:pPr>
              <a:lnSpc>
                <a:spcPct val="80000"/>
              </a:lnSpc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megégetett kanál, hajlított </a:t>
            </a:r>
            <a:r>
              <a:rPr lang="hu-HU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nyelű</a:t>
            </a: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öngyújtó, vatta; mécses, gyertya</a:t>
            </a:r>
          </a:p>
          <a:p>
            <a:pPr>
              <a:lnSpc>
                <a:spcPct val="80000"/>
              </a:lnSpc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szokatlan szag a lakásban; </a:t>
            </a:r>
          </a:p>
          <a:p>
            <a:pPr>
              <a:lnSpc>
                <a:spcPct val="80000"/>
              </a:lnSpc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kifacsart citromhéjak, citromleves flakonok, kockacukor; </a:t>
            </a:r>
          </a:p>
          <a:p>
            <a:pPr>
              <a:lnSpc>
                <a:spcPct val="80000"/>
              </a:lnSpc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üres vagy kitöltött orvosi vények (hamisítás); </a:t>
            </a:r>
          </a:p>
          <a:p>
            <a:pPr>
              <a:lnSpc>
                <a:spcPct val="80000"/>
              </a:lnSpc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napszemüveg felesleges használata (eltakarja a szűk vagy tág pupillákat). 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626173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450049"/>
          </a:xfrm>
        </p:spPr>
        <p:txBody>
          <a:bodyPr>
            <a:normAutofit/>
          </a:bodyPr>
          <a:lstStyle/>
          <a:p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Drogteszteket általában az alábbi fontos területeken alkalmazzák: 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72293"/>
            <a:ext cx="10972800" cy="4285706"/>
          </a:xfrm>
        </p:spPr>
        <p:txBody>
          <a:bodyPr/>
          <a:lstStyle/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1.Tesztek által megállapítható a drogfogyasztók által használt szerek fajtája, ily módon ez az egyik alapvető tétele a diagnosztikának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2.Amennyiben a drogfogyasztó életveszélyes állapotban van, s ennek az oka toxikus koncentrációban lévő drog a szervezetében, akkor az eljárás életmentő lehet (pl. megfelelő </a:t>
            </a:r>
            <a:r>
              <a:rPr lang="hu-HU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antidotum</a:t>
            </a: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kiválasztása).</a:t>
            </a:r>
          </a:p>
          <a:p>
            <a:endParaRPr lang="hu-HU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80935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A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245B2F6-1A3A-457D-9EA9-DAE093C2F4CC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774825" y="0"/>
            <a:ext cx="8229600" cy="692150"/>
          </a:xfrm>
        </p:spPr>
        <p:txBody>
          <a:bodyPr/>
          <a:lstStyle/>
          <a:p>
            <a:r>
              <a:rPr lang="hu-HU" altLang="hu-HU" sz="3000" b="1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Pszichotróp</a:t>
            </a:r>
            <a:r>
              <a:rPr lang="hu-HU" altLang="hu-HU" sz="30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anyagok</a:t>
            </a:r>
          </a:p>
        </p:txBody>
      </p:sp>
      <p:graphicFrame>
        <p:nvGraphicFramePr>
          <p:cNvPr id="7171" name="Group 3">
            <a:extLst>
              <a:ext uri="{FF2B5EF4-FFF2-40B4-BE49-F238E27FC236}">
                <a16:creationId xmlns:a16="http://schemas.microsoft.com/office/drawing/2014/main" id="{3242C064-F39D-4A78-8E90-FE442ECDC3C6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36360404"/>
              </p:ext>
            </p:extLst>
          </p:nvPr>
        </p:nvGraphicFramePr>
        <p:xfrm>
          <a:off x="1524000" y="692151"/>
          <a:ext cx="9144000" cy="5841683"/>
        </p:xfrm>
        <a:graphic>
          <a:graphicData uri="http://schemas.openxmlformats.org/drawingml/2006/table">
            <a:tbl>
              <a:tblPr/>
              <a:tblGrid>
                <a:gridCol w="1692275">
                  <a:extLst>
                    <a:ext uri="{9D8B030D-6E8A-4147-A177-3AD203B41FA5}">
                      <a16:colId xmlns:a16="http://schemas.microsoft.com/office/drawing/2014/main" val="3493832278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368949449"/>
                    </a:ext>
                  </a:extLst>
                </a:gridCol>
                <a:gridCol w="3097213">
                  <a:extLst>
                    <a:ext uri="{9D8B030D-6E8A-4147-A177-3AD203B41FA5}">
                      <a16:colId xmlns:a16="http://schemas.microsoft.com/office/drawing/2014/main" val="538695309"/>
                    </a:ext>
                  </a:extLst>
                </a:gridCol>
                <a:gridCol w="2627312">
                  <a:extLst>
                    <a:ext uri="{9D8B030D-6E8A-4147-A177-3AD203B41FA5}">
                      <a16:colId xmlns:a16="http://schemas.microsoft.com/office/drawing/2014/main" val="2422501307"/>
                    </a:ext>
                  </a:extLst>
                </a:gridCol>
              </a:tblGrid>
              <a:tr h="422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Típus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Példa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Előfordulás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Kémiai szerkezet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644757"/>
                  </a:ext>
                </a:extLst>
              </a:tr>
              <a:tr h="790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Kábítószerek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Morfin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Heroin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Papaver</a:t>
                      </a:r>
                      <a:r>
                        <a:rPr kumimoji="0" lang="hu-HU" altLang="hu-H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hu-HU" altLang="hu-H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somniferum</a:t>
                      </a:r>
                      <a:r>
                        <a:rPr kumimoji="0" lang="hu-HU" altLang="hu-H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Mák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767542"/>
                  </a:ext>
                </a:extLst>
              </a:tr>
              <a:tr h="1162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Stimulánsok (izgatószerek)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Kokain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Koffein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Nikotin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Erytroxylon</a:t>
                      </a:r>
                      <a:r>
                        <a:rPr kumimoji="0" lang="hu-HU" altLang="hu-H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coca </a:t>
                      </a: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(Kokacserje) </a:t>
                      </a:r>
                      <a:r>
                        <a:rPr kumimoji="0" lang="hu-HU" altLang="hu-H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Coffea</a:t>
                      </a:r>
                      <a:r>
                        <a:rPr kumimoji="0" lang="hu-HU" altLang="hu-H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hu-HU" altLang="hu-H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semen</a:t>
                      </a:r>
                      <a:r>
                        <a:rPr kumimoji="0" lang="hu-HU" altLang="hu-H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(Kávé)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Nicotiana</a:t>
                      </a:r>
                      <a:r>
                        <a:rPr kumimoji="0" lang="hu-HU" altLang="hu-H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hu-HU" altLang="hu-H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tabacum</a:t>
                      </a:r>
                      <a:r>
                        <a:rPr kumimoji="0" lang="hu-HU" altLang="hu-H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(Dohány)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755982"/>
                  </a:ext>
                </a:extLst>
              </a:tr>
              <a:tr h="1468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Hallucinogének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Cannabis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LSD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Meszkalin</a:t>
                      </a:r>
                      <a:endParaRPr kumimoji="0" lang="hu-HU" alt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Cannabis </a:t>
                      </a:r>
                      <a:r>
                        <a:rPr kumimoji="0" lang="hu-HU" altLang="hu-H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sativa</a:t>
                      </a:r>
                      <a:r>
                        <a:rPr kumimoji="0" lang="hu-HU" altLang="hu-H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(kender)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Claviceps</a:t>
                      </a:r>
                      <a:r>
                        <a:rPr kumimoji="0" lang="hu-HU" altLang="hu-H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hu-HU" altLang="hu-H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purpurea</a:t>
                      </a:r>
                      <a:r>
                        <a:rPr kumimoji="0" lang="hu-HU" altLang="hu-H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(anyarozs)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Lophophora</a:t>
                      </a:r>
                      <a:r>
                        <a:rPr kumimoji="0" lang="hu-HU" altLang="hu-H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hu-HU" altLang="hu-HU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will</a:t>
                      </a:r>
                      <a:r>
                        <a:rPr kumimoji="0" lang="hu-HU" altLang="hu-H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(Mexikói kaktusz)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142501"/>
                  </a:ext>
                </a:extLst>
              </a:tr>
              <a:tr h="1162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Altatók, szorongásgátlók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Barbiturátok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Benzodiazepinek</a:t>
                      </a:r>
                      <a:endParaRPr kumimoji="0" lang="hu-HU" alt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Alkohol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Sevenal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Seduxen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szeszesitalok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163713"/>
                  </a:ext>
                </a:extLst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Ipari oldószerek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Dietil</a:t>
                      </a: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-éter, Etil-acetát, Benzin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Ragasztók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üzemanyagok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361647"/>
                  </a:ext>
                </a:extLst>
              </a:tr>
            </a:tbl>
          </a:graphicData>
        </a:graphic>
      </p:graphicFrame>
      <p:graphicFrame>
        <p:nvGraphicFramePr>
          <p:cNvPr id="7208" name="Object 40">
            <a:extLst>
              <a:ext uri="{FF2B5EF4-FFF2-40B4-BE49-F238E27FC236}">
                <a16:creationId xmlns:a16="http://schemas.microsoft.com/office/drawing/2014/main" id="{09ABC0B8-042B-4DC0-955B-247989706492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98395227"/>
              </p:ext>
            </p:extLst>
          </p:nvPr>
        </p:nvGraphicFramePr>
        <p:xfrm>
          <a:off x="8319293" y="1014119"/>
          <a:ext cx="194468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" name="CS ChemDraw Drawing" r:id="rId3" imgW="2651040" imgH="1280520" progId="ChemDraw.Document.6.0">
                  <p:embed/>
                </p:oleObj>
              </mc:Choice>
              <mc:Fallback>
                <p:oleObj name="CS ChemDraw Drawing" r:id="rId3" imgW="2651040" imgH="1280520" progId="ChemDraw.Document.6.0">
                  <p:embed/>
                  <p:pic>
                    <p:nvPicPr>
                      <p:cNvPr id="7208" name="Object 40">
                        <a:extLst>
                          <a:ext uri="{FF2B5EF4-FFF2-40B4-BE49-F238E27FC236}">
                            <a16:creationId xmlns:a16="http://schemas.microsoft.com/office/drawing/2014/main" id="{09ABC0B8-042B-4DC0-955B-2479897064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9293" y="1014119"/>
                        <a:ext cx="1944688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9" name="Object 41">
            <a:extLst>
              <a:ext uri="{FF2B5EF4-FFF2-40B4-BE49-F238E27FC236}">
                <a16:creationId xmlns:a16="http://schemas.microsoft.com/office/drawing/2014/main" id="{47828D24-A178-41F3-B854-A50026C1A3DF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43983348"/>
              </p:ext>
            </p:extLst>
          </p:nvPr>
        </p:nvGraphicFramePr>
        <p:xfrm>
          <a:off x="8495506" y="1974850"/>
          <a:ext cx="1768475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" name="CS ChemDraw Drawing" r:id="rId5" imgW="2247480" imgH="1510920" progId="ChemDraw.Document.6.0">
                  <p:embed/>
                </p:oleObj>
              </mc:Choice>
              <mc:Fallback>
                <p:oleObj name="CS ChemDraw Drawing" r:id="rId5" imgW="2247480" imgH="1510920" progId="ChemDraw.Document.6.0">
                  <p:embed/>
                  <p:pic>
                    <p:nvPicPr>
                      <p:cNvPr id="7209" name="Object 41">
                        <a:extLst>
                          <a:ext uri="{FF2B5EF4-FFF2-40B4-BE49-F238E27FC236}">
                            <a16:creationId xmlns:a16="http://schemas.microsoft.com/office/drawing/2014/main" id="{47828D24-A178-41F3-B854-A50026C1A3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5506" y="1974850"/>
                        <a:ext cx="1768475" cy="126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0" name="Object 42">
            <a:extLst>
              <a:ext uri="{FF2B5EF4-FFF2-40B4-BE49-F238E27FC236}">
                <a16:creationId xmlns:a16="http://schemas.microsoft.com/office/drawing/2014/main" id="{4392F9C6-61D5-49A9-AFA4-B3F209BF65F8}"/>
              </a:ext>
            </a:extLst>
          </p:cNvPr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75751686"/>
              </p:ext>
            </p:extLst>
          </p:nvPr>
        </p:nvGraphicFramePr>
        <p:xfrm>
          <a:off x="8174038" y="3236912"/>
          <a:ext cx="2360612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CS ChemDraw Drawing" r:id="rId7" imgW="3297600" imgH="2025720" progId="ChemDraw.Document.6.0">
                  <p:embed/>
                </p:oleObj>
              </mc:Choice>
              <mc:Fallback>
                <p:oleObj name="CS ChemDraw Drawing" r:id="rId7" imgW="3297600" imgH="2025720" progId="ChemDraw.Document.6.0">
                  <p:embed/>
                  <p:pic>
                    <p:nvPicPr>
                      <p:cNvPr id="7210" name="Object 42">
                        <a:extLst>
                          <a:ext uri="{FF2B5EF4-FFF2-40B4-BE49-F238E27FC236}">
                            <a16:creationId xmlns:a16="http://schemas.microsoft.com/office/drawing/2014/main" id="{4392F9C6-61D5-49A9-AFA4-B3F209BF65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4038" y="3236912"/>
                        <a:ext cx="2360612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1" name="Object 43">
            <a:extLst>
              <a:ext uri="{FF2B5EF4-FFF2-40B4-BE49-F238E27FC236}">
                <a16:creationId xmlns:a16="http://schemas.microsoft.com/office/drawing/2014/main" id="{152BCCDE-327E-4E97-9D7D-442DEF558C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54883"/>
              </p:ext>
            </p:extLst>
          </p:nvPr>
        </p:nvGraphicFramePr>
        <p:xfrm>
          <a:off x="8472488" y="4747794"/>
          <a:ext cx="16557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name="CS ChemDraw Drawing" r:id="rId9" imgW="2142360" imgH="1428480" progId="ChemDraw.Document.6.0">
                  <p:embed/>
                </p:oleObj>
              </mc:Choice>
              <mc:Fallback>
                <p:oleObj name="CS ChemDraw Drawing" r:id="rId9" imgW="2142360" imgH="1428480" progId="ChemDraw.Document.6.0">
                  <p:embed/>
                  <p:pic>
                    <p:nvPicPr>
                      <p:cNvPr id="7211" name="Object 43">
                        <a:extLst>
                          <a:ext uri="{FF2B5EF4-FFF2-40B4-BE49-F238E27FC236}">
                            <a16:creationId xmlns:a16="http://schemas.microsoft.com/office/drawing/2014/main" id="{152BCCDE-327E-4E97-9D7D-442DEF558C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8" y="4747794"/>
                        <a:ext cx="165576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2" name="Object 44">
            <a:extLst>
              <a:ext uri="{FF2B5EF4-FFF2-40B4-BE49-F238E27FC236}">
                <a16:creationId xmlns:a16="http://schemas.microsoft.com/office/drawing/2014/main" id="{026F8E46-8FA5-4493-AE4E-9EB705C70E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310362"/>
              </p:ext>
            </p:extLst>
          </p:nvPr>
        </p:nvGraphicFramePr>
        <p:xfrm>
          <a:off x="8281987" y="5955506"/>
          <a:ext cx="2195512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" name="CS ChemDraw Drawing" r:id="rId11" imgW="2444400" imgH="644760" progId="ChemDraw.Document.6.0">
                  <p:embed/>
                </p:oleObj>
              </mc:Choice>
              <mc:Fallback>
                <p:oleObj name="CS ChemDraw Drawing" r:id="rId11" imgW="2444400" imgH="644760" progId="ChemDraw.Document.6.0">
                  <p:embed/>
                  <p:pic>
                    <p:nvPicPr>
                      <p:cNvPr id="7212" name="Object 44">
                        <a:extLst>
                          <a:ext uri="{FF2B5EF4-FFF2-40B4-BE49-F238E27FC236}">
                            <a16:creationId xmlns:a16="http://schemas.microsoft.com/office/drawing/2014/main" id="{026F8E46-8FA5-4493-AE4E-9EB705C70E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1987" y="5955506"/>
                        <a:ext cx="2195512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Élőláb helye 1">
            <a:extLst>
              <a:ext uri="{FF2B5EF4-FFF2-40B4-BE49-F238E27FC236}">
                <a16:creationId xmlns:a16="http://schemas.microsoft.com/office/drawing/2014/main" id="{2259DD3E-C6AC-47DB-92C9-5C5A3D9C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71107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450049"/>
          </a:xfrm>
        </p:spPr>
        <p:txBody>
          <a:bodyPr/>
          <a:lstStyle/>
          <a:p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Drogteszteket általában az alábbi fontos területeken alkalmazzák: 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2817"/>
            <a:ext cx="10972800" cy="3713352"/>
          </a:xfrm>
        </p:spPr>
        <p:txBody>
          <a:bodyPr/>
          <a:lstStyle/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3.Amennyiben a drogfogyasztó kezelés alatt áll, akkor a kezelés hatékonyságának az ellenőrzésében fontos szerepet tölt be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4.Viselkedésszabályozás részévé is válhat a teszt, pl., ha ez a terápiás szerződés része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3043574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138179"/>
          </a:xfrm>
        </p:spPr>
        <p:txBody>
          <a:bodyPr>
            <a:normAutofit/>
          </a:bodyPr>
          <a:lstStyle/>
          <a:p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Gyakran felmerül a kérdés:</a:t>
            </a:r>
            <a:b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Milyen esetekben várható drogszűrés?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3890"/>
            <a:ext cx="10972800" cy="4804110"/>
          </a:xfrm>
        </p:spPr>
        <p:txBody>
          <a:bodyPr>
            <a:normAutofit/>
          </a:bodyPr>
          <a:lstStyle/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Általános orvosi vizsgálat során nincs drogvizsgálat (kivéve az erre szakosodott drogambulanciákat), még teljes laboron sem, mint ahogy műtétek előtt sincs. Azonban, ha mégis kiderülne a drogfogyasztás, akkor az eredményt nem adhatják ki az orvosi titoktartási kötelezettség miatt.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2.Véradásnál drogvizsgálat nincs (külföldön a véradók egyik kizárási oka). Csak gyakori fertőző betegségeket szűrnek (HIV, hepatitisz stb.)</a:t>
            </a:r>
          </a:p>
          <a:p>
            <a:endParaRPr lang="hu-HU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147931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138167"/>
          </a:xfrm>
        </p:spPr>
        <p:txBody>
          <a:bodyPr/>
          <a:lstStyle/>
          <a:p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Gyakran felmerül a kérdés:</a:t>
            </a:r>
            <a:b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Milyen esetekben várható drogszűrés?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25752"/>
            <a:ext cx="10972800" cy="4695731"/>
          </a:xfrm>
        </p:spPr>
        <p:txBody>
          <a:bodyPr>
            <a:normAutofit lnSpcReduction="10000"/>
          </a:bodyPr>
          <a:lstStyle/>
          <a:p>
            <a:r>
              <a:rPr 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3.Munka-alkalmassági vizsgálatok során cégtől függően változhat, de ha van is drogteszt, annak eredményét nem adhatják ki a hatóságoknak.</a:t>
            </a:r>
          </a:p>
          <a:p>
            <a:r>
              <a:rPr 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4.Sportorvosi vizsgálatok során: nemzetközi versenyeknél lehetséges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5.Jogosítvány: alkalmassági vizsgálaton nincs drogszűrés.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6.Tűzoltóság, hivatásos katonaság alkalmassági vizsgálaton előfordulhat drogteszt</a:t>
            </a:r>
          </a:p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7.Rendőrség alkalmazottai, orvosok, pilóták stb. körében </a:t>
            </a:r>
            <a:r>
              <a:rPr lang="hu-HU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szúrópróbaszerűen</a:t>
            </a: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előfordulhat</a:t>
            </a:r>
          </a:p>
          <a:p>
            <a:endParaRPr lang="hu-HU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085186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3119"/>
            <a:ext cx="10972800" cy="1143000"/>
          </a:xfrm>
        </p:spPr>
        <p:txBody>
          <a:bodyPr>
            <a:normAutofit/>
          </a:bodyPr>
          <a:lstStyle/>
          <a:p>
            <a:r>
              <a:rPr lang="hu-HU" altLang="hu-HU" dirty="0"/>
              <a:t>A kábítószer - fogyasztás </a:t>
            </a:r>
            <a:br>
              <a:rPr lang="hu-HU" altLang="hu-HU" dirty="0"/>
            </a:br>
            <a:r>
              <a:rPr lang="hu-HU" altLang="hu-HU" dirty="0"/>
              <a:t>bizonyításához szükséges minták fajtái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32037"/>
            <a:ext cx="10972800" cy="4525963"/>
          </a:xfrm>
        </p:spPr>
        <p:txBody>
          <a:bodyPr/>
          <a:lstStyle/>
          <a:p>
            <a:r>
              <a:rPr lang="hu-HU" altLang="hu-HU" dirty="0"/>
              <a:t>Verejték, bőrfelületi kondenzátum </a:t>
            </a:r>
          </a:p>
          <a:p>
            <a:r>
              <a:rPr lang="hu-HU" altLang="hu-HU" dirty="0"/>
              <a:t>Nyál</a:t>
            </a:r>
          </a:p>
          <a:p>
            <a:r>
              <a:rPr lang="hu-HU" altLang="hu-HU" dirty="0"/>
              <a:t>Vér</a:t>
            </a:r>
          </a:p>
          <a:p>
            <a:r>
              <a:rPr lang="hu-HU" altLang="hu-HU" dirty="0"/>
              <a:t>Haj- és szőrszálak</a:t>
            </a:r>
          </a:p>
          <a:p>
            <a:r>
              <a:rPr lang="hu-HU" altLang="hu-HU" dirty="0"/>
              <a:t>Köröm</a:t>
            </a:r>
          </a:p>
          <a:p>
            <a:r>
              <a:rPr lang="hu-HU" altLang="hu-HU" dirty="0"/>
              <a:t>Vizelet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702405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Verejték, bőrfelületi kondenzátum 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altLang="hu-HU" dirty="0"/>
              <a:t>Kábítószer maradványok a verejtékben is megjelennek, így az elemzéshez a bőrfelületről is vehető minta. Például </a:t>
            </a:r>
            <a:r>
              <a:rPr lang="hu-HU" altLang="hu-HU" dirty="0" err="1"/>
              <a:t>kannabisz</a:t>
            </a:r>
            <a:r>
              <a:rPr lang="hu-HU" altLang="hu-HU" dirty="0"/>
              <a:t> - félék, azaz a marihuána, a hasis, a hasisolaj szívása bizonyítható a fogyasztó szájkörnyékéről, valamint ujjainak felületéről vett minták vizsgálata alapján is, hiszen az égő anyag füstjéből jelentős mennyiségű kábítószer-komponens rakódik le( kondenzál) a bőrfelületen. A verejtékminták többnyire a kábítószer-vegyületet változatlan, azaz nem </a:t>
            </a:r>
            <a:r>
              <a:rPr lang="hu-HU" altLang="hu-HU" dirty="0" err="1"/>
              <a:t>metabolizálódott</a:t>
            </a:r>
            <a:r>
              <a:rPr lang="hu-HU" altLang="hu-HU" dirty="0"/>
              <a:t> formában tartalmazzák. A bőr felületén jóval később jelenik meg és hosszabb ideig van jelen a fogyasztott kábítószer, mint például a nyálban. Ezen ismeretnek a bizonyítás szempontjából ugyancsak jelentősége lehet.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3026324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Nyál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nyál ugyancsak alkalmas a fogyasztott kábítószerek kimutatására. A nyál főleg változatlan formában tartalmazza a legtöbb kábítószert, azonban a fogyasztást követően rövidebb ideig van jelen, mint például a verejtékben. Nyálminta biztosításának egyik lehetséges módja a köptetés, amely azonban kellemetlen szituációkhoz vezethet, így inkább előnyben részesítik a nyálkenet vételét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844027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Vér 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6"/>
            <a:ext cx="12192000" cy="5257794"/>
          </a:xfrm>
        </p:spPr>
        <p:txBody>
          <a:bodyPr>
            <a:normAutofit fontScale="92500" lnSpcReduction="20000"/>
          </a:bodyPr>
          <a:lstStyle/>
          <a:p>
            <a:r>
              <a:rPr lang="hu-HU" altLang="hu-HU" dirty="0"/>
              <a:t>A vérminták vizsgálatának abból a szempontból van jelentősége, hogy a vér kábítószer-tartalma alapján </a:t>
            </a:r>
            <a:r>
              <a:rPr lang="hu-HU" altLang="hu-HU" dirty="0" err="1"/>
              <a:t>esetenként</a:t>
            </a:r>
            <a:r>
              <a:rPr lang="hu-HU" altLang="hu-HU" dirty="0"/>
              <a:t> következtetni lehet a kábítószer által okozott befolyásoltság mértékére. A vér kábítószer-, illetve </a:t>
            </a:r>
            <a:r>
              <a:rPr lang="hu-HU" altLang="hu-HU" dirty="0" err="1"/>
              <a:t>metabolit</a:t>
            </a:r>
            <a:r>
              <a:rPr lang="hu-HU" altLang="hu-HU" dirty="0"/>
              <a:t> koncentrációja azonban nem mindig van szoros összefüggésben a befolyásoltság mértékével. Például LSD fogyasztása után az LSD és lebomlási termékeinek teljes kiürülését követően hosszabb-rövidebb idő múlva jelentkezhet az úgynevezett “</a:t>
            </a:r>
            <a:r>
              <a:rPr lang="hu-HU" altLang="hu-HU" dirty="0" err="1"/>
              <a:t>flashback</a:t>
            </a:r>
            <a:r>
              <a:rPr lang="hu-HU" altLang="hu-HU" dirty="0"/>
              <a:t>” hatás. A “</a:t>
            </a:r>
            <a:r>
              <a:rPr lang="hu-HU" altLang="hu-HU" dirty="0" err="1"/>
              <a:t>flashback</a:t>
            </a:r>
            <a:r>
              <a:rPr lang="hu-HU" altLang="hu-HU" dirty="0"/>
              <a:t>” hatás során a fogyasztó hasonló állapotba kerül, mint amilyen közvetlenül a fogyasztást követően állt be, azaz újabb adag LSD bevétele nélkül érzékcsalódásai lesznek. Az adagnövelési hajlam ugyancsak akadályozza a kábítószer vérkoncentrációja alapján a befolyásoltság mértékére vonatkozó megbízható következtetés levonását. (Például kezdő kábítószer-élvező számára kevesebb hatóanyag váltja ki a kívánt hatást, míg függő egyének esetében jóval nagyobb dózis hatásos.) A vérminta vétele szakember által elvégezhető beavatkozást igényel.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578058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Haj- és szőrszálak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6"/>
            <a:ext cx="12192000" cy="5257794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Haj-és szőrszálak vizsgálata alapján a kábítószer-fogyasztási szokások -adott időszakban milyen kábítószereket, milyen időbeni sorrendben fogyasztott az illető -is rekonstruálhatók. (Például </a:t>
            </a:r>
            <a:r>
              <a:rPr lang="hu-HU" dirty="0" err="1"/>
              <a:t>metamfetamint</a:t>
            </a:r>
            <a:r>
              <a:rPr lang="hu-HU" dirty="0"/>
              <a:t> szedők hajában és szakállában is megjelenik a </a:t>
            </a:r>
            <a:r>
              <a:rPr lang="hu-HU" dirty="0" err="1"/>
              <a:t>metamfetamin</a:t>
            </a:r>
            <a:r>
              <a:rPr lang="hu-HU" dirty="0"/>
              <a:t>, valamint </a:t>
            </a:r>
            <a:r>
              <a:rPr lang="hu-HU" dirty="0" err="1"/>
              <a:t>metabolitja</a:t>
            </a:r>
            <a:r>
              <a:rPr lang="hu-HU" dirty="0"/>
              <a:t>, az amfetamin. Az amfetamin a </a:t>
            </a:r>
            <a:r>
              <a:rPr lang="hu-HU" dirty="0" err="1"/>
              <a:t>metamfetaminhoz</a:t>
            </a:r>
            <a:r>
              <a:rPr lang="hu-HU" dirty="0"/>
              <a:t> képest annál több, minél régebben és rendszeresebben fogyasztott az illető.) A vegyületnek a haj hossza mentén való eloszlása alapján, a haj 2,8-3,2 mm hét növekedési sebességének figyelembevételével a fogyasztás időpontja becsülhető. Például az amfetamin kb. egyhetes fogyasztási periódust követően 10-14 nap múlva kimutatható a szakállszőrzetben. A haj akár több hónapon keresztül is hordozója az elfogyasztott kábítószerek maradékának. Az eddigi tapasztalatok szerint az </a:t>
            </a:r>
            <a:r>
              <a:rPr lang="hu-HU" dirty="0" err="1"/>
              <a:t>opiátokat</a:t>
            </a:r>
            <a:r>
              <a:rPr lang="hu-HU" dirty="0"/>
              <a:t> (például heroinfogyasztásból), a kokaint, az amfetaminokat, illetve azok lebomlási termékeit ki lehet mutatni a hajban. Az is előfordul, hogy a kábítószer-vegyület nagyobb mennyiségben van jelen a hajban, mint a </a:t>
            </a:r>
            <a:r>
              <a:rPr lang="hu-HU" dirty="0" err="1"/>
              <a:t>metabolitja</a:t>
            </a:r>
            <a:r>
              <a:rPr lang="hu-HU" dirty="0"/>
              <a:t>. A haj-és szőrszálak a közelmúltban történt alkalmi fogyasztás bizonyításához nem megfelelő mintahordozók, mivel csak hosszabb idő múlva -a szálak növekedésével -biztosítható a vizsgálathoz minta. Bizonyos hajszínezékek és színezési eljárások (például hidrogén-peroxiddal való szőkítés) károsítják a haj kábítószer-, illetve </a:t>
            </a:r>
            <a:r>
              <a:rPr lang="hu-HU" dirty="0" err="1"/>
              <a:t>metabolittartalmát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527738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Köröm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6"/>
            <a:ext cx="12192000" cy="5257791"/>
          </a:xfrm>
        </p:spPr>
        <p:txBody>
          <a:bodyPr>
            <a:normAutofit fontScale="92500"/>
          </a:bodyPr>
          <a:lstStyle/>
          <a:p>
            <a:r>
              <a:rPr lang="hu-HU" dirty="0"/>
              <a:t>A kábítószer-fogyasztók kéz-és lábujjainak körmei például a kokainfogyasztás bizonyításához megfelelő mintahordozók. Azt tapasztalták, hogy a körömben a kokain nagyobb mennyiségben van jelen, mint lebomlási terméke, a </a:t>
            </a:r>
            <a:r>
              <a:rPr lang="hu-HU" dirty="0" err="1"/>
              <a:t>benzoil-ekgonin</a:t>
            </a:r>
            <a:r>
              <a:rPr lang="hu-HU" dirty="0"/>
              <a:t>. A </a:t>
            </a:r>
            <a:r>
              <a:rPr lang="hu-HU" dirty="0" err="1"/>
              <a:t>kokaetilén</a:t>
            </a:r>
            <a:r>
              <a:rPr lang="hu-HU" dirty="0"/>
              <a:t> -amely a kokain alkohollal együtt való fogyasztásának bizonyítéka is -, valamint a </a:t>
            </a:r>
            <a:r>
              <a:rPr lang="hu-HU" dirty="0" err="1"/>
              <a:t>Crack</a:t>
            </a:r>
            <a:r>
              <a:rPr lang="hu-HU" dirty="0"/>
              <a:t> -a feketepiaci kokainnak az a változata, amely a kokaint elpárologtatható, úgynevezett </a:t>
            </a:r>
            <a:r>
              <a:rPr lang="hu-HU" dirty="0" err="1"/>
              <a:t>bázisfarmában</a:t>
            </a:r>
            <a:r>
              <a:rPr lang="hu-HU" dirty="0"/>
              <a:t> tartalmazza. A körömbe beágyazódott vegyületek hosszabb ideig változatlanul maradnak, mint a vérben és vizeletben. Az utóbbiak csak a közelmúltban történt kábítószer-fogyasztást bizonyíthatják, míg a körömben kimutatott szer régebbi fogyasztás bizonyítéka lehet. A köröm -a haj-és szőrszálakhoz hasonlóan -az alkalmi fogyasztás bizonyításához ugyancsak nem optimális mintahordozó.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6072011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Vizelet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szakértők többsége vizeletminták vizsgálatát javasolja, mivel a vizelet a mintaszolgáltató együttműködése és megfelelő helyi feltételek biztosítása esetén viszonylag egyszerűen, sérülés okozása nélkül beszerezhető. A vizeletben szinte az összes kábítószer </a:t>
            </a:r>
            <a:r>
              <a:rPr lang="hu-HU" dirty="0" err="1"/>
              <a:t>metabolitja</a:t>
            </a:r>
            <a:r>
              <a:rPr lang="hu-HU" dirty="0"/>
              <a:t> megjelenik, és hosszabb ideig detektálható benne, mint a vérben. A vizelet kábítószer-, illetve </a:t>
            </a:r>
            <a:r>
              <a:rPr lang="hu-HU" dirty="0" err="1"/>
              <a:t>metabolit</a:t>
            </a:r>
            <a:r>
              <a:rPr lang="hu-HU" dirty="0"/>
              <a:t> tartalma azonban nem ad információt a befolyásoltság mértékére, a bevett adagra és a bevétel időpontjára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88319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684787"/>
          </a:xfrm>
        </p:spPr>
        <p:txBody>
          <a:bodyPr/>
          <a:lstStyle/>
          <a:p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kábítószerek csoportosítása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972"/>
            <a:ext cx="10972800" cy="5333025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hu-HU" altLang="hu-HU" sz="2800" b="1" i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Eredet szerint: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Természetes eredetűek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Félszintetikus származékok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Szintetikusan előállított származékok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hu-HU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hu-HU" altLang="hu-HU" sz="2800" b="1" i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függőség típusa és erőssége szerint: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Közepes pszichikai, elhanyagolható fizikai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Erős pszichikai, elhanyagolható fizikai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Erős pszichikai, gyenge fizikai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Erős pszichikai, közepes fizikai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Erős pszichikai, erős fizikai</a:t>
            </a: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2FFAC973-5171-4229-9D4B-0094086F9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37008357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Vizeletben való kimutathatóság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kábítószerek, illetve </a:t>
            </a:r>
            <a:r>
              <a:rPr lang="hu-HU" dirty="0" err="1"/>
              <a:t>metabolitjainak</a:t>
            </a:r>
            <a:r>
              <a:rPr lang="hu-HU" dirty="0"/>
              <a:t> vizeletben való kimutathatósága függ a kábítószer fajtájától, a fogyasztott adagtól, a fogyasztás gyakoriságától, a folyadékfogyasztástól, az egyén szervezetének lebontási sajátosságaitól. A </a:t>
            </a:r>
            <a:r>
              <a:rPr lang="hu-HU" dirty="0" err="1"/>
              <a:t>zsíroldékony</a:t>
            </a:r>
            <a:r>
              <a:rPr lang="hu-HU" dirty="0"/>
              <a:t> vegyületek -például delta-9-tetrahidrokannabinol, PCP -lassan ürülnek ki a szervezetből, ismételt fogyasztás esetén felhalmozódnak, és hosszabb időn keresztül mutathatók ki, mint a </a:t>
            </a:r>
            <a:r>
              <a:rPr lang="hu-HU" dirty="0" err="1"/>
              <a:t>vízoldékony</a:t>
            </a:r>
            <a:r>
              <a:rPr lang="hu-HU" dirty="0"/>
              <a:t> vegyületek. Nagyobb dózis lebomlása hosszabb időt vesz igénybe, mint a kisebb adagé.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3504648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Vizeletben való kimutathatóság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A jelentős fizikai függőséget kiváltó kábítószerek többségénél (morfin, heroin, kokain) a hosszabb időn keresztüli ismételt fogyasztások során a kívánt hatás kiváltásához egyre nagyobb adagokat kell a fogyasztónak a szervezetébe juttatnia. Például a heroinhoz hozzá nem szokott fogyasztó hatásos adagja 10 milligramm körül van, ugyanakkor egy jelentősen hozzászokott fogyasztó esetében a hatásos adag elérheti az 500 milligrammot is. Ilyen esetekben a kábítószer-maradványok kimutatása egyszerűbb feladatot jelent, mint mondjuk az LSD vonatkozásában, amelynek fogyasztásakor nem érvényesül a tolerancia, azaz az adagnövelési hajlam(ismételt kábítószer-fogyasztások esetén azonos “élvezeti hatás” kiváltásához egyre nagyobb mennyiségű adagok fogyasztása szükséges&lt;/</a:t>
            </a:r>
            <a:r>
              <a:rPr lang="hu-HU" dirty="0" err="1"/>
              <a:t>ref</a:t>
            </a:r>
            <a:r>
              <a:rPr lang="hu-HU" dirty="0"/>
              <a:t>&gt;, és a hatásos adag igen kicsi, mintegy századrésze a heroin kezdeti adagjának). A nagyobb folyadékfogyasztás elősegíti a kábítószer-maradványok előbbi ürülését a szervezetből. 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4466683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Vizeletben való kimutathatóság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A vizelet kémhatása ugyancsak jelentősen befolyásalja a </a:t>
            </a:r>
            <a:r>
              <a:rPr lang="hu-HU" dirty="0" err="1"/>
              <a:t>kimutathatóságot</a:t>
            </a:r>
            <a:r>
              <a:rPr lang="hu-HU" dirty="0"/>
              <a:t>, ugyanis savas kémhatású vizelet esetén a kábítószerek többsége kb. kétszer gyorsabban ürül, mint lúgos kémhatású </a:t>
            </a:r>
            <a:r>
              <a:rPr lang="hu-HU" dirty="0" err="1"/>
              <a:t>esetén.Mind</a:t>
            </a:r>
            <a:r>
              <a:rPr lang="hu-HU" dirty="0"/>
              <a:t> a szűrővizsgálatoknak, mind a megerősítő vizsgálatoknak csak hiteles minták esetében van </a:t>
            </a:r>
            <a:r>
              <a:rPr lang="hu-HU" dirty="0" err="1"/>
              <a:t>értelme.Vizeletvétel</a:t>
            </a:r>
            <a:r>
              <a:rPr lang="hu-HU" dirty="0"/>
              <a:t> során ki kell zárni annak lehetőségét, hogy a vizsgált személy bármi módon -például csapvízzel való hígítással, szappannal való szennyezéssel, destruktív anyag mintához való adásával stb. megváltoztassa a vizelete összetételét, illetve -elcseréléssel -hamis mintát szolgáltasson.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1709430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Vizeletben való kimutathatóság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dirty="0"/>
              <a:t>Számítani kell arra, hogy vannak kábítószer-fogyasztók, akik oly módon felkészültek a </a:t>
            </a:r>
            <a:r>
              <a:rPr lang="hu-HU" altLang="hu-HU" dirty="0" err="1"/>
              <a:t>vizeletvételre,hogy</a:t>
            </a:r>
            <a:r>
              <a:rPr lang="hu-HU" altLang="hu-HU" dirty="0"/>
              <a:t> például hónaljukba vagy egyéb helyre műanyag folyadéktartályt rejtenek, amelyhez megfelelő műanyag csövet csatlakoztattak, abból a célból, hogy hamis vizeletet tudjanak produkálni.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543991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Vizeletben való kimutathatóság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altLang="hu-HU" dirty="0"/>
              <a:t>A vizelet hitelessége -tehát hogy nem hígította fel vagy cserélte </a:t>
            </a:r>
            <a:r>
              <a:rPr lang="hu-HU" altLang="hu-HU" dirty="0" err="1"/>
              <a:t>kimás</a:t>
            </a:r>
            <a:r>
              <a:rPr lang="hu-HU" altLang="hu-HU" dirty="0"/>
              <a:t> folyadékra a tulajdonos a vizsgálatra leadott mintát -hőmérsékletméréssel ellenőrizhető. Tehát csak az a vizelet fogadható el, amelynek hőmérséklete a 35,55-37,22 °C tartományba esik. Bizonyos amerikai hatósági előírások szerint elfogadható a 32,22-37,78 °C tartományba eső vizeletminta is, azonban bebizonyították, hogy ezek már manipulált (például hígított) minták is lehetnek. A találékonyság eredményeként, valamint az anyagi haszonszerzés reményében a kábítószer-fogyasztás bizonyításának megakadályozása céljából kifejlesztett különféle készülékek és anyagok is beszerezhetők a kereskedelmi forgalomban. Ezek között van olyan készítmény (</a:t>
            </a:r>
            <a:r>
              <a:rPr lang="hu-HU" altLang="hu-HU" dirty="0" err="1"/>
              <a:t>Urine</a:t>
            </a:r>
            <a:r>
              <a:rPr lang="hu-HU" altLang="hu-HU" dirty="0"/>
              <a:t> </a:t>
            </a:r>
            <a:r>
              <a:rPr lang="hu-HU" altLang="hu-HU" dirty="0" err="1"/>
              <a:t>Luck</a:t>
            </a:r>
            <a:r>
              <a:rPr lang="hu-HU" altLang="hu-HU" dirty="0"/>
              <a:t>), amelynek hatására a levett vizelet THC-</a:t>
            </a:r>
            <a:r>
              <a:rPr lang="hu-HU" altLang="hu-HU" dirty="0" err="1"/>
              <a:t>metabolit</a:t>
            </a:r>
            <a:r>
              <a:rPr lang="hu-HU" altLang="hu-HU" dirty="0"/>
              <a:t> -tartalma pillanatok alatt megsemmisül. Reklámoznak olyan sampont, amelynek használata után kb. 2-4 órán keresztül a hajban lévő kábítószer nem detektálható. 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6493375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Vizeletben való kimutathatóság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dirty="0"/>
              <a:t>(A reklámozott sampon említett célra való alkalmassága azonban erősen kétségbevonható.) Árulnak garantáltan kábítószermentes vizeletből készült bepárlási maradékot (instant </a:t>
            </a:r>
            <a:r>
              <a:rPr lang="hu-HU" altLang="hu-HU" dirty="0" err="1"/>
              <a:t>powdered</a:t>
            </a:r>
            <a:r>
              <a:rPr lang="hu-HU" altLang="hu-HU" dirty="0"/>
              <a:t> </a:t>
            </a:r>
            <a:r>
              <a:rPr lang="hu-HU" altLang="hu-HU" dirty="0" err="1"/>
              <a:t>urine</a:t>
            </a:r>
            <a:r>
              <a:rPr lang="hu-HU" altLang="hu-HU" dirty="0"/>
              <a:t>), amelynek vízben való feloldásával “tiszta” vizelet készíthető. Az </a:t>
            </a:r>
            <a:r>
              <a:rPr lang="hu-HU" altLang="hu-HU" dirty="0" err="1"/>
              <a:t>urinator</a:t>
            </a:r>
            <a:r>
              <a:rPr lang="hu-HU" altLang="hu-HU" dirty="0"/>
              <a:t> olyan készülék, amely drogmentes vizelet bepárlási maradékának feloldásával testhőmérsékletre melegített drogmentes vizeletet tud produkálni.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6520478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06235"/>
            <a:ext cx="10972800" cy="1143000"/>
          </a:xfrm>
        </p:spPr>
        <p:txBody>
          <a:bodyPr>
            <a:normAutofit/>
          </a:bodyPr>
          <a:lstStyle/>
          <a:p>
            <a:r>
              <a:rPr lang="hu-HU" altLang="hu-HU" dirty="0"/>
              <a:t>Általános módszerek a teszt manipulálására 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56333"/>
            <a:ext cx="10972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hu-HU" altLang="hu-HU" dirty="0"/>
              <a:t>1.Halasztja a tesztet amennyire, lehet. Kifogások!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dirty="0"/>
              <a:t>2.Torna, futás, sport (zsíroldás, amiben a THC elraktározódott). Teszt előtt pár nappal viszont leáll a testmozgással.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dirty="0"/>
              <a:t>3.Alvás után felhalmozódnak a </a:t>
            </a:r>
            <a:r>
              <a:rPr lang="hu-HU" altLang="hu-HU" dirty="0" err="1"/>
              <a:t>metabolitok</a:t>
            </a:r>
            <a:r>
              <a:rPr lang="hu-HU" altLang="hu-HU" dirty="0"/>
              <a:t>, ezért nem reggeli időpontban ad vizeletet.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dirty="0"/>
              <a:t>4.A teszt előtt rengeteg folyadékot iszik (felhígul) és B-2 vitamint (besárgítja a vizeletet).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34178503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67839"/>
            <a:ext cx="10972800" cy="1143000"/>
          </a:xfrm>
        </p:spPr>
        <p:txBody>
          <a:bodyPr>
            <a:normAutofit/>
          </a:bodyPr>
          <a:lstStyle/>
          <a:p>
            <a:r>
              <a:rPr lang="hu-HU" altLang="hu-HU" dirty="0"/>
              <a:t>Általános módszerek a teszt manipulálására 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399"/>
            <a:ext cx="10972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hu-HU" altLang="hu-HU" dirty="0"/>
              <a:t>5.Vizelethajtókat szed, pld. tea (csalán), kávé, vagy </a:t>
            </a:r>
            <a:r>
              <a:rPr lang="hu-HU" altLang="hu-HU" dirty="0" err="1"/>
              <a:t>Furosemid</a:t>
            </a:r>
            <a:r>
              <a:rPr lang="hu-HU" altLang="hu-HU" dirty="0"/>
              <a:t> tabletta. 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dirty="0"/>
              <a:t>6.Visine szemcseppet tesz a tesztre, ami negatív eredményt produkálhat.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dirty="0"/>
              <a:t>7.Ha biztos benne, hogy zárt helyen adhat vizeletet, ahol senki sem láthatja, akkor valaki másnak a vizeletét viszi a tesztre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649230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322"/>
            <a:ext cx="10972800" cy="1143000"/>
          </a:xfrm>
        </p:spPr>
        <p:txBody>
          <a:bodyPr>
            <a:normAutofit/>
          </a:bodyPr>
          <a:lstStyle/>
          <a:p>
            <a:r>
              <a:rPr lang="hu-HU" altLang="hu-HU" dirty="0"/>
              <a:t>Az egyes kábítószerek szervezetben való hatásideje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8697"/>
            <a:ext cx="10972800" cy="4525963"/>
          </a:xfrm>
        </p:spPr>
        <p:txBody>
          <a:bodyPr/>
          <a:lstStyle/>
          <a:p>
            <a:r>
              <a:rPr lang="hu-HU" altLang="hu-HU" dirty="0"/>
              <a:t>Amfetamin: 2,5-15 mg amfetamin szájon át történő bevétele után 20 percen belül megjelenik a vizeletben. A plazmában (sejtszövetfolyadékban) kb. 2 óra múlva lesz maximális az amfetamin koncentráció (30-170 </a:t>
            </a:r>
            <a:r>
              <a:rPr lang="hu-HU" altLang="hu-HU" dirty="0" err="1"/>
              <a:t>pg</a:t>
            </a:r>
            <a:r>
              <a:rPr lang="hu-HU" altLang="hu-HU" dirty="0"/>
              <a:t>/l). A plazmában a felezési ideje 8-12 óra. A felezési idő az az időtartam, amely alatt az adott vegyület aktuális koncentrációja felére csökken. 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36126463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859"/>
            <a:ext cx="10972800" cy="1143000"/>
          </a:xfrm>
        </p:spPr>
        <p:txBody>
          <a:bodyPr>
            <a:normAutofit/>
          </a:bodyPr>
          <a:lstStyle/>
          <a:p>
            <a:r>
              <a:rPr lang="hu-HU" altLang="hu-HU" dirty="0"/>
              <a:t>Az egyes kábítószerek szervezetben való hatásideje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04160"/>
            <a:ext cx="10972800" cy="4525963"/>
          </a:xfrm>
        </p:spPr>
        <p:txBody>
          <a:bodyPr/>
          <a:lstStyle/>
          <a:p>
            <a:r>
              <a:rPr lang="hu-HU" altLang="hu-HU" dirty="0" err="1"/>
              <a:t>Metamfetamin</a:t>
            </a:r>
            <a:r>
              <a:rPr lang="hu-HU" altLang="hu-HU" dirty="0"/>
              <a:t>: a </a:t>
            </a:r>
            <a:r>
              <a:rPr lang="hu-HU" altLang="hu-HU" dirty="0" err="1"/>
              <a:t>metamfetamin</a:t>
            </a:r>
            <a:r>
              <a:rPr lang="hu-HU" altLang="hu-HU" dirty="0"/>
              <a:t> 44%-a változatlanul, 20%-a amfetaminra </a:t>
            </a:r>
            <a:r>
              <a:rPr lang="hu-HU" altLang="hu-HU" dirty="0" err="1"/>
              <a:t>demetilálódva</a:t>
            </a:r>
            <a:r>
              <a:rPr lang="hu-HU" altLang="hu-HU" dirty="0"/>
              <a:t>, 10%-a </a:t>
            </a:r>
            <a:r>
              <a:rPr lang="hu-HU" altLang="hu-HU" dirty="0" err="1"/>
              <a:t>parahidroxi-metamfetaminná</a:t>
            </a:r>
            <a:r>
              <a:rPr lang="hu-HU" altLang="hu-HU" dirty="0"/>
              <a:t> alakulva ürül a vizeletbe. Az amfetaminhoz hasonlóan, a savas vizelet elősegíti a </a:t>
            </a:r>
            <a:r>
              <a:rPr lang="hu-HU" altLang="hu-HU" dirty="0" err="1"/>
              <a:t>metamfetamin</a:t>
            </a:r>
            <a:r>
              <a:rPr lang="hu-HU" altLang="hu-HU" dirty="0"/>
              <a:t> vizeletbe való ürülését, és stabilitását is jobban megőrzi, mint lúgos vizelet esetében. 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080737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565824"/>
          </a:xfrm>
        </p:spPr>
        <p:txBody>
          <a:bodyPr/>
          <a:lstStyle/>
          <a:p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kábítószerek  hatásai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5257794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hu-HU" altLang="hu-HU" sz="64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„A drogfüggő „karrierje” az alkoholistának még a felét sem éri meg. Egy alkoholos karriert 10-15 év alatt lehet befutni és akkor jut el a súlyos állapotba. A drogos 4-5 év alatt. És ezt is csak az óvatosabbak élik meg, akik nem pusztulnak bele valamilyen nyilvánvaló hibába, mint a túladagolás vagy a fertőzött tű.”</a:t>
            </a:r>
          </a:p>
          <a:p>
            <a:pPr marL="0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hu-HU" altLang="hu-HU" sz="64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Keszei László András: Fekete virág</a:t>
            </a:r>
          </a:p>
          <a:p>
            <a:pPr marL="0" indent="0" algn="ctr">
              <a:lnSpc>
                <a:spcPct val="50000"/>
              </a:lnSpc>
              <a:spcBef>
                <a:spcPct val="50000"/>
              </a:spcBef>
              <a:buNone/>
            </a:pPr>
            <a:endParaRPr lang="hu-HU" altLang="hu-HU" sz="64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hu-HU" altLang="hu-HU" sz="64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repülést hagyd a madarakra,</a:t>
            </a:r>
          </a:p>
          <a:p>
            <a:pPr marL="0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hu-HU" altLang="hu-HU" sz="64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 a magasba jutsz, az még nem mennyország,</a:t>
            </a:r>
          </a:p>
          <a:p>
            <a:pPr marL="0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hu-HU" altLang="hu-HU" sz="64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fű, a tű, a cigaretták</a:t>
            </a:r>
          </a:p>
          <a:p>
            <a:pPr marL="0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hu-HU" altLang="hu-HU" sz="64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 fejtik meg a titkok titkát.</a:t>
            </a:r>
          </a:p>
          <a:p>
            <a:pPr marL="0" indent="0" algn="ctr">
              <a:lnSpc>
                <a:spcPct val="50000"/>
              </a:lnSpc>
              <a:spcBef>
                <a:spcPct val="50000"/>
              </a:spcBef>
              <a:buNone/>
            </a:pPr>
            <a:endParaRPr lang="hu-HU" altLang="hu-HU" sz="64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hu-HU" altLang="hu-HU" sz="64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Hamar tűnik a könnyen jött álom,</a:t>
            </a:r>
          </a:p>
          <a:p>
            <a:pPr marL="0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hu-HU" altLang="hu-HU" sz="64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Nyakadra ül majd a félelem,</a:t>
            </a:r>
          </a:p>
          <a:p>
            <a:pPr marL="0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hu-HU" altLang="hu-HU" sz="64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Ketrecét rázza a hamis szabadság</a:t>
            </a:r>
          </a:p>
          <a:p>
            <a:pPr marL="0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hu-HU" altLang="hu-HU" sz="64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fáj majd és üvölt a csend.</a:t>
            </a:r>
          </a:p>
          <a:p>
            <a:pPr marL="0" indent="0" algn="ctr">
              <a:lnSpc>
                <a:spcPct val="50000"/>
              </a:lnSpc>
              <a:spcBef>
                <a:spcPct val="50000"/>
              </a:spcBef>
              <a:buNone/>
            </a:pPr>
            <a:endParaRPr lang="hu-HU" altLang="hu-HU" sz="64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hu-HU" altLang="hu-HU" sz="64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Nincs barát a bajban, ne reméld</a:t>
            </a:r>
          </a:p>
          <a:p>
            <a:pPr marL="0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hu-HU" altLang="hu-HU" sz="64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Szobád ajtaját senki nem nyitja rád,</a:t>
            </a:r>
          </a:p>
          <a:p>
            <a:pPr marL="0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hu-HU" altLang="hu-HU" sz="64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Eltűnsz, elhervadsz idő előtt,</a:t>
            </a:r>
          </a:p>
          <a:p>
            <a:pPr marL="0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hu-HU" altLang="hu-HU" sz="64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Mint a többi százezer fekete virág.</a:t>
            </a:r>
          </a:p>
          <a:p>
            <a:pPr marL="0" indent="0" algn="ctr">
              <a:lnSpc>
                <a:spcPct val="50000"/>
              </a:lnSpc>
              <a:spcBef>
                <a:spcPct val="50000"/>
              </a:spcBef>
              <a:buNone/>
            </a:pPr>
            <a:endParaRPr lang="hu-HU" altLang="hu-HU" sz="64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hu-HU" altLang="hu-HU" sz="64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Fekete madár a rózsaszínű álom,</a:t>
            </a:r>
          </a:p>
          <a:p>
            <a:pPr marL="0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hu-HU" altLang="hu-HU" sz="64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Halál mosolyog tűk hegyén,</a:t>
            </a:r>
          </a:p>
          <a:p>
            <a:pPr marL="0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hu-HU" altLang="hu-HU" sz="64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rossz füvek mérge hűtlen szerető</a:t>
            </a:r>
          </a:p>
          <a:p>
            <a:pPr marL="0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hu-HU" altLang="hu-HU" sz="64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 akard, hogy fekete virág legyél.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A6ADBCB7-0846-480D-889D-8E651BCD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pic>
        <p:nvPicPr>
          <p:cNvPr id="9" name="Picture 5" descr="papaver_somniferum">
            <a:extLst>
              <a:ext uri="{FF2B5EF4-FFF2-40B4-BE49-F238E27FC236}">
                <a16:creationId xmlns:a16="http://schemas.microsoft.com/office/drawing/2014/main" id="{61601EB6-82CB-4262-91F9-457FB1A1F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31" y="3144844"/>
            <a:ext cx="21113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opium2">
            <a:extLst>
              <a:ext uri="{FF2B5EF4-FFF2-40B4-BE49-F238E27FC236}">
                <a16:creationId xmlns:a16="http://schemas.microsoft.com/office/drawing/2014/main" id="{4C808EF2-7CC9-4786-955C-04B652BFE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010" y="3144844"/>
            <a:ext cx="223837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9456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7545"/>
            <a:ext cx="10972800" cy="1143000"/>
          </a:xfrm>
        </p:spPr>
        <p:txBody>
          <a:bodyPr/>
          <a:lstStyle/>
          <a:p>
            <a:r>
              <a:rPr lang="hu-HU" altLang="hu-HU" dirty="0"/>
              <a:t>Az egyes kábítószerek szervezetben való hatásideje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24693"/>
            <a:ext cx="10972800" cy="4525963"/>
          </a:xfrm>
        </p:spPr>
        <p:txBody>
          <a:bodyPr/>
          <a:lstStyle/>
          <a:p>
            <a:r>
              <a:rPr lang="hu-HU" altLang="hu-HU" dirty="0" err="1"/>
              <a:t>Extasy</a:t>
            </a:r>
            <a:r>
              <a:rPr lang="hu-HU" altLang="hu-HU" dirty="0"/>
              <a:t> tabletták </a:t>
            </a:r>
            <a:r>
              <a:rPr lang="hu-HU" altLang="hu-HU" dirty="0" err="1"/>
              <a:t>hatóanyagai:Az</a:t>
            </a:r>
            <a:r>
              <a:rPr lang="hu-HU" altLang="hu-HU" dirty="0"/>
              <a:t> MDA, az MDMA és MDE a szervezetből </a:t>
            </a:r>
            <a:r>
              <a:rPr lang="hu-HU" altLang="hu-HU" dirty="0" err="1"/>
              <a:t>dezalkileződik</a:t>
            </a:r>
            <a:r>
              <a:rPr lang="hu-HU" altLang="hu-HU" dirty="0"/>
              <a:t> és az így keletkezett vegyületek egyszeri adag (1 tabletta) elfogyasztását követően kb. 24 órán keresztül detektálhatók a vérben és 2-4 napig a vizeletben.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9753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76776"/>
            <a:ext cx="10972800" cy="1143000"/>
          </a:xfrm>
        </p:spPr>
        <p:txBody>
          <a:bodyPr/>
          <a:lstStyle/>
          <a:p>
            <a:r>
              <a:rPr lang="hu-HU" altLang="hu-HU" dirty="0"/>
              <a:t>Az egyes kábítószerek szervezetben való hatásideje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32037"/>
            <a:ext cx="10972800" cy="4525963"/>
          </a:xfrm>
        </p:spPr>
        <p:txBody>
          <a:bodyPr/>
          <a:lstStyle/>
          <a:p>
            <a:r>
              <a:rPr lang="hu-HU" altLang="hu-HU" dirty="0"/>
              <a:t>Heroin: A heroin felezési ideje a szervezetben 9 perc, ezért egy szokásos adag mintegy 30 perc alatt elbomlik, ami miatt kimutatásának kicsi az esélye. A heroin fogyasztás bizonyításának azonban megbízható módja a bomlástermék, azaz a 6-monoacetil-morfin kimutatása.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3619259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71526"/>
            <a:ext cx="10972800" cy="1143000"/>
          </a:xfrm>
        </p:spPr>
        <p:txBody>
          <a:bodyPr/>
          <a:lstStyle/>
          <a:p>
            <a:r>
              <a:rPr lang="hu-HU" altLang="hu-HU" dirty="0"/>
              <a:t>Az egyes kábítószerek szervezetben való hatásideje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95521"/>
            <a:ext cx="10972800" cy="4525963"/>
          </a:xfrm>
        </p:spPr>
        <p:txBody>
          <a:bodyPr>
            <a:normAutofit fontScale="92500" lnSpcReduction="10000"/>
          </a:bodyPr>
          <a:lstStyle/>
          <a:p>
            <a:r>
              <a:rPr lang="hu-HU" altLang="hu-HU" dirty="0"/>
              <a:t>Morfin: Az immunreakciók elvén működő gyorstesztek nem specifikusak a 6-monoacetil-morfinra, így pozitív vizsgálati eredményt szolgáltatnak olyan esetekben is, amikor a vizsgált személy </a:t>
            </a:r>
            <a:r>
              <a:rPr lang="hu-HU" altLang="hu-HU" dirty="0" err="1"/>
              <a:t>kodeintartalmú</a:t>
            </a:r>
            <a:r>
              <a:rPr lang="hu-HU" altLang="hu-HU" dirty="0"/>
              <a:t> köhögés-csillapítót vagy csak egyszerűen mákos süteményt fogyasztott. Azt tapasztalták, hogy kb. 5 gramm mák tölteléket tartalmazó sütemény elfogyasztása után 820-11 571 </a:t>
            </a:r>
            <a:r>
              <a:rPr lang="hu-HU" altLang="hu-HU" dirty="0" err="1"/>
              <a:t>ng</a:t>
            </a:r>
            <a:r>
              <a:rPr lang="hu-HU" altLang="hu-HU" dirty="0"/>
              <a:t> morfin/ml koncentráció volt mérhető a vizeletben. </a:t>
            </a:r>
            <a:r>
              <a:rPr lang="hu-HU" altLang="hu-HU" dirty="0" err="1"/>
              <a:t>Máktartalmú</a:t>
            </a:r>
            <a:r>
              <a:rPr lang="hu-HU" altLang="hu-HU" dirty="0"/>
              <a:t> ételek fogyasztása esetén kb. 2-8 óra múlva alakul ki a legnagyobb morfinkoncentráció a vizeletben. Immunreakciók elvén működő gyorstesztekkel kimutatható legkisebb koncentráció 300-1000 </a:t>
            </a:r>
            <a:r>
              <a:rPr lang="hu-HU" altLang="hu-HU" dirty="0" err="1"/>
              <a:t>ng</a:t>
            </a:r>
            <a:r>
              <a:rPr lang="hu-HU" altLang="hu-HU" dirty="0"/>
              <a:t>/ml vizelet körüli.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6336754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859"/>
            <a:ext cx="10972800" cy="1143000"/>
          </a:xfrm>
        </p:spPr>
        <p:txBody>
          <a:bodyPr/>
          <a:lstStyle/>
          <a:p>
            <a:r>
              <a:rPr lang="hu-HU" altLang="hu-HU" dirty="0"/>
              <a:t>Az egyes kábítószerek szervezetben való hatásideje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04168"/>
            <a:ext cx="10972800" cy="4525963"/>
          </a:xfrm>
        </p:spPr>
        <p:txBody>
          <a:bodyPr>
            <a:normAutofit fontScale="92500"/>
          </a:bodyPr>
          <a:lstStyle/>
          <a:p>
            <a:r>
              <a:rPr lang="hu-HU" altLang="hu-HU" dirty="0"/>
              <a:t>Kokain: A kokain 1-9%-a változatlanul, 35-54%-a </a:t>
            </a:r>
            <a:r>
              <a:rPr lang="hu-HU" altLang="hu-HU" dirty="0" err="1"/>
              <a:t>benzoilekgonin</a:t>
            </a:r>
            <a:r>
              <a:rPr lang="hu-HU" altLang="hu-HU" dirty="0"/>
              <a:t> formában, 32-49%-a </a:t>
            </a:r>
            <a:r>
              <a:rPr lang="hu-HU" altLang="hu-HU" dirty="0" err="1"/>
              <a:t>ekgonin</a:t>
            </a:r>
            <a:r>
              <a:rPr lang="hu-HU" altLang="hu-HU" dirty="0"/>
              <a:t>-metilészterként jelenik meg a vizeletben. A </a:t>
            </a:r>
            <a:r>
              <a:rPr lang="hu-HU" altLang="hu-HU" dirty="0" err="1"/>
              <a:t>benzoilekgonin</a:t>
            </a:r>
            <a:r>
              <a:rPr lang="hu-HU" altLang="hu-HU" dirty="0"/>
              <a:t> biológiailag hatástalan, azonban meghatározásának azért van jelentősége, mert felezési ideje jóval nagyobb a kokainénál, ezért a kokainfogyasztás kimutatására alkalmas. Krónikus kokainistánál 10-22 nap múlva is kimutatható a </a:t>
            </a:r>
            <a:r>
              <a:rPr lang="hu-HU" altLang="hu-HU" dirty="0" err="1"/>
              <a:t>benzoilekgonin</a:t>
            </a:r>
            <a:r>
              <a:rPr lang="hu-HU" altLang="hu-HU" dirty="0"/>
              <a:t>. A </a:t>
            </a:r>
            <a:r>
              <a:rPr lang="hu-HU" altLang="hu-HU" dirty="0" err="1"/>
              <a:t>kokaetilén</a:t>
            </a:r>
            <a:r>
              <a:rPr lang="hu-HU" altLang="hu-HU" dirty="0"/>
              <a:t> szintén fontos </a:t>
            </a:r>
            <a:r>
              <a:rPr lang="hu-HU" altLang="hu-HU" dirty="0" err="1"/>
              <a:t>metabolit</a:t>
            </a:r>
            <a:r>
              <a:rPr lang="hu-HU" altLang="hu-HU" dirty="0"/>
              <a:t>, amely akkor keletkezik a szervezetben, ha egyszerre kokain és alkohol van jelen. (A hajban a nem </a:t>
            </a:r>
            <a:r>
              <a:rPr lang="hu-HU" altLang="hu-HU" dirty="0" err="1"/>
              <a:t>metabolizálódott</a:t>
            </a:r>
            <a:r>
              <a:rPr lang="hu-HU" altLang="hu-HU" dirty="0"/>
              <a:t> kokain is megjelenik.)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3983752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04912"/>
            <a:ext cx="10972800" cy="1143000"/>
          </a:xfrm>
        </p:spPr>
        <p:txBody>
          <a:bodyPr/>
          <a:lstStyle/>
          <a:p>
            <a:r>
              <a:rPr lang="hu-HU" altLang="hu-HU" dirty="0"/>
              <a:t>Az egyes kábítószerek szervezetben való hatásideje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832" y="2332037"/>
            <a:ext cx="10972800" cy="4525963"/>
          </a:xfrm>
        </p:spPr>
        <p:txBody>
          <a:bodyPr/>
          <a:lstStyle/>
          <a:p>
            <a:r>
              <a:rPr lang="hu-HU" altLang="hu-HU" dirty="0"/>
              <a:t>LSD: Az LSD, valamint </a:t>
            </a:r>
            <a:r>
              <a:rPr lang="hu-HU" altLang="hu-HU" dirty="0" err="1"/>
              <a:t>metabolitja</a:t>
            </a:r>
            <a:r>
              <a:rPr lang="hu-HU" altLang="hu-HU" dirty="0"/>
              <a:t>, a 2-oxo-3-hydroxy-LSD megjelenik a vizeletben. Átlagosan 319 LSD-koncentrációt és 4083pg/ml 2-oxo-3-hydroxylSD-koncentráciát mértek. A kábítószerek fogyasztására utaló maradványok biológiai anyagokban való kimutathatóságával kapcsolatos néhány tájékoztató adat az 1. számú táblázatban látható. A táblázat adataiból kitűnik, hogy a gyakoribb kábítószerek esetében az utolsó fogyasztást követő néhány napon belül a vizelet megfelelő mintahordozó a fogyasztás bizonyításához.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5686124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A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7" name="Picture 9">
            <a:extLst>
              <a:ext uri="{FF2B5EF4-FFF2-40B4-BE49-F238E27FC236}">
                <a16:creationId xmlns:a16="http://schemas.microsoft.com/office/drawing/2014/main" id="{99FB5B0B-17B9-4571-B3AC-875C050A44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481826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82256"/>
            <a:ext cx="10972800" cy="535382"/>
          </a:xfrm>
        </p:spPr>
        <p:txBody>
          <a:bodyPr>
            <a:normAutofit fontScale="90000"/>
          </a:bodyPr>
          <a:lstStyle/>
          <a:p>
            <a:r>
              <a:rPr lang="hu-HU" altLang="hu-HU" dirty="0"/>
              <a:t>MÉRÉSI MÓDSZEREK</a:t>
            </a:r>
            <a:br>
              <a:rPr lang="hu-HU" altLang="hu-HU" sz="3200" dirty="0">
                <a:latin typeface="Times New Roman" panose="02020603050405020304" pitchFamily="18" charset="0"/>
              </a:rPr>
            </a:b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6"/>
            <a:ext cx="12192000" cy="525779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hu-HU" altLang="hu-HU" sz="3600" dirty="0"/>
              <a:t>Immunkromatográfiás gyorsteszt, egy vagy több vegyületcsoportra érzékeny </a:t>
            </a:r>
            <a:r>
              <a:rPr lang="hu-HU" altLang="hu-HU" sz="3600" dirty="0" err="1"/>
              <a:t>mono</a:t>
            </a:r>
            <a:r>
              <a:rPr lang="hu-HU" altLang="hu-HU" sz="3600" dirty="0"/>
              <a:t>- vagy multiteszt, csak kvalitatív, vagyis minőségi meghatározásra képes, egyszerű a használata, olcsó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hu-HU" altLang="hu-HU" sz="3600" dirty="0"/>
              <a:t>     (1000 Ft / 6 paraméter)</a:t>
            </a:r>
          </a:p>
          <a:p>
            <a:pPr algn="just"/>
            <a:endParaRPr lang="hu-HU" altLang="hu-HU" sz="3600" dirty="0"/>
          </a:p>
          <a:p>
            <a:pPr algn="just"/>
            <a:r>
              <a:rPr lang="hu-HU" altLang="hu-HU" sz="3600" dirty="0"/>
              <a:t>Immunkémiai mérőrendszerek, megerősítő szemikvantitatív, vegyületcsoport specifikus, klinikai laboratóriumi műszeres mérések, akkreditált, a nagyműszeres analitikánál jóval olcsóbb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hu-HU" altLang="hu-HU" sz="3600" dirty="0"/>
              <a:t>	(600-1000 Ft / egy vegyületcsoport)</a:t>
            </a:r>
          </a:p>
          <a:p>
            <a:pPr algn="just"/>
            <a:endParaRPr lang="hu-HU" altLang="hu-HU" sz="3600" dirty="0"/>
          </a:p>
          <a:p>
            <a:pPr algn="just"/>
            <a:r>
              <a:rPr lang="hu-HU" altLang="hu-HU" sz="3600" dirty="0"/>
              <a:t>Nagyműszeres analitika GC-MS mérőrendszerrel, vegyület specifikus minőségi és mennyiségi meghatározásra képes, speciális laboratóriumi módszer, akkreditált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hu-HU" altLang="hu-HU" sz="3600" dirty="0"/>
              <a:t>	(3000-20000 Ft / vegyület, </a:t>
            </a:r>
            <a:r>
              <a:rPr lang="hu-HU" altLang="hu-HU" sz="3600" dirty="0" err="1"/>
              <a:t>vegyületcsoportonként</a:t>
            </a:r>
            <a:r>
              <a:rPr lang="hu-HU" altLang="hu-HU" sz="3600" dirty="0"/>
              <a:t> változó)   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9600303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848383"/>
          </a:xfrm>
        </p:spPr>
        <p:txBody>
          <a:bodyPr>
            <a:normAutofit/>
          </a:bodyPr>
          <a:lstStyle/>
          <a:p>
            <a:r>
              <a:rPr lang="hu-HU" dirty="0"/>
              <a:t>KÁBÍTÓSZER FOGYASZTÁS LABORATÓRIUMI DIAGNOSZTIKÁJA</a:t>
            </a:r>
            <a:br>
              <a:rPr lang="hu-HU" dirty="0"/>
            </a:br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9D6B592-1F78-4948-91B3-05D7488C5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201" y="1884330"/>
            <a:ext cx="10048499" cy="494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11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651441"/>
          </a:xfrm>
        </p:spPr>
        <p:txBody>
          <a:bodyPr/>
          <a:lstStyle/>
          <a:p>
            <a:r>
              <a:rPr lang="hu-HU" dirty="0"/>
              <a:t>POZITIVITÁSI HATÁRÉRTÉKEK GC-MS MÉRÉSSEL</a:t>
            </a:r>
            <a:br>
              <a:rPr lang="hu-HU" dirty="0"/>
            </a:br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770EC51-6940-411B-A134-2D4846CF8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96" y="1641488"/>
            <a:ext cx="10389271" cy="507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24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651443"/>
          </a:xfrm>
        </p:spPr>
        <p:txBody>
          <a:bodyPr>
            <a:normAutofit/>
          </a:bodyPr>
          <a:lstStyle/>
          <a:p>
            <a:r>
              <a:rPr lang="hu-HU" dirty="0"/>
              <a:t>HATÓANYAGOK </a:t>
            </a:r>
            <a:br>
              <a:rPr lang="hu-HU" dirty="0"/>
            </a:br>
            <a:r>
              <a:rPr lang="hu-HU" dirty="0"/>
              <a:t>A LEFOGLALÁSOK MENNYISÉGE SZERINT</a:t>
            </a:r>
            <a:br>
              <a:rPr lang="hu-HU" dirty="0"/>
            </a:br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2591904-646A-48AF-8F64-6FD0BDE63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410" y="1784330"/>
            <a:ext cx="9133179" cy="497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61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beolvasás0001">
            <a:extLst>
              <a:ext uri="{FF2B5EF4-FFF2-40B4-BE49-F238E27FC236}">
                <a16:creationId xmlns:a16="http://schemas.microsoft.com/office/drawing/2014/main" id="{543C9B73-E40A-4FF5-9614-4A36E54A9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494"/>
            <a:ext cx="4362620" cy="576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713818"/>
          </a:xfrm>
        </p:spPr>
        <p:txBody>
          <a:bodyPr/>
          <a:lstStyle/>
          <a:p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kábítószerek hatása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0" y="1600206"/>
            <a:ext cx="7847011" cy="512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Ül a börtönben a kokainista, az LSD-s és a füves...</a:t>
            </a:r>
          </a:p>
          <a:p>
            <a:pPr marL="0" indent="0">
              <a:buNone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kokós</a:t>
            </a:r>
            <a:r>
              <a:rPr 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belövi</a:t>
            </a:r>
            <a:r>
              <a:rPr 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magát: </a:t>
            </a:r>
            <a:br>
              <a:rPr 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Puszta kézzel szétfeszítjük a rácsokat, megöljük az őröket, és elszökünk!</a:t>
            </a:r>
            <a:br>
              <a:rPr 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LSD-s elnyal egy bélyeget: </a:t>
            </a:r>
            <a:br>
              <a:rPr 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Nem, inkább piciny hangyává változunk és kimászunk a kulcslyukon!</a:t>
            </a:r>
            <a:br>
              <a:rPr 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füves kifújja a füstöt: </a:t>
            </a:r>
            <a:br>
              <a:rPr 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Jó, de majd később. 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117894EC-5A36-4C34-A504-0C95F535B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42762990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B967FFC-6D41-4015-808D-796B0B8E4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295" y="1147545"/>
            <a:ext cx="9171410" cy="5627485"/>
          </a:xfrm>
          <a:prstGeom prst="rect">
            <a:avLst/>
          </a:prstGeom>
        </p:spPr>
      </p:pic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52066"/>
            <a:ext cx="10972800" cy="1424747"/>
          </a:xfrm>
        </p:spPr>
        <p:txBody>
          <a:bodyPr>
            <a:normAutofit/>
          </a:bodyPr>
          <a:lstStyle/>
          <a:p>
            <a:r>
              <a:rPr lang="hu-HU" dirty="0"/>
              <a:t>Klinikai esetek</a:t>
            </a:r>
            <a:br>
              <a:rPr lang="hu-HU" dirty="0"/>
            </a:br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1955473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138177"/>
          </a:xfrm>
        </p:spPr>
        <p:txBody>
          <a:bodyPr/>
          <a:lstStyle/>
          <a:p>
            <a:r>
              <a:rPr lang="hu-HU" dirty="0"/>
              <a:t>Az analitikus problémája:</a:t>
            </a:r>
            <a:br>
              <a:rPr lang="hu-HU" dirty="0"/>
            </a:b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Új anyagok, anyagcsoportokkal kerül szembe</a:t>
            </a:r>
          </a:p>
          <a:p>
            <a:r>
              <a:rPr lang="hu-HU" dirty="0"/>
              <a:t>A metabolizmus ismeretlen</a:t>
            </a:r>
          </a:p>
          <a:p>
            <a:r>
              <a:rPr lang="hu-HU" dirty="0"/>
              <a:t>Referencia anyagok hiánya</a:t>
            </a:r>
          </a:p>
          <a:p>
            <a:r>
              <a:rPr lang="hu-HU" dirty="0"/>
              <a:t>Kereskedelmi immundiagnosztikai tesztek még nem állnak rendelkezésre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41352973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3154359"/>
          </a:xfrm>
        </p:spPr>
        <p:txBody>
          <a:bodyPr>
            <a:normAutofit/>
          </a:bodyPr>
          <a:lstStyle/>
          <a:p>
            <a:r>
              <a:rPr lang="hu-HU" dirty="0"/>
              <a:t>DESIGNER-DROGOK KIMUTATÁSA VIZELETBŐL </a:t>
            </a:r>
            <a:br>
              <a:rPr lang="hu-HU" dirty="0"/>
            </a:br>
            <a:r>
              <a:rPr lang="hu-HU" dirty="0"/>
              <a:t>GC-MS MÓDSZERREL </a:t>
            </a:r>
            <a:br>
              <a:rPr lang="hu-HU" dirty="0"/>
            </a:b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50834"/>
            <a:ext cx="12192000" cy="4607162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A módszer alkalmas egy mérésből, szimultán módon 43 vegyület: drogok, </a:t>
            </a:r>
            <a:r>
              <a:rPr lang="hu-HU" dirty="0" err="1"/>
              <a:t>designer</a:t>
            </a:r>
            <a:r>
              <a:rPr lang="hu-HU" dirty="0"/>
              <a:t> drogok, barbiturátok és </a:t>
            </a:r>
            <a:r>
              <a:rPr lang="hu-HU" dirty="0" err="1"/>
              <a:t>benzodiazepinek</a:t>
            </a:r>
            <a:r>
              <a:rPr lang="hu-HU" dirty="0"/>
              <a:t> vizeletből történő minőségi kimutatására. A vizsgálat eredményei alapján a kábítószerek fogyasztásának ténye kizárható, illetve igazolható.</a:t>
            </a:r>
          </a:p>
          <a:p>
            <a:endParaRPr lang="hu-HU" dirty="0"/>
          </a:p>
          <a:p>
            <a:r>
              <a:rPr lang="hu-HU" dirty="0"/>
              <a:t>A vizeletminta kábítószer tartalmát folyadék-folyadék </a:t>
            </a:r>
            <a:r>
              <a:rPr lang="hu-HU" dirty="0" err="1"/>
              <a:t>extrakciót</a:t>
            </a:r>
            <a:r>
              <a:rPr lang="hu-HU" dirty="0"/>
              <a:t> (LLE) és származékképzést követően gázkromatográfiás-</a:t>
            </a:r>
            <a:r>
              <a:rPr lang="hu-HU" dirty="0" err="1"/>
              <a:t>tömegspektrometriás</a:t>
            </a:r>
            <a:r>
              <a:rPr lang="hu-HU" dirty="0"/>
              <a:t> (GC-MS) technikával határozzuk meg, SCAN üzemmódban.</a:t>
            </a:r>
          </a:p>
          <a:p>
            <a:endParaRPr lang="hu-HU" dirty="0"/>
          </a:p>
          <a:p>
            <a:r>
              <a:rPr lang="hu-HU" dirty="0"/>
              <a:t>A mintavétel és tárolás megegyezik az eddig alkalmazott eljárásokkal.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2012920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138173"/>
          </a:xfrm>
        </p:spPr>
        <p:txBody>
          <a:bodyPr/>
          <a:lstStyle/>
          <a:p>
            <a:r>
              <a:rPr lang="hu-HU" dirty="0"/>
              <a:t>ÉRTÉKELÉS</a:t>
            </a:r>
            <a:br>
              <a:rPr lang="hu-HU" dirty="0"/>
            </a:b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5257794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vizsgált komponensek minőségi azonosítása a keresett vegyületek standardjai segítségével létrehozott spektrum-könyvtár (AMDIS) alapján történik.</a:t>
            </a:r>
          </a:p>
          <a:p>
            <a:endParaRPr lang="hu-HU" dirty="0"/>
          </a:p>
          <a:p>
            <a:r>
              <a:rPr lang="hu-HU" dirty="0"/>
              <a:t>Az AMDIS a tömegspektrumok összehasonlítása alapján végzi az azonosítást, 80% fölötti egyezés, valamint a retenciós idők egyezése esetén azonosítható a vegyület.</a:t>
            </a:r>
          </a:p>
          <a:p>
            <a:endParaRPr lang="hu-HU" dirty="0"/>
          </a:p>
          <a:p>
            <a:r>
              <a:rPr lang="hu-HU" dirty="0"/>
              <a:t>Az előszűrésen pozitív mintából a pontos mennyiségi meghatározást GC-MS-el, új minta-előkészítéssel, az analitikai standardból készített  kalibrációs görbe segítségével végezzük el. </a:t>
            </a:r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7121000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1AAF92B-A1C4-4207-A53B-93361FAC3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55" y="2871920"/>
            <a:ext cx="7184490" cy="4057532"/>
          </a:xfrm>
          <a:prstGeom prst="rect">
            <a:avLst/>
          </a:prstGeom>
        </p:spPr>
      </p:pic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219855"/>
          </a:xfrm>
        </p:spPr>
        <p:txBody>
          <a:bodyPr/>
          <a:lstStyle/>
          <a:p>
            <a:r>
              <a:rPr lang="hu-HU" dirty="0"/>
              <a:t>VIZELET MINTA</a:t>
            </a:r>
            <a:br>
              <a:rPr lang="hu-HU" dirty="0"/>
            </a:b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7747"/>
            <a:ext cx="10972800" cy="1545038"/>
          </a:xfrm>
        </p:spPr>
        <p:txBody>
          <a:bodyPr/>
          <a:lstStyle/>
          <a:p>
            <a:r>
              <a:rPr lang="hu-HU" dirty="0" err="1"/>
              <a:t>Designer</a:t>
            </a:r>
            <a:r>
              <a:rPr lang="hu-HU" dirty="0"/>
              <a:t> drog mérés</a:t>
            </a:r>
          </a:p>
          <a:p>
            <a:r>
              <a:rPr lang="hu-HU" dirty="0" err="1"/>
              <a:t>Agilent</a:t>
            </a:r>
            <a:r>
              <a:rPr lang="hu-HU" dirty="0"/>
              <a:t> 6890 GC 5973 MS</a:t>
            </a:r>
          </a:p>
          <a:p>
            <a:r>
              <a:rPr lang="hu-HU" dirty="0"/>
              <a:t>Folyadék-folyadék </a:t>
            </a:r>
            <a:r>
              <a:rPr lang="hu-HU" dirty="0" err="1"/>
              <a:t>extrakció</a:t>
            </a:r>
            <a:r>
              <a:rPr lang="hu-HU" dirty="0"/>
              <a:t>, TFAA-származék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7229351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219853"/>
          </a:xfrm>
        </p:spPr>
        <p:txBody>
          <a:bodyPr/>
          <a:lstStyle/>
          <a:p>
            <a:r>
              <a:rPr lang="hu-HU" dirty="0"/>
              <a:t>AMFETAMINOK - FENETILAMINOK</a:t>
            </a:r>
            <a:br>
              <a:rPr lang="hu-HU" dirty="0"/>
            </a:br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pic>
        <p:nvPicPr>
          <p:cNvPr id="9" name="Tartalom helye 2">
            <a:extLst>
              <a:ext uri="{FF2B5EF4-FFF2-40B4-BE49-F238E27FC236}">
                <a16:creationId xmlns:a16="http://schemas.microsoft.com/office/drawing/2014/main" id="{FBFD5B31-044A-4EBD-A7F3-16DFDA3B15C0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38" y="1616433"/>
            <a:ext cx="7510923" cy="37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FAC8C09-6D5D-411B-9F46-BAC56486D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568" y="3870965"/>
            <a:ext cx="3298222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318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297653"/>
          </a:xfrm>
        </p:spPr>
        <p:txBody>
          <a:bodyPr/>
          <a:lstStyle/>
          <a:p>
            <a:r>
              <a:rPr lang="hu-HU" dirty="0"/>
              <a:t>AMFETAMINOK - KATINONOK</a:t>
            </a:r>
            <a:br>
              <a:rPr lang="hu-HU" dirty="0"/>
            </a:br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pic>
        <p:nvPicPr>
          <p:cNvPr id="9" name="Tartalom helye 2">
            <a:extLst>
              <a:ext uri="{FF2B5EF4-FFF2-40B4-BE49-F238E27FC236}">
                <a16:creationId xmlns:a16="http://schemas.microsoft.com/office/drawing/2014/main" id="{25330682-54BC-4ECC-A784-A2BD44C2304A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0733"/>
            <a:ext cx="80833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67E55891-7270-4FE0-83B0-364549F46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288" y="3840505"/>
            <a:ext cx="3097036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026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0001"/>
            <a:ext cx="10972800" cy="602799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hu-HU" altLang="hu-HU" dirty="0"/>
              <a:t>ARILCIKLOHEXILAMINOK:</a:t>
            </a:r>
          </a:p>
          <a:p>
            <a:r>
              <a:rPr lang="hu-HU" altLang="hu-HU" dirty="0"/>
              <a:t>   k</a:t>
            </a:r>
            <a:r>
              <a:rPr lang="en-GB" altLang="hu-HU" dirty="0"/>
              <a:t>etamin</a:t>
            </a:r>
            <a:endParaRPr lang="hu-HU" altLang="hu-HU" dirty="0"/>
          </a:p>
          <a:p>
            <a:r>
              <a:rPr lang="hu-HU" altLang="hu-HU" dirty="0"/>
              <a:t>   m</a:t>
            </a:r>
            <a:r>
              <a:rPr lang="en-GB" altLang="hu-HU" dirty="0" err="1"/>
              <a:t>etoxetamin</a:t>
            </a:r>
            <a:endParaRPr lang="hu-HU" altLang="hu-HU" dirty="0"/>
          </a:p>
          <a:p>
            <a:pPr>
              <a:buFont typeface="Wingdings" panose="05000000000000000000" pitchFamily="2" charset="2"/>
              <a:buNone/>
            </a:pPr>
            <a:endParaRPr lang="hu-HU" altLang="hu-HU" dirty="0"/>
          </a:p>
          <a:p>
            <a:pPr>
              <a:buFont typeface="Wingdings" panose="05000000000000000000" pitchFamily="2" charset="2"/>
              <a:buNone/>
            </a:pPr>
            <a:endParaRPr lang="hu-HU" altLang="hu-HU" dirty="0"/>
          </a:p>
          <a:p>
            <a:pPr>
              <a:buFont typeface="Wingdings" panose="05000000000000000000" pitchFamily="2" charset="2"/>
              <a:buNone/>
            </a:pPr>
            <a:r>
              <a:rPr lang="hu-HU" altLang="hu-HU" dirty="0">
                <a:solidFill>
                  <a:schemeClr val="hlink"/>
                </a:solidFill>
              </a:rPr>
              <a:t>     </a:t>
            </a:r>
            <a:r>
              <a:rPr lang="hu-HU" altLang="hu-HU" dirty="0"/>
              <a:t>FENILPIPERAZINOK:</a:t>
            </a:r>
          </a:p>
          <a:p>
            <a:r>
              <a:rPr lang="hu-HU" altLang="hu-HU" dirty="0"/>
              <a:t>   MCPP</a:t>
            </a:r>
            <a:endParaRPr lang="hu-HU" altLang="hu-HU" dirty="0">
              <a:solidFill>
                <a:schemeClr val="hlink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hu-HU" altLang="hu-HU" dirty="0">
                <a:solidFill>
                  <a:schemeClr val="hlink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hu-HU" altLang="hu-HU" dirty="0">
              <a:solidFill>
                <a:schemeClr val="hlink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hu-HU" altLang="hu-HU" dirty="0">
                <a:solidFill>
                  <a:schemeClr val="hlink"/>
                </a:solidFill>
              </a:rPr>
              <a:t>    </a:t>
            </a:r>
            <a:r>
              <a:rPr lang="hu-HU" altLang="hu-HU" dirty="0"/>
              <a:t>TRIPTAMINOK:</a:t>
            </a:r>
          </a:p>
          <a:p>
            <a:r>
              <a:rPr lang="hu-HU" altLang="hu-HU" dirty="0"/>
              <a:t>  AMT</a:t>
            </a:r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7FE7FD5-BDC4-47AA-B5F3-F7209C513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931" y="766572"/>
            <a:ext cx="1365622" cy="1780186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AB4F9B0-E3E3-4381-979C-FFAD79F93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276" y="3361853"/>
            <a:ext cx="1700931" cy="1219306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A63EFDA-EF44-467D-A22C-5BF6FF627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3180" y="5112875"/>
            <a:ext cx="2597121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266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219855"/>
          </a:xfrm>
        </p:spPr>
        <p:txBody>
          <a:bodyPr/>
          <a:lstStyle/>
          <a:p>
            <a:r>
              <a:rPr lang="hu-HU" dirty="0"/>
              <a:t>ÓPIÁTOK</a:t>
            </a:r>
            <a:br>
              <a:rPr lang="hu-HU" dirty="0"/>
            </a:b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6"/>
            <a:ext cx="4623582" cy="4525963"/>
          </a:xfrm>
        </p:spPr>
        <p:txBody>
          <a:bodyPr>
            <a:normAutofit lnSpcReduction="10000"/>
          </a:bodyPr>
          <a:lstStyle/>
          <a:p>
            <a:r>
              <a:rPr lang="hu-HU" dirty="0"/>
              <a:t>6-MAM</a:t>
            </a:r>
          </a:p>
          <a:p>
            <a:endParaRPr lang="hu-HU" dirty="0"/>
          </a:p>
          <a:p>
            <a:r>
              <a:rPr lang="hu-HU" dirty="0" err="1"/>
              <a:t>Dezomorfin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Dihidrokodein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Metadon</a:t>
            </a:r>
            <a:endParaRPr lang="hu-HU" dirty="0"/>
          </a:p>
          <a:p>
            <a:endParaRPr lang="hu-HU" dirty="0"/>
          </a:p>
          <a:p>
            <a:r>
              <a:rPr lang="hu-HU" dirty="0"/>
              <a:t>Morfin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E77F0F4-511C-4CE0-968D-4CA8884D4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630" y="1802377"/>
            <a:ext cx="4048095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5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44068"/>
            <a:ext cx="10972800" cy="6013932"/>
          </a:xfrm>
        </p:spPr>
        <p:txBody>
          <a:bodyPr>
            <a:normAutofit lnSpcReduction="10000"/>
          </a:bodyPr>
          <a:lstStyle/>
          <a:p>
            <a:r>
              <a:rPr lang="hu-HU" dirty="0"/>
              <a:t>BARBITURÁTOK:</a:t>
            </a:r>
          </a:p>
          <a:p>
            <a:endParaRPr lang="hu-HU" dirty="0"/>
          </a:p>
          <a:p>
            <a:r>
              <a:rPr lang="hu-HU" dirty="0"/>
              <a:t>  </a:t>
            </a:r>
            <a:r>
              <a:rPr lang="hu-HU" dirty="0" err="1"/>
              <a:t>butálbitál</a:t>
            </a:r>
            <a:endParaRPr lang="hu-HU" dirty="0"/>
          </a:p>
          <a:p>
            <a:r>
              <a:rPr lang="hu-HU" dirty="0"/>
              <a:t>  </a:t>
            </a:r>
            <a:r>
              <a:rPr lang="hu-HU" dirty="0" err="1"/>
              <a:t>fenobarbitál</a:t>
            </a:r>
            <a:endParaRPr lang="hu-HU" dirty="0"/>
          </a:p>
          <a:p>
            <a:r>
              <a:rPr lang="hu-HU" dirty="0"/>
              <a:t>  </a:t>
            </a:r>
            <a:r>
              <a:rPr lang="hu-HU" dirty="0" err="1"/>
              <a:t>secobarbitál</a:t>
            </a:r>
            <a:endParaRPr lang="hu-HU" dirty="0"/>
          </a:p>
          <a:p>
            <a:r>
              <a:rPr lang="hu-HU" dirty="0"/>
              <a:t>  </a:t>
            </a:r>
            <a:r>
              <a:rPr lang="hu-HU" dirty="0" err="1"/>
              <a:t>pentobarbitál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BENZODIAZEPINEK:</a:t>
            </a:r>
          </a:p>
          <a:p>
            <a:endParaRPr lang="hu-HU" dirty="0"/>
          </a:p>
          <a:p>
            <a:r>
              <a:rPr lang="hu-HU" dirty="0"/>
              <a:t>  </a:t>
            </a:r>
            <a:r>
              <a:rPr lang="hu-HU" dirty="0" err="1"/>
              <a:t>diazepám</a:t>
            </a:r>
            <a:endParaRPr lang="hu-HU" dirty="0"/>
          </a:p>
          <a:p>
            <a:r>
              <a:rPr lang="hu-HU" dirty="0"/>
              <a:t>  </a:t>
            </a:r>
            <a:r>
              <a:rPr lang="hu-HU" dirty="0" err="1"/>
              <a:t>flunitrazepám</a:t>
            </a:r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A1ED1BA-0401-4D0A-BE8E-C84590170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738" y="1581607"/>
            <a:ext cx="1780186" cy="1981372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DC2BF988-4C4B-42E3-9D3B-1C22D1A24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558" y="4633972"/>
            <a:ext cx="1676545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8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BD0C3209-A8FE-45C1-B774-5FC920DBA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drogok hatásai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70C0E130-D650-4B40-86B0-DD583262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pic>
        <p:nvPicPr>
          <p:cNvPr id="12" name="Picture 4" descr="d01">
            <a:extLst>
              <a:ext uri="{FF2B5EF4-FFF2-40B4-BE49-F238E27FC236}">
                <a16:creationId xmlns:a16="http://schemas.microsoft.com/office/drawing/2014/main" id="{28AC6250-5815-436A-974F-D82020006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5" y="1260160"/>
            <a:ext cx="2249487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02">
            <a:extLst>
              <a:ext uri="{FF2B5EF4-FFF2-40B4-BE49-F238E27FC236}">
                <a16:creationId xmlns:a16="http://schemas.microsoft.com/office/drawing/2014/main" id="{8D3973E7-AD14-49F7-8734-C6E09C371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02" y="1147545"/>
            <a:ext cx="2249488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03">
            <a:extLst>
              <a:ext uri="{FF2B5EF4-FFF2-40B4-BE49-F238E27FC236}">
                <a16:creationId xmlns:a16="http://schemas.microsoft.com/office/drawing/2014/main" id="{AE0766F0-1EA4-4C12-8048-9FB5EC21A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200" y="1178791"/>
            <a:ext cx="2249488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d04">
            <a:extLst>
              <a:ext uri="{FF2B5EF4-FFF2-40B4-BE49-F238E27FC236}">
                <a16:creationId xmlns:a16="http://schemas.microsoft.com/office/drawing/2014/main" id="{DAEA4B17-629B-4F28-A56A-FECBFD222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971" y="3781648"/>
            <a:ext cx="2249488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d05">
            <a:extLst>
              <a:ext uri="{FF2B5EF4-FFF2-40B4-BE49-F238E27FC236}">
                <a16:creationId xmlns:a16="http://schemas.microsoft.com/office/drawing/2014/main" id="{07FE5721-7D00-4441-B803-CC38EAD08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730" y="3726389"/>
            <a:ext cx="2249487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25A0EA3D-B0CC-4055-AB8E-E10C19005BD5}"/>
              </a:ext>
            </a:extLst>
          </p:cNvPr>
          <p:cNvSpPr txBox="1"/>
          <p:nvPr/>
        </p:nvSpPr>
        <p:spPr>
          <a:xfrm>
            <a:off x="83470" y="3689996"/>
            <a:ext cx="22458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Drog nélkül</a:t>
            </a:r>
          </a:p>
          <a:p>
            <a:endParaRPr lang="hu-HU" dirty="0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83DE559B-7DA3-4F37-BBF2-F71DB95F3095}"/>
              </a:ext>
            </a:extLst>
          </p:cNvPr>
          <p:cNvSpPr txBox="1"/>
          <p:nvPr/>
        </p:nvSpPr>
        <p:spPr>
          <a:xfrm>
            <a:off x="5145119" y="3591000"/>
            <a:ext cx="2148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Marihuana</a:t>
            </a:r>
            <a:endParaRPr lang="hu-HU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33087433-18EC-4D41-BB51-F74B9CD41994}"/>
              </a:ext>
            </a:extLst>
          </p:cNvPr>
          <p:cNvSpPr txBox="1"/>
          <p:nvPr/>
        </p:nvSpPr>
        <p:spPr>
          <a:xfrm>
            <a:off x="9999162" y="3702015"/>
            <a:ext cx="247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LSD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D7232941-B268-4B49-A271-F23C37A094FD}"/>
              </a:ext>
            </a:extLst>
          </p:cNvPr>
          <p:cNvSpPr txBox="1"/>
          <p:nvPr/>
        </p:nvSpPr>
        <p:spPr>
          <a:xfrm>
            <a:off x="2861588" y="6314788"/>
            <a:ext cx="1710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Koffein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8D071430-F52F-4949-90D1-1C1153B5FB3E}"/>
              </a:ext>
            </a:extLst>
          </p:cNvPr>
          <p:cNvSpPr txBox="1"/>
          <p:nvPr/>
        </p:nvSpPr>
        <p:spPr>
          <a:xfrm>
            <a:off x="7649254" y="6161898"/>
            <a:ext cx="25444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Klorálhidrát</a:t>
            </a:r>
            <a:endParaRPr lang="hu-HU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61702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067459"/>
          </a:xfrm>
        </p:spPr>
        <p:txBody>
          <a:bodyPr/>
          <a:lstStyle/>
          <a:p>
            <a:r>
              <a:rPr lang="hu-HU" dirty="0"/>
              <a:t>METKATINON POZITÍV MINTA</a:t>
            </a:r>
            <a:br>
              <a:rPr lang="hu-HU" dirty="0"/>
            </a:br>
            <a:endParaRPr lang="hu-HU" dirty="0"/>
          </a:p>
        </p:txBody>
      </p:sp>
      <p:pic>
        <p:nvPicPr>
          <p:cNvPr id="3" name="Tartalom helye 2">
            <a:extLst>
              <a:ext uri="{FF2B5EF4-FFF2-40B4-BE49-F238E27FC236}">
                <a16:creationId xmlns:a16="http://schemas.microsoft.com/office/drawing/2014/main" id="{07ED646A-5129-42E9-BBE0-CBF9FEA36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65940" y="1601369"/>
            <a:ext cx="5060119" cy="4523624"/>
          </a:xfrm>
          <a:prstGeom prst="rect">
            <a:avLst/>
          </a:prstGeom>
        </p:spPr>
      </p:pic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8563600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297647"/>
          </a:xfrm>
        </p:spPr>
        <p:txBody>
          <a:bodyPr/>
          <a:lstStyle/>
          <a:p>
            <a:r>
              <a:rPr lang="hu-HU" dirty="0"/>
              <a:t>A MÓDSZER ALKALMAZÁSI TERÜLETE</a:t>
            </a:r>
            <a:br>
              <a:rPr lang="hu-HU" dirty="0"/>
            </a:b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25753"/>
            <a:ext cx="10972800" cy="4100416"/>
          </a:xfrm>
        </p:spPr>
        <p:txBody>
          <a:bodyPr/>
          <a:lstStyle/>
          <a:p>
            <a:r>
              <a:rPr lang="hu-HU" dirty="0"/>
              <a:t>A módszer alkalmas a fent felsorolt drogok, </a:t>
            </a:r>
            <a:r>
              <a:rPr lang="hu-HU" dirty="0" err="1"/>
              <a:t>designer</a:t>
            </a:r>
            <a:r>
              <a:rPr lang="hu-HU" dirty="0"/>
              <a:t> drogok, barbiturátok és </a:t>
            </a:r>
            <a:r>
              <a:rPr lang="hu-HU" dirty="0" err="1"/>
              <a:t>benzodiazepinek</a:t>
            </a:r>
            <a:r>
              <a:rPr lang="hu-HU" dirty="0"/>
              <a:t> vizeletből, egy lépésben  történő minőségi kimutatására. </a:t>
            </a:r>
          </a:p>
          <a:p>
            <a:endParaRPr lang="hu-HU" dirty="0"/>
          </a:p>
          <a:p>
            <a:r>
              <a:rPr lang="hu-HU" dirty="0"/>
              <a:t>A vizsgálat eredményei alapján a kábítószerek fogyasztásának ténye kizárható, illetve a további  mennyiségi meghatározással  igazolható.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3404675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067463"/>
          </a:xfrm>
        </p:spPr>
        <p:txBody>
          <a:bodyPr/>
          <a:lstStyle/>
          <a:p>
            <a:r>
              <a:rPr lang="hu-HU" dirty="0"/>
              <a:t>KÖLTSÉGEK </a:t>
            </a:r>
            <a:br>
              <a:rPr lang="hu-HU" dirty="0"/>
            </a:b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756149"/>
          </a:xfrm>
        </p:spPr>
        <p:txBody>
          <a:bodyPr>
            <a:normAutofit/>
          </a:bodyPr>
          <a:lstStyle/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Immunkromatográfiás gyorsteszt: </a:t>
            </a:r>
            <a:r>
              <a:rPr lang="hu-HU" alt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1000Ft /6 drog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nem akkreditálható, </a:t>
            </a:r>
            <a:r>
              <a:rPr lang="hu-HU" alt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designer</a:t>
            </a:r>
            <a:r>
              <a:rPr lang="hu-HU" alt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drogokat nem 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vizsgál.</a:t>
            </a:r>
          </a:p>
          <a:p>
            <a:pPr>
              <a:buFont typeface="Wingdings" panose="05000000000000000000" pitchFamily="2" charset="2"/>
              <a:buNone/>
            </a:pPr>
            <a:endParaRPr lang="hu-HU" altLang="hu-H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hu-HU" altLang="hu-H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Immunkémiai mérőrendszerek, </a:t>
            </a:r>
            <a:r>
              <a:rPr lang="hu-HU" alt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akkreditált,megerősítő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szemikvantitatív, vegyületcsoport specifikus, </a:t>
            </a:r>
            <a:r>
              <a:rPr lang="hu-HU" alt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600-1000 Ft / egy-egy vegyületcsoport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hu-HU" alt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designer</a:t>
            </a:r>
            <a:r>
              <a:rPr lang="hu-HU" alt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drogokat  nem vizsgál, </a:t>
            </a:r>
          </a:p>
          <a:p>
            <a:pPr>
              <a:buFont typeface="Wingdings" panose="05000000000000000000" pitchFamily="2" charset="2"/>
              <a:buNone/>
            </a:pPr>
            <a:endParaRPr lang="hu-HU" altLang="hu-H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hu-HU" altLang="hu-H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Szimultán GC-MS meghatározás: </a:t>
            </a:r>
            <a:r>
              <a:rPr lang="hu-HU" alt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1500 Ft/43 vegyület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akkreditálható, </a:t>
            </a:r>
            <a:r>
              <a:rPr lang="hu-HU" alt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designer</a:t>
            </a:r>
            <a:r>
              <a:rPr lang="hu-HU" alt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drogokat, gyógyszereket vizsgál, saját fejlesztéssel bővíthető a mérhető vegyületek száma, jelenleg nincs GC-MS eljárásunk szintetikus </a:t>
            </a:r>
            <a:r>
              <a:rPr lang="hu-HU" alt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kannabinoidok</a:t>
            </a:r>
            <a:r>
              <a:rPr lang="hu-HU" alt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mérésére</a:t>
            </a:r>
            <a:endParaRPr lang="hu-HU" alt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4588620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138177"/>
          </a:xfrm>
        </p:spPr>
        <p:txBody>
          <a:bodyPr/>
          <a:lstStyle/>
          <a:p>
            <a:r>
              <a:rPr lang="hu-HU" dirty="0"/>
              <a:t>ÖSSZEFOGLALVA</a:t>
            </a:r>
            <a:br>
              <a:rPr lang="hu-HU" dirty="0"/>
            </a:b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821E1DD-3DEB-419E-ADB3-835A7987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5257791"/>
          </a:xfrm>
        </p:spPr>
        <p:txBody>
          <a:bodyPr>
            <a:normAutofit/>
          </a:bodyPr>
          <a:lstStyle/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drogszűrések jelenlegi rendszerét módosítani szükséges, mivel a drogpiacon jelenleg megtalálható kábítószerek 50%-át vizsgálja.</a:t>
            </a:r>
          </a:p>
          <a:p>
            <a:endParaRPr lang="hu-HU" altLang="hu-H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laboratóriumi képességeket folyamatosan fejleszteni kell, mivel a terjesztők az új-</a:t>
            </a:r>
            <a:r>
              <a:rPr lang="hu-HU" alt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tipusú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drogokat szüntelenül módosítva látják el a kábítószerpiacot. (módszerek, eszközök (LC-MS-MS), személyek)</a:t>
            </a:r>
          </a:p>
          <a:p>
            <a:endParaRPr lang="hu-HU" altLang="hu-H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Együttműködés a prevencióval.</a:t>
            </a:r>
          </a:p>
          <a:p>
            <a:endParaRPr lang="hu-HU" altLang="hu-H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Együttműködés más drogvizsgáló laboratóriumokkal: ISZKI, Erzsébet </a:t>
            </a:r>
            <a:r>
              <a:rPr lang="hu-HU" alt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Toxikológia, BSZKI, POTE, SOTE.</a:t>
            </a:r>
          </a:p>
          <a:p>
            <a:endParaRPr lang="hu-HU" altLang="hu-H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hu-HU" alt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Egyedül nem megy!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31346041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545019"/>
          </a:xfrm>
        </p:spPr>
        <p:txBody>
          <a:bodyPr/>
          <a:lstStyle/>
          <a:p>
            <a:r>
              <a:rPr lang="hu-HU" altLang="hu-HU" dirty="0" err="1"/>
              <a:t>Ópiátok</a:t>
            </a:r>
            <a:endParaRPr lang="hu-HU" dirty="0"/>
          </a:p>
        </p:txBody>
      </p:sp>
      <p:pic>
        <p:nvPicPr>
          <p:cNvPr id="3" name="Tartalom helye 2">
            <a:extLst>
              <a:ext uri="{FF2B5EF4-FFF2-40B4-BE49-F238E27FC236}">
                <a16:creationId xmlns:a16="http://schemas.microsoft.com/office/drawing/2014/main" id="{F794DE3C-5F57-494C-A680-7586B7E36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3800" y="1384381"/>
            <a:ext cx="8624399" cy="5473619"/>
          </a:xfrm>
          <a:prstGeom prst="rect">
            <a:avLst/>
          </a:prstGeom>
        </p:spPr>
      </p:pic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9523978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id="{DC4F1C64-081C-45DA-921B-F1EE6C6610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09" y="1265598"/>
            <a:ext cx="9223582" cy="551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545019"/>
          </a:xfrm>
        </p:spPr>
        <p:txBody>
          <a:bodyPr/>
          <a:lstStyle/>
          <a:p>
            <a:r>
              <a:rPr lang="hu-HU" altLang="hu-HU" dirty="0"/>
              <a:t>Cannabis</a:t>
            </a:r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6769429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545027"/>
          </a:xfrm>
        </p:spPr>
        <p:txBody>
          <a:bodyPr/>
          <a:lstStyle/>
          <a:p>
            <a:r>
              <a:rPr lang="hu-HU" dirty="0"/>
              <a:t>HALLUCINOGÉNEK</a:t>
            </a:r>
          </a:p>
        </p:txBody>
      </p:sp>
      <p:pic>
        <p:nvPicPr>
          <p:cNvPr id="3" name="Tartalom helye 2">
            <a:extLst>
              <a:ext uri="{FF2B5EF4-FFF2-40B4-BE49-F238E27FC236}">
                <a16:creationId xmlns:a16="http://schemas.microsoft.com/office/drawing/2014/main" id="{08130CC5-376E-46E4-90DD-1CBF0CD3C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7744" y="1437345"/>
            <a:ext cx="9156511" cy="5420655"/>
          </a:xfrm>
          <a:prstGeom prst="rect">
            <a:avLst/>
          </a:prstGeom>
        </p:spPr>
      </p:pic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8910856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1895BF97-54D1-41F4-91B6-827B7B128E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24" y="1387024"/>
            <a:ext cx="7968952" cy="547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821045"/>
          </a:xfrm>
        </p:spPr>
        <p:txBody>
          <a:bodyPr/>
          <a:lstStyle/>
          <a:p>
            <a:r>
              <a:rPr lang="hu-HU" altLang="hu-HU" dirty="0"/>
              <a:t>AMFETAMIN</a:t>
            </a:r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9874585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id="{4D978CAE-F9FA-4224-B10A-1267206E7B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01" y="1640835"/>
            <a:ext cx="9132998" cy="525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844993"/>
          </a:xfrm>
        </p:spPr>
        <p:txBody>
          <a:bodyPr/>
          <a:lstStyle/>
          <a:p>
            <a:r>
              <a:rPr lang="hu-HU" altLang="hu-HU" dirty="0"/>
              <a:t>ECSTASY (XTC, </a:t>
            </a:r>
            <a:r>
              <a:rPr lang="hu-HU" altLang="hu-HU" dirty="0" err="1"/>
              <a:t>Extasy</a:t>
            </a:r>
            <a:r>
              <a:rPr lang="hu-HU" altLang="hu-HU" dirty="0"/>
              <a:t>)</a:t>
            </a:r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4845883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865171"/>
          </a:xfrm>
        </p:spPr>
        <p:txBody>
          <a:bodyPr/>
          <a:lstStyle/>
          <a:p>
            <a:r>
              <a:rPr lang="hu-HU" altLang="hu-HU" dirty="0"/>
              <a:t>ECSTASY (XTC, </a:t>
            </a:r>
            <a:r>
              <a:rPr lang="hu-HU" altLang="hu-HU" dirty="0" err="1"/>
              <a:t>Extasy</a:t>
            </a:r>
            <a:r>
              <a:rPr lang="hu-HU" altLang="hu-HU" dirty="0"/>
              <a:t>)</a:t>
            </a:r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B3B8405D-6C4E-43D3-8B5E-A8E333985B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1" y="2139828"/>
            <a:ext cx="11935521" cy="425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927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B50ADCAB-B949-457B-B7FA-C986C8EE9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048252"/>
            <a:ext cx="4007870" cy="277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82A883B-F2CF-4CC3-A4BD-793123791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10464"/>
            <a:ext cx="4007870" cy="271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BD0C3209-A8FE-45C1-B774-5FC920D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20" y="274638"/>
            <a:ext cx="7372350" cy="1901468"/>
          </a:xfrm>
        </p:spPr>
        <p:txBody>
          <a:bodyPr>
            <a:normAutofit/>
          </a:bodyPr>
          <a:lstStyle/>
          <a:p>
            <a:pPr algn="l"/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drogok hatása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70C0E130-D650-4B40-86B0-DD583262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60928E8B-862F-499A-9DE9-904144B0F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83" y="4017886"/>
            <a:ext cx="4045673" cy="270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797360D8-B748-4778-BC62-DFA7FC2A9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978016"/>
            <a:ext cx="4114039" cy="277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984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6D47886-0522-4E34-9133-7E6A706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694835"/>
          </a:xfrm>
        </p:spPr>
        <p:txBody>
          <a:bodyPr/>
          <a:lstStyle/>
          <a:p>
            <a:r>
              <a:rPr lang="hu-HU" altLang="hu-HU" dirty="0"/>
              <a:t>KOKAIN és CRACK</a:t>
            </a:r>
            <a:endParaRPr lang="hu-HU" dirty="0"/>
          </a:p>
        </p:txBody>
      </p:sp>
      <p:pic>
        <p:nvPicPr>
          <p:cNvPr id="3" name="Tartalom helye 2">
            <a:extLst>
              <a:ext uri="{FF2B5EF4-FFF2-40B4-BE49-F238E27FC236}">
                <a16:creationId xmlns:a16="http://schemas.microsoft.com/office/drawing/2014/main" id="{81BF7EE2-A5A2-4F73-BAC4-18C0B525B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569" y="1969472"/>
            <a:ext cx="10940673" cy="3989699"/>
          </a:xfrm>
          <a:prstGeom prst="rect">
            <a:avLst/>
          </a:prstGeom>
        </p:spPr>
      </p:pic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EE888E7-A6AE-4034-A8A1-DCD9121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5003903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3999" y="3844138"/>
            <a:ext cx="9144000" cy="784830"/>
          </a:xfrm>
        </p:spPr>
        <p:txBody>
          <a:bodyPr>
            <a:spAutoFit/>
          </a:bodyPr>
          <a:lstStyle/>
          <a:p>
            <a:r>
              <a:rPr lang="hu-HU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6" t="42500" r="19062" b="10555"/>
          <a:stretch/>
        </p:blipFill>
        <p:spPr bwMode="auto">
          <a:xfrm>
            <a:off x="5232875" y="5466375"/>
            <a:ext cx="1726250" cy="94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>
            <a:endCxn id="1028" idx="1"/>
          </p:cNvCxnSpPr>
          <p:nvPr/>
        </p:nvCxnSpPr>
        <p:spPr>
          <a:xfrm>
            <a:off x="0" y="5938440"/>
            <a:ext cx="52328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6959134" y="5938440"/>
            <a:ext cx="523286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8D626BE-278E-407D-8320-A2599763D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DDE2656-E56A-4CAD-BE74-0AC1A034C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121" y="653825"/>
            <a:ext cx="3867279" cy="284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2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BD0C3209-A8FE-45C1-B774-5FC920D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858962"/>
          </a:xfrm>
        </p:spPr>
        <p:txBody>
          <a:bodyPr/>
          <a:lstStyle/>
          <a:p>
            <a:r>
              <a:rPr 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Kábítószerek, </a:t>
            </a:r>
            <a:r>
              <a:rPr 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opiátok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70C0E130-D650-4B40-86B0-DD583262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pic>
        <p:nvPicPr>
          <p:cNvPr id="9" name="Picture 2" descr="45-1">
            <a:extLst>
              <a:ext uri="{FF2B5EF4-FFF2-40B4-BE49-F238E27FC236}">
                <a16:creationId xmlns:a16="http://schemas.microsoft.com/office/drawing/2014/main" id="{2E95E9C5-E117-4897-A721-3B673BB9B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564" y="1538765"/>
            <a:ext cx="3816350" cy="25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6C6083BD-B38C-4CA3-AE30-1BCF020E1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565" y="4054952"/>
            <a:ext cx="3816350" cy="282501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5045187-0AD1-444E-8763-D566DBB49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224" y="1538765"/>
            <a:ext cx="3595547" cy="531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14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őcseppek">
  <a:themeElements>
    <a:clrScheme name="Esőcseppek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Esőcseppe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őcseppek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őcseppek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őcseppek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őcseppek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őcseppek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őcseppek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őcseppek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őcseppek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őcseppek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sőcseppek">
  <a:themeElements>
    <a:clrScheme name="Esőcseppek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Esőcseppe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őcseppek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őcseppek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őcseppek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őcseppek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őcseppek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őcseppek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őcseppek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őcseppek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őcseppek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929DE78B229B46B7FDE5DBB9C9AC55" ma:contentTypeVersion="0" ma:contentTypeDescription="Create a new document." ma:contentTypeScope="" ma:versionID="e75f772fa1f90be04b714fa291b5aae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4D0682-AF3F-4757-BE67-607C27DEFFEF}"/>
</file>

<file path=customXml/itemProps2.xml><?xml version="1.0" encoding="utf-8"?>
<ds:datastoreItem xmlns:ds="http://schemas.openxmlformats.org/officeDocument/2006/customXml" ds:itemID="{C56AC48F-F511-4B1C-82BC-3CB1274B39E4}"/>
</file>

<file path=customXml/itemProps3.xml><?xml version="1.0" encoding="utf-8"?>
<ds:datastoreItem xmlns:ds="http://schemas.openxmlformats.org/officeDocument/2006/customXml" ds:itemID="{F4151C6B-45D6-402F-8B45-6259C64ECA77}"/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4013</Words>
  <Application>Microsoft Office PowerPoint</Application>
  <PresentationFormat>Szélesvásznú</PresentationFormat>
  <Paragraphs>596</Paragraphs>
  <Slides>81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3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81</vt:i4>
      </vt:variant>
    </vt:vector>
  </HeadingPairs>
  <TitlesOfParts>
    <vt:vector size="92" baseType="lpstr">
      <vt:lpstr>Arial</vt:lpstr>
      <vt:lpstr>Calibri</vt:lpstr>
      <vt:lpstr>Impact</vt:lpstr>
      <vt:lpstr>Times New Roman</vt:lpstr>
      <vt:lpstr>Verdana</vt:lpstr>
      <vt:lpstr>Wingdings</vt:lpstr>
      <vt:lpstr>Office-téma</vt:lpstr>
      <vt:lpstr>Esőcseppek</vt:lpstr>
      <vt:lpstr>1_Esőcseppek</vt:lpstr>
      <vt:lpstr>CS ChemDraw Drawing</vt:lpstr>
      <vt:lpstr>Document</vt:lpstr>
      <vt:lpstr>Vezetési képességre hátrányosan ható szerek</vt:lpstr>
      <vt:lpstr>PowerPoint-bemutató</vt:lpstr>
      <vt:lpstr>Pszichotróp anyagok</vt:lpstr>
      <vt:lpstr>A kábítószerek csoportosítása</vt:lpstr>
      <vt:lpstr>A kábítószerek  hatásai</vt:lpstr>
      <vt:lpstr>A kábítószerek hatása</vt:lpstr>
      <vt:lpstr>A drogok hatásai</vt:lpstr>
      <vt:lpstr>A drogok hatása</vt:lpstr>
      <vt:lpstr>Kábítószerek, opiátok</vt:lpstr>
      <vt:lpstr>Az ópium fontosabb alkaloidjai</vt:lpstr>
      <vt:lpstr>A morfin és heroin hatásai</vt:lpstr>
      <vt:lpstr>Kabay János munkássága</vt:lpstr>
      <vt:lpstr>Pszichés tünetek</vt:lpstr>
      <vt:lpstr>Pszichés tünetek</vt:lpstr>
      <vt:lpstr>Pszichés tünetek</vt:lpstr>
      <vt:lpstr>Testi tünetek</vt:lpstr>
      <vt:lpstr>Testi tünetek</vt:lpstr>
      <vt:lpstr>Testi tünetek</vt:lpstr>
      <vt:lpstr>Testi tünetek</vt:lpstr>
      <vt:lpstr>Magatartásbeli változások</vt:lpstr>
      <vt:lpstr>Magatartásbeli változások</vt:lpstr>
      <vt:lpstr>Magatartásbeli változások</vt:lpstr>
      <vt:lpstr>Gyanút keltő használati tárgyak: </vt:lpstr>
      <vt:lpstr>Gyanút keltő használati tárgyak: </vt:lpstr>
      <vt:lpstr>Gyanút keltő használati tárgyak:</vt:lpstr>
      <vt:lpstr>Gyanút keltő használati tárgyak:</vt:lpstr>
      <vt:lpstr>Gyanút keltő használati tárgyak:</vt:lpstr>
      <vt:lpstr>Gyanút keltő használati tárgyak:</vt:lpstr>
      <vt:lpstr>Drogteszteket általában az alábbi fontos területeken alkalmazzák: </vt:lpstr>
      <vt:lpstr>Drogteszteket általában az alábbi fontos területeken alkalmazzák: </vt:lpstr>
      <vt:lpstr>Gyakran felmerül a kérdés: Milyen esetekben várható drogszűrés?</vt:lpstr>
      <vt:lpstr>Gyakran felmerül a kérdés: Milyen esetekben várható drogszűrés?</vt:lpstr>
      <vt:lpstr>A kábítószer - fogyasztás  bizonyításához szükséges minták fajtái</vt:lpstr>
      <vt:lpstr>Verejték, bőrfelületi kondenzátum </vt:lpstr>
      <vt:lpstr>Nyál</vt:lpstr>
      <vt:lpstr>Vér </vt:lpstr>
      <vt:lpstr>Haj- és szőrszálak</vt:lpstr>
      <vt:lpstr>Köröm</vt:lpstr>
      <vt:lpstr>Vizelet</vt:lpstr>
      <vt:lpstr>Vizeletben való kimutathatóság</vt:lpstr>
      <vt:lpstr>Vizeletben való kimutathatóság</vt:lpstr>
      <vt:lpstr>Vizeletben való kimutathatóság</vt:lpstr>
      <vt:lpstr>Vizeletben való kimutathatóság</vt:lpstr>
      <vt:lpstr>Vizeletben való kimutathatóság</vt:lpstr>
      <vt:lpstr>Vizeletben való kimutathatóság</vt:lpstr>
      <vt:lpstr>Általános módszerek a teszt manipulálására </vt:lpstr>
      <vt:lpstr>Általános módszerek a teszt manipulálására </vt:lpstr>
      <vt:lpstr>Az egyes kábítószerek szervezetben való hatásideje</vt:lpstr>
      <vt:lpstr>Az egyes kábítószerek szervezetben való hatásideje</vt:lpstr>
      <vt:lpstr>Az egyes kábítószerek szervezetben való hatásideje</vt:lpstr>
      <vt:lpstr>Az egyes kábítószerek szervezetben való hatásideje</vt:lpstr>
      <vt:lpstr>Az egyes kábítószerek szervezetben való hatásideje</vt:lpstr>
      <vt:lpstr>Az egyes kábítószerek szervezetben való hatásideje</vt:lpstr>
      <vt:lpstr>Az egyes kábítószerek szervezetben való hatásideje</vt:lpstr>
      <vt:lpstr>PowerPoint-bemutató</vt:lpstr>
      <vt:lpstr>MÉRÉSI MÓDSZEREK </vt:lpstr>
      <vt:lpstr>KÁBÍTÓSZER FOGYASZTÁS LABORATÓRIUMI DIAGNOSZTIKÁJA </vt:lpstr>
      <vt:lpstr>POZITIVITÁSI HATÁRÉRTÉKEK GC-MS MÉRÉSSEL </vt:lpstr>
      <vt:lpstr>HATÓANYAGOK  A LEFOGLALÁSOK MENNYISÉGE SZERINT </vt:lpstr>
      <vt:lpstr>Klinikai esetek </vt:lpstr>
      <vt:lpstr>Az analitikus problémája: </vt:lpstr>
      <vt:lpstr>DESIGNER-DROGOK KIMUTATÁSA VIZELETBŐL  GC-MS MÓDSZERREL  </vt:lpstr>
      <vt:lpstr>ÉRTÉKELÉS </vt:lpstr>
      <vt:lpstr>VIZELET MINTA </vt:lpstr>
      <vt:lpstr>AMFETAMINOK - FENETILAMINOK </vt:lpstr>
      <vt:lpstr>AMFETAMINOK - KATINONOK </vt:lpstr>
      <vt:lpstr>PowerPoint-bemutató</vt:lpstr>
      <vt:lpstr>ÓPIÁTOK </vt:lpstr>
      <vt:lpstr>PowerPoint-bemutató</vt:lpstr>
      <vt:lpstr>METKATINON POZITÍV MINTA </vt:lpstr>
      <vt:lpstr>A MÓDSZER ALKALMAZÁSI TERÜLETE </vt:lpstr>
      <vt:lpstr>KÖLTSÉGEK  </vt:lpstr>
      <vt:lpstr>ÖSSZEFOGLALVA </vt:lpstr>
      <vt:lpstr>Ópiátok</vt:lpstr>
      <vt:lpstr>Cannabis</vt:lpstr>
      <vt:lpstr>HALLUCINOGÉNEK</vt:lpstr>
      <vt:lpstr>AMFETAMIN</vt:lpstr>
      <vt:lpstr>ECSTASY (XTC, Extasy)</vt:lpstr>
      <vt:lpstr>ECSTASY (XTC, Extasy)</vt:lpstr>
      <vt:lpstr>KOKAIN és CRACK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Sivák Emőke Judit</dc:creator>
  <cp:lastModifiedBy>Kiss Zsófia Adél [STUDENT]</cp:lastModifiedBy>
  <cp:revision>58</cp:revision>
  <dcterms:created xsi:type="dcterms:W3CDTF">2017-06-15T13:21:46Z</dcterms:created>
  <dcterms:modified xsi:type="dcterms:W3CDTF">2018-04-03T12:47:49Z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0x01010011929DE78B229B46B7FDE5DBB9C9AC55</vt:lpwstr>
  </property>
</Properties>
</file>