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4" r:id="rId2"/>
    <p:sldId id="257" r:id="rId3"/>
    <p:sldId id="258" r:id="rId4"/>
    <p:sldId id="259" r:id="rId5"/>
    <p:sldId id="304" r:id="rId6"/>
    <p:sldId id="263" r:id="rId7"/>
    <p:sldId id="262" r:id="rId8"/>
    <p:sldId id="261" r:id="rId9"/>
    <p:sldId id="260" r:id="rId10"/>
    <p:sldId id="267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9" r:id="rId31"/>
    <p:sldId id="300" r:id="rId32"/>
    <p:sldId id="301" r:id="rId33"/>
    <p:sldId id="302" r:id="rId34"/>
    <p:sldId id="286" r:id="rId35"/>
    <p:sldId id="291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5" r:id="rId44"/>
    <p:sldId id="296" r:id="rId45"/>
    <p:sldId id="297" r:id="rId46"/>
    <p:sldId id="303" r:id="rId4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83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00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59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11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75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91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957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15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26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3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00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5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5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47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0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7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DFD70-224B-4B2B-BD6E-E98B456F99CE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A628-BA13-408D-AD7A-9D1E32BDB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017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+mn-lt"/>
                <a:cs typeface="Times New Roman" panose="02020603050405020304" pitchFamily="18" charset="0"/>
              </a:rPr>
              <a:t>Aneszteziológiai</a:t>
            </a:r>
            <a:r>
              <a:rPr lang="hu-HU" dirty="0" smtClean="0">
                <a:latin typeface="+mn-lt"/>
                <a:cs typeface="Times New Roman" panose="02020603050405020304" pitchFamily="18" charset="0"/>
              </a:rPr>
              <a:t> alapismeretek</a:t>
            </a:r>
            <a:endParaRPr lang="hu-HU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endParaRPr lang="hu-HU" dirty="0" smtClean="0"/>
          </a:p>
          <a:p>
            <a:pPr algn="r"/>
            <a:endParaRPr lang="hu-HU" dirty="0"/>
          </a:p>
          <a:p>
            <a:pPr algn="r"/>
            <a:r>
              <a:rPr lang="hu-HU" dirty="0" smtClean="0"/>
              <a:t>Dr. holtai </a:t>
            </a:r>
            <a:r>
              <a:rPr lang="hu-HU" dirty="0" err="1" smtClean="0"/>
              <a:t>zoltán</a:t>
            </a:r>
            <a:endParaRPr lang="hu-HU" dirty="0" smtClean="0"/>
          </a:p>
          <a:p>
            <a:pPr algn="r"/>
            <a:r>
              <a:rPr lang="hu-HU" dirty="0" smtClean="0"/>
              <a:t>MEOK-KAIBO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57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68340" y="526211"/>
            <a:ext cx="5092906" cy="759612"/>
          </a:xfrm>
        </p:spPr>
        <p:txBody>
          <a:bodyPr>
            <a:normAutofit/>
          </a:bodyPr>
          <a:lstStyle/>
          <a:p>
            <a:pPr algn="ctr"/>
            <a:r>
              <a:rPr lang="hu-HU" sz="4200" dirty="0" smtClean="0"/>
              <a:t>Altatógép</a:t>
            </a:r>
            <a:endParaRPr lang="hu-HU" sz="4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684808" y="2102767"/>
            <a:ext cx="5084979" cy="1371600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r>
              <a:rPr lang="hu-HU" sz="8800" b="1" dirty="0"/>
              <a:t>Definíció:</a:t>
            </a:r>
            <a:r>
              <a:rPr lang="hu-HU" sz="8800" dirty="0"/>
              <a:t> folyamatos altatógáz ellátásra alkalmas gépek. </a:t>
            </a:r>
            <a:endParaRPr lang="hu-HU" sz="8800" dirty="0" smtClean="0"/>
          </a:p>
          <a:p>
            <a:endParaRPr lang="hu-HU" sz="8800" dirty="0" smtClean="0"/>
          </a:p>
          <a:p>
            <a:endParaRPr lang="hu-HU" sz="8800" dirty="0"/>
          </a:p>
          <a:p>
            <a:endParaRPr lang="hu-HU" sz="8800" dirty="0"/>
          </a:p>
          <a:p>
            <a:r>
              <a:rPr lang="hu-HU" sz="8800" dirty="0"/>
              <a:t>Első típus Boyle, 1917, St. </a:t>
            </a:r>
            <a:r>
              <a:rPr lang="hu-HU" sz="8800" dirty="0" err="1"/>
              <a:t>Bartholomew</a:t>
            </a:r>
            <a:r>
              <a:rPr lang="hu-HU" sz="8800" dirty="0"/>
              <a:t> </a:t>
            </a:r>
            <a:r>
              <a:rPr lang="hu-HU" sz="8800" dirty="0" err="1"/>
              <a:t>Hospital</a:t>
            </a:r>
            <a:r>
              <a:rPr lang="hu-HU" sz="8800" dirty="0"/>
              <a:t>, London: </a:t>
            </a:r>
            <a:endParaRPr lang="hu-HU" sz="8800" dirty="0" smtClean="0"/>
          </a:p>
          <a:p>
            <a:r>
              <a:rPr lang="hu-HU" sz="8800" dirty="0" smtClean="0"/>
              <a:t>O2</a:t>
            </a:r>
            <a:r>
              <a:rPr lang="hu-HU" sz="8800" dirty="0"/>
              <a:t>, N2O palack, nyomásmérő, áramlásmérő, </a:t>
            </a:r>
            <a:r>
              <a:rPr lang="hu-HU" sz="8800" dirty="0" err="1"/>
              <a:t>éter-vapor</a:t>
            </a:r>
            <a:r>
              <a:rPr lang="hu-HU" sz="8800" dirty="0"/>
              <a:t> és fa váz. </a:t>
            </a: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>
            <a:fillRect/>
          </a:stretch>
        </p:blipFill>
        <p:spPr>
          <a:xfrm>
            <a:off x="1385508" y="1358661"/>
            <a:ext cx="3200400" cy="4572000"/>
          </a:xfrm>
        </p:spPr>
      </p:pic>
    </p:spTree>
    <p:extLst>
      <p:ext uri="{BB962C8B-B14F-4D97-AF65-F5344CB8AC3E}">
        <p14:creationId xmlns:p14="http://schemas.microsoft.com/office/powerpoint/2010/main" val="42731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Altatógépek részei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372096"/>
            <a:ext cx="8946541" cy="4227112"/>
          </a:xfrm>
        </p:spPr>
        <p:txBody>
          <a:bodyPr/>
          <a:lstStyle/>
          <a:p>
            <a:r>
              <a:rPr lang="hu-HU" sz="2400" dirty="0" smtClean="0"/>
              <a:t>Gázellátó </a:t>
            </a:r>
            <a:r>
              <a:rPr lang="hu-HU" sz="2400" dirty="0"/>
              <a:t>rendszer: palackos, vagy </a:t>
            </a:r>
            <a:r>
              <a:rPr lang="hu-HU" sz="2400" dirty="0" smtClean="0"/>
              <a:t>vezetékes </a:t>
            </a:r>
            <a:endParaRPr lang="hu-HU" sz="2400" dirty="0"/>
          </a:p>
          <a:p>
            <a:r>
              <a:rPr lang="hu-HU" sz="2400" dirty="0" err="1" smtClean="0"/>
              <a:t>Rotaméter</a:t>
            </a:r>
            <a:r>
              <a:rPr lang="hu-HU" sz="2400" dirty="0" smtClean="0"/>
              <a:t> friss gáz adagolására </a:t>
            </a:r>
            <a:endParaRPr lang="hu-HU" sz="2400" dirty="0"/>
          </a:p>
          <a:p>
            <a:r>
              <a:rPr lang="hu-HU" sz="2400" dirty="0" smtClean="0"/>
              <a:t>Altatógőz párologtató </a:t>
            </a:r>
            <a:endParaRPr lang="hu-HU" sz="2400" dirty="0"/>
          </a:p>
          <a:p>
            <a:r>
              <a:rPr lang="hu-HU" sz="2400" dirty="0" err="1" smtClean="0"/>
              <a:t>Légzőrendszer</a:t>
            </a:r>
            <a:r>
              <a:rPr lang="hu-HU" sz="2400" dirty="0" smtClean="0"/>
              <a:t> </a:t>
            </a:r>
            <a:endParaRPr lang="hu-HU" sz="2400" dirty="0"/>
          </a:p>
          <a:p>
            <a:r>
              <a:rPr lang="hu-HU" sz="2400" dirty="0" smtClean="0"/>
              <a:t>Elszívó </a:t>
            </a:r>
            <a:r>
              <a:rPr lang="hu-HU" sz="2400" dirty="0"/>
              <a:t>rendszer. </a:t>
            </a:r>
          </a:p>
        </p:txBody>
      </p:sp>
    </p:spTree>
    <p:extLst>
      <p:ext uri="{BB962C8B-B14F-4D97-AF65-F5344CB8AC3E}">
        <p14:creationId xmlns:p14="http://schemas.microsoft.com/office/powerpoint/2010/main" val="1975856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Áramlásszabályzók (</a:t>
            </a:r>
            <a:r>
              <a:rPr lang="hu-HU" dirty="0" err="1"/>
              <a:t>rotaméter</a:t>
            </a:r>
            <a:r>
              <a:rPr lang="hu-HU" dirty="0"/>
              <a:t>) jellemzői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147809"/>
            <a:ext cx="8946541" cy="4425520"/>
          </a:xfrm>
        </p:spPr>
        <p:txBody>
          <a:bodyPr>
            <a:noAutofit/>
          </a:bodyPr>
          <a:lstStyle/>
          <a:p>
            <a:r>
              <a:rPr lang="hu-HU" sz="2100" dirty="0" smtClean="0"/>
              <a:t>Állandó </a:t>
            </a:r>
            <a:r>
              <a:rPr lang="hu-HU" sz="2100" dirty="0"/>
              <a:t>nyomású, változó kimeneti átmérőjű. </a:t>
            </a:r>
          </a:p>
          <a:p>
            <a:r>
              <a:rPr lang="hu-HU" sz="2100" dirty="0" smtClean="0"/>
              <a:t>A </a:t>
            </a:r>
            <a:r>
              <a:rPr lang="hu-HU" sz="2100" dirty="0"/>
              <a:t>gáz bemenetnél tűszelep van, az áramlásszabályzó üveg antisztatikus. </a:t>
            </a:r>
          </a:p>
          <a:p>
            <a:r>
              <a:rPr lang="hu-HU" sz="2100" dirty="0" smtClean="0"/>
              <a:t>Alacsony </a:t>
            </a:r>
            <a:r>
              <a:rPr lang="hu-HU" sz="2100" dirty="0"/>
              <a:t>áramláskor az úszó és az üveg közt az áramlás lamináris (= gáz viszkozitás a </a:t>
            </a:r>
            <a:r>
              <a:rPr lang="hu-HU" sz="2100" dirty="0" smtClean="0"/>
              <a:t>fontos- </a:t>
            </a:r>
            <a:r>
              <a:rPr lang="hu-HU" sz="2100" dirty="0" err="1" smtClean="0"/>
              <a:t>Hagen-Poiseuille-egyenlet</a:t>
            </a:r>
            <a:r>
              <a:rPr lang="hu-HU" sz="2100" dirty="0" smtClean="0"/>
              <a:t>)</a:t>
            </a:r>
            <a:endParaRPr lang="hu-HU" sz="2100" dirty="0"/>
          </a:p>
          <a:p>
            <a:r>
              <a:rPr lang="hu-HU" sz="2100" dirty="0" smtClean="0"/>
              <a:t>Magas </a:t>
            </a:r>
            <a:r>
              <a:rPr lang="hu-HU" sz="2100" dirty="0"/>
              <a:t>áramláskor az úszó körüli tér nagyobb, ezért itt az áramlás turbulens (= gáz </a:t>
            </a:r>
            <a:r>
              <a:rPr lang="hu-HU" sz="2100" dirty="0" err="1"/>
              <a:t>denzitás</a:t>
            </a:r>
            <a:r>
              <a:rPr lang="hu-HU" sz="2100" dirty="0"/>
              <a:t> a fontos). </a:t>
            </a:r>
          </a:p>
          <a:p>
            <a:r>
              <a:rPr lang="hu-HU" sz="2100" dirty="0" smtClean="0"/>
              <a:t>Minden gázra külön kalibráció (más-más viszkozitás ill. </a:t>
            </a:r>
            <a:r>
              <a:rPr lang="hu-HU" sz="2100" dirty="0" err="1" smtClean="0"/>
              <a:t>denzitás</a:t>
            </a:r>
            <a:r>
              <a:rPr lang="hu-HU" sz="2100" dirty="0" smtClean="0"/>
              <a:t>) </a:t>
            </a:r>
            <a:endParaRPr lang="hu-HU" sz="2100" dirty="0"/>
          </a:p>
          <a:p>
            <a:r>
              <a:rPr lang="hu-HU" sz="2100" dirty="0" smtClean="0"/>
              <a:t>A </a:t>
            </a:r>
            <a:r>
              <a:rPr lang="hu-HU" sz="2100" dirty="0"/>
              <a:t>beállító gombok </a:t>
            </a:r>
            <a:r>
              <a:rPr lang="hu-HU" sz="2100" dirty="0" err="1"/>
              <a:t>szinkódoltak</a:t>
            </a:r>
            <a:r>
              <a:rPr lang="hu-HU" sz="2100" dirty="0"/>
              <a:t>, úgy mint a palackok. </a:t>
            </a:r>
          </a:p>
          <a:p>
            <a:r>
              <a:rPr lang="hu-HU" sz="2100" dirty="0" smtClean="0"/>
              <a:t>Az </a:t>
            </a:r>
            <a:r>
              <a:rPr lang="hu-HU" sz="2100" dirty="0"/>
              <a:t>oxigén és a N2O beállító gomb az új altatógépeken szinkronizált. </a:t>
            </a:r>
          </a:p>
        </p:txBody>
      </p:sp>
    </p:spTree>
    <p:extLst>
      <p:ext uri="{BB962C8B-B14F-4D97-AF65-F5344CB8AC3E}">
        <p14:creationId xmlns:p14="http://schemas.microsoft.com/office/powerpoint/2010/main" val="414557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Légzőrendszerek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/>
              <a:t>Régi klasszifikáció:</a:t>
            </a:r>
          </a:p>
          <a:p>
            <a:pPr lvl="1"/>
            <a:r>
              <a:rPr lang="hu-HU" sz="2200" b="1" dirty="0" smtClean="0"/>
              <a:t>Nyílt </a:t>
            </a:r>
            <a:r>
              <a:rPr lang="hu-HU" sz="2200" b="1" dirty="0"/>
              <a:t>rendszer: </a:t>
            </a:r>
            <a:r>
              <a:rPr lang="hu-HU" sz="2000" dirty="0" smtClean="0"/>
              <a:t>körlevegőn </a:t>
            </a:r>
            <a:r>
              <a:rPr lang="hu-HU" sz="2000" dirty="0"/>
              <a:t>történő légzés </a:t>
            </a:r>
          </a:p>
          <a:p>
            <a:pPr lvl="1"/>
            <a:r>
              <a:rPr lang="hu-HU" sz="2200" b="1" dirty="0" smtClean="0"/>
              <a:t>Félig </a:t>
            </a:r>
            <a:r>
              <a:rPr lang="hu-HU" sz="2200" b="1" dirty="0"/>
              <a:t>nyílt rendszer: </a:t>
            </a:r>
            <a:r>
              <a:rPr lang="hu-HU" sz="2000" dirty="0"/>
              <a:t>a nyílt rendszerhez képest minimálisan korlátozott levegőellátás, pl. maszkon át történő légzés, de a kilégzés akadálytalan. </a:t>
            </a:r>
          </a:p>
          <a:p>
            <a:pPr lvl="1"/>
            <a:r>
              <a:rPr lang="hu-HU" sz="2200" b="1" dirty="0" smtClean="0"/>
              <a:t>Zárt </a:t>
            </a:r>
            <a:r>
              <a:rPr lang="hu-HU" sz="2200" b="1" dirty="0"/>
              <a:t>rendszer: </a:t>
            </a:r>
            <a:r>
              <a:rPr lang="hu-HU" sz="2000" dirty="0"/>
              <a:t>teljesen lezárt </a:t>
            </a:r>
            <a:r>
              <a:rPr lang="hu-HU" sz="2000" dirty="0" err="1"/>
              <a:t>légzőkör</a:t>
            </a:r>
            <a:r>
              <a:rPr lang="hu-HU" sz="2000" dirty="0"/>
              <a:t>, levegő be-, kimenet nincs. </a:t>
            </a:r>
          </a:p>
          <a:p>
            <a:pPr lvl="1"/>
            <a:r>
              <a:rPr lang="hu-HU" sz="2200" b="1" dirty="0" smtClean="0"/>
              <a:t>Félig </a:t>
            </a:r>
            <a:r>
              <a:rPr lang="hu-HU" sz="2200" b="1" dirty="0"/>
              <a:t>zárt rendszer: </a:t>
            </a:r>
            <a:r>
              <a:rPr lang="hu-HU" sz="2000" dirty="0"/>
              <a:t>a levegő bemenet (=ellátás) szabályozott, kilégzés nem gátolt. A </a:t>
            </a:r>
            <a:r>
              <a:rPr lang="hu-HU" sz="2000" dirty="0" err="1"/>
              <a:t>Mapleson</a:t>
            </a:r>
            <a:r>
              <a:rPr lang="hu-HU" sz="2000" dirty="0"/>
              <a:t> felosztás (A-E) a félig zárt rendszerekre vonatkozik.</a:t>
            </a:r>
            <a:r>
              <a:rPr lang="hu-HU" sz="2200" dirty="0"/>
              <a:t> 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altatógépeken levő </a:t>
            </a:r>
            <a:r>
              <a:rPr lang="hu-HU" dirty="0" err="1"/>
              <a:t>légzőkör</a:t>
            </a:r>
            <a:r>
              <a:rPr lang="hu-HU" dirty="0"/>
              <a:t> félig zárt rendszer. </a:t>
            </a:r>
          </a:p>
        </p:txBody>
      </p:sp>
    </p:spTree>
    <p:extLst>
      <p:ext uri="{BB962C8B-B14F-4D97-AF65-F5344CB8AC3E}">
        <p14:creationId xmlns:p14="http://schemas.microsoft.com/office/powerpoint/2010/main" val="262348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Légzőrendszerek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67059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Új klasszifikáció</a:t>
            </a:r>
          </a:p>
          <a:p>
            <a:pPr lvl="1"/>
            <a:r>
              <a:rPr lang="hu-HU" sz="2200" dirty="0" smtClean="0"/>
              <a:t>Nem </a:t>
            </a:r>
            <a:r>
              <a:rPr lang="hu-HU" sz="2200" dirty="0" err="1" smtClean="0"/>
              <a:t>visszalégző</a:t>
            </a:r>
            <a:r>
              <a:rPr lang="hu-HU" sz="2200" dirty="0" smtClean="0"/>
              <a:t> rendszerek</a:t>
            </a:r>
          </a:p>
          <a:p>
            <a:pPr lvl="1"/>
            <a:r>
              <a:rPr lang="hu-HU" sz="2200" dirty="0" err="1" smtClean="0"/>
              <a:t>Visszalégző</a:t>
            </a:r>
            <a:r>
              <a:rPr lang="hu-HU" sz="2200" dirty="0" smtClean="0"/>
              <a:t> rendszerek</a:t>
            </a:r>
          </a:p>
          <a:p>
            <a:pPr lvl="3"/>
            <a:r>
              <a:rPr lang="hu-HU" sz="1800" dirty="0" smtClean="0"/>
              <a:t>Külön szár a be- ill. kilégzésre</a:t>
            </a:r>
          </a:p>
          <a:p>
            <a:pPr lvl="3"/>
            <a:r>
              <a:rPr lang="hu-HU" sz="1800" dirty="0" smtClean="0"/>
              <a:t>Ugyanazt a gázt lélegezteti vissza</a:t>
            </a:r>
          </a:p>
          <a:p>
            <a:pPr lvl="3"/>
            <a:r>
              <a:rPr lang="hu-HU" sz="1800" dirty="0" smtClean="0"/>
              <a:t>Elengedhetetlen CO2 elnyelő szóda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57647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1338" y="153838"/>
            <a:ext cx="4555734" cy="1681480"/>
          </a:xfrm>
        </p:spPr>
        <p:txBody>
          <a:bodyPr/>
          <a:lstStyle/>
          <a:p>
            <a:r>
              <a:rPr lang="hu-HU" sz="4200" dirty="0" err="1"/>
              <a:t>Légzőrendszerek</a:t>
            </a:r>
            <a:endParaRPr lang="hu-HU" sz="4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40" y="2449903"/>
            <a:ext cx="3418052" cy="325273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32893" y="2449903"/>
            <a:ext cx="5766247" cy="4157931"/>
          </a:xfrm>
        </p:spPr>
        <p:txBody>
          <a:bodyPr>
            <a:normAutofit fontScale="25000" lnSpcReduction="20000"/>
          </a:bodyPr>
          <a:lstStyle/>
          <a:p>
            <a:r>
              <a:rPr lang="hu-HU" sz="9600" b="1" dirty="0" smtClean="0"/>
              <a:t>Új klasszifikáció</a:t>
            </a:r>
          </a:p>
          <a:p>
            <a:r>
              <a:rPr lang="hu-HU" sz="7200" dirty="0" smtClean="0"/>
              <a:t>	Nem </a:t>
            </a:r>
            <a:r>
              <a:rPr lang="hu-HU" sz="7200" dirty="0" err="1"/>
              <a:t>visszalégző</a:t>
            </a:r>
            <a:r>
              <a:rPr lang="hu-HU" sz="7200" dirty="0"/>
              <a:t> </a:t>
            </a:r>
            <a:r>
              <a:rPr lang="hu-HU" sz="7200" dirty="0" smtClean="0"/>
              <a:t>rendszerek</a:t>
            </a:r>
          </a:p>
          <a:p>
            <a:r>
              <a:rPr lang="hu-HU" sz="7200" dirty="0" smtClean="0"/>
              <a:t>	</a:t>
            </a:r>
            <a:r>
              <a:rPr lang="hu-HU" sz="7200" dirty="0" err="1" smtClean="0"/>
              <a:t>Visszalégző</a:t>
            </a:r>
            <a:r>
              <a:rPr lang="hu-HU" sz="7200" dirty="0" smtClean="0"/>
              <a:t> rendszerek</a:t>
            </a:r>
          </a:p>
          <a:p>
            <a:r>
              <a:rPr lang="hu-HU" sz="7200" dirty="0"/>
              <a:t>	</a:t>
            </a:r>
            <a:r>
              <a:rPr lang="hu-HU" sz="7200" dirty="0" smtClean="0"/>
              <a:t>		Külön </a:t>
            </a:r>
            <a:r>
              <a:rPr lang="hu-HU" sz="7200" dirty="0"/>
              <a:t>szár a be- ill. </a:t>
            </a:r>
            <a:r>
              <a:rPr lang="hu-HU" sz="7200" dirty="0" smtClean="0"/>
              <a:t>kilégzésre</a:t>
            </a:r>
          </a:p>
          <a:p>
            <a:r>
              <a:rPr lang="hu-HU" sz="7200" dirty="0"/>
              <a:t>	</a:t>
            </a:r>
            <a:r>
              <a:rPr lang="hu-HU" sz="7200" dirty="0" smtClean="0"/>
              <a:t>		</a:t>
            </a:r>
            <a:r>
              <a:rPr lang="hu-HU" sz="7200" dirty="0" err="1" smtClean="0"/>
              <a:t>Úgyanazt</a:t>
            </a:r>
            <a:r>
              <a:rPr lang="hu-HU" sz="7200" dirty="0" smtClean="0"/>
              <a:t> </a:t>
            </a:r>
            <a:r>
              <a:rPr lang="hu-HU" sz="7200" dirty="0"/>
              <a:t>a gázt lélegezteti </a:t>
            </a:r>
            <a:r>
              <a:rPr lang="hu-HU" sz="7200" dirty="0" smtClean="0"/>
              <a:t>vissza</a:t>
            </a:r>
          </a:p>
          <a:p>
            <a:r>
              <a:rPr lang="hu-HU" sz="7200" dirty="0"/>
              <a:t>	</a:t>
            </a:r>
            <a:r>
              <a:rPr lang="hu-HU" sz="7200" dirty="0" smtClean="0"/>
              <a:t>		Elengedhetetlen </a:t>
            </a:r>
            <a:r>
              <a:rPr lang="hu-HU" sz="7200" dirty="0"/>
              <a:t>CO2 elnyelő </a:t>
            </a:r>
            <a:r>
              <a:rPr lang="hu-HU" sz="7200" dirty="0" smtClean="0"/>
              <a:t>szóda</a:t>
            </a:r>
          </a:p>
          <a:p>
            <a:endParaRPr lang="hu-HU" sz="7200" dirty="0"/>
          </a:p>
          <a:p>
            <a:r>
              <a:rPr lang="hu-HU" sz="7200" dirty="0" err="1" smtClean="0"/>
              <a:t>Légzőkör</a:t>
            </a:r>
            <a:r>
              <a:rPr lang="hu-HU" sz="7200" dirty="0" smtClean="0"/>
              <a:t> része:</a:t>
            </a:r>
          </a:p>
          <a:p>
            <a:r>
              <a:rPr lang="hu-HU" sz="7200" dirty="0" smtClean="0"/>
              <a:t>1.) FG  2.) </a:t>
            </a:r>
            <a:r>
              <a:rPr lang="hu-HU" sz="7200" dirty="0" err="1" smtClean="0"/>
              <a:t>Rezervoarballon</a:t>
            </a:r>
            <a:r>
              <a:rPr lang="hu-HU" sz="7200" dirty="0" smtClean="0"/>
              <a:t> 3.) APL szelep</a:t>
            </a:r>
          </a:p>
          <a:p>
            <a:r>
              <a:rPr lang="hu-HU" sz="7200" dirty="0" smtClean="0"/>
              <a:t>4.) CO2 elnyelő szóda  5.) Két egyirányú szelep</a:t>
            </a:r>
          </a:p>
          <a:p>
            <a:r>
              <a:rPr lang="hu-HU" sz="7200" dirty="0" smtClean="0"/>
              <a:t>6.) csőrendszer</a:t>
            </a:r>
          </a:p>
          <a:p>
            <a:pPr lvl="3"/>
            <a:endParaRPr lang="hu-HU" sz="4600" dirty="0"/>
          </a:p>
          <a:p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36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altatógép biztonsági tartozékai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294457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Kódolt, össze nem cserélhető gázbemenet</a:t>
            </a:r>
          </a:p>
          <a:p>
            <a:r>
              <a:rPr lang="hu-HU" sz="2400" dirty="0" smtClean="0"/>
              <a:t>Össze nem cserélhető gázpalack csatlakozók</a:t>
            </a:r>
          </a:p>
          <a:p>
            <a:r>
              <a:rPr lang="hu-HU" sz="2400" dirty="0" smtClean="0"/>
              <a:t>Súlyszelepek, melyek kritikus nyomásnál megnyílnak</a:t>
            </a:r>
          </a:p>
          <a:p>
            <a:r>
              <a:rPr lang="hu-HU" sz="2400" dirty="0" err="1" smtClean="0"/>
              <a:t>Oxigén-bypass</a:t>
            </a:r>
            <a:r>
              <a:rPr lang="hu-HU" sz="2400" dirty="0" smtClean="0"/>
              <a:t> (közvetlenül jut a FG kimenethez)</a:t>
            </a:r>
          </a:p>
          <a:p>
            <a:r>
              <a:rPr lang="hu-HU" sz="2400" dirty="0" smtClean="0"/>
              <a:t>Oxigén riasztók (O2 csökkenés esetén körlevegő felé nyit a rendszer)</a:t>
            </a:r>
          </a:p>
          <a:p>
            <a:endParaRPr lang="hu-HU" sz="2400" dirty="0"/>
          </a:p>
          <a:p>
            <a:r>
              <a:rPr lang="hu-HU" sz="2400" dirty="0" smtClean="0"/>
              <a:t>FONTOS!! </a:t>
            </a:r>
          </a:p>
          <a:p>
            <a:pPr marL="0" indent="0">
              <a:buNone/>
            </a:pPr>
            <a:r>
              <a:rPr lang="hu-HU" sz="2400" dirty="0" smtClean="0"/>
              <a:t>	Szivárgás- ill. tömítettség teszt minden műszak előtt ill. új „kör” 	felhelyezése	után kötelező!!</a:t>
            </a:r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47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96811" y="2967335"/>
            <a:ext cx="5798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KÖSZÖNÖM!</a:t>
            </a:r>
            <a:endParaRPr lang="hu-H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59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0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5944" y="309114"/>
            <a:ext cx="9291634" cy="3329581"/>
          </a:xfrm>
        </p:spPr>
        <p:txBody>
          <a:bodyPr/>
          <a:lstStyle/>
          <a:p>
            <a:pPr algn="ctr"/>
            <a:r>
              <a:rPr lang="hu-HU" dirty="0" smtClean="0"/>
              <a:t>Általános és regionális anesztézia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u-HU" sz="4000" dirty="0" smtClean="0"/>
              <a:t>Általános anesztézia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0228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Preoperatív</a:t>
            </a:r>
            <a:r>
              <a:rPr lang="hu-HU" dirty="0" smtClean="0"/>
              <a:t> betegvizsgálat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8090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400" dirty="0" smtClean="0"/>
              <a:t>Feladatai:</a:t>
            </a:r>
          </a:p>
          <a:p>
            <a:pPr lvl="1"/>
            <a:r>
              <a:rPr lang="hu-HU" sz="2600" dirty="0" err="1" smtClean="0"/>
              <a:t>anamnézisfelvétel</a:t>
            </a:r>
            <a:endParaRPr lang="hu-HU" sz="2600" dirty="0" smtClean="0"/>
          </a:p>
          <a:p>
            <a:pPr lvl="1"/>
            <a:r>
              <a:rPr lang="hu-HU" sz="2600" dirty="0"/>
              <a:t>k</a:t>
            </a:r>
            <a:r>
              <a:rPr lang="hu-HU" sz="2600" dirty="0" smtClean="0"/>
              <a:t>ockázat megállapítás </a:t>
            </a:r>
            <a:r>
              <a:rPr lang="hu-HU" sz="2600" dirty="0" err="1" smtClean="0"/>
              <a:t>sz.e</a:t>
            </a:r>
            <a:r>
              <a:rPr lang="hu-HU" sz="2600" dirty="0" smtClean="0"/>
              <a:t> kiegészítő vizsgálatok elrendelése</a:t>
            </a:r>
          </a:p>
          <a:p>
            <a:pPr lvl="1"/>
            <a:r>
              <a:rPr lang="hu-HU" sz="2600" dirty="0"/>
              <a:t>f</a:t>
            </a:r>
            <a:r>
              <a:rPr lang="hu-HU" sz="2600" dirty="0" smtClean="0"/>
              <a:t>izikális vizsgálat</a:t>
            </a:r>
          </a:p>
          <a:p>
            <a:pPr lvl="1"/>
            <a:r>
              <a:rPr lang="hu-HU" sz="2600" dirty="0" smtClean="0"/>
              <a:t>részletes tájékoztatatás (szóbeli, írásbeli)</a:t>
            </a:r>
          </a:p>
          <a:p>
            <a:pPr lvl="1"/>
            <a:r>
              <a:rPr lang="hu-HU" sz="2600" dirty="0"/>
              <a:t>f</a:t>
            </a:r>
            <a:r>
              <a:rPr lang="hu-HU" sz="2600" dirty="0" smtClean="0"/>
              <a:t>élelem csökkentése</a:t>
            </a:r>
          </a:p>
          <a:p>
            <a:pPr lvl="1"/>
            <a:r>
              <a:rPr lang="hu-HU" sz="2600" dirty="0"/>
              <a:t>a</a:t>
            </a:r>
            <a:r>
              <a:rPr lang="hu-HU" sz="2600" b="0" i="0" u="none" strike="noStrike" baseline="0" dirty="0" smtClean="0"/>
              <a:t> szekréció csökkentése</a:t>
            </a:r>
          </a:p>
          <a:p>
            <a:pPr lvl="1"/>
            <a:r>
              <a:rPr lang="hu-HU" sz="2600" b="0" i="0" u="none" strike="noStrike" baseline="0" dirty="0" smtClean="0"/>
              <a:t>PONV csökkentése </a:t>
            </a:r>
            <a:endParaRPr lang="hu-HU" sz="2600" dirty="0"/>
          </a:p>
          <a:p>
            <a:pPr lvl="1"/>
            <a:r>
              <a:rPr lang="hu-HU" sz="2600" dirty="0"/>
              <a:t>A gyomortartalom csökkentése és </a:t>
            </a:r>
            <a:r>
              <a:rPr lang="hu-HU" sz="2600" dirty="0" err="1"/>
              <a:t>pH-jának</a:t>
            </a:r>
            <a:r>
              <a:rPr lang="hu-HU" sz="2600" dirty="0"/>
              <a:t> emelése </a:t>
            </a:r>
          </a:p>
          <a:p>
            <a:pPr lvl="1"/>
            <a:r>
              <a:rPr lang="hu-HU" sz="2600" dirty="0" smtClean="0"/>
              <a:t>gyógyszeres előkészítés</a:t>
            </a:r>
          </a:p>
          <a:p>
            <a:pPr lvl="1"/>
            <a:r>
              <a:rPr lang="hu-HU" sz="2600" dirty="0"/>
              <a:t>b</a:t>
            </a:r>
            <a:r>
              <a:rPr lang="hu-HU" sz="2600" dirty="0" smtClean="0"/>
              <a:t>eleegyező nyilatkozatok kitöltése</a:t>
            </a:r>
          </a:p>
          <a:p>
            <a:pPr lvl="1"/>
            <a:r>
              <a:rPr lang="hu-HU" sz="2600" dirty="0"/>
              <a:t>d</a:t>
            </a:r>
            <a:r>
              <a:rPr lang="hu-HU" sz="2600" dirty="0" smtClean="0"/>
              <a:t>okumentáció hiánytalan elkészítése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79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Anesztézia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5894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Általános anesztézia</a:t>
            </a:r>
          </a:p>
          <a:p>
            <a:pPr lvl="2"/>
            <a:r>
              <a:rPr lang="hu-HU" sz="1800" dirty="0" smtClean="0"/>
              <a:t>Intravénás </a:t>
            </a:r>
          </a:p>
          <a:p>
            <a:pPr marL="2277400" lvl="5" indent="0">
              <a:buNone/>
            </a:pPr>
            <a:r>
              <a:rPr lang="hu-HU" sz="1800" dirty="0" smtClean="0"/>
              <a:t>			balanszírozott</a:t>
            </a:r>
          </a:p>
          <a:p>
            <a:pPr lvl="2"/>
            <a:r>
              <a:rPr lang="hu-HU" sz="1800" dirty="0" smtClean="0"/>
              <a:t>Inhalációs</a:t>
            </a:r>
          </a:p>
          <a:p>
            <a:pPr marL="914400" lvl="2" indent="0">
              <a:buNone/>
            </a:pPr>
            <a:r>
              <a:rPr lang="hu-HU" dirty="0" smtClean="0"/>
              <a:t>											</a:t>
            </a:r>
            <a:r>
              <a:rPr lang="hu-HU" sz="1800" dirty="0" smtClean="0"/>
              <a:t>kombinált</a:t>
            </a:r>
          </a:p>
          <a:p>
            <a:r>
              <a:rPr lang="hu-HU" sz="2400" dirty="0" smtClean="0"/>
              <a:t>Regionális anesztézia</a:t>
            </a:r>
          </a:p>
          <a:p>
            <a:pPr lvl="2"/>
            <a:r>
              <a:rPr lang="hu-HU" sz="1800" dirty="0" err="1" smtClean="0"/>
              <a:t>Neuroaxiális</a:t>
            </a:r>
            <a:r>
              <a:rPr lang="hu-HU" sz="1800" dirty="0" smtClean="0"/>
              <a:t> blokád</a:t>
            </a:r>
          </a:p>
          <a:p>
            <a:pPr lvl="3"/>
            <a:r>
              <a:rPr lang="hu-HU" sz="1600" dirty="0" smtClean="0"/>
              <a:t>SPA</a:t>
            </a:r>
          </a:p>
          <a:p>
            <a:pPr lvl="3"/>
            <a:r>
              <a:rPr lang="hu-HU" sz="1600" dirty="0" smtClean="0"/>
              <a:t>EDA</a:t>
            </a:r>
          </a:p>
          <a:p>
            <a:pPr lvl="2"/>
            <a:r>
              <a:rPr lang="hu-HU" sz="1800" dirty="0" smtClean="0"/>
              <a:t>Perifériás idegblokád</a:t>
            </a:r>
          </a:p>
          <a:p>
            <a:pPr lvl="3"/>
            <a:r>
              <a:rPr lang="hu-HU" sz="1600" dirty="0" err="1" smtClean="0"/>
              <a:t>Plexus</a:t>
            </a:r>
            <a:endParaRPr lang="hu-HU" sz="16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629563" y="2579298"/>
            <a:ext cx="715993" cy="3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3618779" y="2976113"/>
            <a:ext cx="737559" cy="38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003985" y="2976113"/>
            <a:ext cx="1095555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3312543" y="3821502"/>
            <a:ext cx="3786997" cy="1544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</a:t>
            </a:r>
            <a:r>
              <a:rPr lang="hu-HU" dirty="0"/>
              <a:t>általános anesztézia </a:t>
            </a:r>
            <a:r>
              <a:rPr lang="hu-HU" dirty="0" smtClean="0"/>
              <a:t>céljai és szakaszai: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32554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 smtClean="0"/>
              <a:t>Céljai:</a:t>
            </a:r>
          </a:p>
          <a:p>
            <a:pPr lvl="1"/>
            <a:r>
              <a:rPr lang="hu-HU" sz="1900" dirty="0" smtClean="0"/>
              <a:t>hipnózis: öntudat elvesztése </a:t>
            </a:r>
            <a:endParaRPr lang="hu-HU" sz="1900" dirty="0"/>
          </a:p>
          <a:p>
            <a:pPr lvl="1"/>
            <a:r>
              <a:rPr lang="hu-HU" sz="1900" dirty="0" err="1" smtClean="0"/>
              <a:t>analgézia</a:t>
            </a:r>
            <a:r>
              <a:rPr lang="hu-HU" sz="1900" dirty="0" smtClean="0"/>
              <a:t>: fájdalommentesség</a:t>
            </a:r>
            <a:endParaRPr lang="hu-HU" sz="1900" dirty="0"/>
          </a:p>
          <a:p>
            <a:pPr lvl="1"/>
            <a:r>
              <a:rPr lang="hu-HU" sz="1900" dirty="0"/>
              <a:t>a</a:t>
            </a:r>
            <a:r>
              <a:rPr lang="hu-HU" sz="1900" dirty="0" smtClean="0"/>
              <a:t>mnézia: emlékezet kiesése</a:t>
            </a:r>
            <a:endParaRPr lang="hu-HU" sz="1900" dirty="0"/>
          </a:p>
          <a:p>
            <a:pPr lvl="1"/>
            <a:r>
              <a:rPr lang="hu-HU" sz="1900" dirty="0" err="1"/>
              <a:t>a</a:t>
            </a:r>
            <a:r>
              <a:rPr lang="hu-HU" sz="1900" dirty="0" err="1" smtClean="0"/>
              <a:t>ntinocicepció</a:t>
            </a:r>
            <a:r>
              <a:rPr lang="hu-HU" sz="1900" dirty="0" smtClean="0"/>
              <a:t>: káros vegetatív reflexek kikapcsolása</a:t>
            </a:r>
            <a:endParaRPr lang="hu-HU" sz="1900" dirty="0"/>
          </a:p>
          <a:p>
            <a:pPr lvl="1"/>
            <a:r>
              <a:rPr lang="hu-HU" sz="1900" dirty="0" err="1" smtClean="0"/>
              <a:t>izomrelaxáció</a:t>
            </a:r>
            <a:r>
              <a:rPr lang="hu-HU" sz="1900" dirty="0" smtClean="0"/>
              <a:t>: harántcsíkolt izom ellazulása</a:t>
            </a:r>
            <a:endParaRPr lang="hu-HU" sz="1900" dirty="0"/>
          </a:p>
          <a:p>
            <a:r>
              <a:rPr lang="hu-HU" sz="2600" dirty="0" smtClean="0"/>
              <a:t>Szakaszai:</a:t>
            </a:r>
          </a:p>
          <a:p>
            <a:pPr lvl="1"/>
            <a:r>
              <a:rPr lang="hu-HU" sz="1900" dirty="0" err="1" smtClean="0"/>
              <a:t>premedikáció</a:t>
            </a:r>
            <a:endParaRPr lang="hu-HU" sz="1900" dirty="0" smtClean="0"/>
          </a:p>
          <a:p>
            <a:pPr lvl="1"/>
            <a:r>
              <a:rPr lang="hu-HU" sz="1900" dirty="0"/>
              <a:t>b</a:t>
            </a:r>
            <a:r>
              <a:rPr lang="hu-HU" sz="1900" dirty="0" smtClean="0"/>
              <a:t>evezetés</a:t>
            </a:r>
          </a:p>
          <a:p>
            <a:pPr lvl="1"/>
            <a:r>
              <a:rPr lang="hu-HU" sz="1900" dirty="0"/>
              <a:t>f</a:t>
            </a:r>
            <a:r>
              <a:rPr lang="hu-HU" sz="1900" dirty="0" smtClean="0"/>
              <a:t>enntartás</a:t>
            </a:r>
          </a:p>
          <a:p>
            <a:pPr lvl="1"/>
            <a:r>
              <a:rPr lang="hu-HU" sz="1900" dirty="0"/>
              <a:t>b</a:t>
            </a:r>
            <a:r>
              <a:rPr lang="hu-HU" sz="1900" dirty="0" smtClean="0"/>
              <a:t>efejezés</a:t>
            </a:r>
          </a:p>
          <a:p>
            <a:pPr lvl="1"/>
            <a:r>
              <a:rPr lang="hu-HU" sz="1900" dirty="0" err="1"/>
              <a:t>p</a:t>
            </a:r>
            <a:r>
              <a:rPr lang="hu-HU" sz="1900" dirty="0" err="1" smtClean="0"/>
              <a:t>osztoperatív</a:t>
            </a:r>
            <a:r>
              <a:rPr lang="hu-HU" sz="1900" dirty="0" smtClean="0"/>
              <a:t> megfigyelés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27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</a:t>
            </a:r>
            <a:r>
              <a:rPr lang="hu-HU" dirty="0"/>
              <a:t>intravénás anesztézia előnyei és </a:t>
            </a:r>
            <a:r>
              <a:rPr lang="hu-HU" dirty="0">
                <a:solidFill>
                  <a:srgbClr val="FFC000"/>
                </a:solidFill>
              </a:rPr>
              <a:t>hátrányai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Gyorsan </a:t>
            </a:r>
            <a:r>
              <a:rPr lang="hu-HU" dirty="0"/>
              <a:t>bevezethető </a:t>
            </a:r>
          </a:p>
          <a:p>
            <a:r>
              <a:rPr lang="hu-HU" dirty="0" smtClean="0"/>
              <a:t>Környezetkímélő </a:t>
            </a:r>
            <a:endParaRPr lang="hu-HU" dirty="0"/>
          </a:p>
          <a:p>
            <a:r>
              <a:rPr lang="hu-HU" dirty="0" smtClean="0"/>
              <a:t>Amnéziás</a:t>
            </a:r>
            <a:r>
              <a:rPr lang="hu-HU" dirty="0"/>
              <a:t>, </a:t>
            </a:r>
            <a:r>
              <a:rPr lang="hu-HU" dirty="0" err="1"/>
              <a:t>anxiolytikus</a:t>
            </a:r>
            <a:r>
              <a:rPr lang="hu-HU" dirty="0"/>
              <a:t>, </a:t>
            </a:r>
            <a:r>
              <a:rPr lang="hu-HU" dirty="0" err="1"/>
              <a:t>antiemetikus</a:t>
            </a:r>
            <a:r>
              <a:rPr lang="hu-HU" dirty="0"/>
              <a:t>, </a:t>
            </a:r>
            <a:r>
              <a:rPr lang="hu-HU" dirty="0" err="1"/>
              <a:t>antikonvulzív</a:t>
            </a:r>
            <a:r>
              <a:rPr lang="hu-HU" dirty="0"/>
              <a:t> hatás </a:t>
            </a:r>
          </a:p>
          <a:p>
            <a:r>
              <a:rPr lang="hu-HU" dirty="0" smtClean="0"/>
              <a:t>Nyitott </a:t>
            </a:r>
            <a:r>
              <a:rPr lang="hu-HU" dirty="0"/>
              <a:t>légutak esetén is stabil </a:t>
            </a:r>
          </a:p>
          <a:p>
            <a:r>
              <a:rPr lang="hu-HU" dirty="0" err="1" smtClean="0"/>
              <a:t>Antagonizálhatóság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Műtőn </a:t>
            </a:r>
            <a:r>
              <a:rPr lang="hu-HU" dirty="0"/>
              <a:t>kívül is alkalmazható </a:t>
            </a:r>
          </a:p>
          <a:p>
            <a:r>
              <a:rPr lang="hu-HU" dirty="0" err="1" smtClean="0"/>
              <a:t>Analgetikus</a:t>
            </a:r>
            <a:r>
              <a:rPr lang="hu-HU" dirty="0" smtClean="0"/>
              <a:t> </a:t>
            </a:r>
            <a:r>
              <a:rPr lang="hu-HU" dirty="0"/>
              <a:t>hatás (</a:t>
            </a:r>
            <a:r>
              <a:rPr lang="hu-HU" dirty="0" err="1"/>
              <a:t>opioidok</a:t>
            </a:r>
            <a:r>
              <a:rPr lang="hu-HU" dirty="0"/>
              <a:t>)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A </a:t>
            </a:r>
            <a:r>
              <a:rPr lang="hu-HU" dirty="0">
                <a:solidFill>
                  <a:srgbClr val="FFC000"/>
                </a:solidFill>
              </a:rPr>
              <a:t>véna biztosítása problematikus lehet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Allergiás </a:t>
            </a:r>
            <a:r>
              <a:rPr lang="hu-HU" dirty="0">
                <a:solidFill>
                  <a:srgbClr val="FFC000"/>
                </a:solidFill>
              </a:rPr>
              <a:t>szövődmények léphetnek fel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Az </a:t>
            </a:r>
            <a:r>
              <a:rPr lang="hu-HU" dirty="0">
                <a:solidFill>
                  <a:srgbClr val="FFC000"/>
                </a:solidFill>
              </a:rPr>
              <a:t>anesztézia mélységét nehéz megítélni, túladagolás veszélye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64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</a:t>
            </a:r>
            <a:r>
              <a:rPr lang="hu-HU" dirty="0"/>
              <a:t>inhalációs anesztézia előnyei és </a:t>
            </a:r>
            <a:r>
              <a:rPr lang="hu-HU" dirty="0">
                <a:solidFill>
                  <a:srgbClr val="FFC000"/>
                </a:solidFill>
              </a:rPr>
              <a:t>hátrányai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Egyszerű </a:t>
            </a:r>
            <a:r>
              <a:rPr lang="hu-HU" dirty="0"/>
              <a:t>kivitelezés </a:t>
            </a:r>
          </a:p>
          <a:p>
            <a:r>
              <a:rPr lang="hu-HU" dirty="0" smtClean="0"/>
              <a:t>Vénás </a:t>
            </a:r>
            <a:r>
              <a:rPr lang="hu-HU" dirty="0"/>
              <a:t>út nélkül is bevezethető </a:t>
            </a:r>
          </a:p>
          <a:p>
            <a:r>
              <a:rPr lang="hu-HU" dirty="0" smtClean="0"/>
              <a:t>Könnyen </a:t>
            </a:r>
            <a:r>
              <a:rPr lang="hu-HU" dirty="0"/>
              <a:t>szabályozható </a:t>
            </a:r>
            <a:r>
              <a:rPr lang="hu-HU" dirty="0" smtClean="0"/>
              <a:t>(MAC)</a:t>
            </a:r>
            <a:endParaRPr lang="hu-HU" dirty="0"/>
          </a:p>
          <a:p>
            <a:r>
              <a:rPr lang="hu-HU" dirty="0" smtClean="0"/>
              <a:t>Relatíve </a:t>
            </a:r>
            <a:r>
              <a:rPr lang="hu-HU" dirty="0"/>
              <a:t>jó </a:t>
            </a:r>
            <a:r>
              <a:rPr lang="hu-HU" dirty="0" err="1"/>
              <a:t>analgézia</a:t>
            </a:r>
            <a:r>
              <a:rPr lang="hu-HU" dirty="0"/>
              <a:t>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Környezetszennyező </a:t>
            </a:r>
            <a:r>
              <a:rPr lang="hu-HU" dirty="0">
                <a:solidFill>
                  <a:srgbClr val="FFC000"/>
                </a:solidFill>
              </a:rPr>
              <a:t>(kivétel Xenon)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Hányingert</a:t>
            </a:r>
            <a:r>
              <a:rPr lang="hu-HU" dirty="0">
                <a:solidFill>
                  <a:srgbClr val="FFC000"/>
                </a:solidFill>
              </a:rPr>
              <a:t>, hányást indukálhat (N2O)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Nyitott </a:t>
            </a:r>
            <a:r>
              <a:rPr lang="hu-HU" dirty="0">
                <a:solidFill>
                  <a:srgbClr val="FFC000"/>
                </a:solidFill>
              </a:rPr>
              <a:t>légutak esetén instabil 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Toxikus </a:t>
            </a:r>
            <a:r>
              <a:rPr lang="hu-HU" dirty="0" err="1">
                <a:solidFill>
                  <a:srgbClr val="FFC000"/>
                </a:solidFill>
              </a:rPr>
              <a:t>metabolitok</a:t>
            </a:r>
            <a:r>
              <a:rPr lang="hu-HU" dirty="0">
                <a:solidFill>
                  <a:srgbClr val="FFC000"/>
                </a:solidFill>
              </a:rPr>
              <a:t> (kivétel Xenon és N2O) </a:t>
            </a:r>
          </a:p>
          <a:p>
            <a:r>
              <a:rPr lang="hu-HU" dirty="0" err="1" smtClean="0">
                <a:solidFill>
                  <a:srgbClr val="FFC000"/>
                </a:solidFill>
              </a:rPr>
              <a:t>Malignus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>
                <a:solidFill>
                  <a:srgbClr val="FFC000"/>
                </a:solidFill>
              </a:rPr>
              <a:t>hypertermia</a:t>
            </a:r>
            <a:r>
              <a:rPr lang="hu-HU" dirty="0">
                <a:solidFill>
                  <a:srgbClr val="FFC000"/>
                </a:solidFill>
              </a:rPr>
              <a:t> (kivétel Xenon és N2O) </a:t>
            </a:r>
          </a:p>
        </p:txBody>
      </p:sp>
    </p:spTree>
    <p:extLst>
      <p:ext uri="{BB962C8B-B14F-4D97-AF65-F5344CB8AC3E}">
        <p14:creationId xmlns:p14="http://schemas.microsoft.com/office/powerpoint/2010/main" val="13732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Az </a:t>
            </a:r>
            <a:r>
              <a:rPr lang="pl-PL" dirty="0"/>
              <a:t>anesztetikumok hatása a légzésre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Inhalációs </a:t>
            </a:r>
            <a:r>
              <a:rPr lang="hu-HU" sz="2400" dirty="0" err="1"/>
              <a:t>anesztetikumok</a:t>
            </a:r>
            <a:r>
              <a:rPr lang="hu-HU" sz="2400" dirty="0"/>
              <a:t>: </a:t>
            </a:r>
          </a:p>
          <a:p>
            <a:pPr lvl="1"/>
            <a:r>
              <a:rPr lang="hu-HU" dirty="0" err="1" smtClean="0"/>
              <a:t>bronchodilatáció</a:t>
            </a:r>
            <a:endParaRPr lang="hu-HU" dirty="0"/>
          </a:p>
          <a:p>
            <a:pPr lvl="1"/>
            <a:r>
              <a:rPr lang="hu-HU" dirty="0" err="1"/>
              <a:t>mucociliáris</a:t>
            </a:r>
            <a:r>
              <a:rPr lang="hu-HU" dirty="0"/>
              <a:t> működés csökken </a:t>
            </a:r>
          </a:p>
          <a:p>
            <a:pPr lvl="1"/>
            <a:r>
              <a:rPr lang="hu-HU" dirty="0" smtClean="0"/>
              <a:t>Koncentráció függő légzésdepresszió: </a:t>
            </a:r>
            <a:r>
              <a:rPr lang="hu-HU" dirty="0" err="1"/>
              <a:t>enflurane</a:t>
            </a:r>
            <a:r>
              <a:rPr lang="hu-HU" dirty="0"/>
              <a:t> &gt; </a:t>
            </a:r>
            <a:r>
              <a:rPr lang="hu-HU" dirty="0" err="1"/>
              <a:t>desflurane</a:t>
            </a:r>
            <a:r>
              <a:rPr lang="hu-HU" dirty="0"/>
              <a:t> &gt; </a:t>
            </a:r>
            <a:r>
              <a:rPr lang="hu-HU" dirty="0" err="1"/>
              <a:t>isoflurane</a:t>
            </a:r>
            <a:r>
              <a:rPr lang="hu-HU" dirty="0"/>
              <a:t> &gt; </a:t>
            </a:r>
            <a:r>
              <a:rPr lang="hu-HU" dirty="0" err="1"/>
              <a:t>sevoflurane</a:t>
            </a:r>
            <a:r>
              <a:rPr lang="hu-HU" dirty="0"/>
              <a:t> &gt; </a:t>
            </a:r>
            <a:r>
              <a:rPr lang="hu-HU" dirty="0" err="1"/>
              <a:t>halothane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légzőizmok</a:t>
            </a:r>
            <a:r>
              <a:rPr lang="hu-HU" dirty="0"/>
              <a:t> működése gyengül </a:t>
            </a:r>
          </a:p>
          <a:p>
            <a:pPr lvl="1"/>
            <a:r>
              <a:rPr lang="hu-HU" dirty="0" smtClean="0"/>
              <a:t>légúti izgalom (</a:t>
            </a:r>
            <a:r>
              <a:rPr lang="hu-HU" dirty="0" err="1" smtClean="0"/>
              <a:t>desflurane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sz="2400" dirty="0"/>
              <a:t>Intravénás </a:t>
            </a:r>
            <a:r>
              <a:rPr lang="hu-HU" sz="2400" dirty="0" err="1"/>
              <a:t>anesztetikumok</a:t>
            </a:r>
            <a:r>
              <a:rPr lang="hu-HU" sz="2400" dirty="0"/>
              <a:t> és </a:t>
            </a:r>
            <a:r>
              <a:rPr lang="hu-HU" sz="2400" dirty="0" err="1"/>
              <a:t>opioidok</a:t>
            </a:r>
            <a:r>
              <a:rPr lang="hu-HU" sz="2400" dirty="0"/>
              <a:t>: </a:t>
            </a:r>
          </a:p>
          <a:p>
            <a:pPr lvl="1"/>
            <a:r>
              <a:rPr lang="hu-HU" dirty="0"/>
              <a:t>központi légzés depresszió 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propofol</a:t>
            </a:r>
            <a:r>
              <a:rPr lang="hu-HU" dirty="0"/>
              <a:t> és </a:t>
            </a:r>
            <a:r>
              <a:rPr lang="hu-HU" dirty="0" err="1"/>
              <a:t>thiopental</a:t>
            </a:r>
            <a:r>
              <a:rPr lang="hu-HU" dirty="0"/>
              <a:t> bevezetés hatására </a:t>
            </a:r>
            <a:r>
              <a:rPr lang="hu-HU" dirty="0" err="1"/>
              <a:t>apnoé</a:t>
            </a:r>
            <a:r>
              <a:rPr lang="hu-HU" dirty="0"/>
              <a:t> léphet fel </a:t>
            </a:r>
          </a:p>
        </p:txBody>
      </p:sp>
    </p:spTree>
    <p:extLst>
      <p:ext uri="{BB962C8B-B14F-4D97-AF65-F5344CB8AC3E}">
        <p14:creationId xmlns:p14="http://schemas.microsoft.com/office/powerpoint/2010/main" val="27370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</a:t>
            </a:r>
            <a:r>
              <a:rPr lang="hu-HU" dirty="0" err="1"/>
              <a:t>anesztetikumok</a:t>
            </a:r>
            <a:r>
              <a:rPr lang="hu-HU" dirty="0"/>
              <a:t> hatása a keringésre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9127616" cy="4451399"/>
          </a:xfrm>
        </p:spPr>
        <p:txBody>
          <a:bodyPr>
            <a:normAutofit fontScale="77500" lnSpcReduction="20000"/>
          </a:bodyPr>
          <a:lstStyle/>
          <a:p>
            <a:r>
              <a:rPr lang="hu-HU" sz="3100" dirty="0" smtClean="0"/>
              <a:t>Inhalációs </a:t>
            </a:r>
            <a:r>
              <a:rPr lang="hu-HU" sz="3100" dirty="0" err="1"/>
              <a:t>anesztetikumok</a:t>
            </a:r>
            <a:r>
              <a:rPr lang="hu-HU" sz="3100" dirty="0"/>
              <a:t>: </a:t>
            </a:r>
          </a:p>
          <a:p>
            <a:pPr lvl="1"/>
            <a:r>
              <a:rPr lang="hu-HU" sz="2300" dirty="0" smtClean="0"/>
              <a:t>dózistól </a:t>
            </a:r>
            <a:r>
              <a:rPr lang="hu-HU" sz="2300" dirty="0"/>
              <a:t>függően </a:t>
            </a:r>
            <a:r>
              <a:rPr lang="hu-HU" sz="2300" dirty="0" err="1" smtClean="0"/>
              <a:t>kontraktilitás</a:t>
            </a:r>
            <a:r>
              <a:rPr lang="hu-HU" sz="2300" dirty="0" smtClean="0"/>
              <a:t> ill. frekvencia csökken </a:t>
            </a:r>
            <a:endParaRPr lang="hu-HU" sz="2300" dirty="0"/>
          </a:p>
          <a:p>
            <a:pPr lvl="1"/>
            <a:r>
              <a:rPr lang="hu-HU" sz="2300" dirty="0"/>
              <a:t>p</a:t>
            </a:r>
            <a:r>
              <a:rPr lang="hu-HU" sz="2300" dirty="0" smtClean="0"/>
              <a:t>erifériás </a:t>
            </a:r>
            <a:r>
              <a:rPr lang="hu-HU" sz="2300" dirty="0" err="1" smtClean="0"/>
              <a:t>vascularis</a:t>
            </a:r>
            <a:r>
              <a:rPr lang="hu-HU" sz="2300" dirty="0" smtClean="0"/>
              <a:t> rezisztencia csökken</a:t>
            </a:r>
            <a:endParaRPr lang="hu-HU" sz="2300" dirty="0"/>
          </a:p>
          <a:p>
            <a:pPr lvl="1"/>
            <a:r>
              <a:rPr lang="hu-HU" sz="2300" dirty="0" err="1" smtClean="0"/>
              <a:t>szenzibilizálják</a:t>
            </a:r>
            <a:r>
              <a:rPr lang="hu-HU" sz="2300" dirty="0" smtClean="0"/>
              <a:t> </a:t>
            </a:r>
            <a:r>
              <a:rPr lang="hu-HU" sz="2300" dirty="0"/>
              <a:t>a szívizmot az adrenalinnal </a:t>
            </a:r>
            <a:r>
              <a:rPr lang="hu-HU" sz="2300" dirty="0" smtClean="0"/>
              <a:t>szemben- </a:t>
            </a:r>
            <a:r>
              <a:rPr lang="hu-HU" sz="2300" dirty="0" err="1" smtClean="0"/>
              <a:t>arrythmogén</a:t>
            </a:r>
            <a:r>
              <a:rPr lang="hu-HU" sz="2300" dirty="0" smtClean="0"/>
              <a:t> hatás</a:t>
            </a:r>
            <a:endParaRPr lang="hu-HU" sz="2300" dirty="0"/>
          </a:p>
          <a:p>
            <a:pPr lvl="1"/>
            <a:r>
              <a:rPr lang="hu-HU" sz="2300" dirty="0" smtClean="0"/>
              <a:t>jelentős </a:t>
            </a:r>
            <a:r>
              <a:rPr lang="hu-HU" sz="2300" dirty="0"/>
              <a:t>védelmet nyújtanak a szívizom </a:t>
            </a:r>
            <a:r>
              <a:rPr lang="hu-HU" sz="2300" dirty="0" err="1"/>
              <a:t>ischemiával</a:t>
            </a:r>
            <a:r>
              <a:rPr lang="hu-HU" sz="2300" dirty="0"/>
              <a:t> szemben </a:t>
            </a:r>
          </a:p>
          <a:p>
            <a:pPr lvl="1"/>
            <a:r>
              <a:rPr lang="hu-HU" sz="2300" dirty="0" smtClean="0"/>
              <a:t>a </a:t>
            </a:r>
            <a:r>
              <a:rPr lang="hu-HU" sz="2300" dirty="0"/>
              <a:t>N2O negatív </a:t>
            </a:r>
            <a:r>
              <a:rPr lang="hu-HU" sz="2300" dirty="0" err="1"/>
              <a:t>inotrop</a:t>
            </a:r>
            <a:r>
              <a:rPr lang="hu-HU" sz="2300" dirty="0"/>
              <a:t> hatást fejt ki, de fokozza a szimpatikus tónust, enyhe </a:t>
            </a:r>
            <a:r>
              <a:rPr lang="hu-HU" sz="2300" dirty="0" err="1"/>
              <a:t>vérnyomásemelkedést</a:t>
            </a:r>
            <a:r>
              <a:rPr lang="hu-HU" sz="2300" dirty="0"/>
              <a:t> okoz </a:t>
            </a:r>
          </a:p>
          <a:p>
            <a:r>
              <a:rPr lang="hu-HU" sz="3400" dirty="0" smtClean="0"/>
              <a:t>Intravénás </a:t>
            </a:r>
            <a:r>
              <a:rPr lang="hu-HU" sz="3400" dirty="0" err="1"/>
              <a:t>anesztetikumok</a:t>
            </a:r>
            <a:r>
              <a:rPr lang="hu-HU" sz="3400" dirty="0"/>
              <a:t> és </a:t>
            </a:r>
            <a:r>
              <a:rPr lang="hu-HU" sz="3400" dirty="0" err="1"/>
              <a:t>opioidok</a:t>
            </a:r>
            <a:r>
              <a:rPr lang="hu-HU" sz="3400" dirty="0"/>
              <a:t>: </a:t>
            </a:r>
          </a:p>
          <a:p>
            <a:pPr lvl="1"/>
            <a:r>
              <a:rPr lang="hu-HU" sz="2300" dirty="0" smtClean="0"/>
              <a:t>a </a:t>
            </a:r>
            <a:r>
              <a:rPr lang="hu-HU" sz="2300" dirty="0" err="1"/>
              <a:t>propofol</a:t>
            </a:r>
            <a:r>
              <a:rPr lang="hu-HU" sz="2300" dirty="0"/>
              <a:t> és a </a:t>
            </a:r>
            <a:r>
              <a:rPr lang="hu-HU" sz="2300" dirty="0" err="1"/>
              <a:t>thiopentál</a:t>
            </a:r>
            <a:r>
              <a:rPr lang="hu-HU" sz="2300" dirty="0"/>
              <a:t> csökkenti az artériás vérnyomást </a:t>
            </a:r>
          </a:p>
          <a:p>
            <a:pPr lvl="1"/>
            <a:r>
              <a:rPr lang="hu-HU" sz="2300" dirty="0" smtClean="0"/>
              <a:t>a </a:t>
            </a:r>
            <a:r>
              <a:rPr lang="hu-HU" sz="2300" dirty="0" err="1"/>
              <a:t>ketamin</a:t>
            </a:r>
            <a:r>
              <a:rPr lang="hu-HU" sz="2300" dirty="0"/>
              <a:t> fokozza a szívfrekvenciát és a vérnyomást </a:t>
            </a:r>
          </a:p>
          <a:p>
            <a:pPr lvl="1"/>
            <a:r>
              <a:rPr lang="hu-HU" sz="2300" dirty="0" smtClean="0"/>
              <a:t>a </a:t>
            </a:r>
            <a:r>
              <a:rPr lang="hu-HU" sz="2300" dirty="0" err="1"/>
              <a:t>benzodiazepinek</a:t>
            </a:r>
            <a:r>
              <a:rPr lang="hu-HU" sz="2300" dirty="0"/>
              <a:t> és az </a:t>
            </a:r>
            <a:r>
              <a:rPr lang="hu-HU" sz="2300" dirty="0" err="1"/>
              <a:t>etomidat</a:t>
            </a:r>
            <a:r>
              <a:rPr lang="hu-HU" sz="2300" dirty="0"/>
              <a:t> minimális hatást okoznak </a:t>
            </a:r>
          </a:p>
          <a:p>
            <a:pPr lvl="1"/>
            <a:r>
              <a:rPr lang="hu-HU" sz="2300" dirty="0" smtClean="0"/>
              <a:t>az </a:t>
            </a:r>
            <a:r>
              <a:rPr lang="hu-HU" sz="2300" dirty="0" err="1"/>
              <a:t>opioidok</a:t>
            </a:r>
            <a:r>
              <a:rPr lang="hu-HU" sz="2300" dirty="0"/>
              <a:t> csökkentik a </a:t>
            </a:r>
            <a:r>
              <a:rPr lang="hu-HU" sz="2300" dirty="0" err="1"/>
              <a:t>szívfekvenciát</a:t>
            </a:r>
            <a:r>
              <a:rPr lang="hu-HU" sz="23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87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Inhalációs </a:t>
            </a:r>
            <a:r>
              <a:rPr lang="hu-HU" dirty="0" err="1" smtClean="0"/>
              <a:t>anesztetikumok</a:t>
            </a:r>
            <a:r>
              <a:rPr lang="hu-HU" dirty="0" smtClean="0"/>
              <a:t> -  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442552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MAC(minimális </a:t>
            </a:r>
            <a:r>
              <a:rPr lang="hu-HU" sz="2400" dirty="0" err="1" smtClean="0"/>
              <a:t>alveolaris</a:t>
            </a:r>
            <a:r>
              <a:rPr lang="hu-HU" sz="2400" dirty="0" smtClean="0"/>
              <a:t> koncentráció)</a:t>
            </a:r>
          </a:p>
          <a:p>
            <a:pPr lvl="1"/>
            <a:r>
              <a:rPr lang="hu-HU" smtClean="0"/>
              <a:t>betegek </a:t>
            </a:r>
            <a:r>
              <a:rPr lang="hu-HU" dirty="0" smtClean="0"/>
              <a:t>50%-a nem reagál a </a:t>
            </a:r>
            <a:r>
              <a:rPr lang="hu-HU" dirty="0" err="1" smtClean="0"/>
              <a:t>stimulusra</a:t>
            </a:r>
            <a:endParaRPr lang="hu-HU" dirty="0" smtClean="0"/>
          </a:p>
          <a:p>
            <a:pPr lvl="1"/>
            <a:r>
              <a:rPr lang="hu-HU" dirty="0" smtClean="0"/>
              <a:t>1,5 MAC: </a:t>
            </a:r>
            <a:r>
              <a:rPr lang="hu-HU" dirty="0" err="1" smtClean="0"/>
              <a:t>stimulusra</a:t>
            </a:r>
            <a:r>
              <a:rPr lang="hu-HU" dirty="0" smtClean="0"/>
              <a:t> nincs </a:t>
            </a:r>
            <a:r>
              <a:rPr lang="hu-HU" dirty="0" err="1" smtClean="0"/>
              <a:t>cardiovascularis</a:t>
            </a:r>
            <a:r>
              <a:rPr lang="hu-HU" dirty="0" smtClean="0"/>
              <a:t> válasz</a:t>
            </a:r>
          </a:p>
          <a:p>
            <a:pPr lvl="1"/>
            <a:r>
              <a:rPr lang="hu-HU" dirty="0" smtClean="0"/>
              <a:t>befolyásolja: </a:t>
            </a:r>
            <a:r>
              <a:rPr lang="hu-HU" dirty="0" err="1" smtClean="0"/>
              <a:t>hyperthermia</a:t>
            </a:r>
            <a:r>
              <a:rPr lang="hu-HU" dirty="0" smtClean="0"/>
              <a:t>, alkohol, </a:t>
            </a:r>
            <a:r>
              <a:rPr lang="hu-HU" dirty="0" err="1" smtClean="0"/>
              <a:t>analeptikumok</a:t>
            </a:r>
            <a:r>
              <a:rPr lang="hu-HU" dirty="0" smtClean="0"/>
              <a:t>, drogok</a:t>
            </a:r>
          </a:p>
          <a:p>
            <a:r>
              <a:rPr lang="hu-HU" sz="2400" dirty="0" err="1" smtClean="0"/>
              <a:t>Low-flow</a:t>
            </a:r>
            <a:r>
              <a:rPr lang="hu-HU" sz="2400" dirty="0" smtClean="0"/>
              <a:t>: FGF&lt; 1L/min (kis áramlású rendszer)</a:t>
            </a:r>
          </a:p>
          <a:p>
            <a:r>
              <a:rPr lang="hu-HU" sz="2400" dirty="0" err="1" smtClean="0"/>
              <a:t>Minimal-flow</a:t>
            </a:r>
            <a:r>
              <a:rPr lang="hu-HU" sz="2400" dirty="0" smtClean="0"/>
              <a:t>: FGF &lt; 0,5L/min</a:t>
            </a:r>
          </a:p>
          <a:p>
            <a:pPr lvl="1"/>
            <a:r>
              <a:rPr lang="hu-HU" dirty="0" err="1"/>
              <a:t>v</a:t>
            </a:r>
            <a:r>
              <a:rPr lang="hu-HU" dirty="0" err="1" smtClean="0"/>
              <a:t>isszalégzett</a:t>
            </a:r>
            <a:r>
              <a:rPr lang="hu-HU" dirty="0" smtClean="0"/>
              <a:t> gázmennyiség visszakerül a rendszerbe</a:t>
            </a:r>
          </a:p>
          <a:p>
            <a:pPr lvl="1"/>
            <a:r>
              <a:rPr lang="hu-HU" dirty="0" err="1"/>
              <a:t>f</a:t>
            </a:r>
            <a:r>
              <a:rPr lang="hu-HU" dirty="0" err="1" smtClean="0"/>
              <a:t>rissgázáramlás</a:t>
            </a:r>
            <a:r>
              <a:rPr lang="hu-HU" dirty="0" smtClean="0"/>
              <a:t>(FGF) csak pótlásra van</a:t>
            </a:r>
          </a:p>
          <a:p>
            <a:pPr lvl="1"/>
            <a:r>
              <a:rPr lang="hu-HU" dirty="0" smtClean="0"/>
              <a:t>Előnyök: költséghatékony, környezetbarát, hő-és páravesztés csökken</a:t>
            </a:r>
          </a:p>
          <a:p>
            <a:pPr lvl="1"/>
            <a:r>
              <a:rPr lang="hu-HU" dirty="0" smtClean="0"/>
              <a:t>KELL: szoros obszerváció, megbízható gép, teljes gázmonitor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902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Intravénás </a:t>
            </a:r>
            <a:r>
              <a:rPr lang="hu-HU" dirty="0" err="1" smtClean="0"/>
              <a:t>anesztetikumok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233577"/>
            <a:ext cx="9334650" cy="5477773"/>
          </a:xfrm>
        </p:spPr>
        <p:txBody>
          <a:bodyPr>
            <a:normAutofit fontScale="85000" lnSpcReduction="10000"/>
          </a:bodyPr>
          <a:lstStyle/>
          <a:p>
            <a:r>
              <a:rPr lang="hu-HU" sz="2600" dirty="0" smtClean="0"/>
              <a:t>Barbiturátok</a:t>
            </a:r>
          </a:p>
          <a:p>
            <a:pPr lvl="1"/>
            <a:r>
              <a:rPr lang="hu-HU" sz="1900" dirty="0" err="1" smtClean="0"/>
              <a:t>Thiopental</a:t>
            </a:r>
            <a:r>
              <a:rPr lang="hu-HU" sz="1900" dirty="0" smtClean="0"/>
              <a:t>/</a:t>
            </a:r>
            <a:r>
              <a:rPr lang="hu-HU" sz="1900" dirty="0" err="1" smtClean="0"/>
              <a:t>trapanal</a:t>
            </a:r>
            <a:endParaRPr lang="hu-HU" sz="1900" dirty="0" smtClean="0"/>
          </a:p>
          <a:p>
            <a:pPr lvl="2"/>
            <a:r>
              <a:rPr lang="hu-HU" sz="1900" dirty="0" smtClean="0"/>
              <a:t>Gyors hatásbeállás (60s)- jó indukciós szer</a:t>
            </a:r>
          </a:p>
          <a:p>
            <a:pPr lvl="2"/>
            <a:r>
              <a:rPr lang="hu-HU" sz="1900" dirty="0" smtClean="0"/>
              <a:t>Ismételt </a:t>
            </a:r>
            <a:r>
              <a:rPr lang="hu-HU" sz="1900" dirty="0" err="1" smtClean="0"/>
              <a:t>bólus</a:t>
            </a:r>
            <a:r>
              <a:rPr lang="hu-HU" sz="1900" dirty="0" smtClean="0"/>
              <a:t> elhúzódó hatás- fenntartásra nem javasolt</a:t>
            </a:r>
          </a:p>
          <a:p>
            <a:pPr lvl="2"/>
            <a:r>
              <a:rPr lang="hu-HU" sz="1900" dirty="0" smtClean="0"/>
              <a:t>Dózis: 3-6mg/</a:t>
            </a:r>
            <a:r>
              <a:rPr lang="hu-HU" sz="1900" dirty="0" err="1" smtClean="0"/>
              <a:t>ttkg</a:t>
            </a:r>
            <a:endParaRPr lang="hu-HU" sz="1900" dirty="0" smtClean="0"/>
          </a:p>
          <a:p>
            <a:pPr lvl="2"/>
            <a:r>
              <a:rPr lang="hu-HU" sz="1900" dirty="0" smtClean="0"/>
              <a:t>Légzést deprimálják, légúti irritáció nincs, de </a:t>
            </a:r>
            <a:r>
              <a:rPr lang="hu-HU" sz="1900" dirty="0" err="1" smtClean="0"/>
              <a:t>laryngospasmus</a:t>
            </a:r>
            <a:r>
              <a:rPr lang="hu-HU" sz="1900" dirty="0" smtClean="0"/>
              <a:t> lehet</a:t>
            </a:r>
          </a:p>
          <a:p>
            <a:pPr lvl="2"/>
            <a:r>
              <a:rPr lang="hu-HU" sz="1900" dirty="0" smtClean="0"/>
              <a:t> RR csökken </a:t>
            </a:r>
          </a:p>
          <a:p>
            <a:endParaRPr lang="hu-HU" dirty="0" smtClean="0"/>
          </a:p>
          <a:p>
            <a:r>
              <a:rPr lang="hu-HU" sz="2600" dirty="0" err="1" smtClean="0"/>
              <a:t>Benzodiazepinek</a:t>
            </a:r>
            <a:endParaRPr lang="hu-HU" sz="2600" dirty="0" smtClean="0"/>
          </a:p>
          <a:p>
            <a:pPr lvl="1"/>
            <a:r>
              <a:rPr lang="hu-HU" sz="1900" dirty="0" err="1" smtClean="0"/>
              <a:t>Midazolam</a:t>
            </a:r>
            <a:r>
              <a:rPr lang="hu-HU" sz="1900" dirty="0" smtClean="0"/>
              <a:t>, </a:t>
            </a:r>
            <a:r>
              <a:rPr lang="hu-HU" sz="1900" dirty="0" err="1" smtClean="0"/>
              <a:t>diazepam</a:t>
            </a:r>
            <a:r>
              <a:rPr lang="hu-HU" sz="1900" dirty="0" smtClean="0"/>
              <a:t>, </a:t>
            </a:r>
            <a:r>
              <a:rPr lang="hu-HU" sz="1900" dirty="0" err="1" smtClean="0"/>
              <a:t>lorazepam</a:t>
            </a:r>
            <a:endParaRPr lang="hu-HU" sz="1900" dirty="0" smtClean="0"/>
          </a:p>
          <a:p>
            <a:pPr lvl="2"/>
            <a:r>
              <a:rPr lang="hu-HU" sz="1900" dirty="0" err="1" smtClean="0"/>
              <a:t>Szedatív-</a:t>
            </a:r>
            <a:r>
              <a:rPr lang="hu-HU" sz="1900" dirty="0" smtClean="0"/>
              <a:t>, </a:t>
            </a:r>
            <a:r>
              <a:rPr lang="hu-HU" sz="1900" dirty="0" err="1" smtClean="0"/>
              <a:t>anxolyticus-</a:t>
            </a:r>
            <a:r>
              <a:rPr lang="hu-HU" sz="1900" dirty="0" smtClean="0"/>
              <a:t>, </a:t>
            </a:r>
            <a:r>
              <a:rPr lang="hu-HU" sz="1900" dirty="0" err="1" smtClean="0"/>
              <a:t>anterograd</a:t>
            </a:r>
            <a:r>
              <a:rPr lang="hu-HU" sz="1900" dirty="0" smtClean="0"/>
              <a:t> </a:t>
            </a:r>
            <a:r>
              <a:rPr lang="hu-HU" sz="1900" dirty="0" err="1" smtClean="0"/>
              <a:t>amnesztikus</a:t>
            </a:r>
            <a:r>
              <a:rPr lang="hu-HU" sz="1900" dirty="0" smtClean="0"/>
              <a:t> hatás </a:t>
            </a:r>
          </a:p>
          <a:p>
            <a:pPr lvl="2"/>
            <a:r>
              <a:rPr lang="hu-HU" sz="1900" dirty="0" err="1" smtClean="0"/>
              <a:t>Premedikáció</a:t>
            </a:r>
            <a:r>
              <a:rPr lang="hu-HU" sz="1900" dirty="0" smtClean="0"/>
              <a:t>, indukció, narkózis fenntartás ill. </a:t>
            </a:r>
            <a:r>
              <a:rPr lang="hu-HU" sz="1900" dirty="0" err="1" smtClean="0"/>
              <a:t>regionál</a:t>
            </a:r>
            <a:r>
              <a:rPr lang="hu-HU" sz="1900" dirty="0" smtClean="0"/>
              <a:t> anesztézia kiegészítése</a:t>
            </a:r>
          </a:p>
          <a:p>
            <a:pPr lvl="2"/>
            <a:r>
              <a:rPr lang="hu-HU" sz="1900" dirty="0" smtClean="0"/>
              <a:t>Dózis: </a:t>
            </a:r>
            <a:r>
              <a:rPr lang="hu-HU" sz="1900" dirty="0" err="1" smtClean="0"/>
              <a:t>midazolam</a:t>
            </a:r>
            <a:r>
              <a:rPr lang="hu-HU" sz="1900" dirty="0" smtClean="0"/>
              <a:t> 0,2-0,4mg/</a:t>
            </a:r>
            <a:r>
              <a:rPr lang="hu-HU" sz="1900" dirty="0" err="1" smtClean="0"/>
              <a:t>ttkg</a:t>
            </a:r>
            <a:endParaRPr lang="hu-HU" sz="1900" dirty="0" smtClean="0"/>
          </a:p>
          <a:p>
            <a:pPr marL="914400" lvl="2" indent="0">
              <a:buNone/>
            </a:pPr>
            <a:r>
              <a:rPr lang="hu-HU" sz="1900" dirty="0" smtClean="0"/>
              <a:t>	       </a:t>
            </a:r>
            <a:r>
              <a:rPr lang="hu-HU" sz="1900" dirty="0" err="1" smtClean="0"/>
              <a:t>diazepam</a:t>
            </a:r>
            <a:r>
              <a:rPr lang="hu-HU" sz="1900" dirty="0" smtClean="0"/>
              <a:t> 0,3-0,6mg/</a:t>
            </a:r>
            <a:r>
              <a:rPr lang="hu-HU" sz="1900" dirty="0" err="1" smtClean="0"/>
              <a:t>ttkg</a:t>
            </a:r>
            <a:endParaRPr lang="hu-HU" sz="1900" dirty="0" smtClean="0"/>
          </a:p>
          <a:p>
            <a:pPr lvl="2"/>
            <a:r>
              <a:rPr lang="hu-HU" sz="1900" dirty="0" err="1" smtClean="0"/>
              <a:t>Antidotum</a:t>
            </a:r>
            <a:r>
              <a:rPr lang="hu-HU" sz="1900" dirty="0" smtClean="0"/>
              <a:t>: </a:t>
            </a:r>
            <a:r>
              <a:rPr lang="hu-HU" sz="1900" dirty="0" err="1" smtClean="0"/>
              <a:t>Flumazenil</a:t>
            </a:r>
            <a:r>
              <a:rPr lang="hu-HU" sz="1900" dirty="0" smtClean="0"/>
              <a:t> 0,2mg kezdő, </a:t>
            </a:r>
            <a:r>
              <a:rPr lang="hu-HU" sz="1900" dirty="0" err="1" smtClean="0"/>
              <a:t>max</a:t>
            </a:r>
            <a:r>
              <a:rPr lang="hu-HU" sz="1900" dirty="0" smtClean="0"/>
              <a:t>. 1mg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187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Intravénás </a:t>
            </a:r>
            <a:r>
              <a:rPr lang="hu-HU" dirty="0" err="1" smtClean="0"/>
              <a:t>anesztetikumok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345722"/>
            <a:ext cx="8946541" cy="5184474"/>
          </a:xfrm>
        </p:spPr>
        <p:txBody>
          <a:bodyPr>
            <a:normAutofit lnSpcReduction="10000"/>
          </a:bodyPr>
          <a:lstStyle/>
          <a:p>
            <a:r>
              <a:rPr lang="hu-HU" sz="2200" dirty="0" err="1" smtClean="0"/>
              <a:t>Propofol</a:t>
            </a:r>
            <a:endParaRPr lang="hu-HU" sz="2200" dirty="0" smtClean="0"/>
          </a:p>
          <a:p>
            <a:pPr lvl="1"/>
            <a:r>
              <a:rPr lang="hu-HU" sz="1600" dirty="0" smtClean="0"/>
              <a:t>Gyors hatásbeállás (30s), gyors ébredés</a:t>
            </a:r>
          </a:p>
          <a:p>
            <a:pPr lvl="1"/>
            <a:r>
              <a:rPr lang="hu-HU" sz="1600" dirty="0" err="1" smtClean="0"/>
              <a:t>Szedáció</a:t>
            </a:r>
            <a:r>
              <a:rPr lang="hu-HU" sz="1600" dirty="0" smtClean="0"/>
              <a:t>, indukció, fenntartás, tartós szedálás(IBO)</a:t>
            </a:r>
          </a:p>
          <a:p>
            <a:pPr lvl="1"/>
            <a:r>
              <a:rPr lang="hu-HU" sz="1600" dirty="0" smtClean="0"/>
              <a:t>TIVA</a:t>
            </a:r>
          </a:p>
          <a:p>
            <a:pPr lvl="1"/>
            <a:r>
              <a:rPr lang="hu-HU" sz="1600" dirty="0" smtClean="0"/>
              <a:t>Dózis: 2-4mg/</a:t>
            </a:r>
            <a:r>
              <a:rPr lang="hu-HU" sz="1600" dirty="0" err="1" smtClean="0"/>
              <a:t>ttkg</a:t>
            </a:r>
            <a:endParaRPr lang="hu-HU" sz="1600" dirty="0" smtClean="0"/>
          </a:p>
          <a:p>
            <a:pPr marL="914400" lvl="2" indent="0">
              <a:buNone/>
            </a:pPr>
            <a:r>
              <a:rPr lang="hu-HU" dirty="0" smtClean="0"/>
              <a:t>         TCI: 200mcg/</a:t>
            </a:r>
            <a:r>
              <a:rPr lang="hu-HU" dirty="0" err="1" smtClean="0"/>
              <a:t>ttkg</a:t>
            </a:r>
            <a:r>
              <a:rPr lang="hu-HU" dirty="0" smtClean="0"/>
              <a:t>/min, majd 100mcg/</a:t>
            </a:r>
            <a:r>
              <a:rPr lang="hu-HU" dirty="0" err="1" smtClean="0"/>
              <a:t>ttkg</a:t>
            </a:r>
            <a:r>
              <a:rPr lang="hu-HU" dirty="0" smtClean="0"/>
              <a:t>/min</a:t>
            </a:r>
          </a:p>
          <a:p>
            <a:pPr lvl="1"/>
            <a:r>
              <a:rPr lang="hu-HU" sz="1600" dirty="0" smtClean="0"/>
              <a:t>Légzésdepresszió, RR csökken, negatív </a:t>
            </a:r>
            <a:r>
              <a:rPr lang="hu-HU" sz="1600" dirty="0" err="1" smtClean="0"/>
              <a:t>inotrop</a:t>
            </a:r>
            <a:r>
              <a:rPr lang="hu-HU" sz="1600" dirty="0" smtClean="0"/>
              <a:t>, </a:t>
            </a:r>
            <a:r>
              <a:rPr lang="hu-HU" sz="1600" dirty="0" err="1" smtClean="0"/>
              <a:t>epileptiform</a:t>
            </a:r>
            <a:r>
              <a:rPr lang="hu-HU" sz="1600" dirty="0" smtClean="0"/>
              <a:t> görcs</a:t>
            </a:r>
          </a:p>
          <a:p>
            <a:endParaRPr lang="hu-HU" dirty="0" smtClean="0"/>
          </a:p>
          <a:p>
            <a:r>
              <a:rPr lang="hu-HU" sz="2200" dirty="0" err="1" smtClean="0"/>
              <a:t>Etomidat</a:t>
            </a:r>
            <a:endParaRPr lang="hu-HU" sz="2200" dirty="0" smtClean="0"/>
          </a:p>
          <a:p>
            <a:pPr lvl="1"/>
            <a:r>
              <a:rPr lang="hu-HU" sz="1600" dirty="0" smtClean="0"/>
              <a:t>Gyors hatásbeállás (60s), gyors ébredés (3-5min)</a:t>
            </a:r>
          </a:p>
          <a:p>
            <a:pPr lvl="1"/>
            <a:r>
              <a:rPr lang="hu-HU" sz="1600" dirty="0" smtClean="0"/>
              <a:t>Indukció, </a:t>
            </a:r>
            <a:r>
              <a:rPr lang="hu-HU" sz="1600" dirty="0" err="1" smtClean="0"/>
              <a:t>shock</a:t>
            </a:r>
            <a:r>
              <a:rPr lang="hu-HU" sz="1600" dirty="0" smtClean="0"/>
              <a:t>, </a:t>
            </a:r>
            <a:r>
              <a:rPr lang="hu-HU" sz="1600" dirty="0" err="1" smtClean="0"/>
              <a:t>cardiovascularis</a:t>
            </a:r>
            <a:r>
              <a:rPr lang="hu-HU" sz="1600" dirty="0" smtClean="0"/>
              <a:t> rizikó, idős kor</a:t>
            </a:r>
          </a:p>
          <a:p>
            <a:pPr lvl="1"/>
            <a:r>
              <a:rPr lang="hu-HU" sz="1600" dirty="0" smtClean="0"/>
              <a:t>Dózis: 0,15-0,3mg/</a:t>
            </a:r>
            <a:r>
              <a:rPr lang="hu-HU" sz="1600" dirty="0" err="1" smtClean="0"/>
              <a:t>ttkg</a:t>
            </a:r>
            <a:endParaRPr lang="hu-HU" sz="1600" dirty="0" smtClean="0"/>
          </a:p>
          <a:p>
            <a:pPr lvl="1"/>
            <a:r>
              <a:rPr lang="hu-HU" sz="1600" dirty="0" smtClean="0"/>
              <a:t>Légzésdepresszió</a:t>
            </a:r>
          </a:p>
          <a:p>
            <a:pPr lvl="1"/>
            <a:r>
              <a:rPr lang="hu-HU" sz="1600" dirty="0" smtClean="0"/>
              <a:t>Hisztamin felszabadulás nincs   	</a:t>
            </a:r>
            <a:r>
              <a:rPr lang="hu-HU" sz="1600" dirty="0" err="1" smtClean="0"/>
              <a:t>asthmás</a:t>
            </a:r>
            <a:r>
              <a:rPr lang="hu-HU" sz="1600" dirty="0" smtClean="0"/>
              <a:t> beteg narkózis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/>
          </a:p>
        </p:txBody>
      </p:sp>
      <p:sp>
        <p:nvSpPr>
          <p:cNvPr id="7" name="Jobbra nyíl 6"/>
          <p:cNvSpPr/>
          <p:nvPr/>
        </p:nvSpPr>
        <p:spPr>
          <a:xfrm>
            <a:off x="4925683" y="6185140"/>
            <a:ext cx="319178" cy="94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947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Intravénás </a:t>
            </a:r>
            <a:r>
              <a:rPr lang="hu-HU" dirty="0" err="1" smtClean="0"/>
              <a:t>anesztetikumok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1630224"/>
            <a:ext cx="9238779" cy="4195481"/>
          </a:xfrm>
        </p:spPr>
        <p:txBody>
          <a:bodyPr/>
          <a:lstStyle/>
          <a:p>
            <a:r>
              <a:rPr lang="hu-HU" sz="2200" dirty="0" err="1" smtClean="0"/>
              <a:t>Ketamin</a:t>
            </a:r>
            <a:r>
              <a:rPr lang="hu-HU" sz="2200" dirty="0" smtClean="0"/>
              <a:t>, </a:t>
            </a:r>
            <a:r>
              <a:rPr lang="hu-HU" sz="2200" dirty="0" err="1" smtClean="0"/>
              <a:t>Ketalar</a:t>
            </a:r>
            <a:r>
              <a:rPr lang="hu-HU" sz="2200" dirty="0" smtClean="0"/>
              <a:t>, </a:t>
            </a:r>
            <a:r>
              <a:rPr lang="hu-HU" sz="2200" dirty="0" err="1" smtClean="0"/>
              <a:t>Calypsol</a:t>
            </a:r>
            <a:endParaRPr lang="hu-HU" sz="2200" dirty="0" smtClean="0"/>
          </a:p>
          <a:p>
            <a:pPr lvl="1"/>
            <a:r>
              <a:rPr lang="hu-HU" dirty="0" err="1"/>
              <a:t>a</a:t>
            </a:r>
            <a:r>
              <a:rPr lang="hu-HU" dirty="0" err="1" smtClean="0"/>
              <a:t>nesztázia</a:t>
            </a:r>
            <a:r>
              <a:rPr lang="hu-HU" dirty="0" smtClean="0"/>
              <a:t> amnéziával, </a:t>
            </a:r>
            <a:r>
              <a:rPr lang="hu-HU" dirty="0" err="1" smtClean="0"/>
              <a:t>anaelgéziával</a:t>
            </a:r>
            <a:r>
              <a:rPr lang="hu-HU" dirty="0" smtClean="0"/>
              <a:t> (15s) majd narkózis beállás (30s)</a:t>
            </a:r>
          </a:p>
          <a:p>
            <a:pPr lvl="1"/>
            <a:r>
              <a:rPr lang="hu-HU" dirty="0"/>
              <a:t>h</a:t>
            </a:r>
            <a:r>
              <a:rPr lang="hu-HU" dirty="0" smtClean="0"/>
              <a:t>atástartam 10 min</a:t>
            </a:r>
            <a:endParaRPr lang="hu-HU" dirty="0"/>
          </a:p>
          <a:p>
            <a:pPr lvl="1"/>
            <a:r>
              <a:rPr lang="hu-HU" dirty="0"/>
              <a:t>d</a:t>
            </a:r>
            <a:r>
              <a:rPr lang="hu-HU" dirty="0" smtClean="0"/>
              <a:t>ózis: 1-5mg/</a:t>
            </a:r>
            <a:r>
              <a:rPr lang="hu-HU" dirty="0" err="1" smtClean="0"/>
              <a:t>ttkg</a:t>
            </a:r>
            <a:r>
              <a:rPr lang="hu-HU" dirty="0" smtClean="0"/>
              <a:t> </a:t>
            </a:r>
            <a:r>
              <a:rPr lang="hu-HU" dirty="0" err="1" smtClean="0"/>
              <a:t>iv</a:t>
            </a:r>
            <a:r>
              <a:rPr lang="hu-HU" dirty="0" smtClean="0"/>
              <a:t>., 6-12mg/</a:t>
            </a:r>
            <a:r>
              <a:rPr lang="hu-HU" dirty="0" err="1" smtClean="0"/>
              <a:t>ttkg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.</a:t>
            </a:r>
          </a:p>
          <a:p>
            <a:pPr lvl="1"/>
            <a:r>
              <a:rPr lang="hu-HU" dirty="0"/>
              <a:t>h</a:t>
            </a:r>
            <a:r>
              <a:rPr lang="hu-HU" dirty="0" smtClean="0"/>
              <a:t>allucináció, víziók, dezorientáció (+ BZD kell)</a:t>
            </a:r>
          </a:p>
          <a:p>
            <a:pPr lvl="1"/>
            <a:r>
              <a:rPr lang="hu-HU" dirty="0"/>
              <a:t>p</a:t>
            </a:r>
            <a:r>
              <a:rPr lang="hu-HU" dirty="0" smtClean="0"/>
              <a:t>ozitív </a:t>
            </a:r>
            <a:r>
              <a:rPr lang="hu-HU" dirty="0" err="1" smtClean="0"/>
              <a:t>inotróp</a:t>
            </a:r>
            <a:r>
              <a:rPr lang="hu-HU" dirty="0" smtClean="0"/>
              <a:t>, RR/P/perctérfogat nő 		</a:t>
            </a:r>
            <a:r>
              <a:rPr lang="hu-HU" dirty="0" err="1" smtClean="0"/>
              <a:t>shock</a:t>
            </a:r>
            <a:r>
              <a:rPr lang="hu-HU" dirty="0" smtClean="0"/>
              <a:t>, </a:t>
            </a:r>
            <a:r>
              <a:rPr lang="hu-HU" dirty="0" err="1" smtClean="0"/>
              <a:t>hypovolemias</a:t>
            </a:r>
            <a:r>
              <a:rPr lang="hu-HU" dirty="0" smtClean="0"/>
              <a:t> beteg</a:t>
            </a:r>
          </a:p>
          <a:p>
            <a:pPr lvl="1"/>
            <a:r>
              <a:rPr lang="hu-HU" dirty="0"/>
              <a:t>l</a:t>
            </a:r>
            <a:r>
              <a:rPr lang="hu-HU" dirty="0" smtClean="0"/>
              <a:t>égzésszám csökken, </a:t>
            </a:r>
            <a:r>
              <a:rPr lang="hu-HU" dirty="0" err="1" smtClean="0"/>
              <a:t>bronchodillatátor</a:t>
            </a:r>
            <a:r>
              <a:rPr lang="hu-HU" dirty="0" smtClean="0"/>
              <a:t> 	  </a:t>
            </a:r>
            <a:r>
              <a:rPr lang="hu-HU" dirty="0" err="1" smtClean="0"/>
              <a:t>asthmás</a:t>
            </a:r>
            <a:r>
              <a:rPr lang="hu-HU" dirty="0" smtClean="0"/>
              <a:t> beteg	</a:t>
            </a:r>
          </a:p>
          <a:p>
            <a:pPr lvl="1"/>
            <a:r>
              <a:rPr lang="hu-HU" dirty="0" smtClean="0"/>
              <a:t>fokozódik agyi véráramlás, ICP, </a:t>
            </a:r>
            <a:r>
              <a:rPr lang="hu-HU" dirty="0" err="1" smtClean="0"/>
              <a:t>szembelnyomás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6331788" y="4261449"/>
            <a:ext cx="3105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6081621" y="3890513"/>
            <a:ext cx="5003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30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Preoperatív</a:t>
            </a:r>
            <a:r>
              <a:rPr lang="hu-HU" dirty="0" smtClean="0"/>
              <a:t> betegvizsgálat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016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Műtétet befolyásoló tényezők:</a:t>
            </a:r>
          </a:p>
          <a:p>
            <a:r>
              <a:rPr lang="hu-HU" sz="2200" dirty="0" smtClean="0"/>
              <a:t>beteg állapota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smtClean="0"/>
              <a:t>(</a:t>
            </a:r>
            <a:r>
              <a:rPr lang="hu-HU" dirty="0" err="1" smtClean="0"/>
              <a:t>cardiovasc</a:t>
            </a:r>
            <a:r>
              <a:rPr lang="hu-HU" dirty="0" smtClean="0"/>
              <a:t>./pulmonológiai </a:t>
            </a:r>
            <a:r>
              <a:rPr lang="hu-HU" dirty="0"/>
              <a:t>r</a:t>
            </a:r>
            <a:r>
              <a:rPr lang="hu-HU" dirty="0" smtClean="0"/>
              <a:t>izikó)</a:t>
            </a:r>
          </a:p>
          <a:p>
            <a:r>
              <a:rPr lang="hu-HU" sz="2200" dirty="0" smtClean="0"/>
              <a:t>műtét típusa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1800" dirty="0" smtClean="0"/>
              <a:t>(</a:t>
            </a:r>
            <a:r>
              <a:rPr lang="hu-HU" sz="1800" dirty="0" err="1" smtClean="0"/>
              <a:t>mellkassebészeti-</a:t>
            </a:r>
            <a:r>
              <a:rPr lang="hu-HU" sz="1800" dirty="0" smtClean="0"/>
              <a:t>,idegsebészeti-,szívsebészeti-, nagy hasi-, akut műtétek)</a:t>
            </a:r>
          </a:p>
          <a:p>
            <a:r>
              <a:rPr lang="hu-HU" sz="2200" dirty="0" smtClean="0"/>
              <a:t>anesztézia típusa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smtClean="0"/>
              <a:t>(általános vagy regionális)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36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3" y="0"/>
            <a:ext cx="8860315" cy="1447800"/>
          </a:xfrm>
        </p:spPr>
        <p:txBody>
          <a:bodyPr/>
          <a:lstStyle/>
          <a:p>
            <a:pPr algn="ctr"/>
            <a:r>
              <a:rPr lang="hu-HU" sz="4200" dirty="0" err="1" smtClean="0"/>
              <a:t>Izomrelaxánsok</a:t>
            </a:r>
            <a:endParaRPr lang="hu-HU" sz="4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90" y="2119336"/>
            <a:ext cx="5195888" cy="389691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9125" y="2258012"/>
            <a:ext cx="5190165" cy="289559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u-HU" sz="2200" dirty="0" err="1" smtClean="0"/>
              <a:t>Depolarizáló</a:t>
            </a:r>
            <a:r>
              <a:rPr lang="hu-HU" sz="2200" dirty="0" smtClean="0"/>
              <a:t> </a:t>
            </a:r>
            <a:r>
              <a:rPr lang="hu-HU" sz="2200" dirty="0" err="1" smtClean="0"/>
              <a:t>izomrelaxánsok</a:t>
            </a:r>
            <a:endParaRPr lang="hu-HU" sz="2200" dirty="0" smtClean="0"/>
          </a:p>
          <a:p>
            <a:pPr lvl="1"/>
            <a:r>
              <a:rPr lang="hu-HU" sz="2200" dirty="0"/>
              <a:t>	</a:t>
            </a:r>
            <a:r>
              <a:rPr lang="hu-HU" sz="1800" dirty="0" err="1" smtClean="0"/>
              <a:t>succinylcholin</a:t>
            </a:r>
            <a:endParaRPr lang="hu-HU" sz="1800" dirty="0" smtClean="0"/>
          </a:p>
          <a:p>
            <a:pPr marL="342900" indent="-342900">
              <a:buAutoNum type="arabicPeriod"/>
            </a:pPr>
            <a:r>
              <a:rPr lang="hu-HU" sz="2200" dirty="0" smtClean="0"/>
              <a:t>Nem </a:t>
            </a:r>
            <a:r>
              <a:rPr lang="hu-HU" sz="2200" dirty="0" err="1" smtClean="0"/>
              <a:t>depolarizáló</a:t>
            </a:r>
            <a:r>
              <a:rPr lang="hu-HU" sz="2200" dirty="0" smtClean="0"/>
              <a:t> </a:t>
            </a:r>
            <a:r>
              <a:rPr lang="hu-HU" sz="2200" dirty="0" err="1" smtClean="0"/>
              <a:t>izomrelaxánsok</a:t>
            </a:r>
            <a:endParaRPr lang="hu-HU" sz="2200" dirty="0" smtClean="0"/>
          </a:p>
          <a:p>
            <a:r>
              <a:rPr lang="hu-HU" sz="2200" dirty="0"/>
              <a:t>	</a:t>
            </a:r>
            <a:r>
              <a:rPr lang="hu-HU" sz="2200" dirty="0" smtClean="0"/>
              <a:t>	</a:t>
            </a:r>
            <a:r>
              <a:rPr lang="hu-HU" sz="1800" dirty="0" err="1" smtClean="0"/>
              <a:t>mivacurium</a:t>
            </a:r>
            <a:r>
              <a:rPr lang="hu-HU" sz="1800" dirty="0" smtClean="0"/>
              <a:t>, </a:t>
            </a:r>
            <a:r>
              <a:rPr lang="hu-HU" sz="1800" dirty="0" err="1" smtClean="0"/>
              <a:t>atracurium</a:t>
            </a:r>
            <a:r>
              <a:rPr lang="hu-HU" sz="1800" dirty="0" smtClean="0"/>
              <a:t>, </a:t>
            </a:r>
            <a:r>
              <a:rPr lang="hu-HU" sz="1800" dirty="0" err="1" smtClean="0"/>
              <a:t>rocuronium</a:t>
            </a:r>
            <a:endParaRPr lang="hu-HU" sz="1800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993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 smtClean="0"/>
              <a:t>Succinylcholin</a:t>
            </a:r>
            <a:endParaRPr lang="hu-HU" sz="2400" dirty="0" smtClean="0"/>
          </a:p>
          <a:p>
            <a:pPr lvl="1"/>
            <a:r>
              <a:rPr lang="hu-HU" dirty="0" smtClean="0"/>
              <a:t>Dózis: 1mg/</a:t>
            </a:r>
            <a:r>
              <a:rPr lang="hu-HU" dirty="0" err="1" smtClean="0"/>
              <a:t>ttkg</a:t>
            </a:r>
            <a:endParaRPr lang="hu-HU" dirty="0" smtClean="0"/>
          </a:p>
          <a:p>
            <a:pPr lvl="1"/>
            <a:r>
              <a:rPr lang="hu-HU" dirty="0" smtClean="0"/>
              <a:t>30-60s, 3-5 min hatástartam</a:t>
            </a:r>
          </a:p>
          <a:p>
            <a:pPr lvl="1"/>
            <a:r>
              <a:rPr lang="hu-HU" dirty="0" smtClean="0"/>
              <a:t>RSI, nehéz </a:t>
            </a:r>
            <a:r>
              <a:rPr lang="hu-HU" dirty="0" err="1" smtClean="0"/>
              <a:t>intubáció</a:t>
            </a:r>
            <a:endParaRPr lang="hu-HU" dirty="0" smtClean="0"/>
          </a:p>
          <a:p>
            <a:pPr lvl="1"/>
            <a:r>
              <a:rPr lang="hu-HU" dirty="0" smtClean="0"/>
              <a:t>Rövid, relaxációt igénylő beavatkozás</a:t>
            </a:r>
            <a:endParaRPr lang="hu-HU" dirty="0"/>
          </a:p>
          <a:p>
            <a:pPr lvl="1"/>
            <a:r>
              <a:rPr lang="hu-HU" dirty="0" err="1" smtClean="0"/>
              <a:t>Myalgia</a:t>
            </a:r>
            <a:r>
              <a:rPr lang="hu-HU" dirty="0" smtClean="0"/>
              <a:t>, </a:t>
            </a:r>
            <a:r>
              <a:rPr lang="hu-HU" dirty="0" err="1" smtClean="0"/>
              <a:t>arrythia</a:t>
            </a:r>
            <a:r>
              <a:rPr lang="hu-HU" dirty="0" smtClean="0"/>
              <a:t>, K+ szint emelkedés</a:t>
            </a:r>
          </a:p>
          <a:p>
            <a:pPr lvl="1"/>
            <a:r>
              <a:rPr lang="hu-HU" dirty="0" smtClean="0"/>
              <a:t>ICP ill. </a:t>
            </a:r>
            <a:r>
              <a:rPr lang="hu-HU" dirty="0" err="1" smtClean="0"/>
              <a:t>szembelnyomás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smtClean="0"/>
              <a:t>Se </a:t>
            </a:r>
            <a:r>
              <a:rPr lang="hu-HU" dirty="0" err="1" smtClean="0"/>
              <a:t>kolinészteráz</a:t>
            </a:r>
            <a:r>
              <a:rPr lang="hu-HU" dirty="0" smtClean="0"/>
              <a:t> hiány esetén elhúzódó hatás </a:t>
            </a:r>
          </a:p>
          <a:p>
            <a:pPr lvl="4"/>
            <a:r>
              <a:rPr lang="hu-HU" sz="1600" dirty="0" err="1" smtClean="0"/>
              <a:t>Sz.e</a:t>
            </a:r>
            <a:r>
              <a:rPr lang="hu-HU" sz="1600" dirty="0" smtClean="0"/>
              <a:t>. FFP (</a:t>
            </a:r>
            <a:r>
              <a:rPr lang="hu-HU" sz="1600" dirty="0" err="1" smtClean="0"/>
              <a:t>pszeudokolinészteráz</a:t>
            </a:r>
            <a:r>
              <a:rPr lang="hu-HU" sz="1600" dirty="0" smtClean="0"/>
              <a:t>)</a:t>
            </a:r>
          </a:p>
          <a:p>
            <a:pPr lvl="4"/>
            <a:r>
              <a:rPr lang="hu-HU" sz="1600" dirty="0" smtClean="0"/>
              <a:t>Tartós lélegeztetés</a:t>
            </a:r>
            <a:endParaRPr lang="hu-HU" sz="1600" dirty="0"/>
          </a:p>
        </p:txBody>
      </p:sp>
      <p:sp>
        <p:nvSpPr>
          <p:cNvPr id="4" name="Felfelé nyíl 3"/>
          <p:cNvSpPr/>
          <p:nvPr/>
        </p:nvSpPr>
        <p:spPr>
          <a:xfrm>
            <a:off x="4554748" y="4606506"/>
            <a:ext cx="112143" cy="258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357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12796620" y="6718545"/>
            <a:ext cx="65364" cy="13945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362310"/>
            <a:ext cx="9334650" cy="588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/>
              <a:t>Rocuronium</a:t>
            </a:r>
            <a:r>
              <a:rPr lang="hu-HU" sz="2400" dirty="0" smtClean="0"/>
              <a:t> (</a:t>
            </a:r>
            <a:r>
              <a:rPr lang="hu-HU" sz="2400" dirty="0" err="1" smtClean="0"/>
              <a:t>Esmeron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sz="1800" dirty="0" smtClean="0"/>
              <a:t>Dózis:  0,4-0,6mg/</a:t>
            </a:r>
            <a:r>
              <a:rPr lang="hu-HU" sz="1800" dirty="0" err="1" smtClean="0"/>
              <a:t>ttkg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	0,6-1,2mg/</a:t>
            </a:r>
            <a:r>
              <a:rPr lang="hu-HU" sz="1800" dirty="0" err="1" smtClean="0"/>
              <a:t>ttkg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	RSI</a:t>
            </a:r>
            <a:r>
              <a:rPr lang="hu-HU" sz="1800" dirty="0"/>
              <a:t>	</a:t>
            </a:r>
            <a:r>
              <a:rPr lang="hu-HU" sz="1800" dirty="0" smtClean="0"/>
              <a:t>60-90s, 20-25min hatástartam</a:t>
            </a:r>
          </a:p>
          <a:p>
            <a:pPr marL="0" indent="0">
              <a:buNone/>
            </a:pPr>
            <a:r>
              <a:rPr lang="hu-HU" dirty="0"/>
              <a:t>	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err="1" smtClean="0"/>
              <a:t>Vecuronium</a:t>
            </a:r>
            <a:r>
              <a:rPr lang="hu-HU" sz="2400" dirty="0" smtClean="0"/>
              <a:t> (</a:t>
            </a:r>
            <a:r>
              <a:rPr lang="hu-HU" sz="2400" dirty="0" err="1" smtClean="0"/>
              <a:t>Norcuron</a:t>
            </a:r>
            <a:r>
              <a:rPr lang="hu-HU" sz="2400" dirty="0" smtClean="0"/>
              <a:t>)	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sz="1800" dirty="0" smtClean="0"/>
              <a:t>Dózis: 0,1mg/</a:t>
            </a:r>
            <a:r>
              <a:rPr lang="hu-HU" sz="1800" dirty="0" err="1" smtClean="0"/>
              <a:t>ttk</a:t>
            </a:r>
            <a:r>
              <a:rPr lang="hu-HU" sz="1800" dirty="0"/>
              <a:t>	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	60-90s, 20-25min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Mivacurium</a:t>
            </a:r>
            <a:r>
              <a:rPr lang="hu-HU" dirty="0" smtClean="0"/>
              <a:t> (</a:t>
            </a:r>
            <a:r>
              <a:rPr lang="hu-HU" dirty="0" err="1" smtClean="0"/>
              <a:t>mivacron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1800" dirty="0" smtClean="0"/>
              <a:t>Dózis: 0,2mg/</a:t>
            </a:r>
            <a:r>
              <a:rPr lang="hu-HU" sz="1800" dirty="0" err="1" smtClean="0"/>
              <a:t>ttkg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60s, rövid hatás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gyerek ill. FOG műtétek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sz="2400" dirty="0" smtClean="0"/>
          </a:p>
          <a:p>
            <a:pPr marL="457200" lvl="1" indent="0">
              <a:buNone/>
            </a:pPr>
            <a:endParaRPr lang="hu-HU" sz="2400" dirty="0" smtClean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44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Antidótum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AKE- gátlók</a:t>
            </a:r>
          </a:p>
          <a:p>
            <a:pPr lvl="2"/>
            <a:r>
              <a:rPr lang="hu-HU" sz="2200" dirty="0" err="1" smtClean="0"/>
              <a:t>Neostigmine</a:t>
            </a:r>
            <a:r>
              <a:rPr lang="hu-HU" sz="2200" dirty="0" smtClean="0"/>
              <a:t> (</a:t>
            </a:r>
            <a:r>
              <a:rPr lang="hu-HU" sz="2200" dirty="0" err="1" smtClean="0"/>
              <a:t>Stigmosan</a:t>
            </a:r>
            <a:r>
              <a:rPr lang="hu-HU" sz="2200" dirty="0" smtClean="0"/>
              <a:t>)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2"/>
            <a:r>
              <a:rPr lang="hu-HU" sz="2200" dirty="0" err="1" smtClean="0"/>
              <a:t>Sugammadex</a:t>
            </a:r>
            <a:r>
              <a:rPr lang="hu-HU" sz="2200" dirty="0" smtClean="0"/>
              <a:t>(</a:t>
            </a:r>
            <a:r>
              <a:rPr lang="hu-HU" sz="2200" dirty="0" err="1" smtClean="0"/>
              <a:t>Bridion</a:t>
            </a:r>
            <a:r>
              <a:rPr lang="hu-HU" sz="2200" dirty="0" smtClean="0"/>
              <a:t>)</a:t>
            </a:r>
          </a:p>
          <a:p>
            <a:pPr lvl="2"/>
            <a:endParaRPr lang="hu-HU" dirty="0" smtClean="0"/>
          </a:p>
          <a:p>
            <a:pPr lvl="1"/>
            <a:r>
              <a:rPr lang="hu-HU" dirty="0" smtClean="0"/>
              <a:t>Mellékhatások:	</a:t>
            </a:r>
            <a:r>
              <a:rPr lang="hu-HU" dirty="0" err="1" smtClean="0"/>
              <a:t>bradycardia</a:t>
            </a:r>
            <a:r>
              <a:rPr lang="hu-HU" dirty="0" smtClean="0"/>
              <a:t>, </a:t>
            </a:r>
            <a:r>
              <a:rPr lang="hu-HU" dirty="0" err="1" smtClean="0"/>
              <a:t>hypotensio</a:t>
            </a:r>
            <a:r>
              <a:rPr lang="hu-HU" dirty="0" smtClean="0"/>
              <a:t>, </a:t>
            </a:r>
            <a:r>
              <a:rPr lang="hu-HU" dirty="0" err="1" smtClean="0"/>
              <a:t>salivatio</a:t>
            </a:r>
            <a:r>
              <a:rPr lang="hu-HU" dirty="0" smtClean="0"/>
              <a:t>, </a:t>
            </a:r>
            <a:r>
              <a:rPr lang="hu-HU" dirty="0" err="1" smtClean="0"/>
              <a:t>bronchospasmus</a:t>
            </a:r>
            <a:r>
              <a:rPr lang="hu-HU" dirty="0" smtClean="0"/>
              <a:t>, hányinger, hányás, könnyezés, </a:t>
            </a:r>
          </a:p>
          <a:p>
            <a:pPr lvl="1"/>
            <a:r>
              <a:rPr lang="hu-HU" dirty="0" smtClean="0"/>
              <a:t>Kivédhető: Atropin 0,5mg/</a:t>
            </a:r>
            <a:r>
              <a:rPr lang="hu-HU" dirty="0" err="1" smtClean="0"/>
              <a:t>iv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6779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Regionális anesztézia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647646"/>
            <a:ext cx="8946541" cy="4600754"/>
          </a:xfrm>
        </p:spPr>
        <p:txBody>
          <a:bodyPr>
            <a:normAutofit lnSpcReduction="10000"/>
          </a:bodyPr>
          <a:lstStyle/>
          <a:p>
            <a:r>
              <a:rPr lang="hu-HU" sz="2200" dirty="0" smtClean="0"/>
              <a:t>Infiltrációs anesztézia</a:t>
            </a:r>
          </a:p>
          <a:p>
            <a:pPr lvl="1"/>
            <a:r>
              <a:rPr lang="hu-HU" dirty="0" smtClean="0"/>
              <a:t>Közvetlen receptoroknál történik</a:t>
            </a:r>
          </a:p>
          <a:p>
            <a:pPr lvl="1"/>
            <a:r>
              <a:rPr lang="hu-HU" dirty="0" smtClean="0"/>
              <a:t>Általában nem </a:t>
            </a:r>
            <a:r>
              <a:rPr lang="hu-HU" dirty="0" err="1" smtClean="0"/>
              <a:t>aneszteziológiai</a:t>
            </a:r>
            <a:r>
              <a:rPr lang="hu-HU" dirty="0" smtClean="0"/>
              <a:t> feladat</a:t>
            </a:r>
          </a:p>
          <a:p>
            <a:pPr lvl="1"/>
            <a:endParaRPr lang="hu-HU" dirty="0" smtClean="0"/>
          </a:p>
          <a:p>
            <a:r>
              <a:rPr lang="hu-HU" sz="2200" dirty="0" smtClean="0"/>
              <a:t>Perifériás blokád</a:t>
            </a:r>
          </a:p>
          <a:p>
            <a:pPr lvl="1"/>
            <a:r>
              <a:rPr lang="hu-HU" dirty="0" smtClean="0"/>
              <a:t>Adott ideg vagy idegfonat blokádja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sz="2200" dirty="0" err="1" smtClean="0"/>
              <a:t>Neuroaxiálias</a:t>
            </a:r>
            <a:r>
              <a:rPr lang="hu-HU" sz="2200" dirty="0" smtClean="0"/>
              <a:t> vagy </a:t>
            </a:r>
            <a:r>
              <a:rPr lang="hu-HU" sz="2200" dirty="0" err="1" smtClean="0"/>
              <a:t>gerincközeli</a:t>
            </a:r>
            <a:r>
              <a:rPr lang="hu-HU" sz="2200" dirty="0" smtClean="0"/>
              <a:t> érzéstelenítés</a:t>
            </a:r>
          </a:p>
          <a:p>
            <a:pPr lvl="1"/>
            <a:r>
              <a:rPr lang="hu-HU" dirty="0" smtClean="0"/>
              <a:t>SPA/SAB</a:t>
            </a:r>
          </a:p>
          <a:p>
            <a:pPr lvl="2"/>
            <a:r>
              <a:rPr lang="hu-HU" dirty="0" smtClean="0"/>
              <a:t>Oldat a </a:t>
            </a:r>
            <a:r>
              <a:rPr lang="hu-HU" dirty="0" err="1" smtClean="0"/>
              <a:t>liquor</a:t>
            </a:r>
            <a:r>
              <a:rPr lang="hu-HU" dirty="0" smtClean="0"/>
              <a:t> térbe jut</a:t>
            </a:r>
          </a:p>
          <a:p>
            <a:pPr lvl="1"/>
            <a:r>
              <a:rPr lang="hu-HU" dirty="0" smtClean="0"/>
              <a:t>EDA</a:t>
            </a:r>
          </a:p>
          <a:p>
            <a:pPr lvl="2"/>
            <a:r>
              <a:rPr lang="hu-HU" dirty="0" smtClean="0"/>
              <a:t>Oldat a </a:t>
            </a:r>
            <a:r>
              <a:rPr lang="hu-HU" dirty="0" err="1" smtClean="0"/>
              <a:t>dura</a:t>
            </a:r>
            <a:r>
              <a:rPr lang="hu-HU" dirty="0" smtClean="0"/>
              <a:t> mater elé jut </a:t>
            </a:r>
          </a:p>
        </p:txBody>
      </p:sp>
    </p:spTree>
    <p:extLst>
      <p:ext uri="{BB962C8B-B14F-4D97-AF65-F5344CB8AC3E}">
        <p14:creationId xmlns:p14="http://schemas.microsoft.com/office/powerpoint/2010/main" val="1212753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84" y="2240490"/>
            <a:ext cx="5430008" cy="3820058"/>
          </a:xfrm>
        </p:spPr>
      </p:pic>
    </p:spTree>
    <p:extLst>
      <p:ext uri="{BB962C8B-B14F-4D97-AF65-F5344CB8AC3E}">
        <p14:creationId xmlns:p14="http://schemas.microsoft.com/office/powerpoint/2010/main" val="1031767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Neuroaxialis</a:t>
            </a:r>
            <a:r>
              <a:rPr lang="hu-HU" dirty="0" smtClean="0"/>
              <a:t> blokk indikációi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err="1" smtClean="0"/>
              <a:t>Cardiovascularis</a:t>
            </a:r>
            <a:r>
              <a:rPr lang="hu-HU" sz="2200" dirty="0" smtClean="0"/>
              <a:t> terhelő anamnézis</a:t>
            </a:r>
          </a:p>
          <a:p>
            <a:r>
              <a:rPr lang="hu-HU" sz="2200" dirty="0" smtClean="0"/>
              <a:t>Pulmonológiai betegség</a:t>
            </a:r>
          </a:p>
          <a:p>
            <a:r>
              <a:rPr lang="hu-HU" sz="2200" dirty="0" smtClean="0"/>
              <a:t>Köldök alatt végzett beavatkozások</a:t>
            </a:r>
          </a:p>
          <a:p>
            <a:r>
              <a:rPr lang="hu-HU" sz="2200" dirty="0" err="1" smtClean="0"/>
              <a:t>Mellkassebészeti</a:t>
            </a:r>
            <a:r>
              <a:rPr lang="hu-HU" sz="2200" dirty="0" smtClean="0"/>
              <a:t> műtétek ill. mellkasi trauma</a:t>
            </a:r>
          </a:p>
          <a:p>
            <a:r>
              <a:rPr lang="hu-HU" sz="2200" dirty="0" smtClean="0"/>
              <a:t>Akut/krónikus fájdalom</a:t>
            </a:r>
          </a:p>
          <a:p>
            <a:r>
              <a:rPr lang="hu-HU" sz="2200" dirty="0" smtClean="0"/>
              <a:t>Szülési fájdalomcsillapítás</a:t>
            </a:r>
          </a:p>
          <a:p>
            <a:r>
              <a:rPr lang="hu-HU" sz="2200" dirty="0" smtClean="0"/>
              <a:t>Zsigeri perfúzió javítása (</a:t>
            </a:r>
            <a:r>
              <a:rPr lang="hu-HU" sz="2200" dirty="0" err="1" smtClean="0"/>
              <a:t>ileus</a:t>
            </a:r>
            <a:r>
              <a:rPr lang="hu-HU" sz="2200" dirty="0" smtClean="0"/>
              <a:t>, </a:t>
            </a:r>
            <a:r>
              <a:rPr lang="hu-HU" sz="2200" dirty="0" err="1" smtClean="0"/>
              <a:t>pancreatitis</a:t>
            </a:r>
            <a:r>
              <a:rPr lang="hu-HU" sz="2200" dirty="0" smtClean="0"/>
              <a:t>)</a:t>
            </a:r>
          </a:p>
          <a:p>
            <a:r>
              <a:rPr lang="hu-HU" sz="2200" dirty="0" smtClean="0"/>
              <a:t>Akut keringési zavarban (égés, fagyás, perifériás érbetegség)</a:t>
            </a:r>
          </a:p>
          <a:p>
            <a:r>
              <a:rPr lang="hu-HU" sz="2200" dirty="0" smtClean="0"/>
              <a:t>Balanszírozott </a:t>
            </a:r>
            <a:r>
              <a:rPr lang="hu-HU" sz="2200" dirty="0" err="1" smtClean="0"/>
              <a:t>anesztáziával</a:t>
            </a:r>
            <a:r>
              <a:rPr lang="hu-HU" sz="2200" dirty="0" smtClean="0"/>
              <a:t> kombinálva</a:t>
            </a:r>
          </a:p>
        </p:txBody>
      </p:sp>
    </p:spTree>
    <p:extLst>
      <p:ext uri="{BB962C8B-B14F-4D97-AF65-F5344CB8AC3E}">
        <p14:creationId xmlns:p14="http://schemas.microsoft.com/office/powerpoint/2010/main" val="3062902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Neuroaxiális</a:t>
            </a:r>
            <a:r>
              <a:rPr lang="hu-HU" dirty="0" smtClean="0"/>
              <a:t> blokk </a:t>
            </a:r>
            <a:r>
              <a:rPr lang="hu-HU" dirty="0" err="1" smtClean="0"/>
              <a:t>kontraindikációi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613140"/>
            <a:ext cx="8946541" cy="5055079"/>
          </a:xfrm>
        </p:spPr>
        <p:txBody>
          <a:bodyPr>
            <a:normAutofit lnSpcReduction="10000"/>
          </a:bodyPr>
          <a:lstStyle/>
          <a:p>
            <a:r>
              <a:rPr lang="hu-HU" sz="2200" dirty="0" smtClean="0"/>
              <a:t>Abszolút </a:t>
            </a:r>
            <a:r>
              <a:rPr lang="hu-HU" sz="2200" dirty="0" err="1" smtClean="0"/>
              <a:t>kontraindikáció</a:t>
            </a:r>
            <a:endParaRPr lang="hu-HU" sz="2200" dirty="0" smtClean="0"/>
          </a:p>
          <a:p>
            <a:pPr lvl="1"/>
            <a:r>
              <a:rPr lang="hu-HU" dirty="0"/>
              <a:t>b</a:t>
            </a:r>
            <a:r>
              <a:rPr lang="hu-HU" dirty="0" smtClean="0"/>
              <a:t>eleegyezés hiánya</a:t>
            </a:r>
          </a:p>
          <a:p>
            <a:pPr lvl="1"/>
            <a:r>
              <a:rPr lang="hu-HU" dirty="0"/>
              <a:t>l</a:t>
            </a:r>
            <a:r>
              <a:rPr lang="hu-HU" dirty="0" smtClean="0"/>
              <a:t>okális </a:t>
            </a:r>
            <a:r>
              <a:rPr lang="hu-HU" dirty="0" err="1" smtClean="0"/>
              <a:t>infectio</a:t>
            </a:r>
            <a:endParaRPr lang="hu-HU" dirty="0" smtClean="0"/>
          </a:p>
          <a:p>
            <a:pPr lvl="1"/>
            <a:r>
              <a:rPr lang="hu-HU" dirty="0" smtClean="0"/>
              <a:t>súlyos </a:t>
            </a:r>
            <a:r>
              <a:rPr lang="hu-HU" dirty="0" err="1" smtClean="0"/>
              <a:t>hypovolaemia</a:t>
            </a:r>
            <a:endParaRPr lang="hu-HU" dirty="0" smtClean="0"/>
          </a:p>
          <a:p>
            <a:pPr lvl="1"/>
            <a:r>
              <a:rPr lang="hu-HU" dirty="0"/>
              <a:t>v</a:t>
            </a:r>
            <a:r>
              <a:rPr lang="hu-HU" dirty="0" smtClean="0"/>
              <a:t>érzés, alvadási zavar</a:t>
            </a:r>
          </a:p>
          <a:p>
            <a:pPr lvl="1"/>
            <a:r>
              <a:rPr lang="hu-HU" dirty="0"/>
              <a:t>I</a:t>
            </a:r>
            <a:r>
              <a:rPr lang="hu-HU" dirty="0" smtClean="0"/>
              <a:t>CP nyomásfokozódás</a:t>
            </a:r>
          </a:p>
          <a:p>
            <a:pPr lvl="1"/>
            <a:r>
              <a:rPr lang="hu-HU" dirty="0" smtClean="0"/>
              <a:t>aorta ill. aortabillentyű </a:t>
            </a:r>
            <a:r>
              <a:rPr lang="hu-HU" dirty="0" err="1" smtClean="0"/>
              <a:t>stenosis</a:t>
            </a:r>
            <a:endParaRPr lang="hu-HU" dirty="0" smtClean="0"/>
          </a:p>
          <a:p>
            <a:r>
              <a:rPr lang="hu-HU" sz="2200" dirty="0" smtClean="0"/>
              <a:t>Relatív </a:t>
            </a:r>
            <a:r>
              <a:rPr lang="hu-HU" sz="2200" dirty="0" err="1" smtClean="0"/>
              <a:t>kontraindikáció</a:t>
            </a:r>
            <a:endParaRPr lang="hu-HU" sz="2200" dirty="0" smtClean="0"/>
          </a:p>
          <a:p>
            <a:pPr lvl="1"/>
            <a:r>
              <a:rPr lang="hu-HU" dirty="0"/>
              <a:t>s</a:t>
            </a:r>
            <a:r>
              <a:rPr lang="hu-HU" dirty="0" smtClean="0"/>
              <a:t>zepszis</a:t>
            </a:r>
          </a:p>
          <a:p>
            <a:pPr lvl="1"/>
            <a:r>
              <a:rPr lang="hu-HU" dirty="0" err="1" smtClean="0"/>
              <a:t>gerincdeformitás</a:t>
            </a:r>
            <a:endParaRPr lang="hu-HU" dirty="0" smtClean="0"/>
          </a:p>
          <a:p>
            <a:pPr lvl="1"/>
            <a:r>
              <a:rPr lang="hu-HU" dirty="0"/>
              <a:t>f</a:t>
            </a:r>
            <a:r>
              <a:rPr lang="hu-HU" dirty="0" smtClean="0"/>
              <a:t>ejfájás, hátfájás</a:t>
            </a:r>
          </a:p>
          <a:p>
            <a:pPr lvl="1"/>
            <a:r>
              <a:rPr lang="hu-HU" dirty="0"/>
              <a:t>k</a:t>
            </a:r>
            <a:r>
              <a:rPr lang="hu-HU" dirty="0" smtClean="0"/>
              <a:t>ooperáció hiánya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nyhe </a:t>
            </a:r>
            <a:r>
              <a:rPr lang="hu-HU" dirty="0" err="1" smtClean="0"/>
              <a:t>bakteriaemia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0157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Neuroaxiális</a:t>
            </a:r>
            <a:r>
              <a:rPr lang="hu-HU" dirty="0" smtClean="0"/>
              <a:t> blokk szövődményei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561382"/>
            <a:ext cx="8946541" cy="4687018"/>
          </a:xfrm>
        </p:spPr>
        <p:txBody>
          <a:bodyPr>
            <a:normAutofit fontScale="92500" lnSpcReduction="10000"/>
          </a:bodyPr>
          <a:lstStyle/>
          <a:p>
            <a:r>
              <a:rPr lang="hu-HU" sz="1900" dirty="0"/>
              <a:t>g</a:t>
            </a:r>
            <a:r>
              <a:rPr lang="hu-HU" sz="1900" dirty="0" smtClean="0"/>
              <a:t>erincvelő-sérülés</a:t>
            </a:r>
          </a:p>
          <a:p>
            <a:r>
              <a:rPr lang="hu-HU" sz="1900" dirty="0"/>
              <a:t>g</a:t>
            </a:r>
            <a:r>
              <a:rPr lang="hu-HU" sz="1900" dirty="0" smtClean="0"/>
              <a:t>yökök sérülése</a:t>
            </a:r>
          </a:p>
          <a:p>
            <a:r>
              <a:rPr lang="hu-HU" sz="1900" dirty="0"/>
              <a:t>t</a:t>
            </a:r>
            <a:r>
              <a:rPr lang="hu-HU" sz="1900" dirty="0" smtClean="0"/>
              <a:t>eljes </a:t>
            </a:r>
            <a:r>
              <a:rPr lang="hu-HU" sz="1900" dirty="0" err="1" smtClean="0"/>
              <a:t>spinális</a:t>
            </a:r>
            <a:r>
              <a:rPr lang="hu-HU" sz="1900" dirty="0" smtClean="0"/>
              <a:t> anesztézia(RR   , P    , eszméletvesztés, tág pupilla)	</a:t>
            </a:r>
          </a:p>
          <a:p>
            <a:r>
              <a:rPr lang="hu-HU" sz="1900" dirty="0"/>
              <a:t>s</a:t>
            </a:r>
            <a:r>
              <a:rPr lang="hu-HU" sz="1900" dirty="0" smtClean="0"/>
              <a:t>zívmegállás (fiatal betegek, fokozott </a:t>
            </a:r>
            <a:r>
              <a:rPr lang="hu-HU" sz="1900" dirty="0" err="1" smtClean="0"/>
              <a:t>vagustónus</a:t>
            </a:r>
            <a:r>
              <a:rPr lang="hu-HU" sz="1900" dirty="0" smtClean="0"/>
              <a:t>)</a:t>
            </a:r>
          </a:p>
          <a:p>
            <a:r>
              <a:rPr lang="hu-HU" sz="1900" dirty="0"/>
              <a:t>h</a:t>
            </a:r>
            <a:r>
              <a:rPr lang="hu-HU" sz="1900" dirty="0" smtClean="0"/>
              <a:t>ányinger, hányás (</a:t>
            </a:r>
            <a:r>
              <a:rPr lang="hu-HU" sz="1900" dirty="0" err="1" smtClean="0"/>
              <a:t>hypotonia</a:t>
            </a:r>
            <a:r>
              <a:rPr lang="hu-HU" sz="1900" dirty="0" smtClean="0"/>
              <a:t>, </a:t>
            </a:r>
            <a:r>
              <a:rPr lang="hu-HU" sz="1900" dirty="0" err="1" smtClean="0"/>
              <a:t>hypoxaemia</a:t>
            </a:r>
            <a:r>
              <a:rPr lang="hu-HU" sz="1900" dirty="0" smtClean="0"/>
              <a:t>)</a:t>
            </a:r>
          </a:p>
          <a:p>
            <a:r>
              <a:rPr lang="hu-HU" sz="1900" dirty="0" err="1"/>
              <a:t>r</a:t>
            </a:r>
            <a:r>
              <a:rPr lang="hu-HU" sz="1900" dirty="0" err="1" smtClean="0"/>
              <a:t>esidualis</a:t>
            </a:r>
            <a:r>
              <a:rPr lang="hu-HU" sz="1900" dirty="0" smtClean="0"/>
              <a:t> blokk (rövid műtét vagy elhúzódó gyógyszerhatás)</a:t>
            </a:r>
          </a:p>
          <a:p>
            <a:r>
              <a:rPr lang="hu-HU" sz="1900" dirty="0" err="1" smtClean="0"/>
              <a:t>haematoma</a:t>
            </a:r>
            <a:endParaRPr lang="hu-HU" sz="1900" dirty="0" smtClean="0"/>
          </a:p>
          <a:p>
            <a:r>
              <a:rPr lang="hu-HU" sz="1900" dirty="0"/>
              <a:t>f</a:t>
            </a:r>
            <a:r>
              <a:rPr lang="hu-HU" sz="1900" dirty="0" smtClean="0"/>
              <a:t>ejfájás</a:t>
            </a:r>
          </a:p>
          <a:p>
            <a:r>
              <a:rPr lang="hu-HU" sz="1900" dirty="0" err="1"/>
              <a:t>p</a:t>
            </a:r>
            <a:r>
              <a:rPr lang="hu-HU" sz="1900" dirty="0" err="1" smtClean="0"/>
              <a:t>osztdurapunkciós</a:t>
            </a:r>
            <a:r>
              <a:rPr lang="hu-HU" sz="1900" dirty="0" smtClean="0"/>
              <a:t> fejfájás (PDPH)</a:t>
            </a:r>
          </a:p>
          <a:p>
            <a:pPr lvl="1"/>
            <a:r>
              <a:rPr lang="hu-HU" dirty="0"/>
              <a:t>g</a:t>
            </a:r>
            <a:r>
              <a:rPr lang="hu-HU" dirty="0" smtClean="0"/>
              <a:t>yakori </a:t>
            </a:r>
          </a:p>
          <a:p>
            <a:pPr lvl="1"/>
            <a:r>
              <a:rPr lang="hu-HU" dirty="0" smtClean="0"/>
              <a:t>1-7 nap</a:t>
            </a:r>
          </a:p>
          <a:p>
            <a:pPr lvl="1"/>
            <a:r>
              <a:rPr lang="hu-HU" dirty="0" err="1" smtClean="0"/>
              <a:t>liquorvesztés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4572092" y="2375861"/>
            <a:ext cx="129398" cy="224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5029293" y="2375861"/>
            <a:ext cx="129398" cy="224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5419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Telt gyomrú beteg anesztéziája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Telt gyomrúnak számít: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Minden sürgős beavatkozás</a:t>
            </a:r>
          </a:p>
          <a:p>
            <a:r>
              <a:rPr lang="hu-HU" dirty="0" smtClean="0"/>
              <a:t>Gyomor ürülése lelassult</a:t>
            </a:r>
          </a:p>
          <a:p>
            <a:pPr lvl="1"/>
            <a:r>
              <a:rPr lang="hu-HU" dirty="0"/>
              <a:t>t</a:t>
            </a:r>
            <a:r>
              <a:rPr lang="hu-HU" dirty="0" smtClean="0"/>
              <a:t>erhesség</a:t>
            </a:r>
          </a:p>
          <a:p>
            <a:pPr lvl="1"/>
            <a:r>
              <a:rPr lang="hu-HU" dirty="0" smtClean="0"/>
              <a:t>diabetes </a:t>
            </a:r>
            <a:r>
              <a:rPr lang="hu-HU" dirty="0" err="1" smtClean="0"/>
              <a:t>neuropathia</a:t>
            </a:r>
            <a:endParaRPr lang="hu-HU" dirty="0" smtClean="0"/>
          </a:p>
          <a:p>
            <a:pPr lvl="1"/>
            <a:r>
              <a:rPr lang="hu-HU" dirty="0" err="1" smtClean="0"/>
              <a:t>aethyl</a:t>
            </a:r>
            <a:r>
              <a:rPr lang="hu-HU" dirty="0" smtClean="0"/>
              <a:t> </a:t>
            </a:r>
            <a:r>
              <a:rPr lang="hu-HU" dirty="0" err="1" smtClean="0"/>
              <a:t>chronica</a:t>
            </a:r>
            <a:endParaRPr lang="hu-HU" dirty="0" smtClean="0"/>
          </a:p>
          <a:p>
            <a:pPr lvl="1"/>
            <a:r>
              <a:rPr lang="hu-HU" dirty="0"/>
              <a:t>s</a:t>
            </a:r>
            <a:r>
              <a:rPr lang="hu-HU" dirty="0" smtClean="0"/>
              <a:t>úlyos trauma</a:t>
            </a:r>
          </a:p>
          <a:p>
            <a:pPr lvl="1"/>
            <a:r>
              <a:rPr lang="hu-HU" dirty="0" err="1" smtClean="0"/>
              <a:t>ileus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04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Kockázatfelmérő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600" dirty="0" smtClean="0"/>
              <a:t>Általános állapot:</a:t>
            </a:r>
          </a:p>
          <a:p>
            <a:pPr lvl="1"/>
            <a:r>
              <a:rPr lang="hu-HU" sz="2400" dirty="0" smtClean="0"/>
              <a:t>American Society of </a:t>
            </a:r>
            <a:r>
              <a:rPr lang="hu-HU" sz="2400" dirty="0" err="1" smtClean="0"/>
              <a:t>Anaesthesiology</a:t>
            </a:r>
            <a:r>
              <a:rPr lang="hu-HU" sz="2400" dirty="0" smtClean="0"/>
              <a:t> (ASA)</a:t>
            </a:r>
          </a:p>
          <a:p>
            <a:pPr lvl="4"/>
            <a:r>
              <a:rPr lang="hu-HU" sz="1900" dirty="0" smtClean="0"/>
              <a:t>I: egészséges </a:t>
            </a:r>
          </a:p>
          <a:p>
            <a:pPr lvl="4"/>
            <a:r>
              <a:rPr lang="hu-HU" sz="1900" dirty="0" smtClean="0"/>
              <a:t>II: tevékenységet nem befolyásoló enyhe betegség</a:t>
            </a:r>
          </a:p>
          <a:p>
            <a:pPr lvl="4"/>
            <a:r>
              <a:rPr lang="hu-HU" sz="1900" dirty="0" smtClean="0"/>
              <a:t>III: súlyos szisztémás betegség (AMI, angina, COPD)</a:t>
            </a:r>
          </a:p>
          <a:p>
            <a:pPr lvl="4"/>
            <a:r>
              <a:rPr lang="hu-HU" sz="1900" dirty="0" smtClean="0"/>
              <a:t>IV: életet veszélyeztető súlyos szisztémás betegség</a:t>
            </a:r>
          </a:p>
          <a:p>
            <a:pPr lvl="4"/>
            <a:r>
              <a:rPr lang="hu-HU" sz="1900" dirty="0" smtClean="0"/>
              <a:t>V: </a:t>
            </a:r>
            <a:r>
              <a:rPr lang="hu-HU" sz="1900" dirty="0" err="1" smtClean="0"/>
              <a:t>moribund</a:t>
            </a:r>
            <a:r>
              <a:rPr lang="hu-HU" sz="1900" dirty="0" smtClean="0"/>
              <a:t> betegség </a:t>
            </a:r>
          </a:p>
          <a:p>
            <a:r>
              <a:rPr lang="hu-HU" sz="2600" dirty="0" smtClean="0"/>
              <a:t>Légút</a:t>
            </a:r>
            <a:r>
              <a:rPr lang="hu-HU" sz="2800" dirty="0" smtClean="0"/>
              <a:t>:</a:t>
            </a:r>
          </a:p>
          <a:p>
            <a:pPr lvl="1"/>
            <a:r>
              <a:rPr lang="hu-HU" sz="2400" dirty="0" err="1" smtClean="0"/>
              <a:t>Mallampati</a:t>
            </a:r>
            <a:r>
              <a:rPr lang="hu-HU" sz="2400" dirty="0" smtClean="0"/>
              <a:t> (1-4)</a:t>
            </a:r>
          </a:p>
          <a:p>
            <a:pPr lvl="1"/>
            <a:r>
              <a:rPr lang="hu-HU" sz="2400" dirty="0" err="1" smtClean="0"/>
              <a:t>Thyreomentális</a:t>
            </a:r>
            <a:r>
              <a:rPr lang="hu-HU" sz="2400" dirty="0" smtClean="0"/>
              <a:t> távolság</a:t>
            </a:r>
          </a:p>
          <a:p>
            <a:pPr lvl="1"/>
            <a:r>
              <a:rPr lang="hu-HU" sz="2400" dirty="0" err="1" smtClean="0"/>
              <a:t>Cormack-</a:t>
            </a:r>
            <a:r>
              <a:rPr lang="hu-HU" sz="2400" dirty="0" smtClean="0"/>
              <a:t> </a:t>
            </a:r>
            <a:r>
              <a:rPr lang="hu-HU" sz="2400" dirty="0" err="1" smtClean="0"/>
              <a:t>Lehane</a:t>
            </a:r>
            <a:r>
              <a:rPr lang="hu-HU" sz="2400" dirty="0" smtClean="0"/>
              <a:t> beosztás (1-4)</a:t>
            </a:r>
            <a:endParaRPr lang="hu-HU" sz="2400" dirty="0"/>
          </a:p>
          <a:p>
            <a:pPr lvl="1"/>
            <a:endParaRPr lang="hu-HU" sz="1800" dirty="0" smtClean="0"/>
          </a:p>
          <a:p>
            <a:pPr marL="457200" lvl="1" indent="0">
              <a:buNone/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24587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VESZÉLY!!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Gyomorsav </a:t>
            </a:r>
            <a:r>
              <a:rPr lang="hu-HU" sz="2400" dirty="0" err="1" smtClean="0"/>
              <a:t>aspiratio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Terhesség  </a:t>
            </a:r>
            <a:r>
              <a:rPr lang="hu-HU" sz="2400" dirty="0" err="1" smtClean="0"/>
              <a:t>Mendelson-</a:t>
            </a:r>
            <a:r>
              <a:rPr lang="hu-HU" sz="2400" dirty="0" smtClean="0"/>
              <a:t> </a:t>
            </a:r>
            <a:r>
              <a:rPr lang="hu-HU" sz="2400" dirty="0" err="1" smtClean="0"/>
              <a:t>sy</a:t>
            </a:r>
            <a:endParaRPr lang="hu-HU" sz="2400" dirty="0" smtClean="0"/>
          </a:p>
          <a:p>
            <a:pPr lvl="4"/>
            <a:r>
              <a:rPr lang="hu-HU" sz="1800" dirty="0"/>
              <a:t>g</a:t>
            </a:r>
            <a:r>
              <a:rPr lang="hu-HU" sz="1800" dirty="0" smtClean="0"/>
              <a:t>yomorsav pH csökken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410289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Aspiratio</a:t>
            </a:r>
            <a:r>
              <a:rPr lang="hu-HU" dirty="0" smtClean="0"/>
              <a:t> védelem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Preoperatív</a:t>
            </a:r>
            <a:r>
              <a:rPr lang="hu-HU" dirty="0" smtClean="0"/>
              <a:t> </a:t>
            </a:r>
            <a:r>
              <a:rPr lang="hu-HU" dirty="0" err="1" smtClean="0"/>
              <a:t>antacid</a:t>
            </a:r>
            <a:r>
              <a:rPr lang="hu-HU" dirty="0" smtClean="0"/>
              <a:t> terápia (ha lehetséges)</a:t>
            </a:r>
          </a:p>
          <a:p>
            <a:r>
              <a:rPr lang="hu-HU" dirty="0" smtClean="0"/>
              <a:t>Megemelt felső </a:t>
            </a:r>
            <a:r>
              <a:rPr lang="hu-HU" dirty="0" err="1" smtClean="0"/>
              <a:t>testfél</a:t>
            </a:r>
            <a:r>
              <a:rPr lang="hu-HU" dirty="0" smtClean="0"/>
              <a:t> vagy </a:t>
            </a:r>
            <a:r>
              <a:rPr lang="hu-HU" dirty="0" err="1" smtClean="0"/>
              <a:t>Trendelenburg</a:t>
            </a:r>
            <a:r>
              <a:rPr lang="hu-HU" dirty="0" smtClean="0"/>
              <a:t> helyzet </a:t>
            </a:r>
          </a:p>
          <a:p>
            <a:r>
              <a:rPr lang="hu-HU" dirty="0" smtClean="0"/>
              <a:t>Nagy hatásfokú, erős szívó</a:t>
            </a:r>
          </a:p>
          <a:p>
            <a:r>
              <a:rPr lang="hu-HU" dirty="0" err="1" smtClean="0"/>
              <a:t>Preoxigenáció</a:t>
            </a:r>
            <a:r>
              <a:rPr lang="hu-HU" dirty="0" smtClean="0"/>
              <a:t> (legalább 3 min)</a:t>
            </a:r>
          </a:p>
          <a:p>
            <a:r>
              <a:rPr lang="hu-HU" dirty="0" smtClean="0"/>
              <a:t>RSI:</a:t>
            </a:r>
          </a:p>
          <a:p>
            <a:pPr lvl="2"/>
            <a:r>
              <a:rPr lang="hu-HU" dirty="0" smtClean="0"/>
              <a:t>Gyors indukció (</a:t>
            </a:r>
            <a:r>
              <a:rPr lang="hu-HU" dirty="0" err="1" smtClean="0"/>
              <a:t>propofol</a:t>
            </a:r>
            <a:r>
              <a:rPr lang="hu-HU" dirty="0" smtClean="0"/>
              <a:t> vagy </a:t>
            </a:r>
            <a:r>
              <a:rPr lang="hu-HU" dirty="0" err="1" smtClean="0"/>
              <a:t>thiopental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Sellick</a:t>
            </a:r>
            <a:r>
              <a:rPr lang="hu-HU" dirty="0" smtClean="0"/>
              <a:t> manőver ??</a:t>
            </a:r>
          </a:p>
          <a:p>
            <a:pPr lvl="2"/>
            <a:r>
              <a:rPr lang="hu-HU" dirty="0" err="1" smtClean="0"/>
              <a:t>Succinylcholin</a:t>
            </a:r>
            <a:endParaRPr lang="hu-HU" dirty="0" smtClean="0"/>
          </a:p>
          <a:p>
            <a:pPr lvl="2"/>
            <a:r>
              <a:rPr lang="hu-HU" dirty="0" smtClean="0"/>
              <a:t>ETI	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6989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5484" y="189781"/>
            <a:ext cx="5685794" cy="1092680"/>
          </a:xfrm>
        </p:spPr>
        <p:txBody>
          <a:bodyPr/>
          <a:lstStyle/>
          <a:p>
            <a:pPr algn="ctr"/>
            <a:r>
              <a:rPr lang="hu-HU" sz="4200" dirty="0" err="1" smtClean="0"/>
              <a:t>Sellick</a:t>
            </a:r>
            <a:r>
              <a:rPr lang="hu-HU" sz="4200" dirty="0" smtClean="0"/>
              <a:t> manőver</a:t>
            </a:r>
            <a:endParaRPr lang="hu-HU" sz="4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81" y="2501858"/>
            <a:ext cx="5195888" cy="315399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54953" y="2501858"/>
            <a:ext cx="4124413" cy="3523021"/>
          </a:xfrm>
        </p:spPr>
        <p:txBody>
          <a:bodyPr>
            <a:normAutofit/>
          </a:bodyPr>
          <a:lstStyle/>
          <a:p>
            <a:endParaRPr lang="hu-HU" sz="2200" dirty="0" smtClean="0"/>
          </a:p>
          <a:p>
            <a:endParaRPr lang="hu-HU" sz="2200" dirty="0"/>
          </a:p>
          <a:p>
            <a:r>
              <a:rPr lang="hu-HU" sz="2200" dirty="0" err="1" smtClean="0"/>
              <a:t>Cuff</a:t>
            </a:r>
            <a:r>
              <a:rPr lang="hu-HU" sz="2200" dirty="0" smtClean="0"/>
              <a:t> felfújásig mindvégig</a:t>
            </a:r>
          </a:p>
          <a:p>
            <a:endParaRPr lang="hu-HU" sz="2200" dirty="0"/>
          </a:p>
          <a:p>
            <a:r>
              <a:rPr lang="hu-HU" sz="2200" dirty="0" smtClean="0"/>
              <a:t>Nyelőcsövet komprimálja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945155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Váratlan nehéz </a:t>
            </a:r>
            <a:r>
              <a:rPr lang="hu-HU" dirty="0" err="1" smtClean="0"/>
              <a:t>intubáció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742368"/>
            <a:ext cx="9075858" cy="4520410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/>
              <a:t>OXIGENIZÁCIÓ fenntartása</a:t>
            </a:r>
            <a:endParaRPr lang="hu-HU" sz="2400" dirty="0"/>
          </a:p>
          <a:p>
            <a:pPr lvl="1"/>
            <a:r>
              <a:rPr lang="hu-HU" sz="2200" dirty="0" smtClean="0"/>
              <a:t>Alternatív </a:t>
            </a:r>
            <a:r>
              <a:rPr lang="hu-HU" sz="2200" dirty="0"/>
              <a:t>módszerek:</a:t>
            </a:r>
          </a:p>
          <a:p>
            <a:pPr lvl="2"/>
            <a:r>
              <a:rPr lang="hu-HU" sz="1900" dirty="0" smtClean="0"/>
              <a:t>Felébreszthető a </a:t>
            </a:r>
            <a:r>
              <a:rPr lang="hu-HU" sz="1900" dirty="0"/>
              <a:t>beteg? </a:t>
            </a:r>
            <a:r>
              <a:rPr lang="hu-HU" sz="1900" dirty="0" smtClean="0"/>
              <a:t>Sürgős </a:t>
            </a:r>
            <a:r>
              <a:rPr lang="hu-HU" sz="1900" dirty="0"/>
              <a:t>a </a:t>
            </a:r>
            <a:r>
              <a:rPr lang="hu-HU" sz="1900" dirty="0" smtClean="0"/>
              <a:t>műtét</a:t>
            </a:r>
            <a:r>
              <a:rPr lang="hu-HU" sz="1900" dirty="0"/>
              <a:t>? </a:t>
            </a:r>
          </a:p>
          <a:p>
            <a:pPr lvl="2"/>
            <a:r>
              <a:rPr lang="hu-HU" sz="1900" dirty="0" smtClean="0"/>
              <a:t>Inhalációs </a:t>
            </a:r>
            <a:r>
              <a:rPr lang="hu-HU" sz="1900" dirty="0"/>
              <a:t>anesztézia </a:t>
            </a:r>
            <a:r>
              <a:rPr lang="hu-HU" sz="1900" dirty="0" smtClean="0"/>
              <a:t>folytatása </a:t>
            </a:r>
            <a:r>
              <a:rPr lang="hu-HU" sz="1900" dirty="0" err="1"/>
              <a:t>intubálás</a:t>
            </a:r>
            <a:r>
              <a:rPr lang="hu-HU" sz="1900" dirty="0"/>
              <a:t> nélkül.</a:t>
            </a:r>
          </a:p>
          <a:p>
            <a:pPr lvl="2"/>
            <a:r>
              <a:rPr lang="hu-HU" sz="1900" dirty="0" smtClean="0"/>
              <a:t>Ismételt </a:t>
            </a:r>
            <a:r>
              <a:rPr lang="hu-HU" sz="1900" dirty="0" err="1"/>
              <a:t>intubálási</a:t>
            </a:r>
            <a:r>
              <a:rPr lang="hu-HU" sz="1900" dirty="0"/>
              <a:t> kísérlet.</a:t>
            </a:r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  <a:p>
            <a:r>
              <a:rPr lang="hu-HU" sz="2400" dirty="0">
                <a:solidFill>
                  <a:srgbClr val="FF0000"/>
                </a:solidFill>
              </a:rPr>
              <a:t>2 KISÉRLET UTÁN SEGÍTSÉGET KELL </a:t>
            </a:r>
            <a:r>
              <a:rPr lang="hu-HU" sz="2400" dirty="0" smtClean="0">
                <a:solidFill>
                  <a:srgbClr val="FF0000"/>
                </a:solidFill>
              </a:rPr>
              <a:t>KÉRNI</a:t>
            </a: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 </a:t>
            </a:r>
            <a:r>
              <a:rPr lang="hu-HU" sz="1900" dirty="0"/>
              <a:t>A nehéz </a:t>
            </a:r>
            <a:r>
              <a:rPr lang="hu-HU" sz="1900" dirty="0" err="1"/>
              <a:t>intubálás</a:t>
            </a:r>
            <a:r>
              <a:rPr lang="hu-HU" sz="1900" dirty="0"/>
              <a:t> tényét dokumentálni szükséges</a:t>
            </a:r>
            <a:r>
              <a:rPr lang="hu-HU" sz="1900" dirty="0" smtClean="0"/>
              <a:t>.</a:t>
            </a:r>
          </a:p>
          <a:p>
            <a:pPr lvl="1"/>
            <a:r>
              <a:rPr lang="hu-HU" sz="1900" dirty="0" smtClean="0"/>
              <a:t> </a:t>
            </a:r>
            <a:r>
              <a:rPr lang="hu-HU" sz="1900" dirty="0" err="1"/>
              <a:t>Posztoperatív</a:t>
            </a:r>
            <a:r>
              <a:rPr lang="hu-HU" sz="1900" dirty="0"/>
              <a:t> betegvizit </a:t>
            </a:r>
            <a:r>
              <a:rPr lang="hu-HU" sz="1900" dirty="0" smtClean="0"/>
              <a:t>elengedhetetlen</a:t>
            </a:r>
          </a:p>
          <a:p>
            <a:pPr lvl="1"/>
            <a:endParaRPr lang="hu-HU" dirty="0" smtClean="0"/>
          </a:p>
          <a:p>
            <a:r>
              <a:rPr lang="hu-HU" sz="2200" dirty="0" smtClean="0"/>
              <a:t>Gyomortartalom ASPIRATIO megelőzése</a:t>
            </a:r>
          </a:p>
          <a:p>
            <a:endParaRPr lang="hu-HU" sz="2200" dirty="0" smtClean="0"/>
          </a:p>
          <a:p>
            <a:pPr marL="457200" lvl="1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273893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Sikertelen </a:t>
            </a:r>
            <a:r>
              <a:rPr lang="hu-HU" dirty="0" err="1"/>
              <a:t>intubáció</a:t>
            </a:r>
            <a:r>
              <a:rPr lang="hu-HU" dirty="0"/>
              <a:t> 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1938" y="1604344"/>
            <a:ext cx="9127616" cy="5081128"/>
          </a:xfrm>
        </p:spPr>
        <p:txBody>
          <a:bodyPr>
            <a:noAutofit/>
          </a:bodyPr>
          <a:lstStyle/>
          <a:p>
            <a:r>
              <a:rPr lang="hu-HU" sz="1800" dirty="0" smtClean="0"/>
              <a:t>Segítség kérés </a:t>
            </a:r>
          </a:p>
          <a:p>
            <a:r>
              <a:rPr lang="hu-HU" sz="1800" dirty="0" err="1" smtClean="0"/>
              <a:t>Cricoid</a:t>
            </a:r>
            <a:r>
              <a:rPr lang="hu-HU" sz="1800" dirty="0" smtClean="0"/>
              <a:t> </a:t>
            </a:r>
            <a:r>
              <a:rPr lang="hu-HU" sz="1800" dirty="0"/>
              <a:t>nyomás fenntartása</a:t>
            </a:r>
          </a:p>
          <a:p>
            <a:r>
              <a:rPr lang="hu-HU" sz="1800" dirty="0" smtClean="0"/>
              <a:t>100 </a:t>
            </a:r>
            <a:r>
              <a:rPr lang="hu-HU" sz="1800" dirty="0"/>
              <a:t>%-os oxigén arcmaszkon át</a:t>
            </a:r>
          </a:p>
          <a:p>
            <a:pPr marL="1371600" lvl="3" indent="0">
              <a:buNone/>
            </a:pPr>
            <a:r>
              <a:rPr lang="hu-HU" sz="1800" dirty="0" smtClean="0"/>
              <a:t>HIPOXIA ESETÉN</a:t>
            </a:r>
            <a:r>
              <a:rPr lang="hu-HU" sz="1800" dirty="0"/>
              <a:t>: - maszkozás két kézzel</a:t>
            </a:r>
          </a:p>
          <a:p>
            <a:pPr marL="1828800" lvl="4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	          	-O2 </a:t>
            </a:r>
            <a:r>
              <a:rPr lang="hu-HU" sz="1800" dirty="0" err="1" smtClean="0"/>
              <a:t>bypass</a:t>
            </a:r>
            <a:r>
              <a:rPr lang="hu-HU" sz="1800" dirty="0" smtClean="0"/>
              <a:t> </a:t>
            </a:r>
            <a:r>
              <a:rPr lang="hu-HU" sz="1800" dirty="0"/>
              <a:t>bekapcsolása</a:t>
            </a:r>
          </a:p>
          <a:p>
            <a:r>
              <a:rPr lang="hu-HU" sz="1800" dirty="0" err="1" smtClean="0"/>
              <a:t>Laryngeális</a:t>
            </a:r>
            <a:r>
              <a:rPr lang="hu-HU" sz="1800" dirty="0" smtClean="0"/>
              <a:t> </a:t>
            </a:r>
            <a:r>
              <a:rPr lang="hu-HU" sz="1800" dirty="0"/>
              <a:t>maszk:</a:t>
            </a:r>
          </a:p>
          <a:p>
            <a:pPr lvl="2"/>
            <a:r>
              <a:rPr lang="hu-HU" sz="1800" dirty="0" smtClean="0"/>
              <a:t>nem </a:t>
            </a:r>
            <a:r>
              <a:rPr lang="hu-HU" sz="1800" dirty="0"/>
              <a:t>véd meg az aspirációtól, de </a:t>
            </a:r>
            <a:r>
              <a:rPr lang="hu-HU" sz="1800" dirty="0" err="1"/>
              <a:t>oxigenizációt</a:t>
            </a:r>
            <a:r>
              <a:rPr lang="hu-HU" sz="1800" dirty="0"/>
              <a:t> biztosít.</a:t>
            </a:r>
          </a:p>
          <a:p>
            <a:pPr lvl="2"/>
            <a:r>
              <a:rPr lang="hu-HU" sz="1800" dirty="0" err="1" smtClean="0"/>
              <a:t>Intubálható</a:t>
            </a:r>
            <a:r>
              <a:rPr lang="hu-HU" sz="1800" dirty="0" smtClean="0"/>
              <a:t> </a:t>
            </a:r>
            <a:r>
              <a:rPr lang="hu-HU" sz="1800" dirty="0" err="1" smtClean="0"/>
              <a:t>laryngealis</a:t>
            </a:r>
            <a:r>
              <a:rPr lang="hu-HU" sz="1800" dirty="0" smtClean="0"/>
              <a:t> maszk</a:t>
            </a:r>
            <a:endParaRPr lang="hu-HU" sz="1800" dirty="0"/>
          </a:p>
          <a:p>
            <a:r>
              <a:rPr lang="hu-HU" sz="1800" dirty="0"/>
              <a:t>6. </a:t>
            </a:r>
            <a:r>
              <a:rPr lang="hu-HU" sz="1800" dirty="0" smtClean="0"/>
              <a:t>Felébreszthető a </a:t>
            </a:r>
            <a:r>
              <a:rPr lang="hu-HU" sz="1800" dirty="0"/>
              <a:t>beteg? </a:t>
            </a:r>
            <a:r>
              <a:rPr lang="hu-HU" sz="1800" dirty="0" smtClean="0"/>
              <a:t>Sürgős </a:t>
            </a:r>
            <a:r>
              <a:rPr lang="hu-HU" sz="1800" dirty="0"/>
              <a:t>a </a:t>
            </a:r>
            <a:r>
              <a:rPr lang="hu-HU" sz="1800" dirty="0" smtClean="0"/>
              <a:t>műtét</a:t>
            </a:r>
            <a:r>
              <a:rPr lang="hu-HU" sz="1800" dirty="0"/>
              <a:t>?</a:t>
            </a:r>
          </a:p>
          <a:p>
            <a:r>
              <a:rPr lang="hu-HU" sz="1800" dirty="0"/>
              <a:t>7. </a:t>
            </a:r>
            <a:r>
              <a:rPr lang="hu-HU" sz="1800" dirty="0" err="1"/>
              <a:t>Conicotomia</a:t>
            </a:r>
            <a:r>
              <a:rPr lang="hu-HU" sz="1800" dirty="0"/>
              <a:t>: CSAK ha </a:t>
            </a:r>
            <a:r>
              <a:rPr lang="hu-HU" sz="1800" dirty="0" smtClean="0"/>
              <a:t>NEM </a:t>
            </a:r>
            <a:r>
              <a:rPr lang="hu-HU" sz="1800" dirty="0" err="1" smtClean="0"/>
              <a:t>oxigenizálható</a:t>
            </a:r>
            <a:r>
              <a:rPr lang="hu-HU" sz="1800" dirty="0" smtClean="0"/>
              <a:t> </a:t>
            </a:r>
            <a:r>
              <a:rPr lang="hu-HU" sz="1800" dirty="0"/>
              <a:t>a beteg ! </a:t>
            </a:r>
          </a:p>
        </p:txBody>
      </p:sp>
    </p:spTree>
    <p:extLst>
      <p:ext uri="{BB962C8B-B14F-4D97-AF65-F5344CB8AC3E}">
        <p14:creationId xmlns:p14="http://schemas.microsoft.com/office/powerpoint/2010/main" val="1068632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extubáció</a:t>
            </a:r>
            <a:r>
              <a:rPr lang="hu-HU" dirty="0" smtClean="0"/>
              <a:t> csak rendezett </a:t>
            </a:r>
            <a:r>
              <a:rPr lang="hu-HU" dirty="0" err="1" smtClean="0"/>
              <a:t>cardiavascularis</a:t>
            </a:r>
            <a:r>
              <a:rPr lang="hu-HU" dirty="0" smtClean="0"/>
              <a:t> ill. pulmonológiai státusz esetén</a:t>
            </a:r>
          </a:p>
          <a:p>
            <a:r>
              <a:rPr lang="hu-HU" dirty="0" err="1" smtClean="0"/>
              <a:t>nasogastricus</a:t>
            </a:r>
            <a:r>
              <a:rPr lang="hu-HU" dirty="0" smtClean="0"/>
              <a:t> szonda (gyomor </a:t>
            </a:r>
            <a:r>
              <a:rPr lang="hu-HU" dirty="0" err="1" smtClean="0"/>
              <a:t>detenzionálás</a:t>
            </a:r>
            <a:r>
              <a:rPr lang="hu-HU" dirty="0" smtClean="0"/>
              <a:t>)</a:t>
            </a:r>
          </a:p>
          <a:p>
            <a:r>
              <a:rPr lang="hu-HU" dirty="0" err="1"/>
              <a:t>g</a:t>
            </a:r>
            <a:r>
              <a:rPr lang="hu-HU" dirty="0" err="1" smtClean="0"/>
              <a:t>yomormotilitás</a:t>
            </a:r>
            <a:r>
              <a:rPr lang="hu-HU" dirty="0" smtClean="0"/>
              <a:t> fokozás</a:t>
            </a:r>
          </a:p>
          <a:p>
            <a:r>
              <a:rPr lang="hu-HU" dirty="0" smtClean="0"/>
              <a:t>PONV kezelés</a:t>
            </a:r>
          </a:p>
          <a:p>
            <a:r>
              <a:rPr lang="hu-HU" dirty="0"/>
              <a:t>s</a:t>
            </a:r>
            <a:r>
              <a:rPr lang="hu-HU" dirty="0" smtClean="0"/>
              <a:t>zoros </a:t>
            </a:r>
            <a:r>
              <a:rPr lang="hu-HU" dirty="0" err="1" smtClean="0"/>
              <a:t>observatio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REINTUBÁLÁS lehetőségére mindig készülni!!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6622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91729" y="2967335"/>
            <a:ext cx="7808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Köszönöm a figyelmet!</a:t>
            </a:r>
            <a:endParaRPr lang="hu-H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1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Légúti klasszifikáció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9" y="2634906"/>
            <a:ext cx="3570391" cy="322243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0" y="2666492"/>
            <a:ext cx="4708123" cy="3190843"/>
          </a:xfrm>
        </p:spPr>
      </p:pic>
    </p:spTree>
    <p:extLst>
      <p:ext uri="{BB962C8B-B14F-4D97-AF65-F5344CB8AC3E}">
        <p14:creationId xmlns:p14="http://schemas.microsoft.com/office/powerpoint/2010/main" val="359317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Összefoglalva: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8704"/>
            <a:ext cx="10515600" cy="4351338"/>
          </a:xfrm>
        </p:spPr>
        <p:txBody>
          <a:bodyPr/>
          <a:lstStyle/>
          <a:p>
            <a:r>
              <a:rPr lang="hu-HU" sz="2400" dirty="0" smtClean="0"/>
              <a:t>Rendelkezésre álló dokumentumok tanulmányozása</a:t>
            </a:r>
          </a:p>
          <a:p>
            <a:r>
              <a:rPr lang="hu-HU" sz="2400" dirty="0" smtClean="0"/>
              <a:t>Alapos betegvizsgálat</a:t>
            </a:r>
          </a:p>
          <a:p>
            <a:r>
              <a:rPr lang="hu-HU" sz="2400" dirty="0" smtClean="0"/>
              <a:t>Post </a:t>
            </a:r>
            <a:r>
              <a:rPr lang="hu-HU" sz="2400" dirty="0" err="1" smtClean="0"/>
              <a:t>benefit</a:t>
            </a:r>
            <a:r>
              <a:rPr lang="hu-HU" sz="2400" dirty="0" smtClean="0"/>
              <a:t> rizikóbecslés után döntünk:</a:t>
            </a:r>
          </a:p>
          <a:p>
            <a:pPr lvl="4"/>
            <a:r>
              <a:rPr lang="hu-HU" sz="1800" dirty="0" smtClean="0"/>
              <a:t>Indikált és </a:t>
            </a:r>
            <a:r>
              <a:rPr lang="hu-HU" sz="1800" dirty="0" err="1" smtClean="0"/>
              <a:t>elektíven</a:t>
            </a:r>
            <a:r>
              <a:rPr lang="hu-HU" sz="1800" dirty="0" smtClean="0"/>
              <a:t> végezhető</a:t>
            </a:r>
          </a:p>
          <a:p>
            <a:pPr lvl="4"/>
            <a:r>
              <a:rPr lang="hu-HU" sz="1800" dirty="0" smtClean="0"/>
              <a:t>Relatív kontraindikált, további vizsgálatok függvényében </a:t>
            </a:r>
          </a:p>
          <a:p>
            <a:pPr lvl="4"/>
            <a:r>
              <a:rPr lang="hu-HU" sz="1800" dirty="0" smtClean="0"/>
              <a:t>Kontraindikált csakis vitális indikációval végezhető</a:t>
            </a:r>
          </a:p>
        </p:txBody>
      </p:sp>
    </p:spTree>
    <p:extLst>
      <p:ext uri="{BB962C8B-B14F-4D97-AF65-F5344CB8AC3E}">
        <p14:creationId xmlns:p14="http://schemas.microsoft.com/office/powerpoint/2010/main" val="31979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MIÉRT FONTOS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52" y="2972467"/>
            <a:ext cx="2785872" cy="2356104"/>
          </a:xfrm>
        </p:spPr>
      </p:pic>
    </p:spTree>
    <p:extLst>
      <p:ext uri="{BB962C8B-B14F-4D97-AF65-F5344CB8AC3E}">
        <p14:creationId xmlns:p14="http://schemas.microsoft.com/office/powerpoint/2010/main" val="41178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8696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sz="4700" dirty="0"/>
              <a:t>Az anesztéziával kapcsolatos mortalitás vagy agykárosodás okai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9958" y="2705069"/>
            <a:ext cx="10515600" cy="435133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Az </a:t>
            </a:r>
            <a:r>
              <a:rPr lang="es-ES" sz="2400" dirty="0"/>
              <a:t>endotrachealis intubáció hibái 31% </a:t>
            </a:r>
          </a:p>
          <a:p>
            <a:r>
              <a:rPr lang="hu-HU" sz="2400" dirty="0" smtClean="0"/>
              <a:t>Az </a:t>
            </a:r>
            <a:r>
              <a:rPr lang="hu-HU" sz="2400" dirty="0"/>
              <a:t>altatógép helytelen használata 23% </a:t>
            </a:r>
          </a:p>
          <a:p>
            <a:r>
              <a:rPr lang="hu-HU" sz="2400" dirty="0" smtClean="0"/>
              <a:t>Gyomortartalom </a:t>
            </a:r>
            <a:r>
              <a:rPr lang="hu-HU" sz="2400" dirty="0"/>
              <a:t>aspirációja 14% </a:t>
            </a:r>
            <a:r>
              <a:rPr lang="hu-HU" sz="2400" dirty="0" smtClean="0"/>
              <a:t>(</a:t>
            </a:r>
            <a:r>
              <a:rPr lang="hu-HU" sz="2400" dirty="0" err="1" smtClean="0"/>
              <a:t>Mendelson-sy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hu-HU" sz="2400" dirty="0" smtClean="0"/>
              <a:t>Szabálytalanul </a:t>
            </a:r>
            <a:r>
              <a:rPr lang="hu-HU" sz="2400" dirty="0"/>
              <a:t>indukált </a:t>
            </a:r>
            <a:r>
              <a:rPr lang="hu-HU" sz="2400" dirty="0" err="1"/>
              <a:t>hypotensio</a:t>
            </a:r>
            <a:r>
              <a:rPr lang="hu-HU" sz="2400" dirty="0"/>
              <a:t> 8% </a:t>
            </a:r>
          </a:p>
          <a:p>
            <a:r>
              <a:rPr lang="hu-HU" sz="2400" dirty="0" err="1" smtClean="0"/>
              <a:t>Hypoxia</a:t>
            </a:r>
            <a:r>
              <a:rPr lang="hu-HU" sz="2400" dirty="0" smtClean="0"/>
              <a:t> </a:t>
            </a:r>
            <a:r>
              <a:rPr lang="hu-HU" sz="2400" dirty="0"/>
              <a:t>4% </a:t>
            </a:r>
          </a:p>
          <a:p>
            <a:r>
              <a:rPr lang="hu-HU" sz="2400" dirty="0" smtClean="0"/>
              <a:t>Légúti </a:t>
            </a:r>
            <a:r>
              <a:rPr lang="hu-HU" sz="2400" dirty="0"/>
              <a:t>elzáródás 4% </a:t>
            </a:r>
          </a:p>
          <a:p>
            <a:r>
              <a:rPr lang="hu-HU" sz="2400" dirty="0" smtClean="0"/>
              <a:t>Egyebek </a:t>
            </a:r>
            <a:r>
              <a:rPr lang="hu-HU" sz="2400" dirty="0"/>
              <a:t>16% </a:t>
            </a:r>
          </a:p>
        </p:txBody>
      </p:sp>
    </p:spTree>
    <p:extLst>
      <p:ext uri="{BB962C8B-B14F-4D97-AF65-F5344CB8AC3E}">
        <p14:creationId xmlns:p14="http://schemas.microsoft.com/office/powerpoint/2010/main" val="6831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Aneszteziológiai</a:t>
            </a:r>
            <a:r>
              <a:rPr lang="hu-HU" dirty="0" smtClean="0"/>
              <a:t> szövődmények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36175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Fogtörés </a:t>
            </a:r>
            <a:r>
              <a:rPr lang="hu-HU" sz="2400" dirty="0"/>
              <a:t>52% </a:t>
            </a:r>
          </a:p>
          <a:p>
            <a:r>
              <a:rPr lang="hu-HU" sz="2400" dirty="0" smtClean="0"/>
              <a:t>Perifériás </a:t>
            </a:r>
            <a:r>
              <a:rPr lang="hu-HU" sz="2400" dirty="0"/>
              <a:t>idegkárosodás 9% </a:t>
            </a:r>
          </a:p>
          <a:p>
            <a:r>
              <a:rPr lang="hu-HU" sz="2400" dirty="0" err="1" smtClean="0"/>
              <a:t>Extradurális</a:t>
            </a:r>
            <a:r>
              <a:rPr lang="hu-HU" sz="2400" dirty="0" smtClean="0"/>
              <a:t> </a:t>
            </a:r>
            <a:r>
              <a:rPr lang="hu-HU" sz="2400" dirty="0"/>
              <a:t>idegentest 7% </a:t>
            </a:r>
          </a:p>
          <a:p>
            <a:r>
              <a:rPr lang="hu-HU" sz="2400" dirty="0" err="1" smtClean="0"/>
              <a:t>Thrombophlebitis</a:t>
            </a:r>
            <a:r>
              <a:rPr lang="hu-HU" sz="2400" dirty="0"/>
              <a:t>, enyhe sérülések 7% </a:t>
            </a:r>
          </a:p>
          <a:p>
            <a:r>
              <a:rPr lang="hu-HU" sz="2400" dirty="0" smtClean="0"/>
              <a:t>Elégtelen </a:t>
            </a:r>
            <a:r>
              <a:rPr lang="hu-HU" sz="2400" dirty="0"/>
              <a:t>alvásmélység 7% </a:t>
            </a:r>
          </a:p>
          <a:p>
            <a:r>
              <a:rPr lang="hu-HU" sz="2400" dirty="0" smtClean="0"/>
              <a:t>Gerincvelő-károsodás </a:t>
            </a:r>
            <a:r>
              <a:rPr lang="hu-HU" sz="2400" dirty="0"/>
              <a:t>4% </a:t>
            </a:r>
          </a:p>
          <a:p>
            <a:r>
              <a:rPr lang="hu-HU" sz="2400" dirty="0" smtClean="0"/>
              <a:t>Egyéb </a:t>
            </a:r>
            <a:r>
              <a:rPr lang="hu-HU" sz="2400" dirty="0"/>
              <a:t>14% </a:t>
            </a:r>
          </a:p>
        </p:txBody>
      </p:sp>
    </p:spTree>
    <p:extLst>
      <p:ext uri="{BB962C8B-B14F-4D97-AF65-F5344CB8AC3E}">
        <p14:creationId xmlns:p14="http://schemas.microsoft.com/office/powerpoint/2010/main" val="41877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762</TotalTime>
  <Words>1417</Words>
  <Application>Microsoft Office PowerPoint</Application>
  <PresentationFormat>Szélesvásznú</PresentationFormat>
  <Paragraphs>402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1" baseType="lpstr">
      <vt:lpstr>Arial</vt:lpstr>
      <vt:lpstr>Century Gothic</vt:lpstr>
      <vt:lpstr>Times New Roman</vt:lpstr>
      <vt:lpstr>Wingdings 3</vt:lpstr>
      <vt:lpstr>Ion</vt:lpstr>
      <vt:lpstr>Aneszteziológiai alapismeretek</vt:lpstr>
      <vt:lpstr>Preoperatív betegvizsgálat</vt:lpstr>
      <vt:lpstr>Preoperatív betegvizsgálat</vt:lpstr>
      <vt:lpstr>Kockázatfelmérő módszerek</vt:lpstr>
      <vt:lpstr>Légúti klasszifikáció</vt:lpstr>
      <vt:lpstr>Összefoglalva:</vt:lpstr>
      <vt:lpstr>MIÉRT FONTOS</vt:lpstr>
      <vt:lpstr> Az anesztéziával kapcsolatos mortalitás vagy agykárosodás okai </vt:lpstr>
      <vt:lpstr>Aneszteziológiai szövődmények</vt:lpstr>
      <vt:lpstr>Altatógép</vt:lpstr>
      <vt:lpstr> Altatógépek részei </vt:lpstr>
      <vt:lpstr> Áramlásszabályzók (rotaméter) jellemzői </vt:lpstr>
      <vt:lpstr>Légzőrendszerek</vt:lpstr>
      <vt:lpstr>Légzőrendszerek</vt:lpstr>
      <vt:lpstr>Légzőrendszerek</vt:lpstr>
      <vt:lpstr>Az altatógép biztonsági tartozékai</vt:lpstr>
      <vt:lpstr>PowerPoint bemutató</vt:lpstr>
      <vt:lpstr>PowerPoint bemutató</vt:lpstr>
      <vt:lpstr>Általános és regionális anesztézia</vt:lpstr>
      <vt:lpstr>Anesztézia felosztása</vt:lpstr>
      <vt:lpstr>Az általános anesztézia céljai és szakaszai: </vt:lpstr>
      <vt:lpstr>Az intravénás anesztézia előnyei és hátrányai </vt:lpstr>
      <vt:lpstr>Az inhalációs anesztézia előnyei és hátrányai </vt:lpstr>
      <vt:lpstr>Az anesztetikumok hatása a légzésre </vt:lpstr>
      <vt:lpstr>Az anesztetikumok hatása a keringésre </vt:lpstr>
      <vt:lpstr>Inhalációs anesztetikumok -  fogalmak</vt:lpstr>
      <vt:lpstr>Intravénás anesztetikumok</vt:lpstr>
      <vt:lpstr>Intravénás anesztetikumok</vt:lpstr>
      <vt:lpstr>Intravénás anesztetikumok</vt:lpstr>
      <vt:lpstr>Izomrelaxánsok</vt:lpstr>
      <vt:lpstr>PowerPoint bemutató</vt:lpstr>
      <vt:lpstr>PowerPoint bemutató</vt:lpstr>
      <vt:lpstr>Antidótum</vt:lpstr>
      <vt:lpstr>Regionális anesztézia</vt:lpstr>
      <vt:lpstr>PowerPoint bemutató</vt:lpstr>
      <vt:lpstr>Neuroaxialis blokk indikációi</vt:lpstr>
      <vt:lpstr>Neuroaxiális blokk kontraindikációi </vt:lpstr>
      <vt:lpstr>Neuroaxiális blokk szövődményei</vt:lpstr>
      <vt:lpstr>Telt gyomrú beteg anesztéziája</vt:lpstr>
      <vt:lpstr>VESZÉLY!!</vt:lpstr>
      <vt:lpstr>Aspiratio védelem</vt:lpstr>
      <vt:lpstr>Sellick manőver</vt:lpstr>
      <vt:lpstr>Váratlan nehéz intubáció</vt:lpstr>
      <vt:lpstr>Sikertelen intubáció kezelése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Aneszteziológiai alapismeretek</dc:title>
  <dc:creator>Zoltán dr. Holtai</dc:creator>
  <cp:lastModifiedBy>Zoltán dr. Holtai</cp:lastModifiedBy>
  <cp:revision>82</cp:revision>
  <dcterms:created xsi:type="dcterms:W3CDTF">2021-04-11T07:29:55Z</dcterms:created>
  <dcterms:modified xsi:type="dcterms:W3CDTF">2021-04-15T12:15:58Z</dcterms:modified>
</cp:coreProperties>
</file>