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3"/>
  </p:notesMasterIdLst>
  <p:handoutMasterIdLst>
    <p:handoutMasterId r:id="rId24"/>
  </p:handoutMasterIdLst>
  <p:sldIdLst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8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FD7FF59-C205-44B1-8793-1F2FB10116CA}" type="datetime1">
              <a:rPr lang="hu-HU" smtClean="0"/>
              <a:t>2020. 03. 15.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7A6CB2-5875-4B0B-9C6A-53A5DB6FE6C1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noProof="0" dirty="0" smtClean="0"/>
              <a:t>Mintaszöveg szerkesztése</a:t>
            </a:r>
          </a:p>
          <a:p>
            <a:pPr lvl="1" rtl="0"/>
            <a:r>
              <a:rPr lang="hu-HU" noProof="0" dirty="0" smtClean="0"/>
              <a:t>Második szint</a:t>
            </a:r>
          </a:p>
          <a:p>
            <a:pPr lvl="2" rtl="0"/>
            <a:r>
              <a:rPr lang="hu-HU" noProof="0" dirty="0" smtClean="0"/>
              <a:t>Harmadik szint</a:t>
            </a:r>
          </a:p>
          <a:p>
            <a:pPr lvl="3" rtl="0"/>
            <a:r>
              <a:rPr lang="hu-HU" noProof="0" dirty="0" smtClean="0"/>
              <a:t>Negyedik szint</a:t>
            </a:r>
          </a:p>
          <a:p>
            <a:pPr lvl="4" rtl="0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7400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 rtl="0">
              <a:defRPr sz="6000"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u-HU" noProof="0" smtClean="0"/>
              <a:t>Kattintson ide az alcím mintájának szerkesztéséhez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650DD0-209E-4855-9485-6D9BF80B6E0A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FE32D6-EDD9-4147-88C4-D2601E0E0589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AB1B1E-73F3-419F-93B2-377397BA002B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 spc="-90" baseline="0"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Kép helyőrzője 2" descr="Üres helyőrző kép hozzáadásához. Kattintson a helyőrzőre, és jelölje ki a hozzáadni kívánt képet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u-HU" noProof="0" smtClean="0"/>
              <a:t>Kép beszúrásához kattintson az ikonra</a:t>
            </a:r>
            <a:endParaRPr lang="hu-HU" noProof="0" dirty="0"/>
          </a:p>
        </p:txBody>
      </p:sp>
      <p:sp>
        <p:nvSpPr>
          <p:cNvPr id="8" name="Szöveg helye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FB10CB-CF4C-4611-8697-D061952EA56F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781AE3-423D-4953-964A-817D605F5C12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 rtl="0">
              <a:defRPr sz="6000"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208D00-366F-471E-B184-2DFFDA8F4058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2E8D70-904D-4C0E-9833-E2FA1F48F18E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DB7E50-DEF7-4648-9FB5-FD70036E1F85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1C7FA1-778F-4A7D-B4ED-1B5C29F44F4C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A445A3-6C30-4B96-A5C0-583880945005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 spc="-90" baseline="0"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74D01F-93DC-434B-8A0E-AD3065EDE60F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 spc="-90" baseline="0"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Kép helyőrzője 2" descr="Üres helyőrző kép hozzáadásához. Kattintson a helyőrzőre, és jelölje ki a hozzáadni kívánt képet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u-HU" noProof="0" smtClean="0"/>
              <a:t>Kép beszúrásához kattintson az ikonra</a:t>
            </a:r>
            <a:endParaRPr lang="hu-HU" noProof="0" dirty="0"/>
          </a:p>
        </p:txBody>
      </p:sp>
      <p:sp>
        <p:nvSpPr>
          <p:cNvPr id="8" name="Szöveg helye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DC0ED8-EE46-40F1-AB6C-ACF1D92FC97A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u-HU" noProof="0" dirty="0" smtClean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u-HU" noProof="0" dirty="0" smtClean="0"/>
              <a:t>Mintaszöveg szerkesztése</a:t>
            </a:r>
          </a:p>
          <a:p>
            <a:pPr lvl="1" rtl="0"/>
            <a:r>
              <a:rPr lang="hu-HU" noProof="0" dirty="0" smtClean="0"/>
              <a:t>Második szint</a:t>
            </a:r>
          </a:p>
          <a:p>
            <a:pPr lvl="2" rtl="0"/>
            <a:r>
              <a:rPr lang="hu-HU" noProof="0" dirty="0" smtClean="0"/>
              <a:t>Harmadik szint</a:t>
            </a:r>
          </a:p>
          <a:p>
            <a:pPr lvl="3" rtl="0"/>
            <a:r>
              <a:rPr lang="hu-HU" noProof="0" dirty="0" smtClean="0"/>
              <a:t>Negyedik szint</a:t>
            </a:r>
          </a:p>
          <a:p>
            <a:pPr lvl="4" rtl="0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C32CA53-15DB-4471-902E-06F449AC74EB}" type="datetime1">
              <a:rPr lang="hu-HU" noProof="0" smtClean="0"/>
              <a:t>2020. 03. 15.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hu-HU" noProof="0" smtClean="0"/>
              <a:pPr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/>
          <a:lstStyle/>
          <a:p>
            <a:pPr rtl="0"/>
            <a:r>
              <a:rPr lang="hu-HU" dirty="0" err="1" smtClean="0"/>
              <a:t>Aneszteziológiai</a:t>
            </a:r>
            <a:r>
              <a:rPr lang="hu-HU" dirty="0" smtClean="0"/>
              <a:t> szövődmények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20831"/>
          </a:xfrm>
        </p:spPr>
        <p:txBody>
          <a:bodyPr rtlCol="0">
            <a:normAutofit fontScale="70000" lnSpcReduction="20000"/>
          </a:bodyPr>
          <a:lstStyle/>
          <a:p>
            <a:pPr algn="l" rtl="0"/>
            <a:r>
              <a:rPr lang="hu-HU" dirty="0" smtClean="0"/>
              <a:t>-</a:t>
            </a:r>
            <a:r>
              <a:rPr lang="hu-HU" dirty="0" err="1" smtClean="0"/>
              <a:t>Intubációs</a:t>
            </a:r>
            <a:r>
              <a:rPr lang="hu-HU" dirty="0" smtClean="0"/>
              <a:t> szövődmények</a:t>
            </a:r>
          </a:p>
          <a:p>
            <a:pPr algn="l" rtl="0"/>
            <a:r>
              <a:rPr lang="hu-HU" dirty="0" smtClean="0"/>
              <a:t>-</a:t>
            </a:r>
            <a:r>
              <a:rPr lang="hu-HU" dirty="0" err="1" smtClean="0"/>
              <a:t>Hypoxia</a:t>
            </a:r>
            <a:endParaRPr lang="hu-HU" dirty="0" smtClean="0"/>
          </a:p>
          <a:p>
            <a:pPr algn="l" rtl="0"/>
            <a:r>
              <a:rPr lang="hu-HU" dirty="0" smtClean="0"/>
              <a:t>-</a:t>
            </a:r>
            <a:r>
              <a:rPr lang="hu-HU" dirty="0" err="1" smtClean="0"/>
              <a:t>Embolizációk</a:t>
            </a:r>
            <a:endParaRPr lang="hu-HU" dirty="0" smtClean="0"/>
          </a:p>
          <a:p>
            <a:pPr algn="l" rtl="0"/>
            <a:r>
              <a:rPr lang="hu-HU" dirty="0" smtClean="0"/>
              <a:t>-</a:t>
            </a:r>
            <a:r>
              <a:rPr lang="hu-HU" dirty="0" err="1" smtClean="0"/>
              <a:t>Malignus</a:t>
            </a:r>
            <a:r>
              <a:rPr lang="hu-HU" dirty="0" smtClean="0"/>
              <a:t> </a:t>
            </a:r>
            <a:r>
              <a:rPr lang="hu-HU" dirty="0" err="1" smtClean="0"/>
              <a:t>hyperthermia</a:t>
            </a:r>
            <a:endParaRPr lang="hu-HU" dirty="0" smtClean="0"/>
          </a:p>
          <a:p>
            <a:pPr algn="l" rtl="0"/>
            <a:r>
              <a:rPr lang="hu-HU" dirty="0" smtClean="0"/>
              <a:t>-</a:t>
            </a:r>
            <a:r>
              <a:rPr lang="hu-HU" dirty="0" err="1" smtClean="0"/>
              <a:t>Anaphylaxia</a:t>
            </a:r>
            <a:endParaRPr lang="hu-HU" dirty="0" smtClean="0"/>
          </a:p>
          <a:p>
            <a:pPr algn="l" rtl="0"/>
            <a:r>
              <a:rPr lang="hu-HU" dirty="0" smtClean="0"/>
              <a:t>-</a:t>
            </a:r>
            <a:r>
              <a:rPr lang="hu-HU" dirty="0" err="1" smtClean="0"/>
              <a:t>Hypothermia</a:t>
            </a:r>
            <a:endParaRPr lang="hu-HU" dirty="0" smtClean="0"/>
          </a:p>
          <a:p>
            <a:pPr algn="l" rtl="0"/>
            <a:r>
              <a:rPr lang="hu-HU" dirty="0" smtClean="0"/>
              <a:t>-</a:t>
            </a:r>
            <a:r>
              <a:rPr lang="hu-HU" dirty="0" err="1" smtClean="0"/>
              <a:t>Hypotensio</a:t>
            </a:r>
            <a:endParaRPr lang="hu-HU" dirty="0" smtClean="0"/>
          </a:p>
          <a:p>
            <a:pPr algn="l" rtl="0"/>
            <a:r>
              <a:rPr lang="hu-HU" dirty="0" smtClean="0"/>
              <a:t>-</a:t>
            </a:r>
            <a:r>
              <a:rPr lang="hu-HU" dirty="0" err="1" smtClean="0"/>
              <a:t>Hypertensio</a:t>
            </a:r>
            <a:endParaRPr lang="hu-HU" dirty="0" smtClean="0"/>
          </a:p>
          <a:p>
            <a:pPr algn="l" rtl="0"/>
            <a:r>
              <a:rPr lang="hu-HU" dirty="0" smtClean="0"/>
              <a:t>-</a:t>
            </a:r>
            <a:r>
              <a:rPr lang="hu-HU" dirty="0" err="1" smtClean="0"/>
              <a:t>Intraoperatív</a:t>
            </a:r>
            <a:r>
              <a:rPr lang="hu-HU" dirty="0" smtClean="0"/>
              <a:t> ritmuszavarok</a:t>
            </a:r>
            <a:endParaRPr lang="hu-HU" dirty="0" smtClean="0"/>
          </a:p>
          <a:p>
            <a:pPr algn="l" rtl="0"/>
            <a:r>
              <a:rPr lang="hu-HU" dirty="0" smtClean="0"/>
              <a:t>-PONV						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Dr. </a:t>
            </a:r>
            <a:r>
              <a:rPr lang="hu-HU" dirty="0" err="1" smtClean="0">
                <a:solidFill>
                  <a:schemeClr val="accent1">
                    <a:lumMod val="50000"/>
                  </a:schemeClr>
                </a:solidFill>
              </a:rPr>
              <a:t>Kohár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Krisztina</a:t>
            </a:r>
          </a:p>
          <a:p>
            <a:pPr algn="l" rtl="0"/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					     MEOK KAIBO</a:t>
            </a:r>
          </a:p>
          <a:p>
            <a:pPr algn="l" rt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III. </a:t>
            </a:r>
            <a:r>
              <a:rPr lang="hu-HU" dirty="0" err="1" smtClean="0"/>
              <a:t>Embolizációk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62100" y="1825624"/>
            <a:ext cx="9791700" cy="5032375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1. </a:t>
            </a:r>
            <a:r>
              <a:rPr lang="hu-HU" dirty="0" err="1" smtClean="0"/>
              <a:t>Thromboembólia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- leggyakrabban </a:t>
            </a:r>
            <a:r>
              <a:rPr lang="hu-HU" dirty="0" err="1" smtClean="0"/>
              <a:t>posztop</a:t>
            </a:r>
            <a:r>
              <a:rPr lang="hu-HU" dirty="0" smtClean="0"/>
              <a:t> 3-10 nap között</a:t>
            </a:r>
          </a:p>
          <a:p>
            <a:r>
              <a:rPr lang="hu-HU" dirty="0" smtClean="0"/>
              <a:t>- v. </a:t>
            </a:r>
            <a:r>
              <a:rPr lang="hu-HU" dirty="0" err="1" smtClean="0"/>
              <a:t>poplitea</a:t>
            </a:r>
            <a:r>
              <a:rPr lang="hu-HU" dirty="0" smtClean="0"/>
              <a:t>, </a:t>
            </a:r>
            <a:r>
              <a:rPr lang="hu-HU" dirty="0" err="1" smtClean="0"/>
              <a:t>iliofemoralis</a:t>
            </a:r>
            <a:r>
              <a:rPr lang="hu-HU" dirty="0" smtClean="0"/>
              <a:t> vénák felől</a:t>
            </a:r>
          </a:p>
          <a:p>
            <a:r>
              <a:rPr lang="hu-HU" dirty="0" smtClean="0"/>
              <a:t>- kockázati tényezők:</a:t>
            </a:r>
          </a:p>
          <a:p>
            <a:pPr lvl="1"/>
            <a:r>
              <a:rPr lang="hu-HU" dirty="0" smtClean="0"/>
              <a:t>Tartós immobilizáció</a:t>
            </a:r>
          </a:p>
          <a:p>
            <a:pPr lvl="1"/>
            <a:r>
              <a:rPr lang="hu-HU" dirty="0" err="1" smtClean="0"/>
              <a:t>Malignus</a:t>
            </a:r>
            <a:r>
              <a:rPr lang="hu-HU" dirty="0" smtClean="0"/>
              <a:t> alapbetegség</a:t>
            </a:r>
          </a:p>
          <a:p>
            <a:pPr lvl="1"/>
            <a:r>
              <a:rPr lang="hu-HU" dirty="0" smtClean="0"/>
              <a:t>Dohányzás</a:t>
            </a:r>
          </a:p>
          <a:p>
            <a:pPr lvl="1"/>
            <a:r>
              <a:rPr lang="hu-HU" dirty="0" smtClean="0"/>
              <a:t>Orális </a:t>
            </a:r>
            <a:r>
              <a:rPr lang="hu-HU" dirty="0" err="1" smtClean="0"/>
              <a:t>antikoncipiens</a:t>
            </a:r>
            <a:endParaRPr lang="hu-HU" dirty="0" smtClean="0"/>
          </a:p>
          <a:p>
            <a:pPr lvl="1"/>
            <a:r>
              <a:rPr lang="hu-HU" dirty="0" smtClean="0"/>
              <a:t>Terhesség</a:t>
            </a:r>
          </a:p>
          <a:p>
            <a:pPr lvl="1"/>
            <a:r>
              <a:rPr lang="hu-HU" dirty="0" smtClean="0"/>
              <a:t>Gyermekágy</a:t>
            </a:r>
          </a:p>
          <a:p>
            <a:pPr lvl="1"/>
            <a:r>
              <a:rPr lang="hu-HU" dirty="0" smtClean="0"/>
              <a:t>Trauma</a:t>
            </a:r>
          </a:p>
          <a:p>
            <a:pPr lvl="1"/>
            <a:r>
              <a:rPr lang="hu-HU" dirty="0" smtClean="0"/>
              <a:t>Medencei és alsóvégtagi műtétek</a:t>
            </a:r>
          </a:p>
          <a:p>
            <a:pPr lvl="1"/>
            <a:r>
              <a:rPr lang="hu-HU" dirty="0" err="1" smtClean="0"/>
              <a:t>Thrombophilia</a:t>
            </a:r>
            <a:endParaRPr lang="hu-HU" dirty="0" smtClean="0"/>
          </a:p>
          <a:p>
            <a:pPr lvl="1"/>
            <a:r>
              <a:rPr lang="hu-HU" dirty="0" smtClean="0"/>
              <a:t>Krónikus gyulladásos kórkép</a:t>
            </a:r>
          </a:p>
          <a:p>
            <a:pPr lvl="1"/>
            <a:endParaRPr lang="hu-HU" dirty="0"/>
          </a:p>
          <a:p>
            <a:pPr marL="457200" lvl="1" indent="0">
              <a:buNone/>
            </a:pPr>
            <a:r>
              <a:rPr lang="hu-HU" sz="2900" dirty="0" smtClean="0"/>
              <a:t>-</a:t>
            </a:r>
            <a:r>
              <a:rPr lang="hu-HU" sz="2900" dirty="0" err="1" smtClean="0"/>
              <a:t>intraoperatív</a:t>
            </a:r>
            <a:r>
              <a:rPr lang="hu-HU" sz="2900" dirty="0" smtClean="0"/>
              <a:t> </a:t>
            </a:r>
            <a:r>
              <a:rPr lang="hu-HU" sz="2900" dirty="0" err="1" smtClean="0"/>
              <a:t>tüdőembolia</a:t>
            </a:r>
            <a:r>
              <a:rPr lang="hu-HU" sz="2900" dirty="0" smtClean="0"/>
              <a:t> terápiája: </a:t>
            </a:r>
            <a:r>
              <a:rPr lang="hu-HU" dirty="0" smtClean="0"/>
              <a:t>műtőben szupportív, majd </a:t>
            </a:r>
            <a:r>
              <a:rPr lang="hu-HU" dirty="0" err="1" smtClean="0"/>
              <a:t>thrombolysis</a:t>
            </a:r>
            <a:r>
              <a:rPr lang="hu-HU" dirty="0" smtClean="0"/>
              <a:t> vagy terápiás </a:t>
            </a:r>
            <a:r>
              <a:rPr lang="hu-HU" dirty="0" err="1" smtClean="0"/>
              <a:t>antikoagulálás</a:t>
            </a:r>
            <a:endParaRPr lang="hu-HU" dirty="0" smtClean="0"/>
          </a:p>
          <a:p>
            <a:pPr marL="457200" lvl="1" indent="0">
              <a:buNone/>
            </a:pPr>
            <a:endParaRPr lang="hu-HU" dirty="0" smtClean="0"/>
          </a:p>
          <a:p>
            <a:pPr lvl="1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42886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4100" y="365126"/>
            <a:ext cx="9029700" cy="10513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62100" y="627017"/>
            <a:ext cx="9791700" cy="5549946"/>
          </a:xfrm>
        </p:spPr>
        <p:txBody>
          <a:bodyPr/>
          <a:lstStyle/>
          <a:p>
            <a:r>
              <a:rPr lang="hu-HU" dirty="0" smtClean="0"/>
              <a:t>2. Zsírembólia</a:t>
            </a:r>
          </a:p>
          <a:p>
            <a:r>
              <a:rPr lang="hu-HU" dirty="0" smtClean="0"/>
              <a:t>-</a:t>
            </a:r>
            <a:r>
              <a:rPr lang="hu-HU" sz="2000" dirty="0" smtClean="0"/>
              <a:t>trauma, nagy csöves csontok törése kapcsán</a:t>
            </a:r>
            <a:endParaRPr lang="hu-HU" dirty="0"/>
          </a:p>
          <a:p>
            <a:r>
              <a:rPr lang="hu-HU" dirty="0" smtClean="0"/>
              <a:t>3. Légembólia</a:t>
            </a:r>
          </a:p>
          <a:p>
            <a:r>
              <a:rPr lang="hu-HU" sz="2000" dirty="0" smtClean="0"/>
              <a:t>-koponya, nyaki műtéteknél</a:t>
            </a:r>
          </a:p>
          <a:p>
            <a:r>
              <a:rPr lang="hu-HU" sz="2000" dirty="0" smtClean="0"/>
              <a:t>-emelt fejhelyzetben</a:t>
            </a:r>
          </a:p>
          <a:p>
            <a:r>
              <a:rPr lang="hu-HU" sz="2000" dirty="0" err="1" smtClean="0"/>
              <a:t>Hypoxia</a:t>
            </a:r>
            <a:r>
              <a:rPr lang="hu-HU" sz="2000" dirty="0" smtClean="0"/>
              <a:t>, </a:t>
            </a:r>
            <a:r>
              <a:rPr lang="hu-HU" sz="2000" dirty="0" err="1" smtClean="0"/>
              <a:t>hypotonia</a:t>
            </a:r>
            <a:r>
              <a:rPr lang="hu-HU" sz="2000" dirty="0" smtClean="0"/>
              <a:t>, </a:t>
            </a:r>
            <a:r>
              <a:rPr lang="hu-HU" sz="2000" dirty="0" err="1" smtClean="0"/>
              <a:t>arrhytmiák</a:t>
            </a:r>
            <a:r>
              <a:rPr lang="hu-HU" sz="2000" dirty="0" smtClean="0"/>
              <a:t>, nyaki vénák teltsége</a:t>
            </a:r>
          </a:p>
          <a:p>
            <a:r>
              <a:rPr lang="hu-HU" sz="2000" dirty="0" smtClean="0"/>
              <a:t>Kezelése: fej süllyesztési, műtéti terület elárasztása sóoldattal, levegő kiszívása centrális vénás </a:t>
            </a:r>
            <a:r>
              <a:rPr lang="hu-HU" sz="2000" dirty="0" err="1" smtClean="0"/>
              <a:t>kanülön</a:t>
            </a:r>
            <a:r>
              <a:rPr lang="hu-HU" sz="2000" dirty="0" smtClean="0"/>
              <a:t> </a:t>
            </a:r>
            <a:r>
              <a:rPr lang="hu-HU" sz="2000" dirty="0" err="1" smtClean="0"/>
              <a:t>kereszül</a:t>
            </a:r>
            <a:r>
              <a:rPr lang="hu-HU" sz="2000" dirty="0" smtClean="0"/>
              <a:t>, sz. sz. keringéstámogatás, CPR</a:t>
            </a:r>
            <a:endParaRPr lang="hu-HU" sz="2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359" y="4099793"/>
            <a:ext cx="4503420" cy="253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6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IV. </a:t>
            </a:r>
            <a:r>
              <a:rPr lang="hu-HU" dirty="0" err="1" smtClean="0"/>
              <a:t>Malignus</a:t>
            </a:r>
            <a:r>
              <a:rPr lang="hu-HU" dirty="0" smtClean="0"/>
              <a:t> </a:t>
            </a:r>
            <a:r>
              <a:rPr lang="hu-HU" dirty="0" err="1" smtClean="0"/>
              <a:t>hyperthermia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-</a:t>
            </a:r>
            <a:r>
              <a:rPr lang="hu-HU" sz="2000" dirty="0" smtClean="0"/>
              <a:t>ritka , öröklődő kórkép</a:t>
            </a:r>
          </a:p>
          <a:p>
            <a:r>
              <a:rPr lang="hu-HU" sz="2000" dirty="0" smtClean="0"/>
              <a:t>-vázizmok </a:t>
            </a:r>
            <a:r>
              <a:rPr lang="hu-HU" sz="2000" dirty="0" err="1" smtClean="0"/>
              <a:t>Ca</a:t>
            </a:r>
            <a:r>
              <a:rPr lang="hu-HU" sz="2000" dirty="0" smtClean="0"/>
              <a:t>-csatornájának hibája</a:t>
            </a:r>
          </a:p>
          <a:p>
            <a:r>
              <a:rPr lang="hu-HU" sz="2000" dirty="0" smtClean="0"/>
              <a:t>- </a:t>
            </a:r>
            <a:r>
              <a:rPr lang="hu-HU" sz="2000" dirty="0" err="1" smtClean="0"/>
              <a:t>trigger</a:t>
            </a:r>
            <a:r>
              <a:rPr lang="hu-HU" sz="2000" dirty="0" smtClean="0"/>
              <a:t> hatására (</a:t>
            </a:r>
            <a:r>
              <a:rPr lang="hu-HU" sz="2000" b="1" dirty="0" err="1" smtClean="0"/>
              <a:t>szukcinil-kolin</a:t>
            </a:r>
            <a:r>
              <a:rPr lang="hu-HU" sz="2000" b="1" dirty="0" smtClean="0"/>
              <a:t>, inhalációs </a:t>
            </a:r>
            <a:r>
              <a:rPr lang="hu-HU" sz="2000" b="1" dirty="0" err="1" smtClean="0"/>
              <a:t>anesztetikumok</a:t>
            </a:r>
            <a:r>
              <a:rPr lang="hu-HU" sz="2000" dirty="0" smtClean="0"/>
              <a:t>) a </a:t>
            </a:r>
            <a:r>
              <a:rPr lang="hu-HU" sz="2000" dirty="0" err="1" smtClean="0"/>
              <a:t>sarcoplazmás</a:t>
            </a:r>
            <a:r>
              <a:rPr lang="hu-HU" sz="2000" dirty="0" smtClean="0"/>
              <a:t> </a:t>
            </a:r>
            <a:r>
              <a:rPr lang="hu-HU" sz="2000" dirty="0" err="1" smtClean="0"/>
              <a:t>reticulomból</a:t>
            </a:r>
            <a:r>
              <a:rPr lang="hu-HU" sz="2000" dirty="0" smtClean="0"/>
              <a:t> </a:t>
            </a:r>
            <a:r>
              <a:rPr lang="hu-HU" sz="2000" dirty="0" err="1" smtClean="0"/>
              <a:t>Ca</a:t>
            </a:r>
            <a:r>
              <a:rPr lang="hu-HU" sz="2000" dirty="0"/>
              <a:t> </a:t>
            </a:r>
            <a:r>
              <a:rPr lang="hu-HU" sz="2000" dirty="0" smtClean="0"/>
              <a:t>áramlik a </a:t>
            </a:r>
            <a:r>
              <a:rPr lang="hu-HU" sz="2000" dirty="0" err="1" smtClean="0"/>
              <a:t>cytoplazmába</a:t>
            </a:r>
            <a:r>
              <a:rPr lang="hu-HU" sz="2000" dirty="0" smtClean="0"/>
              <a:t>, relaxációs képtelenséget okozva</a:t>
            </a:r>
          </a:p>
          <a:p>
            <a:r>
              <a:rPr lang="hu-HU" sz="2000" dirty="0" smtClean="0"/>
              <a:t>-szöveti anyagcsere </a:t>
            </a:r>
            <a:r>
              <a:rPr lang="hu-HU" sz="2000" dirty="0" err="1" smtClean="0"/>
              <a:t>extém</a:t>
            </a:r>
            <a:r>
              <a:rPr lang="hu-HU" sz="2000" dirty="0" smtClean="0"/>
              <a:t> mértékűvé fokozódik, ATP-raktárak kiürülnek</a:t>
            </a:r>
          </a:p>
          <a:p>
            <a:r>
              <a:rPr lang="hu-HU" sz="2000" dirty="0" smtClean="0"/>
              <a:t>T ↑, RR ↑, HR ↑, ETCO2 ↑, izzadás, </a:t>
            </a:r>
            <a:r>
              <a:rPr lang="hu-HU" sz="2000" dirty="0" err="1" smtClean="0"/>
              <a:t>izomrigiditás</a:t>
            </a:r>
            <a:r>
              <a:rPr lang="hu-HU" sz="2000" dirty="0" smtClean="0"/>
              <a:t>, </a:t>
            </a:r>
            <a:r>
              <a:rPr lang="hu-HU" sz="2000" dirty="0" err="1" smtClean="0"/>
              <a:t>hypoxia</a:t>
            </a:r>
            <a:r>
              <a:rPr lang="hu-HU" sz="2000" dirty="0" smtClean="0"/>
              <a:t>, acidózis</a:t>
            </a:r>
          </a:p>
          <a:p>
            <a:r>
              <a:rPr lang="hu-HU" sz="2000" dirty="0" smtClean="0"/>
              <a:t>Izomsejtek szétesése → </a:t>
            </a:r>
            <a:r>
              <a:rPr lang="hu-HU" sz="2000" dirty="0" err="1" smtClean="0"/>
              <a:t>hyperkalaemia</a:t>
            </a:r>
            <a:r>
              <a:rPr lang="hu-HU" sz="2000" dirty="0" smtClean="0"/>
              <a:t>, </a:t>
            </a:r>
            <a:r>
              <a:rPr lang="hu-HU" sz="2000" dirty="0" err="1" smtClean="0"/>
              <a:t>myoglobinuria</a:t>
            </a:r>
            <a:r>
              <a:rPr lang="hu-HU" sz="2000" dirty="0" smtClean="0"/>
              <a:t> → veseelégtelenség</a:t>
            </a:r>
          </a:p>
          <a:p>
            <a:r>
              <a:rPr lang="hu-HU" sz="2000" dirty="0" err="1" smtClean="0"/>
              <a:t>Th</a:t>
            </a:r>
            <a:r>
              <a:rPr lang="hu-HU" sz="2000" dirty="0" smtClean="0"/>
              <a:t>: </a:t>
            </a:r>
            <a:r>
              <a:rPr lang="hu-HU" sz="2000" dirty="0" err="1" smtClean="0"/>
              <a:t>trigger</a:t>
            </a:r>
            <a:r>
              <a:rPr lang="hu-HU" sz="2000" dirty="0" smtClean="0"/>
              <a:t> adását fel kell függeszteni</a:t>
            </a:r>
          </a:p>
          <a:p>
            <a:r>
              <a:rPr lang="hu-HU" sz="2000" dirty="0"/>
              <a:t> </a:t>
            </a:r>
            <a:r>
              <a:rPr lang="hu-HU" sz="2000" dirty="0" smtClean="0"/>
              <a:t>100%-</a:t>
            </a:r>
            <a:r>
              <a:rPr lang="hu-HU" sz="2000" dirty="0" err="1" smtClean="0"/>
              <a:t>os</a:t>
            </a:r>
            <a:r>
              <a:rPr lang="hu-HU" sz="2000" dirty="0" smtClean="0"/>
              <a:t> O2 lélegeztetés, fiz. hűtés, </a:t>
            </a:r>
            <a:r>
              <a:rPr lang="hu-HU" sz="2000" b="1" dirty="0" smtClean="0"/>
              <a:t>iv. </a:t>
            </a:r>
            <a:r>
              <a:rPr lang="hu-HU" sz="2000" b="1" dirty="0" err="1" smtClean="0"/>
              <a:t>dantrolen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173439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V. </a:t>
            </a:r>
            <a:r>
              <a:rPr lang="hu-HU" dirty="0" err="1" smtClean="0"/>
              <a:t>Anaphylaxia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err="1" smtClean="0"/>
              <a:t>Iv</a:t>
            </a:r>
            <a:r>
              <a:rPr lang="hu-HU" sz="2000" dirty="0" smtClean="0"/>
              <a:t>. adott szerek (</a:t>
            </a:r>
            <a:r>
              <a:rPr lang="hu-HU" sz="2000" dirty="0" err="1" smtClean="0"/>
              <a:t>anesztetikum</a:t>
            </a:r>
            <a:r>
              <a:rPr lang="hu-HU" sz="2000" dirty="0" smtClean="0"/>
              <a:t>, antibiotikum, NSAID) gyorsan reakcióba lépnek az immunsejtekkel</a:t>
            </a:r>
          </a:p>
          <a:p>
            <a:r>
              <a:rPr lang="hu-HU" sz="2000" dirty="0" err="1" smtClean="0"/>
              <a:t>Patofiziológia</a:t>
            </a:r>
            <a:r>
              <a:rPr lang="hu-HU" sz="2000" dirty="0" smtClean="0"/>
              <a:t>: </a:t>
            </a:r>
          </a:p>
          <a:p>
            <a:r>
              <a:rPr lang="hu-HU" sz="2000" dirty="0" smtClean="0"/>
              <a:t>-&gt;</a:t>
            </a:r>
            <a:r>
              <a:rPr lang="hu-HU" sz="2000" dirty="0" err="1" smtClean="0"/>
              <a:t>IgE</a:t>
            </a:r>
            <a:r>
              <a:rPr lang="hu-HU" sz="2000" dirty="0" smtClean="0"/>
              <a:t> </a:t>
            </a:r>
            <a:r>
              <a:rPr lang="hu-HU" sz="2000" dirty="0" err="1" smtClean="0"/>
              <a:t>mediált</a:t>
            </a:r>
            <a:r>
              <a:rPr lang="hu-HU" sz="2000" dirty="0" smtClean="0"/>
              <a:t> immunreakció</a:t>
            </a:r>
          </a:p>
          <a:p>
            <a:r>
              <a:rPr lang="hu-HU" sz="2000" dirty="0" smtClean="0"/>
              <a:t>-&gt; „</a:t>
            </a:r>
            <a:r>
              <a:rPr lang="hu-HU" sz="2000" dirty="0" err="1" smtClean="0"/>
              <a:t>anaphylactoid</a:t>
            </a:r>
            <a:r>
              <a:rPr lang="hu-HU" sz="2000" dirty="0" smtClean="0"/>
              <a:t>” reakció –komplement rendszer aktiválódás</a:t>
            </a:r>
          </a:p>
          <a:p>
            <a:r>
              <a:rPr lang="hu-HU" sz="2000" dirty="0" smtClean="0"/>
              <a:t>-&gt;direkt hisztamin felszabadítás</a:t>
            </a:r>
          </a:p>
          <a:p>
            <a:r>
              <a:rPr lang="hu-HU" sz="2000" dirty="0" smtClean="0"/>
              <a:t>Tünetek: bőrtünetek, </a:t>
            </a:r>
            <a:r>
              <a:rPr lang="hu-HU" sz="2000" dirty="0" err="1" smtClean="0"/>
              <a:t>brochospazmus</a:t>
            </a:r>
            <a:r>
              <a:rPr lang="hu-HU" sz="2000" dirty="0" smtClean="0"/>
              <a:t>, </a:t>
            </a:r>
            <a:r>
              <a:rPr lang="hu-HU" sz="2000" dirty="0" err="1" smtClean="0"/>
              <a:t>hypotonia</a:t>
            </a:r>
            <a:endParaRPr lang="hu-HU" sz="2000" dirty="0" smtClean="0"/>
          </a:p>
          <a:p>
            <a:r>
              <a:rPr lang="hu-HU" sz="2000" dirty="0" err="1" smtClean="0"/>
              <a:t>Th</a:t>
            </a:r>
            <a:r>
              <a:rPr lang="hu-HU" sz="2000" dirty="0" smtClean="0"/>
              <a:t>: </a:t>
            </a:r>
            <a:r>
              <a:rPr lang="hu-HU" sz="2000" b="1" dirty="0" err="1" smtClean="0"/>
              <a:t>Tonogén</a:t>
            </a:r>
            <a:r>
              <a:rPr lang="hu-HU" sz="2000" b="1" dirty="0" smtClean="0"/>
              <a:t> 0,5 mg </a:t>
            </a:r>
            <a:r>
              <a:rPr lang="hu-HU" sz="2000" b="1" dirty="0" err="1" smtClean="0"/>
              <a:t>im</a:t>
            </a:r>
            <a:r>
              <a:rPr lang="hu-HU" sz="2000" dirty="0" smtClean="0"/>
              <a:t>. (0,05-0,1 mg iv.), ß-</a:t>
            </a:r>
            <a:r>
              <a:rPr lang="hu-HU" sz="2000" dirty="0" err="1" smtClean="0"/>
              <a:t>mimetikum</a:t>
            </a:r>
            <a:r>
              <a:rPr lang="hu-HU" sz="2000" dirty="0" smtClean="0"/>
              <a:t>, szteroid, folyadék, </a:t>
            </a:r>
            <a:r>
              <a:rPr lang="hu-HU" sz="2000" dirty="0" err="1" smtClean="0"/>
              <a:t>vazopresszor</a:t>
            </a:r>
            <a:r>
              <a:rPr lang="hu-HU" sz="2000" dirty="0" smtClean="0"/>
              <a:t> sz. sz.</a:t>
            </a:r>
          </a:p>
          <a:p>
            <a:pPr marL="1828800" lvl="4" indent="0">
              <a:buNone/>
            </a:pPr>
            <a:endParaRPr lang="hu-HU" dirty="0" smtClean="0"/>
          </a:p>
          <a:p>
            <a:pPr lvl="4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78899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VI. </a:t>
            </a:r>
            <a:r>
              <a:rPr lang="hu-HU" dirty="0" err="1" smtClean="0"/>
              <a:t>Hypothermia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Ha maghőmérséklet 36 °C alá megy</a:t>
            </a:r>
          </a:p>
          <a:p>
            <a:r>
              <a:rPr lang="hu-HU" sz="2000" dirty="0" smtClean="0"/>
              <a:t>Veszélyeztetettek: újszülött, csecsemő, gerincvelősérült, égett, idős beteg</a:t>
            </a:r>
          </a:p>
          <a:p>
            <a:r>
              <a:rPr lang="hu-HU" sz="2000" dirty="0" err="1" smtClean="0"/>
              <a:t>Anesztetikumok</a:t>
            </a:r>
            <a:r>
              <a:rPr lang="hu-HU" sz="2000" dirty="0" smtClean="0"/>
              <a:t> hatására a </a:t>
            </a:r>
            <a:r>
              <a:rPr lang="hu-HU" sz="2000" dirty="0" err="1" smtClean="0"/>
              <a:t>hypothalamus</a:t>
            </a:r>
            <a:r>
              <a:rPr lang="hu-HU" sz="2000" dirty="0" smtClean="0"/>
              <a:t> hőszabályozása gyengül, hideg infúziók, öblítőfolyadékok, gázok</a:t>
            </a:r>
          </a:p>
          <a:p>
            <a:r>
              <a:rPr lang="hu-HU" sz="2000" dirty="0" smtClean="0"/>
              <a:t>-&gt;metabolizmus </a:t>
            </a:r>
            <a:r>
              <a:rPr lang="hu-HU" sz="2000" dirty="0" err="1" smtClean="0"/>
              <a:t>redukálódik</a:t>
            </a:r>
            <a:r>
              <a:rPr lang="hu-HU" sz="2000" dirty="0" smtClean="0"/>
              <a:t>, perctérfogat csökken, szöveti oxigénleadás romlik, metabolikus acidózis, alvadási zavarok, csökkent immunválasz alakul ki </a:t>
            </a:r>
            <a:r>
              <a:rPr lang="hu-HU" sz="2000" dirty="0" smtClean="0">
                <a:sym typeface="Wingdings" panose="05000000000000000000" pitchFamily="2" charset="2"/>
              </a:rPr>
              <a:t></a:t>
            </a:r>
            <a:endParaRPr lang="hu-HU" sz="2000" dirty="0" smtClean="0"/>
          </a:p>
          <a:p>
            <a:r>
              <a:rPr lang="hu-HU" sz="2000" dirty="0" smtClean="0"/>
              <a:t>Ébredéskor jelentkező remegés fokozza az oxigénfelhasználást , terheli a szívizmot </a:t>
            </a:r>
            <a:r>
              <a:rPr lang="hu-HU" sz="2000" dirty="0" smtClean="0">
                <a:sym typeface="Wingdings" panose="05000000000000000000" pitchFamily="2" charset="2"/>
              </a:rPr>
              <a:t></a:t>
            </a:r>
          </a:p>
          <a:p>
            <a:r>
              <a:rPr lang="hu-HU" sz="2000" b="1" dirty="0" smtClean="0">
                <a:sym typeface="Wingdings" panose="05000000000000000000" pitchFamily="2" charset="2"/>
              </a:rPr>
              <a:t>Megelőzés:</a:t>
            </a:r>
            <a:r>
              <a:rPr lang="hu-HU" sz="2000" dirty="0" smtClean="0">
                <a:sym typeface="Wingdings" panose="05000000000000000000" pitchFamily="2" charset="2"/>
              </a:rPr>
              <a:t> megfelelő környezeti hőmérséklet</a:t>
            </a:r>
          </a:p>
          <a:p>
            <a:pPr lvl="4"/>
            <a:r>
              <a:rPr lang="hu-HU" sz="2000" dirty="0" smtClean="0">
                <a:sym typeface="Wingdings" panose="05000000000000000000" pitchFamily="2" charset="2"/>
              </a:rPr>
              <a:t>A nem operált testrészek takarása</a:t>
            </a:r>
          </a:p>
          <a:p>
            <a:pPr lvl="4"/>
            <a:r>
              <a:rPr lang="hu-HU" sz="2000" dirty="0" smtClean="0">
                <a:sym typeface="Wingdings" panose="05000000000000000000" pitchFamily="2" charset="2"/>
              </a:rPr>
              <a:t>Meleg levegővel áramoltatott takaró</a:t>
            </a:r>
          </a:p>
          <a:p>
            <a:pPr lvl="4"/>
            <a:r>
              <a:rPr lang="hu-HU" sz="2000" dirty="0" smtClean="0">
                <a:sym typeface="Wingdings" panose="05000000000000000000" pitchFamily="2" charset="2"/>
              </a:rPr>
              <a:t>Alacsonyáramlású narkózis</a:t>
            </a:r>
          </a:p>
          <a:p>
            <a:pPr lvl="4"/>
            <a:r>
              <a:rPr lang="hu-HU" sz="2000" dirty="0" smtClean="0">
                <a:sym typeface="Wingdings" panose="05000000000000000000" pitchFamily="2" charset="2"/>
              </a:rPr>
              <a:t>Melegített infúzió és transzfúzió</a:t>
            </a:r>
            <a:endParaRPr lang="hu-HU" sz="2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458" y="70643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46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4100" y="365126"/>
            <a:ext cx="9029700" cy="928098"/>
          </a:xfrm>
        </p:spPr>
        <p:txBody>
          <a:bodyPr/>
          <a:lstStyle/>
          <a:p>
            <a:r>
              <a:rPr lang="hu-HU" dirty="0" smtClean="0"/>
              <a:t>VII. </a:t>
            </a:r>
            <a:r>
              <a:rPr lang="hu-HU" dirty="0" err="1" smtClean="0"/>
              <a:t>Hypotensio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62100" y="1293224"/>
            <a:ext cx="9791700" cy="4883739"/>
          </a:xfrm>
        </p:spPr>
        <p:txBody>
          <a:bodyPr>
            <a:noAutofit/>
          </a:bodyPr>
          <a:lstStyle/>
          <a:p>
            <a:r>
              <a:rPr lang="hu-HU" sz="2000" dirty="0" smtClean="0"/>
              <a:t>MAP &lt;60 Hgmm</a:t>
            </a:r>
          </a:p>
          <a:p>
            <a:r>
              <a:rPr lang="hu-HU" sz="2000" dirty="0" smtClean="0"/>
              <a:t>Károsodik a </a:t>
            </a:r>
            <a:r>
              <a:rPr lang="hu-HU" sz="2000" dirty="0" err="1" smtClean="0"/>
              <a:t>glomerularis</a:t>
            </a:r>
            <a:r>
              <a:rPr lang="hu-HU" sz="2000" dirty="0" smtClean="0"/>
              <a:t> filtráció, az agyi- és coronariakeringés</a:t>
            </a:r>
          </a:p>
          <a:p>
            <a:r>
              <a:rPr lang="hu-HU" sz="2000" dirty="0" err="1" smtClean="0"/>
              <a:t>Preoperatív</a:t>
            </a:r>
            <a:r>
              <a:rPr lang="hu-HU" sz="2000" dirty="0" smtClean="0"/>
              <a:t> </a:t>
            </a:r>
            <a:r>
              <a:rPr lang="hu-HU" sz="2000" dirty="0" err="1" smtClean="0"/>
              <a:t>hypotensiot</a:t>
            </a:r>
            <a:r>
              <a:rPr lang="hu-HU" sz="2000" dirty="0" smtClean="0"/>
              <a:t> lehetőség szerint rendezni kell</a:t>
            </a:r>
          </a:p>
          <a:p>
            <a:endParaRPr lang="hu-HU" sz="2000" dirty="0" smtClean="0"/>
          </a:p>
          <a:p>
            <a:r>
              <a:rPr lang="hu-HU" sz="2000" b="1" dirty="0" smtClean="0"/>
              <a:t>Okai:</a:t>
            </a:r>
          </a:p>
          <a:p>
            <a:r>
              <a:rPr lang="hu-HU" sz="2000" dirty="0" smtClean="0"/>
              <a:t>-túl mély anesztézia</a:t>
            </a:r>
          </a:p>
          <a:p>
            <a:r>
              <a:rPr lang="hu-HU" sz="2000" dirty="0" smtClean="0"/>
              <a:t>-</a:t>
            </a:r>
            <a:r>
              <a:rPr lang="hu-HU" sz="2000" dirty="0" err="1" smtClean="0"/>
              <a:t>hypovolemia</a:t>
            </a:r>
            <a:r>
              <a:rPr lang="hu-HU" sz="2000" dirty="0" smtClean="0"/>
              <a:t> (vérzés)</a:t>
            </a:r>
          </a:p>
          <a:p>
            <a:r>
              <a:rPr lang="hu-HU" sz="2000" dirty="0" smtClean="0"/>
              <a:t>-</a:t>
            </a:r>
            <a:r>
              <a:rPr lang="hu-HU" sz="2000" dirty="0" err="1" smtClean="0"/>
              <a:t>vazodilatáció</a:t>
            </a:r>
            <a:endParaRPr lang="hu-HU" sz="2000" dirty="0" smtClean="0"/>
          </a:p>
          <a:p>
            <a:r>
              <a:rPr lang="hu-HU" sz="2000" dirty="0" smtClean="0"/>
              <a:t>-szepszis</a:t>
            </a:r>
          </a:p>
          <a:p>
            <a:r>
              <a:rPr lang="hu-HU" sz="2000" dirty="0" smtClean="0"/>
              <a:t>-</a:t>
            </a:r>
            <a:r>
              <a:rPr lang="hu-HU" sz="2000" dirty="0" err="1" smtClean="0"/>
              <a:t>anaphylaxia</a:t>
            </a:r>
            <a:endParaRPr lang="hu-HU" sz="2000" dirty="0" smtClean="0"/>
          </a:p>
          <a:p>
            <a:r>
              <a:rPr lang="hu-HU" sz="2000" dirty="0" smtClean="0"/>
              <a:t>-szívelégtelenség</a:t>
            </a:r>
          </a:p>
          <a:p>
            <a:r>
              <a:rPr lang="hu-HU" sz="2000" dirty="0" smtClean="0"/>
              <a:t>-mechanikus okok (VCI-</a:t>
            </a:r>
            <a:r>
              <a:rPr lang="hu-HU" sz="2000" dirty="0" err="1" smtClean="0"/>
              <a:t>sy</a:t>
            </a:r>
            <a:r>
              <a:rPr lang="hu-HU" sz="2000" dirty="0" smtClean="0"/>
              <a:t> terhességben, </a:t>
            </a:r>
            <a:r>
              <a:rPr lang="hu-HU" sz="2000" dirty="0" err="1" smtClean="0"/>
              <a:t>paricardialis</a:t>
            </a:r>
            <a:r>
              <a:rPr lang="hu-HU" sz="2000" dirty="0" smtClean="0"/>
              <a:t> </a:t>
            </a:r>
            <a:r>
              <a:rPr lang="hu-HU" sz="2000" dirty="0" err="1" smtClean="0"/>
              <a:t>tamponád</a:t>
            </a:r>
            <a:r>
              <a:rPr lang="hu-HU" sz="2000" dirty="0" smtClean="0"/>
              <a:t>)</a:t>
            </a:r>
          </a:p>
          <a:p>
            <a:r>
              <a:rPr lang="hu-HU" sz="2000" dirty="0" smtClean="0"/>
              <a:t>-megnövekedett </a:t>
            </a:r>
            <a:r>
              <a:rPr lang="hu-HU" sz="2000" dirty="0" err="1" smtClean="0"/>
              <a:t>intrathoracalis</a:t>
            </a:r>
            <a:r>
              <a:rPr lang="hu-HU" sz="2000" dirty="0" smtClean="0"/>
              <a:t> nyomás</a:t>
            </a:r>
          </a:p>
          <a:p>
            <a:endParaRPr lang="hu-HU" sz="2000" dirty="0" smtClean="0"/>
          </a:p>
          <a:p>
            <a:r>
              <a:rPr lang="hu-HU" sz="2000" b="1" dirty="0" err="1" smtClean="0"/>
              <a:t>Th</a:t>
            </a:r>
            <a:r>
              <a:rPr lang="hu-HU" sz="2000" b="1" dirty="0" smtClean="0"/>
              <a:t>:</a:t>
            </a:r>
            <a:r>
              <a:rPr lang="hu-HU" sz="2000" dirty="0" smtClean="0"/>
              <a:t> megfelelő </a:t>
            </a:r>
            <a:r>
              <a:rPr lang="hu-HU" sz="2000" dirty="0" err="1" smtClean="0"/>
              <a:t>oxigenizáció</a:t>
            </a:r>
            <a:r>
              <a:rPr lang="hu-HU" sz="2000" dirty="0" smtClean="0"/>
              <a:t> biztosítása, folyadékbevitel, pozicionálás, oki </a:t>
            </a:r>
            <a:r>
              <a:rPr lang="hu-HU" sz="2000" dirty="0" err="1" smtClean="0"/>
              <a:t>th</a:t>
            </a:r>
            <a:endParaRPr lang="hu-HU" sz="2000" dirty="0" smtClean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05745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VIII. </a:t>
            </a:r>
            <a:r>
              <a:rPr lang="hu-HU" dirty="0" err="1" smtClean="0"/>
              <a:t>Hypertensio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2000" dirty="0" smtClean="0"/>
              <a:t>Tartósan RR&gt; 180/110 Hgmm </a:t>
            </a:r>
            <a:r>
              <a:rPr lang="hu-HU" sz="2000" dirty="0" err="1" smtClean="0"/>
              <a:t>elektív</a:t>
            </a:r>
            <a:r>
              <a:rPr lang="hu-HU" sz="2000" dirty="0" smtClean="0"/>
              <a:t> műtét halasztásra kerülhet</a:t>
            </a:r>
          </a:p>
          <a:p>
            <a:r>
              <a:rPr lang="hu-HU" sz="2000" dirty="0" smtClean="0"/>
              <a:t>Veszélyei: bal szívfél terhelés, </a:t>
            </a:r>
            <a:r>
              <a:rPr lang="hu-HU" sz="2000" dirty="0" err="1" smtClean="0"/>
              <a:t>tüdőeodema</a:t>
            </a:r>
            <a:r>
              <a:rPr lang="hu-HU" sz="2000" dirty="0" smtClean="0"/>
              <a:t>, stroke</a:t>
            </a:r>
          </a:p>
          <a:p>
            <a:r>
              <a:rPr lang="hu-HU" sz="2000" b="1" dirty="0" smtClean="0"/>
              <a:t>Okai:</a:t>
            </a:r>
          </a:p>
          <a:p>
            <a:r>
              <a:rPr lang="hu-HU" sz="2000" dirty="0" smtClean="0"/>
              <a:t>-felületes anesztézia</a:t>
            </a:r>
          </a:p>
          <a:p>
            <a:r>
              <a:rPr lang="hu-HU" sz="2000" dirty="0" smtClean="0"/>
              <a:t>-fájdalom</a:t>
            </a:r>
          </a:p>
          <a:p>
            <a:r>
              <a:rPr lang="hu-HU" sz="2000" dirty="0" smtClean="0"/>
              <a:t>-</a:t>
            </a:r>
            <a:r>
              <a:rPr lang="hu-HU" sz="2000" dirty="0" err="1" smtClean="0"/>
              <a:t>hypoxia</a:t>
            </a:r>
            <a:r>
              <a:rPr lang="hu-HU" sz="2000" dirty="0" smtClean="0"/>
              <a:t>, </a:t>
            </a:r>
            <a:r>
              <a:rPr lang="hu-HU" sz="2000" dirty="0" err="1" smtClean="0"/>
              <a:t>hypercapnia</a:t>
            </a:r>
            <a:endParaRPr lang="hu-HU" sz="2000" dirty="0" smtClean="0"/>
          </a:p>
          <a:p>
            <a:r>
              <a:rPr lang="hu-HU" sz="2000" dirty="0" smtClean="0"/>
              <a:t>-</a:t>
            </a:r>
            <a:r>
              <a:rPr lang="hu-HU" sz="2000" dirty="0" err="1" smtClean="0"/>
              <a:t>intubálás</a:t>
            </a:r>
            <a:r>
              <a:rPr lang="hu-HU" sz="2000" dirty="0" smtClean="0"/>
              <a:t>/ </a:t>
            </a:r>
            <a:r>
              <a:rPr lang="hu-HU" sz="2000" dirty="0" err="1" smtClean="0"/>
              <a:t>extubálás</a:t>
            </a:r>
            <a:r>
              <a:rPr lang="hu-HU" sz="2000" dirty="0" smtClean="0"/>
              <a:t> = </a:t>
            </a:r>
            <a:r>
              <a:rPr lang="hu-HU" sz="2000" dirty="0" err="1" smtClean="0"/>
              <a:t>presszorreflex</a:t>
            </a:r>
            <a:endParaRPr lang="hu-HU" sz="2000" dirty="0" smtClean="0"/>
          </a:p>
          <a:p>
            <a:r>
              <a:rPr lang="hu-HU" sz="2000" dirty="0" smtClean="0"/>
              <a:t>-gyógyszerhatás (</a:t>
            </a:r>
            <a:r>
              <a:rPr lang="hu-HU" sz="2000" dirty="0" err="1" smtClean="0"/>
              <a:t>ephedrin</a:t>
            </a:r>
            <a:r>
              <a:rPr lang="hu-HU" sz="2000" dirty="0" smtClean="0"/>
              <a:t>, adrenalin, </a:t>
            </a:r>
            <a:r>
              <a:rPr lang="hu-HU" sz="2000" dirty="0" err="1" smtClean="0"/>
              <a:t>ketamin</a:t>
            </a:r>
            <a:r>
              <a:rPr lang="hu-HU" sz="2000" dirty="0" smtClean="0"/>
              <a:t>)</a:t>
            </a:r>
          </a:p>
          <a:p>
            <a:r>
              <a:rPr lang="hu-HU" sz="2000" dirty="0" smtClean="0"/>
              <a:t>- </a:t>
            </a:r>
            <a:r>
              <a:rPr lang="hu-HU" sz="2000" dirty="0" err="1" smtClean="0"/>
              <a:t>malignus</a:t>
            </a:r>
            <a:r>
              <a:rPr lang="hu-HU" sz="2000" dirty="0" smtClean="0"/>
              <a:t> </a:t>
            </a:r>
            <a:r>
              <a:rPr lang="hu-HU" sz="2000" dirty="0" err="1" smtClean="0"/>
              <a:t>hyperthermia</a:t>
            </a:r>
            <a:endParaRPr lang="hu-HU" sz="2000" dirty="0" smtClean="0"/>
          </a:p>
          <a:p>
            <a:r>
              <a:rPr lang="hu-HU" sz="2000" dirty="0" smtClean="0"/>
              <a:t>-</a:t>
            </a:r>
            <a:r>
              <a:rPr lang="hu-HU" sz="2000" dirty="0" err="1" smtClean="0"/>
              <a:t>pheochromocytoma</a:t>
            </a:r>
            <a:endParaRPr lang="hu-HU" sz="2000" dirty="0" smtClean="0"/>
          </a:p>
          <a:p>
            <a:r>
              <a:rPr lang="hu-HU" sz="2000" dirty="0" smtClean="0"/>
              <a:t>-mechanikus ok (aorta lefogás)</a:t>
            </a:r>
          </a:p>
          <a:p>
            <a:r>
              <a:rPr lang="hu-HU" sz="2000" dirty="0" smtClean="0"/>
              <a:t>-fentiek kizárása után: esszenciális </a:t>
            </a:r>
            <a:r>
              <a:rPr lang="hu-HU" sz="2000" dirty="0" err="1" smtClean="0"/>
              <a:t>hypertonia</a:t>
            </a:r>
            <a:endParaRPr lang="hu-HU" sz="2000" dirty="0" smtClean="0"/>
          </a:p>
          <a:p>
            <a:r>
              <a:rPr lang="hu-HU" sz="2000" b="1" dirty="0" err="1" smtClean="0"/>
              <a:t>Th</a:t>
            </a:r>
            <a:r>
              <a:rPr lang="hu-HU" sz="2000" b="1" dirty="0" smtClean="0"/>
              <a:t>: </a:t>
            </a:r>
            <a:r>
              <a:rPr lang="hu-HU" sz="2000" dirty="0" smtClean="0"/>
              <a:t>oki, ill</a:t>
            </a:r>
            <a:r>
              <a:rPr lang="hu-HU" sz="2000" dirty="0"/>
              <a:t>.</a:t>
            </a:r>
            <a:r>
              <a:rPr lang="hu-HU" sz="2000" dirty="0" smtClean="0"/>
              <a:t> rövidhatású </a:t>
            </a:r>
            <a:r>
              <a:rPr lang="hu-HU" sz="2000" dirty="0" err="1" smtClean="0"/>
              <a:t>antihipertenzív</a:t>
            </a:r>
            <a:r>
              <a:rPr lang="hu-HU" sz="2000" dirty="0" smtClean="0"/>
              <a:t> szerek (</a:t>
            </a:r>
            <a:r>
              <a:rPr lang="hu-HU" sz="2000" dirty="0" err="1" smtClean="0"/>
              <a:t>urapidil</a:t>
            </a:r>
            <a:r>
              <a:rPr lang="hu-HU" sz="2000" dirty="0" smtClean="0"/>
              <a:t>, nitrát)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04801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IX. </a:t>
            </a:r>
            <a:r>
              <a:rPr lang="hu-HU" dirty="0" err="1" smtClean="0"/>
              <a:t>Intraoperítv</a:t>
            </a:r>
            <a:r>
              <a:rPr lang="hu-HU" dirty="0" smtClean="0"/>
              <a:t> ritmuszavarok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Okai:</a:t>
            </a:r>
          </a:p>
          <a:p>
            <a:r>
              <a:rPr lang="hu-HU" sz="2000" dirty="0" smtClean="0"/>
              <a:t>-</a:t>
            </a:r>
            <a:r>
              <a:rPr lang="hu-HU" sz="2000" dirty="0" err="1" smtClean="0"/>
              <a:t>hypoxia</a:t>
            </a:r>
            <a:r>
              <a:rPr lang="hu-HU" sz="2000" dirty="0" smtClean="0"/>
              <a:t>, </a:t>
            </a:r>
            <a:r>
              <a:rPr lang="hu-HU" sz="2000" dirty="0" err="1" smtClean="0"/>
              <a:t>hypercapnia</a:t>
            </a:r>
            <a:r>
              <a:rPr lang="hu-HU" sz="2000" dirty="0" smtClean="0"/>
              <a:t>, </a:t>
            </a:r>
            <a:r>
              <a:rPr lang="hu-HU" sz="2000" dirty="0" err="1" smtClean="0"/>
              <a:t>hypovolemia</a:t>
            </a:r>
            <a:r>
              <a:rPr lang="hu-HU" sz="2000" dirty="0" smtClean="0"/>
              <a:t>, </a:t>
            </a:r>
            <a:r>
              <a:rPr lang="hu-HU" sz="2000" dirty="0" err="1" smtClean="0"/>
              <a:t>anaemia</a:t>
            </a:r>
            <a:r>
              <a:rPr lang="hu-HU" sz="2000" dirty="0" smtClean="0"/>
              <a:t>, sav-bázis –ioneltérések</a:t>
            </a:r>
          </a:p>
          <a:p>
            <a:r>
              <a:rPr lang="hu-HU" sz="2000" dirty="0" smtClean="0"/>
              <a:t>-felületes anesztézia, fájdalom, légúti manipuláció, </a:t>
            </a:r>
            <a:r>
              <a:rPr lang="hu-HU" sz="2000" dirty="0" err="1" smtClean="0"/>
              <a:t>anesztetikumok</a:t>
            </a:r>
            <a:r>
              <a:rPr lang="hu-HU" sz="2000" dirty="0" smtClean="0"/>
              <a:t>, mechanikus ingerek (szív-tüdő- nyelőcsőműtét)</a:t>
            </a:r>
          </a:p>
          <a:p>
            <a:r>
              <a:rPr lang="hu-HU" sz="2000" dirty="0" smtClean="0"/>
              <a:t>-gyógyszerhatás (atropin, adrenalin, </a:t>
            </a:r>
            <a:r>
              <a:rPr lang="hu-HU" sz="2000" dirty="0" err="1" smtClean="0"/>
              <a:t>ephedrin</a:t>
            </a:r>
            <a:r>
              <a:rPr lang="hu-HU" sz="2000" dirty="0" smtClean="0"/>
              <a:t>, dopamin, </a:t>
            </a:r>
            <a:r>
              <a:rPr lang="hu-HU" sz="2000" dirty="0" err="1" smtClean="0"/>
              <a:t>ketamin</a:t>
            </a:r>
            <a:r>
              <a:rPr lang="hu-HU" sz="2000" dirty="0" smtClean="0"/>
              <a:t>, digitálisz)</a:t>
            </a:r>
          </a:p>
          <a:p>
            <a:r>
              <a:rPr lang="hu-HU" sz="2000" dirty="0" smtClean="0"/>
              <a:t>-fokozott metabolizmus (láz, égés, szepszis), </a:t>
            </a:r>
            <a:r>
              <a:rPr lang="hu-HU" sz="2000" dirty="0" err="1" smtClean="0"/>
              <a:t>malignus</a:t>
            </a:r>
            <a:r>
              <a:rPr lang="hu-HU" sz="2000" dirty="0" smtClean="0"/>
              <a:t> </a:t>
            </a:r>
            <a:r>
              <a:rPr lang="hu-HU" sz="2000" dirty="0" err="1" smtClean="0"/>
              <a:t>hyperthermia</a:t>
            </a:r>
            <a:r>
              <a:rPr lang="hu-HU" sz="2000" dirty="0" smtClean="0"/>
              <a:t>, </a:t>
            </a:r>
            <a:r>
              <a:rPr lang="hu-HU" sz="2000" dirty="0" err="1" smtClean="0"/>
              <a:t>pheochromocytoma</a:t>
            </a:r>
            <a:endParaRPr lang="hu-HU" sz="2000" dirty="0" smtClean="0"/>
          </a:p>
          <a:p>
            <a:endParaRPr lang="hu-HU" sz="2000" dirty="0" smtClean="0"/>
          </a:p>
          <a:p>
            <a:r>
              <a:rPr lang="hu-HU" sz="2000" dirty="0" smtClean="0"/>
              <a:t>Kiváltó ok kezelése!</a:t>
            </a:r>
            <a:endParaRPr lang="hu-HU" sz="2000" dirty="0"/>
          </a:p>
          <a:p>
            <a:r>
              <a:rPr lang="hu-HU" sz="2000" dirty="0" err="1" smtClean="0"/>
              <a:t>Hemodinamikai</a:t>
            </a:r>
            <a:r>
              <a:rPr lang="hu-HU" sz="2000" dirty="0" smtClean="0"/>
              <a:t> következményekkel járó, ill. fokozatosan súlyosbodó aritmiákat kell kezelni.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18861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8720" y="365125"/>
            <a:ext cx="10165080" cy="1325563"/>
          </a:xfrm>
        </p:spPr>
        <p:txBody>
          <a:bodyPr>
            <a:normAutofit/>
          </a:bodyPr>
          <a:lstStyle/>
          <a:p>
            <a:r>
              <a:rPr lang="hu-HU" dirty="0" smtClean="0"/>
              <a:t>X. PONV -posztoperatív hányinger, hányás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Hajlamosító tényezők: </a:t>
            </a:r>
          </a:p>
          <a:p>
            <a:pPr lvl="1"/>
            <a:r>
              <a:rPr lang="hu-HU" sz="2000" dirty="0" smtClean="0"/>
              <a:t>női nem, terhesség, túlsúly</a:t>
            </a:r>
          </a:p>
          <a:p>
            <a:pPr lvl="1"/>
            <a:r>
              <a:rPr lang="hu-HU" sz="2000" dirty="0" smtClean="0"/>
              <a:t>GI- nőgyógyászati, szemészeti, </a:t>
            </a:r>
            <a:r>
              <a:rPr lang="hu-HU" sz="2000" dirty="0" err="1" smtClean="0"/>
              <a:t>ortop</a:t>
            </a:r>
            <a:r>
              <a:rPr lang="hu-HU" sz="2000" dirty="0" smtClean="0"/>
              <a:t>- műtét</a:t>
            </a:r>
          </a:p>
          <a:p>
            <a:pPr lvl="1"/>
            <a:r>
              <a:rPr lang="hu-HU" sz="2000" dirty="0" err="1"/>
              <a:t>o</a:t>
            </a:r>
            <a:r>
              <a:rPr lang="hu-HU" sz="2000" dirty="0" err="1" smtClean="0"/>
              <a:t>pioidok</a:t>
            </a:r>
            <a:r>
              <a:rPr lang="hu-HU" sz="2000" dirty="0" smtClean="0"/>
              <a:t>, inhalációs </a:t>
            </a:r>
            <a:r>
              <a:rPr lang="hu-HU" sz="2000" dirty="0" err="1" smtClean="0"/>
              <a:t>anesztetikumok</a:t>
            </a:r>
            <a:r>
              <a:rPr lang="hu-HU" sz="2000" dirty="0" smtClean="0"/>
              <a:t>, </a:t>
            </a:r>
            <a:r>
              <a:rPr lang="hu-HU" sz="2000" dirty="0" err="1" smtClean="0"/>
              <a:t>hypotensio</a:t>
            </a:r>
            <a:r>
              <a:rPr lang="hu-HU" sz="2000" dirty="0" smtClean="0"/>
              <a:t>, </a:t>
            </a:r>
            <a:r>
              <a:rPr lang="hu-HU" sz="2000" dirty="0" err="1" smtClean="0"/>
              <a:t>hypovoleamia</a:t>
            </a:r>
            <a:r>
              <a:rPr lang="hu-HU" sz="2000" dirty="0" smtClean="0"/>
              <a:t>, vérnyelés műtét közben</a:t>
            </a:r>
          </a:p>
          <a:p>
            <a:pPr marL="457200" lvl="1" indent="0">
              <a:buNone/>
            </a:pPr>
            <a:r>
              <a:rPr lang="hu-HU" sz="2000" dirty="0" smtClean="0"/>
              <a:t>Megelőzése: TIVA, regionális anesztézia, preventíven </a:t>
            </a:r>
            <a:r>
              <a:rPr lang="hu-HU" sz="2000" dirty="0" err="1" smtClean="0"/>
              <a:t>szerotoninantagonista</a:t>
            </a:r>
            <a:r>
              <a:rPr lang="hu-HU" sz="2000" dirty="0" smtClean="0"/>
              <a:t> </a:t>
            </a:r>
          </a:p>
          <a:p>
            <a:pPr marL="457200" lvl="1" indent="0">
              <a:buNone/>
            </a:pPr>
            <a:r>
              <a:rPr lang="hu-HU" sz="2000" dirty="0" smtClean="0"/>
              <a:t>Kezelése: sebészi szövődmény kizárása, </a:t>
            </a:r>
            <a:r>
              <a:rPr lang="hu-HU" sz="2000" dirty="0" err="1" smtClean="0"/>
              <a:t>metoclopramid</a:t>
            </a:r>
            <a:r>
              <a:rPr lang="hu-HU" sz="2000" dirty="0" smtClean="0"/>
              <a:t>, </a:t>
            </a:r>
            <a:r>
              <a:rPr lang="hu-HU" sz="2000" dirty="0" err="1" smtClean="0"/>
              <a:t>ondansetron</a:t>
            </a:r>
            <a:r>
              <a:rPr lang="hu-HU" sz="2000" dirty="0" smtClean="0"/>
              <a:t>, </a:t>
            </a:r>
            <a:r>
              <a:rPr lang="hu-HU" sz="2000" dirty="0" err="1" smtClean="0"/>
              <a:t>dexamethason</a:t>
            </a:r>
            <a:r>
              <a:rPr lang="hu-HU" sz="2000" dirty="0" smtClean="0"/>
              <a:t>,  </a:t>
            </a:r>
            <a:r>
              <a:rPr lang="hu-HU" sz="2000" dirty="0" err="1" smtClean="0"/>
              <a:t>scopalamin</a:t>
            </a:r>
            <a:r>
              <a:rPr lang="hu-HU" sz="2000" dirty="0" smtClean="0"/>
              <a:t>, DHBP</a:t>
            </a:r>
            <a:endParaRPr lang="hu-HU" sz="2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313" y="4646947"/>
            <a:ext cx="3633379" cy="231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5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I. </a:t>
            </a:r>
            <a:r>
              <a:rPr lang="hu-HU" dirty="0" err="1" smtClean="0"/>
              <a:t>Intubációs</a:t>
            </a:r>
            <a:r>
              <a:rPr lang="hu-HU" dirty="0" smtClean="0"/>
              <a:t> szövődmények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1. Sérülések</a:t>
            </a:r>
          </a:p>
          <a:p>
            <a:pPr marL="0" indent="0">
              <a:buNone/>
            </a:pPr>
            <a:r>
              <a:rPr lang="hu-HU" dirty="0" smtClean="0"/>
              <a:t> </a:t>
            </a:r>
            <a:r>
              <a:rPr lang="hu-HU" sz="2000" dirty="0" smtClean="0"/>
              <a:t>-&gt;szájüreg, orrüreg, garat sérülése</a:t>
            </a:r>
          </a:p>
          <a:p>
            <a:pPr marL="0" indent="0">
              <a:buNone/>
            </a:pPr>
            <a:r>
              <a:rPr lang="hu-HU" sz="2000" dirty="0"/>
              <a:t> </a:t>
            </a:r>
            <a:r>
              <a:rPr lang="hu-HU" sz="2000" dirty="0" smtClean="0"/>
              <a:t>-&gt; hangszalagsérülés</a:t>
            </a:r>
          </a:p>
          <a:p>
            <a:pPr marL="0" indent="0">
              <a:buNone/>
            </a:pPr>
            <a:r>
              <a:rPr lang="hu-HU" sz="2000" dirty="0" smtClean="0"/>
              <a:t> -&gt; tracheafal sérülése: közvetlenül vagy a mandzsetta nyomása által</a:t>
            </a:r>
          </a:p>
          <a:p>
            <a:pPr marL="0" indent="0">
              <a:buNone/>
            </a:pPr>
            <a:r>
              <a:rPr lang="hu-HU" sz="2000" dirty="0"/>
              <a:t> </a:t>
            </a:r>
            <a:r>
              <a:rPr lang="hu-HU" sz="2000" dirty="0" smtClean="0"/>
              <a:t>-&gt; fogak kimozdulása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*</a:t>
            </a:r>
            <a:r>
              <a:rPr lang="hu-HU" sz="2000" dirty="0" err="1" smtClean="0"/>
              <a:t>intubálás</a:t>
            </a:r>
            <a:r>
              <a:rPr lang="hu-HU" sz="2000" dirty="0" smtClean="0"/>
              <a:t> előtt az aktuális állapot dokumentálása</a:t>
            </a:r>
          </a:p>
          <a:p>
            <a:pPr marL="0" indent="0">
              <a:buNone/>
            </a:pPr>
            <a:r>
              <a:rPr lang="hu-HU" sz="2000" dirty="0" smtClean="0"/>
              <a:t> -&gt; orrüregi/ szájüregi vérzés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* </a:t>
            </a:r>
            <a:r>
              <a:rPr lang="hu-HU" sz="2000" dirty="0" err="1" smtClean="0"/>
              <a:t>nasotrachealis</a:t>
            </a:r>
            <a:r>
              <a:rPr lang="hu-HU" sz="2000" dirty="0" smtClean="0"/>
              <a:t> </a:t>
            </a:r>
            <a:r>
              <a:rPr lang="hu-HU" sz="2000" dirty="0" err="1" smtClean="0"/>
              <a:t>intubálás</a:t>
            </a:r>
            <a:r>
              <a:rPr lang="hu-HU" sz="2000" dirty="0" smtClean="0"/>
              <a:t> előtt az orr nyálkahártyájának </a:t>
            </a:r>
            <a:r>
              <a:rPr lang="hu-HU" sz="2000" dirty="0" err="1" smtClean="0"/>
              <a:t>anaemizálása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29394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4100" y="365126"/>
            <a:ext cx="9029700" cy="17045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62100" y="796834"/>
            <a:ext cx="9791700" cy="5380129"/>
          </a:xfrm>
        </p:spPr>
        <p:txBody>
          <a:bodyPr/>
          <a:lstStyle/>
          <a:p>
            <a:r>
              <a:rPr lang="hu-HU" dirty="0" smtClean="0"/>
              <a:t>2. Nem megfelelő tubuspozíció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sz="2000" dirty="0" smtClean="0"/>
              <a:t>-&gt; </a:t>
            </a:r>
            <a:r>
              <a:rPr lang="hu-HU" sz="2000" dirty="0" err="1" smtClean="0"/>
              <a:t>intubálás</a:t>
            </a:r>
            <a:r>
              <a:rPr lang="hu-HU" sz="2000" dirty="0" smtClean="0"/>
              <a:t> a nyelőcsőbe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* </a:t>
            </a:r>
            <a:r>
              <a:rPr lang="hu-HU" sz="2000" dirty="0" err="1" smtClean="0"/>
              <a:t>kapnográf</a:t>
            </a:r>
            <a:r>
              <a:rPr lang="hu-HU" sz="2000" dirty="0" smtClean="0"/>
              <a:t>!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* </a:t>
            </a:r>
            <a:r>
              <a:rPr lang="hu-HU" sz="2000" dirty="0" err="1" smtClean="0"/>
              <a:t>hallgatózás</a:t>
            </a:r>
            <a:endParaRPr lang="hu-HU" sz="2000" dirty="0" smtClean="0"/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* </a:t>
            </a:r>
            <a:r>
              <a:rPr lang="hu-HU" sz="2000" dirty="0" err="1" smtClean="0"/>
              <a:t>szaturáció</a:t>
            </a:r>
            <a:r>
              <a:rPr lang="hu-HU" sz="2000" dirty="0" smtClean="0"/>
              <a:t> csökkenése –késői jel</a:t>
            </a:r>
          </a:p>
          <a:p>
            <a:pPr marL="0" indent="0">
              <a:buNone/>
            </a:pPr>
            <a:r>
              <a:rPr lang="hu-HU" sz="2000" dirty="0"/>
              <a:t> </a:t>
            </a:r>
            <a:r>
              <a:rPr lang="hu-HU" sz="2000" dirty="0" smtClean="0"/>
              <a:t>-&gt; féloldali </a:t>
            </a:r>
            <a:r>
              <a:rPr lang="hu-HU" sz="2000" dirty="0" err="1" smtClean="0"/>
              <a:t>intubálás</a:t>
            </a:r>
            <a:r>
              <a:rPr lang="hu-HU" sz="2000" dirty="0" smtClean="0"/>
              <a:t> (túl mélyre vezetett vagy becsúszott tubus)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bal oldalon (esetleg a jobb felső lebeny felett) nincs légzési hang</a:t>
            </a:r>
          </a:p>
          <a:p>
            <a:pPr marL="0" indent="0">
              <a:buNone/>
            </a:pPr>
            <a:r>
              <a:rPr lang="hu-HU" sz="2000" dirty="0"/>
              <a:t> </a:t>
            </a:r>
            <a:r>
              <a:rPr lang="hu-HU" sz="2000" dirty="0" smtClean="0"/>
              <a:t>-&gt;tubus kicsúszása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a gégében lévő felfújt mandzsetta a hangszalagok 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sérülését okozhatja</a:t>
            </a:r>
            <a:endParaRPr lang="hu-HU" sz="2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70" y="3644536"/>
            <a:ext cx="3816530" cy="357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80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tx1"/>
                </a:solidFill>
              </a:rPr>
              <a:t>Hol a tubus? </a:t>
            </a:r>
            <a:br>
              <a:rPr lang="hu-HU" dirty="0" smtClean="0">
                <a:solidFill>
                  <a:schemeClr val="tx1"/>
                </a:solidFill>
              </a:rPr>
            </a:br>
            <a:r>
              <a:rPr lang="hu-HU" sz="2200" dirty="0" smtClean="0">
                <a:solidFill>
                  <a:schemeClr val="tx1"/>
                </a:solidFill>
              </a:rPr>
              <a:t>-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a tracheában </a:t>
            </a:r>
            <a:r>
              <a:rPr lang="hu-HU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br>
              <a:rPr lang="hu-HU" sz="2200" dirty="0" smtClean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hu-HU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- </a:t>
            </a:r>
            <a:r>
              <a:rPr lang="hu-HU" sz="2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a nyelőcsőben </a:t>
            </a:r>
            <a:r>
              <a:rPr lang="hu-HU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</a:t>
            </a:r>
            <a:endParaRPr lang="hu-HU" sz="2200" dirty="0">
              <a:solidFill>
                <a:schemeClr val="tx1"/>
              </a:solidFill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50" y="2505869"/>
            <a:ext cx="8305800" cy="2990850"/>
          </a:xfrm>
        </p:spPr>
      </p:pic>
    </p:spTree>
    <p:extLst>
      <p:ext uri="{BB962C8B-B14F-4D97-AF65-F5344CB8AC3E}">
        <p14:creationId xmlns:p14="http://schemas.microsoft.com/office/powerpoint/2010/main" val="273119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4100" y="365126"/>
            <a:ext cx="9029700" cy="10513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62100" y="470264"/>
            <a:ext cx="9791700" cy="5706699"/>
          </a:xfrm>
        </p:spPr>
        <p:txBody>
          <a:bodyPr/>
          <a:lstStyle/>
          <a:p>
            <a:r>
              <a:rPr lang="hu-HU" dirty="0" smtClean="0"/>
              <a:t>3. Az </a:t>
            </a:r>
            <a:r>
              <a:rPr lang="hu-HU" dirty="0" err="1" smtClean="0"/>
              <a:t>intubálás</a:t>
            </a:r>
            <a:r>
              <a:rPr lang="hu-HU" dirty="0" smtClean="0"/>
              <a:t> és </a:t>
            </a:r>
            <a:r>
              <a:rPr lang="hu-HU" dirty="0" err="1" smtClean="0"/>
              <a:t>extubálás</a:t>
            </a:r>
            <a:r>
              <a:rPr lang="hu-HU" dirty="0" smtClean="0"/>
              <a:t> okozta keringési reakció: a </a:t>
            </a:r>
            <a:r>
              <a:rPr lang="hu-HU" dirty="0" err="1" smtClean="0"/>
              <a:t>presszorreflex</a:t>
            </a:r>
            <a:endParaRPr lang="hu-HU" dirty="0" smtClean="0"/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sz="2000" dirty="0" smtClean="0"/>
              <a:t>RR 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err="1" smtClean="0"/>
              <a:t>tachycardia</a:t>
            </a:r>
            <a:endParaRPr lang="hu-HU" sz="2000" dirty="0" smtClean="0"/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err="1" smtClean="0"/>
              <a:t>intracranialis</a:t>
            </a:r>
            <a:r>
              <a:rPr lang="hu-HU" sz="2000" dirty="0" smtClean="0"/>
              <a:t> nyomás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err="1" smtClean="0"/>
              <a:t>intraocularis</a:t>
            </a:r>
            <a:r>
              <a:rPr lang="hu-HU" sz="2000" dirty="0" smtClean="0"/>
              <a:t> nyomás  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Egészségesekben nem okoz problémát, de </a:t>
            </a:r>
            <a:r>
              <a:rPr lang="hu-HU" sz="2000" dirty="0" err="1" smtClean="0"/>
              <a:t>hypertonás</a:t>
            </a:r>
            <a:r>
              <a:rPr lang="hu-HU" sz="2000" dirty="0" smtClean="0"/>
              <a:t>, </a:t>
            </a:r>
            <a:r>
              <a:rPr lang="hu-HU" sz="2000" dirty="0" err="1" smtClean="0"/>
              <a:t>arterioscleroticus</a:t>
            </a:r>
            <a:r>
              <a:rPr lang="hu-HU" sz="2000" dirty="0" smtClean="0"/>
              <a:t>, coronariabetegekben vagy a kórállapotból kifolyólag (emelkedett ICP) súlyos szövődményekhez vezethet.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Megelőzés: megfelelő mélységű narkózis</a:t>
            </a:r>
            <a:endParaRPr lang="hu-HU" sz="2000" dirty="0"/>
          </a:p>
        </p:txBody>
      </p:sp>
      <p:sp>
        <p:nvSpPr>
          <p:cNvPr id="4" name="Felfelé nyíl 3"/>
          <p:cNvSpPr/>
          <p:nvPr/>
        </p:nvSpPr>
        <p:spPr>
          <a:xfrm>
            <a:off x="3217272" y="1724297"/>
            <a:ext cx="444137" cy="548641"/>
          </a:xfrm>
          <a:prstGeom prst="up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Felfelé nyíl 4"/>
          <p:cNvSpPr/>
          <p:nvPr/>
        </p:nvSpPr>
        <p:spPr>
          <a:xfrm>
            <a:off x="5016137" y="2343899"/>
            <a:ext cx="496389" cy="653143"/>
          </a:xfrm>
          <a:prstGeom prst="up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Felfelé nyíl 5"/>
          <p:cNvSpPr/>
          <p:nvPr/>
        </p:nvSpPr>
        <p:spPr>
          <a:xfrm>
            <a:off x="5048793" y="2762545"/>
            <a:ext cx="431075" cy="679269"/>
          </a:xfrm>
          <a:prstGeom prst="up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131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2324100" y="-248194"/>
            <a:ext cx="9029700" cy="6133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62100" y="0"/>
            <a:ext cx="9791700" cy="6176963"/>
          </a:xfrm>
        </p:spPr>
        <p:txBody>
          <a:bodyPr/>
          <a:lstStyle/>
          <a:p>
            <a:r>
              <a:rPr lang="hu-HU" dirty="0" smtClean="0"/>
              <a:t>4. Légúti elzáródás</a:t>
            </a:r>
          </a:p>
          <a:p>
            <a:endParaRPr lang="hu-HU" dirty="0" smtClean="0"/>
          </a:p>
          <a:p>
            <a:pPr marL="0" indent="0">
              <a:buNone/>
            </a:pPr>
            <a:r>
              <a:rPr lang="hu-HU" sz="2000" dirty="0" smtClean="0"/>
              <a:t>-&gt; tubus elzáródása</a:t>
            </a:r>
          </a:p>
          <a:p>
            <a:pPr marL="514350" indent="-514350">
              <a:buAutoNum type="arabicPeriod"/>
            </a:pPr>
            <a:r>
              <a:rPr lang="hu-HU" sz="1600" dirty="0" smtClean="0"/>
              <a:t>Vizuális ellenőrzés: nincs-e megtörve?</a:t>
            </a:r>
          </a:p>
          <a:p>
            <a:pPr marL="514350" indent="-514350">
              <a:buAutoNum type="arabicPeriod"/>
            </a:pPr>
            <a:r>
              <a:rPr lang="hu-HU" sz="1600" dirty="0" smtClean="0"/>
              <a:t>Leszívás</a:t>
            </a:r>
          </a:p>
          <a:p>
            <a:pPr marL="514350" indent="-514350">
              <a:buAutoNum type="arabicPeriod"/>
            </a:pPr>
            <a:r>
              <a:rPr lang="hu-HU" sz="1600" dirty="0" smtClean="0"/>
              <a:t>Ha nem megy: mandzsetta leengedése után leszívás</a:t>
            </a:r>
          </a:p>
          <a:p>
            <a:pPr marL="514350" indent="-514350">
              <a:buAutoNum type="arabicPeriod"/>
            </a:pPr>
            <a:r>
              <a:rPr lang="hu-HU" sz="1600" dirty="0" smtClean="0"/>
              <a:t>Ha nem megy: tubuscsere</a:t>
            </a:r>
          </a:p>
          <a:p>
            <a:pPr marL="514350" indent="-514350">
              <a:buAutoNum type="arabicPeriod"/>
            </a:pPr>
            <a:endParaRPr lang="hu-HU" sz="1600" dirty="0" smtClean="0"/>
          </a:p>
          <a:p>
            <a:pPr marL="0" indent="0">
              <a:buNone/>
            </a:pPr>
            <a:r>
              <a:rPr lang="hu-HU" sz="2000" dirty="0" smtClean="0"/>
              <a:t>-&gt; </a:t>
            </a:r>
            <a:r>
              <a:rPr lang="hu-HU" sz="2000" dirty="0" err="1" smtClean="0"/>
              <a:t>laryngospazmus</a:t>
            </a:r>
            <a:r>
              <a:rPr lang="hu-HU" sz="2000" dirty="0" smtClean="0"/>
              <a:t> = a hangszalagok görcsös záródása miatti lélegeztetési nehezítettség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1600" dirty="0" smtClean="0"/>
              <a:t>- gyakrabban gyerekeknél, felületes anesztéziában, ha a gégebemenetet valami </a:t>
            </a:r>
            <a:r>
              <a:rPr lang="hu-HU" sz="1600" dirty="0" err="1" smtClean="0"/>
              <a:t>ingerli</a:t>
            </a:r>
            <a:r>
              <a:rPr lang="hu-HU" sz="1600" dirty="0" smtClean="0"/>
              <a:t> ( vér, váladék, </a:t>
            </a:r>
            <a:r>
              <a:rPr lang="hu-HU" sz="1600" dirty="0" err="1" smtClean="0"/>
              <a:t>Guedel</a:t>
            </a:r>
            <a:r>
              <a:rPr lang="hu-HU" sz="1600" dirty="0" smtClean="0"/>
              <a:t>)</a:t>
            </a:r>
          </a:p>
          <a:p>
            <a:pPr marL="0" indent="0">
              <a:buNone/>
            </a:pPr>
            <a:r>
              <a:rPr lang="hu-HU" sz="1600" dirty="0"/>
              <a:t>	</a:t>
            </a:r>
            <a:r>
              <a:rPr lang="hu-HU" sz="1600" dirty="0" smtClean="0"/>
              <a:t>- </a:t>
            </a:r>
            <a:r>
              <a:rPr lang="hu-HU" sz="1600" dirty="0" err="1" smtClean="0"/>
              <a:t>Th</a:t>
            </a:r>
            <a:r>
              <a:rPr lang="hu-HU" sz="1600" dirty="0" smtClean="0"/>
              <a:t>: 100 % O2, </a:t>
            </a:r>
            <a:r>
              <a:rPr lang="hu-HU" sz="1600" dirty="0" err="1" smtClean="0"/>
              <a:t>reintubálás</a:t>
            </a:r>
            <a:r>
              <a:rPr lang="hu-HU" sz="1600" dirty="0" smtClean="0"/>
              <a:t> (</a:t>
            </a:r>
            <a:r>
              <a:rPr lang="hu-HU" sz="1600" dirty="0" err="1" smtClean="0"/>
              <a:t>szukcinil-kolinnal</a:t>
            </a:r>
            <a:r>
              <a:rPr lang="hu-HU" sz="1600" dirty="0" smtClean="0"/>
              <a:t>)</a:t>
            </a:r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r>
              <a:rPr lang="hu-HU" sz="2000" dirty="0" smtClean="0"/>
              <a:t>-&gt; </a:t>
            </a:r>
            <a:r>
              <a:rPr lang="hu-HU" sz="2000" dirty="0" err="1" smtClean="0"/>
              <a:t>bronchospazmus</a:t>
            </a:r>
            <a:endParaRPr lang="hu-HU" sz="2000" dirty="0" smtClean="0"/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1600" dirty="0" smtClean="0"/>
              <a:t>- gyakrabban </a:t>
            </a:r>
            <a:r>
              <a:rPr lang="hu-HU" sz="1600" dirty="0" err="1" smtClean="0"/>
              <a:t>asthmás</a:t>
            </a:r>
            <a:r>
              <a:rPr lang="hu-HU" sz="1600" dirty="0" smtClean="0"/>
              <a:t> betegeknél, a légutak mechanikai vagy kémiai ingerlésére</a:t>
            </a:r>
          </a:p>
          <a:p>
            <a:pPr marL="0" indent="0">
              <a:buNone/>
            </a:pPr>
            <a:r>
              <a:rPr lang="hu-HU" sz="1600" dirty="0"/>
              <a:t>	</a:t>
            </a:r>
            <a:r>
              <a:rPr lang="hu-HU" sz="1600" dirty="0" smtClean="0"/>
              <a:t>-</a:t>
            </a:r>
            <a:r>
              <a:rPr lang="hu-HU" sz="1600" dirty="0" err="1" smtClean="0"/>
              <a:t>Th</a:t>
            </a:r>
            <a:r>
              <a:rPr lang="hu-HU" sz="1600" dirty="0" smtClean="0"/>
              <a:t>: ß-</a:t>
            </a:r>
            <a:r>
              <a:rPr lang="hu-HU" sz="1600" dirty="0" err="1" smtClean="0"/>
              <a:t>mimetikum</a:t>
            </a:r>
            <a:r>
              <a:rPr lang="hu-HU" sz="1600" dirty="0" smtClean="0"/>
              <a:t>, </a:t>
            </a:r>
            <a:r>
              <a:rPr lang="hu-HU" sz="1600" dirty="0" err="1" smtClean="0"/>
              <a:t>kortikoszteroid</a:t>
            </a:r>
            <a:r>
              <a:rPr lang="hu-HU" sz="1600" dirty="0" smtClean="0"/>
              <a:t>, adrenalin</a:t>
            </a:r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r>
              <a:rPr lang="hu-HU" sz="2000" dirty="0" smtClean="0"/>
              <a:t>-&gt; idegen test aspiráció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06132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4100" y="365126"/>
            <a:ext cx="9029700" cy="17045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62100" y="365126"/>
            <a:ext cx="9791700" cy="5811837"/>
          </a:xfrm>
        </p:spPr>
        <p:txBody>
          <a:bodyPr/>
          <a:lstStyle/>
          <a:p>
            <a:r>
              <a:rPr lang="hu-HU" dirty="0" smtClean="0"/>
              <a:t>5. Hányás, aspiráció…</a:t>
            </a:r>
          </a:p>
          <a:p>
            <a:pPr marL="0" indent="0">
              <a:buNone/>
            </a:pPr>
            <a:r>
              <a:rPr lang="hu-HU" sz="2000" dirty="0" smtClean="0"/>
              <a:t>Elhúzódó gyomorürülés:</a:t>
            </a:r>
          </a:p>
          <a:p>
            <a:pPr>
              <a:buFontTx/>
              <a:buChar char="-"/>
            </a:pPr>
            <a:r>
              <a:rPr lang="hu-HU" sz="1600" dirty="0" smtClean="0"/>
              <a:t>baleset, trauma utáni állapot</a:t>
            </a:r>
          </a:p>
          <a:p>
            <a:pPr>
              <a:buFontTx/>
              <a:buChar char="-"/>
            </a:pPr>
            <a:r>
              <a:rPr lang="hu-HU" sz="1600" dirty="0" smtClean="0"/>
              <a:t>erős fájdalom</a:t>
            </a:r>
          </a:p>
          <a:p>
            <a:pPr>
              <a:buFontTx/>
              <a:buChar char="-"/>
            </a:pPr>
            <a:r>
              <a:rPr lang="hu-HU" sz="1600" dirty="0"/>
              <a:t>t</a:t>
            </a:r>
            <a:r>
              <a:rPr lang="hu-HU" sz="1600" dirty="0" smtClean="0"/>
              <a:t>erhesség, </a:t>
            </a:r>
            <a:r>
              <a:rPr lang="hu-HU" sz="1600" dirty="0" err="1" smtClean="0"/>
              <a:t>peripartum</a:t>
            </a:r>
            <a:r>
              <a:rPr lang="hu-HU" sz="1600" dirty="0" smtClean="0"/>
              <a:t> időszak</a:t>
            </a:r>
          </a:p>
          <a:p>
            <a:pPr>
              <a:buFontTx/>
              <a:buChar char="-"/>
            </a:pPr>
            <a:r>
              <a:rPr lang="hu-HU" sz="1600" dirty="0"/>
              <a:t>a</a:t>
            </a:r>
            <a:r>
              <a:rPr lang="hu-HU" sz="1600" dirty="0" smtClean="0"/>
              <a:t>lkohol </a:t>
            </a:r>
            <a:r>
              <a:rPr lang="hu-HU" sz="1600" dirty="0" err="1" smtClean="0"/>
              <a:t>abusus</a:t>
            </a:r>
            <a:endParaRPr lang="hu-HU" sz="1600" dirty="0" smtClean="0"/>
          </a:p>
          <a:p>
            <a:pPr>
              <a:buFontTx/>
              <a:buChar char="-"/>
            </a:pPr>
            <a:r>
              <a:rPr lang="hu-HU" sz="1600" dirty="0" smtClean="0"/>
              <a:t>GI </a:t>
            </a:r>
            <a:r>
              <a:rPr lang="hu-HU" sz="1600" dirty="0" err="1" smtClean="0"/>
              <a:t>obstukció</a:t>
            </a:r>
            <a:endParaRPr lang="hu-HU" sz="1600" dirty="0" smtClean="0"/>
          </a:p>
          <a:p>
            <a:pPr>
              <a:buFontTx/>
              <a:buChar char="-"/>
            </a:pPr>
            <a:r>
              <a:rPr lang="hu-HU" sz="1600" dirty="0" err="1" smtClean="0"/>
              <a:t>Diabateses</a:t>
            </a:r>
            <a:r>
              <a:rPr lang="hu-HU" sz="1600" dirty="0" smtClean="0"/>
              <a:t> vagy bármely más okból kialakult  </a:t>
            </a:r>
            <a:r>
              <a:rPr lang="hu-HU" sz="1600" dirty="0" err="1" smtClean="0"/>
              <a:t>autonom</a:t>
            </a:r>
            <a:r>
              <a:rPr lang="hu-HU" sz="1600" dirty="0" smtClean="0"/>
              <a:t> </a:t>
            </a:r>
            <a:r>
              <a:rPr lang="hu-HU" sz="1600" dirty="0" err="1" smtClean="0"/>
              <a:t>neuropathia</a:t>
            </a:r>
            <a:endParaRPr lang="hu-HU" sz="1600" dirty="0" smtClean="0"/>
          </a:p>
          <a:p>
            <a:pPr>
              <a:buFontTx/>
              <a:buChar char="-"/>
            </a:pPr>
            <a:r>
              <a:rPr lang="hu-HU" sz="1600" dirty="0" err="1" smtClean="0"/>
              <a:t>Opioidhatás</a:t>
            </a:r>
            <a:endParaRPr lang="hu-HU" sz="1600" dirty="0" smtClean="0"/>
          </a:p>
          <a:p>
            <a:pPr>
              <a:buFontTx/>
              <a:buChar char="-"/>
            </a:pPr>
            <a:endParaRPr lang="hu-HU" sz="1600" dirty="0"/>
          </a:p>
          <a:p>
            <a:pPr marL="0" indent="0">
              <a:buNone/>
            </a:pPr>
            <a:r>
              <a:rPr lang="hu-HU" sz="2000" dirty="0" err="1" smtClean="0"/>
              <a:t>Teltgyomrú</a:t>
            </a:r>
            <a:r>
              <a:rPr lang="hu-HU" sz="2000" dirty="0" smtClean="0"/>
              <a:t> beteg indukciója: 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1600" dirty="0" smtClean="0"/>
              <a:t>gyomor pH-emelése (PPI, </a:t>
            </a:r>
            <a:r>
              <a:rPr lang="hu-HU" sz="1600" dirty="0" err="1" smtClean="0"/>
              <a:t>antacidumok</a:t>
            </a:r>
            <a:r>
              <a:rPr lang="hu-HU" sz="1600" dirty="0" smtClean="0"/>
              <a:t>: Na-</a:t>
            </a:r>
            <a:r>
              <a:rPr lang="hu-HU" sz="1600" dirty="0" err="1" smtClean="0"/>
              <a:t>citrát</a:t>
            </a:r>
            <a:r>
              <a:rPr lang="hu-HU" sz="1600" dirty="0" smtClean="0"/>
              <a:t>)</a:t>
            </a:r>
          </a:p>
          <a:p>
            <a:pPr marL="0" indent="0">
              <a:buNone/>
            </a:pPr>
            <a:r>
              <a:rPr lang="hu-HU" sz="1600" dirty="0"/>
              <a:t>	</a:t>
            </a:r>
            <a:r>
              <a:rPr lang="hu-HU" sz="1600" dirty="0" smtClean="0"/>
              <a:t>gyomorürülés serkentése (</a:t>
            </a:r>
            <a:r>
              <a:rPr lang="hu-HU" sz="1600" dirty="0" err="1" smtClean="0"/>
              <a:t>metoclopramid</a:t>
            </a:r>
            <a:r>
              <a:rPr lang="hu-HU" sz="1600" dirty="0" smtClean="0"/>
              <a:t>)</a:t>
            </a:r>
          </a:p>
          <a:p>
            <a:pPr marL="0" indent="0">
              <a:buNone/>
            </a:pPr>
            <a:r>
              <a:rPr lang="hu-HU" sz="1600" dirty="0"/>
              <a:t>	</a:t>
            </a:r>
            <a:r>
              <a:rPr lang="hu-HU" sz="1600" dirty="0" smtClean="0"/>
              <a:t>Levin-szonda</a:t>
            </a:r>
          </a:p>
          <a:p>
            <a:pPr marL="0" indent="0">
              <a:buNone/>
            </a:pPr>
            <a:r>
              <a:rPr lang="hu-HU" sz="1600" dirty="0"/>
              <a:t>	</a:t>
            </a:r>
            <a:r>
              <a:rPr lang="hu-HU" sz="1600" dirty="0" smtClean="0"/>
              <a:t>pozícionálás</a:t>
            </a:r>
          </a:p>
          <a:p>
            <a:pPr marL="0" indent="0">
              <a:buNone/>
            </a:pPr>
            <a:r>
              <a:rPr lang="hu-HU" sz="1600" dirty="0"/>
              <a:t>	</a:t>
            </a:r>
            <a:r>
              <a:rPr lang="hu-HU" sz="1600" dirty="0" smtClean="0"/>
              <a:t>RSI-szerinti indukció</a:t>
            </a:r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r>
              <a:rPr lang="hu-HU" sz="1600" dirty="0" err="1" smtClean="0"/>
              <a:t>Mendelson</a:t>
            </a:r>
            <a:r>
              <a:rPr lang="hu-HU" sz="1600" dirty="0" smtClean="0"/>
              <a:t>-szindróma: savas gyomortartalom aspirációs súlyos kémiai tüdőgyulladást okoz</a:t>
            </a:r>
          </a:p>
          <a:p>
            <a:pPr marL="0" indent="0">
              <a:buNone/>
            </a:pPr>
            <a:endParaRPr lang="hu-HU" sz="1600" dirty="0" smtClean="0"/>
          </a:p>
          <a:p>
            <a:pPr>
              <a:buFontTx/>
              <a:buChar char="-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859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4100" y="365126"/>
            <a:ext cx="9029700" cy="131264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62100" y="365126"/>
            <a:ext cx="9791700" cy="5811837"/>
          </a:xfrm>
        </p:spPr>
        <p:txBody>
          <a:bodyPr/>
          <a:lstStyle/>
          <a:p>
            <a:r>
              <a:rPr lang="hu-HU" dirty="0" smtClean="0"/>
              <a:t>6. Gerincvelő- sérülés</a:t>
            </a:r>
          </a:p>
          <a:p>
            <a:endParaRPr lang="hu-HU" dirty="0" smtClean="0"/>
          </a:p>
          <a:p>
            <a:r>
              <a:rPr lang="hu-HU" sz="2000" dirty="0" smtClean="0"/>
              <a:t>Mindaddig, amíg fennáll a nyaki gerinc instabilitásának gyanúja a nyak immobilizációját biztosítani kell</a:t>
            </a:r>
          </a:p>
          <a:p>
            <a:r>
              <a:rPr lang="hu-HU" sz="2000" dirty="0" err="1" smtClean="0"/>
              <a:t>Intubálás</a:t>
            </a:r>
            <a:r>
              <a:rPr lang="hu-HU" sz="2000" dirty="0" smtClean="0"/>
              <a:t> közben MILS</a:t>
            </a:r>
            <a:endParaRPr lang="hu-HU" sz="2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760" y="2397250"/>
            <a:ext cx="5498160" cy="412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23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II. </a:t>
            </a:r>
            <a:r>
              <a:rPr lang="hu-HU" dirty="0" err="1" smtClean="0"/>
              <a:t>Hypoxia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Légzőrendszer elzáródás/ szétesés</a:t>
            </a:r>
          </a:p>
          <a:p>
            <a:r>
              <a:rPr lang="hu-HU" dirty="0" smtClean="0"/>
              <a:t>Lélegeztetési hiba</a:t>
            </a:r>
          </a:p>
          <a:p>
            <a:r>
              <a:rPr lang="hu-HU" dirty="0" smtClean="0"/>
              <a:t>Váladék, aspiráció</a:t>
            </a:r>
          </a:p>
          <a:p>
            <a:r>
              <a:rPr lang="hu-HU" dirty="0" err="1" smtClean="0"/>
              <a:t>Bronchospazmus</a:t>
            </a:r>
            <a:endParaRPr lang="hu-HU" dirty="0" smtClean="0"/>
          </a:p>
          <a:p>
            <a:r>
              <a:rPr lang="hu-HU" dirty="0" smtClean="0"/>
              <a:t>PTX</a:t>
            </a:r>
          </a:p>
          <a:p>
            <a:r>
              <a:rPr lang="hu-HU" dirty="0" err="1" smtClean="0"/>
              <a:t>Atelectasia</a:t>
            </a:r>
            <a:endParaRPr lang="hu-HU" dirty="0" smtClean="0"/>
          </a:p>
          <a:p>
            <a:r>
              <a:rPr lang="hu-HU" dirty="0" err="1" smtClean="0"/>
              <a:t>Tüdőeoedma</a:t>
            </a:r>
            <a:endParaRPr lang="hu-HU" dirty="0" smtClean="0"/>
          </a:p>
          <a:p>
            <a:r>
              <a:rPr lang="hu-HU" dirty="0" smtClean="0"/>
              <a:t>Szívelégtelenség</a:t>
            </a:r>
          </a:p>
          <a:p>
            <a:r>
              <a:rPr lang="hu-HU" dirty="0" smtClean="0"/>
              <a:t>Sokk</a:t>
            </a:r>
          </a:p>
          <a:p>
            <a:r>
              <a:rPr lang="hu-HU" dirty="0" err="1" smtClean="0"/>
              <a:t>Emboliák</a:t>
            </a:r>
            <a:endParaRPr lang="hu-HU" dirty="0" smtClean="0"/>
          </a:p>
          <a:p>
            <a:r>
              <a:rPr lang="hu-HU" dirty="0" err="1" smtClean="0"/>
              <a:t>Malignus</a:t>
            </a:r>
            <a:r>
              <a:rPr lang="hu-HU" dirty="0" smtClean="0"/>
              <a:t> </a:t>
            </a:r>
            <a:r>
              <a:rPr lang="hu-HU" dirty="0" err="1" smtClean="0"/>
              <a:t>hyperthermia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321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elhőjáró sabl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570_TF03460508" id="{BEE89A87-7B43-4503-BAA6-0473EBC6EDC9}" vid="{F3C243BE-0A2E-4812-91A5-26666235524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DD01B8-816B-49B7-8C81-03AB51D87C54}">
  <ds:schemaRefs>
    <ds:schemaRef ds:uri="http://schemas.microsoft.com/office/2006/documentManagement/types"/>
    <ds:schemaRef ds:uri="40262f94-9f35-4ac3-9a90-690165a166b7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Felhőjáró diasablonok</Template>
  <TotalTime>364</TotalTime>
  <Words>844</Words>
  <Application>Microsoft Office PowerPoint</Application>
  <PresentationFormat>Szélesvásznú</PresentationFormat>
  <Paragraphs>193</Paragraphs>
  <Slides>18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Wingdings</vt:lpstr>
      <vt:lpstr>Felhőjáró sablon</vt:lpstr>
      <vt:lpstr>Aneszteziológiai szövődmények</vt:lpstr>
      <vt:lpstr>I. Intubációs szövődmények</vt:lpstr>
      <vt:lpstr>PowerPoint-bemutató</vt:lpstr>
      <vt:lpstr>Hol a tubus?  - a tracheában  - a nyelőcsőben </vt:lpstr>
      <vt:lpstr>PowerPoint-bemutató</vt:lpstr>
      <vt:lpstr>PowerPoint-bemutató</vt:lpstr>
      <vt:lpstr>PowerPoint-bemutató</vt:lpstr>
      <vt:lpstr>PowerPoint-bemutató</vt:lpstr>
      <vt:lpstr>II. Hypoxia</vt:lpstr>
      <vt:lpstr>III. Embolizációk</vt:lpstr>
      <vt:lpstr>PowerPoint-bemutató</vt:lpstr>
      <vt:lpstr>IV. Malignus hyperthermia</vt:lpstr>
      <vt:lpstr>V. Anaphylaxia</vt:lpstr>
      <vt:lpstr>VI. Hypothermia</vt:lpstr>
      <vt:lpstr>VII. Hypotensio</vt:lpstr>
      <vt:lpstr>VIII. Hypertensio</vt:lpstr>
      <vt:lpstr>IX. Intraoperítv ritmuszavarok</vt:lpstr>
      <vt:lpstr>X. PONV -posztoperatív hányinger, hányás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Aneszteziológiai szövődmények</dc:title>
  <dc:creator>Kriszti</dc:creator>
  <cp:lastModifiedBy>Kriszti</cp:lastModifiedBy>
  <cp:revision>37</cp:revision>
  <dcterms:created xsi:type="dcterms:W3CDTF">2020-03-15T12:04:34Z</dcterms:created>
  <dcterms:modified xsi:type="dcterms:W3CDTF">2020-03-15T18:09:08Z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